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7" r:id="rId3"/>
    <p:sldId id="278" r:id="rId4"/>
    <p:sldId id="276" r:id="rId5"/>
    <p:sldId id="282" r:id="rId6"/>
    <p:sldId id="275" r:id="rId7"/>
    <p:sldId id="285" r:id="rId8"/>
    <p:sldId id="261" r:id="rId9"/>
    <p:sldId id="264" r:id="rId10"/>
    <p:sldId id="266" r:id="rId11"/>
    <p:sldId id="259" r:id="rId12"/>
    <p:sldId id="257" r:id="rId13"/>
    <p:sldId id="273" r:id="rId14"/>
    <p:sldId id="284" r:id="rId15"/>
    <p:sldId id="280" r:id="rId16"/>
    <p:sldId id="263" r:id="rId17"/>
    <p:sldId id="281" r:id="rId18"/>
    <p:sldId id="274" r:id="rId19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4F4"/>
    <a:srgbClr val="FAFAFA"/>
    <a:srgbClr val="4673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73" autoAdjust="0"/>
    <p:restoredTop sz="94664" autoAdjust="0"/>
  </p:normalViewPr>
  <p:slideViewPr>
    <p:cSldViewPr snapToGrid="0">
      <p:cViewPr varScale="1">
        <p:scale>
          <a:sx n="38" d="100"/>
          <a:sy n="38" d="100"/>
        </p:scale>
        <p:origin x="78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78925137390401"/>
          <c:y val="6.3694283488209907E-2"/>
          <c:w val="0.86010857881646074"/>
          <c:h val="0.82820623607157717"/>
        </c:manualLayout>
      </c:layout>
      <c:bar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lang="ru-RU" sz="1400" b="0" i="0" u="none" strike="noStrike" kern="1200" baseline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Segoe UI Semibold" panose="020B07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'[Количество терминалов (002).xlsx]Лист2'!$A$19:$A$27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'[Количество терминалов (002).xlsx]Лист2'!$B$19:$B$27</c:f>
              <c:numCache>
                <c:formatCode>#,##0</c:formatCode>
                <c:ptCount val="9"/>
                <c:pt idx="0">
                  <c:v>250482.25</c:v>
                </c:pt>
                <c:pt idx="1">
                  <c:v>307672.91666666669</c:v>
                </c:pt>
                <c:pt idx="2">
                  <c:v>360431.75</c:v>
                </c:pt>
                <c:pt idx="3">
                  <c:v>381954.08333333331</c:v>
                </c:pt>
                <c:pt idx="4">
                  <c:v>351878.25</c:v>
                </c:pt>
                <c:pt idx="5">
                  <c:v>373211.25</c:v>
                </c:pt>
                <c:pt idx="6">
                  <c:v>424340.41666666669</c:v>
                </c:pt>
                <c:pt idx="7">
                  <c:v>436465.66666666669</c:v>
                </c:pt>
                <c:pt idx="8">
                  <c:v>449520.33333333331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2D-4E74-B7F8-CFE6E3F23FD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05099616"/>
        <c:axId val="305099944"/>
      </c:barChart>
      <c:catAx>
        <c:axId val="305099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+mn-ea"/>
                <a:cs typeface="+mn-cs"/>
              </a:defRPr>
            </a:pPr>
            <a:endParaRPr lang="ru-RU"/>
          </a:p>
        </c:txPr>
        <c:crossAx val="305099944"/>
        <c:crosses val="autoZero"/>
        <c:auto val="1"/>
        <c:lblAlgn val="ctr"/>
        <c:lblOffset val="100"/>
        <c:noMultiLvlLbl val="0"/>
      </c:catAx>
      <c:valAx>
        <c:axId val="305099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+mn-ea"/>
                <a:cs typeface="+mn-cs"/>
              </a:defRPr>
            </a:pPr>
            <a:endParaRPr lang="ru-RU"/>
          </a:p>
        </c:txPr>
        <c:crossAx val="305099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ru-RU" sz="1400" b="0" i="0" u="none" strike="noStrike" kern="1200" baseline="0">
          <a:solidFill>
            <a:schemeClr val="tx2">
              <a:lumMod val="75000"/>
              <a:lumOff val="25000"/>
            </a:schemeClr>
          </a:solidFill>
          <a:latin typeface="Segoe UI Semibold" panose="020B0702040204020203" pitchFamily="34" charset="0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344799177299519"/>
          <c:y val="5.1948051948051951E-2"/>
          <c:w val="0.86780926851582618"/>
          <c:h val="0.81511938848553023"/>
        </c:manualLayout>
      </c:layout>
      <c:barChart>
        <c:barDir val="col"/>
        <c:grouping val="stack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anchor="ctr" anchorCtr="1"/>
                <a:lstStyle/>
                <a:p>
                  <a:pPr algn="r">
                    <a:defRPr lang="ru-RU" sz="1400" b="0" i="0" u="none" strike="noStrike" kern="1200" baseline="0">
                      <a:solidFill>
                        <a:schemeClr val="tx2">
                          <a:lumMod val="75000"/>
                          <a:lumOff val="25000"/>
                        </a:schemeClr>
                      </a:solidFill>
                      <a:latin typeface="Segoe UI Semibold" panose="020B0702040204020203" pitchFamily="34" charset="0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EF6-4134-B693-5F0050DFFD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lang="ru-RU" sz="1400" b="0" i="0" u="none" strike="noStrike" kern="1200" baseline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Segoe UI Semibold" panose="020B07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'[Количество терминалов (002).xlsx]Лист2'!$A$48:$A$56</c:f>
              <c:numCache>
                <c:formatCode>General</c:formatCod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</c:numCache>
            </c:numRef>
          </c:cat>
          <c:val>
            <c:numRef>
              <c:f>'[Количество терминалов (002).xlsx]Лист2'!$B$48:$B$56</c:f>
              <c:numCache>
                <c:formatCode>#,##0</c:formatCode>
                <c:ptCount val="9"/>
                <c:pt idx="0">
                  <c:v>119064988</c:v>
                </c:pt>
                <c:pt idx="1">
                  <c:v>143148162</c:v>
                </c:pt>
                <c:pt idx="2">
                  <c:v>159928879</c:v>
                </c:pt>
                <c:pt idx="3">
                  <c:v>132808239</c:v>
                </c:pt>
                <c:pt idx="4">
                  <c:v>149888159</c:v>
                </c:pt>
                <c:pt idx="5">
                  <c:v>159122977</c:v>
                </c:pt>
                <c:pt idx="6">
                  <c:v>162979684</c:v>
                </c:pt>
                <c:pt idx="7">
                  <c:v>166083902</c:v>
                </c:pt>
                <c:pt idx="8">
                  <c:v>169336515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F6-4134-B693-5F0050DFFDB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52119904"/>
        <c:axId val="552120888"/>
      </c:barChart>
      <c:catAx>
        <c:axId val="55211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+mn-ea"/>
                <a:cs typeface="+mn-cs"/>
              </a:defRPr>
            </a:pPr>
            <a:endParaRPr lang="ru-RU"/>
          </a:p>
        </c:txPr>
        <c:crossAx val="552120888"/>
        <c:crosses val="autoZero"/>
        <c:auto val="1"/>
        <c:lblAlgn val="ctr"/>
        <c:lblOffset val="100"/>
        <c:noMultiLvlLbl val="0"/>
      </c:catAx>
      <c:valAx>
        <c:axId val="552120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400" b="0" i="0" u="none" strike="noStrike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+mn-ea"/>
                <a:cs typeface="+mn-cs"/>
              </a:defRPr>
            </a:pPr>
            <a:endParaRPr lang="ru-RU"/>
          </a:p>
        </c:txPr>
        <c:crossAx val="552119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ctr">
        <a:defRPr lang="ru-RU" sz="1400" b="0" i="0" u="none" strike="noStrike" kern="1200" baseline="0">
          <a:solidFill>
            <a:schemeClr val="tx2">
              <a:lumMod val="75000"/>
              <a:lumOff val="25000"/>
            </a:schemeClr>
          </a:solidFill>
          <a:latin typeface="Segoe UI Semibold" panose="020B0702040204020203" pitchFamily="34" charset="0"/>
          <a:ea typeface="+mn-ea"/>
          <a:cs typeface="+mn-cs"/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51776973824211E-2"/>
          <c:y val="9.6844799005387491E-2"/>
          <c:w val="0.8791231846967954"/>
          <c:h val="0.70865292167426441"/>
        </c:manualLayout>
      </c:layout>
      <c:barChart>
        <c:barDir val="col"/>
        <c:grouping val="clustered"/>
        <c:varyColors val="0"/>
        <c:ser>
          <c:idx val="0"/>
          <c:order val="0"/>
          <c:tx>
            <c:v>Количество терминального оборудования</c:v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Segoe UI Semibold" panose="020B0702040204020203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'[Количество терминалов (002).xlsx]Лист2'!$D$4:$D$13</c:f>
              <c:numCache>
                <c:formatCode>General</c:formatCode>
                <c:ptCount val="10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</c:numCache>
            </c:numRef>
          </c:cat>
          <c:val>
            <c:numRef>
              <c:f>'[Количество терминалов (002).xlsx]Лист2'!$C$4:$C$13</c:f>
              <c:numCache>
                <c:formatCode>General</c:formatCode>
                <c:ptCount val="10"/>
                <c:pt idx="0">
                  <c:v>354</c:v>
                </c:pt>
                <c:pt idx="1">
                  <c:v>471</c:v>
                </c:pt>
                <c:pt idx="2">
                  <c:v>537</c:v>
                </c:pt>
                <c:pt idx="3">
                  <c:v>639</c:v>
                </c:pt>
                <c:pt idx="4">
                  <c:v>699</c:v>
                </c:pt>
                <c:pt idx="5">
                  <c:v>799</c:v>
                </c:pt>
                <c:pt idx="6">
                  <c:v>1017</c:v>
                </c:pt>
                <c:pt idx="7">
                  <c:v>1380</c:v>
                </c:pt>
                <c:pt idx="8">
                  <c:v>1538</c:v>
                </c:pt>
                <c:pt idx="9">
                  <c:v>1663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884-4AEB-8E06-C286C76FAEF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387282312"/>
        <c:axId val="387286904"/>
      </c:barChart>
      <c:catAx>
        <c:axId val="387282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+mn-ea"/>
                <a:cs typeface="+mn-cs"/>
              </a:defRPr>
            </a:pPr>
            <a:endParaRPr lang="ru-RU"/>
          </a:p>
        </c:txPr>
        <c:crossAx val="387286904"/>
        <c:crosses val="autoZero"/>
        <c:auto val="1"/>
        <c:lblAlgn val="ctr"/>
        <c:lblOffset val="100"/>
        <c:noMultiLvlLbl val="0"/>
      </c:catAx>
      <c:valAx>
        <c:axId val="387286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Segoe UI Semibold" panose="020B0702040204020203" pitchFamily="34" charset="0"/>
                <a:ea typeface="+mn-ea"/>
                <a:cs typeface="+mn-cs"/>
              </a:defRPr>
            </a:pPr>
            <a:endParaRPr lang="ru-RU"/>
          </a:p>
        </c:txPr>
        <c:crossAx val="387282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aseline="0">
          <a:solidFill>
            <a:schemeClr val="tx2">
              <a:lumMod val="75000"/>
              <a:lumOff val="25000"/>
            </a:schemeClr>
          </a:solidFill>
          <a:latin typeface="Segoe UI Semibold" panose="020B0702040204020203" pitchFamily="34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CD528D-3E5B-490D-8404-D87999CAD58D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BDDB5BD3-76C2-4ABA-997A-40F4453AC8E4}">
      <dgm:prSet phldrT="[Текст]" phldr="1"/>
      <dgm:spPr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0800000" scaled="1"/>
          <a:tileRect/>
        </a:gradFill>
      </dgm:spPr>
      <dgm:t>
        <a:bodyPr/>
        <a:lstStyle/>
        <a:p>
          <a:endParaRPr lang="ru-RU" dirty="0"/>
        </a:p>
      </dgm:t>
    </dgm:pt>
    <dgm:pt modelId="{85BBF6FE-C77B-4084-B799-6F2151DAD9EF}" type="parTrans" cxnId="{EA867192-C420-4ED0-9473-E4CE5AAB514F}">
      <dgm:prSet/>
      <dgm:spPr/>
      <dgm:t>
        <a:bodyPr/>
        <a:lstStyle/>
        <a:p>
          <a:endParaRPr lang="ru-RU"/>
        </a:p>
      </dgm:t>
    </dgm:pt>
    <dgm:pt modelId="{BCC27855-79ED-414C-815A-CF4728063AA4}" type="sibTrans" cxnId="{EA867192-C420-4ED0-9473-E4CE5AAB514F}">
      <dgm:prSet/>
      <dgm:spPr/>
      <dgm:t>
        <a:bodyPr/>
        <a:lstStyle/>
        <a:p>
          <a:endParaRPr lang="ru-RU"/>
        </a:p>
      </dgm:t>
    </dgm:pt>
    <dgm:pt modelId="{22001771-A26D-4F16-B919-85C3EE3FCE5C}">
      <dgm:prSet phldrT="[Текст]" phldr="1"/>
      <dgm:spPr/>
      <dgm:t>
        <a:bodyPr/>
        <a:lstStyle/>
        <a:p>
          <a:endParaRPr lang="ru-RU"/>
        </a:p>
      </dgm:t>
    </dgm:pt>
    <dgm:pt modelId="{17441280-4D85-4892-857A-86D248D2865C}" type="parTrans" cxnId="{8FC4D6E7-C353-4E0D-A175-92EA169B04DA}">
      <dgm:prSet/>
      <dgm:spPr/>
      <dgm:t>
        <a:bodyPr/>
        <a:lstStyle/>
        <a:p>
          <a:endParaRPr lang="ru-RU"/>
        </a:p>
      </dgm:t>
    </dgm:pt>
    <dgm:pt modelId="{6BBB3DEA-4C56-4D3E-A1B0-736F6180CDD2}" type="sibTrans" cxnId="{8FC4D6E7-C353-4E0D-A175-92EA169B04DA}">
      <dgm:prSet/>
      <dgm:spPr/>
      <dgm:t>
        <a:bodyPr/>
        <a:lstStyle/>
        <a:p>
          <a:endParaRPr lang="ru-RU"/>
        </a:p>
      </dgm:t>
    </dgm:pt>
    <dgm:pt modelId="{247AE5BE-A1A1-454D-A26A-FA737613CD5A}" type="pres">
      <dgm:prSet presAssocID="{07CD528D-3E5B-490D-8404-D87999CAD58D}" presName="compositeShape" presStyleCnt="0">
        <dgm:presLayoutVars>
          <dgm:chMax val="7"/>
          <dgm:dir/>
          <dgm:resizeHandles val="exact"/>
        </dgm:presLayoutVars>
      </dgm:prSet>
      <dgm:spPr/>
    </dgm:pt>
    <dgm:pt modelId="{3B0071C3-452D-4FFE-9ADF-A72A3A4D5B35}" type="pres">
      <dgm:prSet presAssocID="{BDDB5BD3-76C2-4ABA-997A-40F4453AC8E4}" presName="circ1" presStyleLbl="vennNode1" presStyleIdx="0" presStyleCnt="2" custScaleX="144874"/>
      <dgm:spPr/>
    </dgm:pt>
    <dgm:pt modelId="{1B2317E8-D481-450D-AC68-5927C6BF17F1}" type="pres">
      <dgm:prSet presAssocID="{BDDB5BD3-76C2-4ABA-997A-40F4453AC8E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ADE6093-5A38-40E1-BA4D-B0F867E64078}" type="pres">
      <dgm:prSet presAssocID="{22001771-A26D-4F16-B919-85C3EE3FCE5C}" presName="circ2" presStyleLbl="vennNode1" presStyleIdx="1" presStyleCnt="2" custScaleX="145283"/>
      <dgm:spPr/>
    </dgm:pt>
    <dgm:pt modelId="{2E934A7C-1F76-47B8-876F-BAFDABD0D737}" type="pres">
      <dgm:prSet presAssocID="{22001771-A26D-4F16-B919-85C3EE3FCE5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15794540-DB26-4832-8BE7-65385CD65A2C}" type="presOf" srcId="{22001771-A26D-4F16-B919-85C3EE3FCE5C}" destId="{2E934A7C-1F76-47B8-876F-BAFDABD0D737}" srcOrd="1" destOrd="0" presId="urn:microsoft.com/office/officeart/2005/8/layout/venn1"/>
    <dgm:cxn modelId="{EA867192-C420-4ED0-9473-E4CE5AAB514F}" srcId="{07CD528D-3E5B-490D-8404-D87999CAD58D}" destId="{BDDB5BD3-76C2-4ABA-997A-40F4453AC8E4}" srcOrd="0" destOrd="0" parTransId="{85BBF6FE-C77B-4084-B799-6F2151DAD9EF}" sibTransId="{BCC27855-79ED-414C-815A-CF4728063AA4}"/>
    <dgm:cxn modelId="{DEE3D8C7-336B-4FAD-BF4C-2DF47684C96C}" type="presOf" srcId="{07CD528D-3E5B-490D-8404-D87999CAD58D}" destId="{247AE5BE-A1A1-454D-A26A-FA737613CD5A}" srcOrd="0" destOrd="0" presId="urn:microsoft.com/office/officeart/2005/8/layout/venn1"/>
    <dgm:cxn modelId="{F0569EE2-0669-4536-967D-3076BF016450}" type="presOf" srcId="{BDDB5BD3-76C2-4ABA-997A-40F4453AC8E4}" destId="{1B2317E8-D481-450D-AC68-5927C6BF17F1}" srcOrd="1" destOrd="0" presId="urn:microsoft.com/office/officeart/2005/8/layout/venn1"/>
    <dgm:cxn modelId="{4DA9D3E4-C1ED-438F-AC15-356037D7BDB4}" type="presOf" srcId="{BDDB5BD3-76C2-4ABA-997A-40F4453AC8E4}" destId="{3B0071C3-452D-4FFE-9ADF-A72A3A4D5B35}" srcOrd="0" destOrd="0" presId="urn:microsoft.com/office/officeart/2005/8/layout/venn1"/>
    <dgm:cxn modelId="{8FC4D6E7-C353-4E0D-A175-92EA169B04DA}" srcId="{07CD528D-3E5B-490D-8404-D87999CAD58D}" destId="{22001771-A26D-4F16-B919-85C3EE3FCE5C}" srcOrd="1" destOrd="0" parTransId="{17441280-4D85-4892-857A-86D248D2865C}" sibTransId="{6BBB3DEA-4C56-4D3E-A1B0-736F6180CDD2}"/>
    <dgm:cxn modelId="{1905F7FC-666E-4D18-ADFB-2D1316262C76}" type="presOf" srcId="{22001771-A26D-4F16-B919-85C3EE3FCE5C}" destId="{2ADE6093-5A38-40E1-BA4D-B0F867E64078}" srcOrd="0" destOrd="0" presId="urn:microsoft.com/office/officeart/2005/8/layout/venn1"/>
    <dgm:cxn modelId="{B8A8EA48-4857-484F-84D8-0ECF70F6C0AD}" type="presParOf" srcId="{247AE5BE-A1A1-454D-A26A-FA737613CD5A}" destId="{3B0071C3-452D-4FFE-9ADF-A72A3A4D5B35}" srcOrd="0" destOrd="0" presId="urn:microsoft.com/office/officeart/2005/8/layout/venn1"/>
    <dgm:cxn modelId="{07D12D7C-9E00-41C8-8FBE-33CCB84489A7}" type="presParOf" srcId="{247AE5BE-A1A1-454D-A26A-FA737613CD5A}" destId="{1B2317E8-D481-450D-AC68-5927C6BF17F1}" srcOrd="1" destOrd="0" presId="urn:microsoft.com/office/officeart/2005/8/layout/venn1"/>
    <dgm:cxn modelId="{62EACDA9-C8C9-44EE-807D-365D73BE6944}" type="presParOf" srcId="{247AE5BE-A1A1-454D-A26A-FA737613CD5A}" destId="{2ADE6093-5A38-40E1-BA4D-B0F867E64078}" srcOrd="2" destOrd="0" presId="urn:microsoft.com/office/officeart/2005/8/layout/venn1"/>
    <dgm:cxn modelId="{BEB06249-60E1-4B78-98A3-2BA88ADBA338}" type="presParOf" srcId="{247AE5BE-A1A1-454D-A26A-FA737613CD5A}" destId="{2E934A7C-1F76-47B8-876F-BAFDABD0D737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F8DF4B-E8AC-4C7E-9FD7-BB7444567992}" type="doc">
      <dgm:prSet loTypeId="urn:microsoft.com/office/officeart/2008/layout/RadialCluster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FC2F4A-C426-4906-9C76-E7F009FDD898}">
      <dgm:prSet phldrT="[Текст]"/>
      <dgm:spPr/>
      <dgm:t>
        <a:bodyPr/>
        <a:lstStyle/>
        <a:p>
          <a:r>
            <a:rPr lang="ru-RU" dirty="0"/>
            <a:t>ОПЕРАТОР</a:t>
          </a:r>
        </a:p>
      </dgm:t>
    </dgm:pt>
    <dgm:pt modelId="{5E070CD7-C728-41B4-A822-242D32089338}" type="parTrans" cxnId="{4297F094-C1D2-4E40-A1D3-042068E8DAAC}">
      <dgm:prSet/>
      <dgm:spPr/>
      <dgm:t>
        <a:bodyPr/>
        <a:lstStyle/>
        <a:p>
          <a:endParaRPr lang="ru-RU"/>
        </a:p>
      </dgm:t>
    </dgm:pt>
    <dgm:pt modelId="{E12A12CA-A65F-4BA7-B1DA-A2CC3BDB589D}" type="sibTrans" cxnId="{4297F094-C1D2-4E40-A1D3-042068E8DAAC}">
      <dgm:prSet/>
      <dgm:spPr/>
      <dgm:t>
        <a:bodyPr/>
        <a:lstStyle/>
        <a:p>
          <a:endParaRPr lang="ru-RU"/>
        </a:p>
      </dgm:t>
    </dgm:pt>
    <dgm:pt modelId="{71331F8D-7536-49AF-BF1C-32FCC1E58C18}">
      <dgm:prSet phldrT="[Текст]"/>
      <dgm:spPr/>
      <dgm:t>
        <a:bodyPr/>
        <a:lstStyle/>
        <a:p>
          <a:r>
            <a:rPr lang="ru-RU" dirty="0"/>
            <a:t>Отделы социального обслуживания граждан</a:t>
          </a:r>
          <a:r>
            <a:rPr lang="en-US" dirty="0"/>
            <a:t>, </a:t>
          </a:r>
          <a:r>
            <a:rPr lang="ru-RU" dirty="0"/>
            <a:t>учебные заведения</a:t>
          </a:r>
          <a:r>
            <a:rPr lang="en-US" dirty="0"/>
            <a:t>, </a:t>
          </a:r>
          <a:r>
            <a:rPr lang="ru-RU" dirty="0"/>
            <a:t>сервисы мониторинга и прочие сервисы</a:t>
          </a:r>
        </a:p>
      </dgm:t>
    </dgm:pt>
    <dgm:pt modelId="{0A5F6A6C-74C0-4D07-85F8-093AF1AAAFDB}" type="parTrans" cxnId="{26763641-922B-4608-B318-69E18183CF21}">
      <dgm:prSet/>
      <dgm:spPr/>
      <dgm:t>
        <a:bodyPr/>
        <a:lstStyle/>
        <a:p>
          <a:endParaRPr lang="ru-RU"/>
        </a:p>
      </dgm:t>
    </dgm:pt>
    <dgm:pt modelId="{0FA1F190-C7C3-4D12-B0D4-895ABC91B4E9}" type="sibTrans" cxnId="{26763641-922B-4608-B318-69E18183CF21}">
      <dgm:prSet/>
      <dgm:spPr/>
      <dgm:t>
        <a:bodyPr/>
        <a:lstStyle/>
        <a:p>
          <a:endParaRPr lang="ru-RU"/>
        </a:p>
      </dgm:t>
    </dgm:pt>
    <dgm:pt modelId="{54F8B5ED-9088-4CF0-A038-4C458BFD2539}">
      <dgm:prSet phldrT="[Текст]"/>
      <dgm:spPr/>
      <dgm:t>
        <a:bodyPr/>
        <a:lstStyle/>
        <a:p>
          <a:r>
            <a:rPr lang="ru-RU" dirty="0"/>
            <a:t>ЦЕНТР</a:t>
          </a:r>
        </a:p>
      </dgm:t>
    </dgm:pt>
    <dgm:pt modelId="{59A47935-8D19-437D-BC1D-F302AA6404F4}" type="sibTrans" cxnId="{76142559-B0E6-471F-8A01-75FFA09725F3}">
      <dgm:prSet/>
      <dgm:spPr/>
      <dgm:t>
        <a:bodyPr/>
        <a:lstStyle/>
        <a:p>
          <a:endParaRPr lang="ru-RU"/>
        </a:p>
      </dgm:t>
    </dgm:pt>
    <dgm:pt modelId="{8554EA0E-75BE-4D9C-B08D-1B8766DE4BC8}" type="parTrans" cxnId="{76142559-B0E6-471F-8A01-75FFA09725F3}">
      <dgm:prSet/>
      <dgm:spPr/>
      <dgm:t>
        <a:bodyPr/>
        <a:lstStyle/>
        <a:p>
          <a:endParaRPr lang="ru-RU"/>
        </a:p>
      </dgm:t>
    </dgm:pt>
    <dgm:pt modelId="{13622664-7C85-452C-976A-40AED705BD4D}">
      <dgm:prSet phldrT="[Текст]"/>
      <dgm:spPr/>
      <dgm:t>
        <a:bodyPr/>
        <a:lstStyle/>
        <a:p>
          <a:r>
            <a:rPr lang="ru-RU" dirty="0"/>
            <a:t>Перевозчики</a:t>
          </a:r>
        </a:p>
      </dgm:t>
    </dgm:pt>
    <dgm:pt modelId="{9DAC3E71-8DE8-4B9B-BDD4-6209E3EFF936}" type="sibTrans" cxnId="{66D08A5A-5F20-4980-8FA5-5BC036CE46A9}">
      <dgm:prSet/>
      <dgm:spPr/>
      <dgm:t>
        <a:bodyPr/>
        <a:lstStyle/>
        <a:p>
          <a:endParaRPr lang="ru-RU"/>
        </a:p>
      </dgm:t>
    </dgm:pt>
    <dgm:pt modelId="{C287CDD5-35D3-4132-9B94-2AEF77601F82}" type="parTrans" cxnId="{66D08A5A-5F20-4980-8FA5-5BC036CE46A9}">
      <dgm:prSet/>
      <dgm:spPr/>
      <dgm:t>
        <a:bodyPr/>
        <a:lstStyle/>
        <a:p>
          <a:endParaRPr lang="ru-RU"/>
        </a:p>
      </dgm:t>
    </dgm:pt>
    <dgm:pt modelId="{7A7A9A0E-C8AB-473D-91DF-76B7286B93BA}">
      <dgm:prSet phldrT="[Текст]"/>
      <dgm:spPr/>
      <dgm:t>
        <a:bodyPr/>
        <a:lstStyle/>
        <a:p>
          <a:r>
            <a:rPr lang="ru-RU" dirty="0"/>
            <a:t>Агенты</a:t>
          </a:r>
        </a:p>
      </dgm:t>
    </dgm:pt>
    <dgm:pt modelId="{5350D47E-720E-4931-A147-75C29900DCB0}" type="sibTrans" cxnId="{66A41EA1-EB76-4803-A269-AAB84062DF52}">
      <dgm:prSet/>
      <dgm:spPr/>
      <dgm:t>
        <a:bodyPr/>
        <a:lstStyle/>
        <a:p>
          <a:endParaRPr lang="ru-RU"/>
        </a:p>
      </dgm:t>
    </dgm:pt>
    <dgm:pt modelId="{0B72436D-3449-4C17-A640-4F868910154E}" type="parTrans" cxnId="{66A41EA1-EB76-4803-A269-AAB84062DF52}">
      <dgm:prSet/>
      <dgm:spPr/>
      <dgm:t>
        <a:bodyPr/>
        <a:lstStyle/>
        <a:p>
          <a:endParaRPr lang="ru-RU"/>
        </a:p>
      </dgm:t>
    </dgm:pt>
    <dgm:pt modelId="{9D063B17-F2F6-45BF-8862-44007B971747}" type="pres">
      <dgm:prSet presAssocID="{E1F8DF4B-E8AC-4C7E-9FD7-BB7444567992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8937359C-4B42-45ED-B096-187750FEB7E6}" type="pres">
      <dgm:prSet presAssocID="{CEFC2F4A-C426-4906-9C76-E7F009FDD898}" presName="singleCycle" presStyleCnt="0"/>
      <dgm:spPr/>
    </dgm:pt>
    <dgm:pt modelId="{2B511BC2-58B1-4300-9174-3F8BDF831A4B}" type="pres">
      <dgm:prSet presAssocID="{CEFC2F4A-C426-4906-9C76-E7F009FDD898}" presName="singleCenter" presStyleLbl="node1" presStyleIdx="0" presStyleCnt="5" custScaleX="121817" custScaleY="126651">
        <dgm:presLayoutVars>
          <dgm:chMax val="7"/>
          <dgm:chPref val="7"/>
        </dgm:presLayoutVars>
      </dgm:prSet>
      <dgm:spPr/>
    </dgm:pt>
    <dgm:pt modelId="{ED313A73-C511-4A1B-B74E-394D584F14BC}" type="pres">
      <dgm:prSet presAssocID="{8554EA0E-75BE-4D9C-B08D-1B8766DE4BC8}" presName="Name56" presStyleLbl="parChTrans1D2" presStyleIdx="0" presStyleCnt="4"/>
      <dgm:spPr/>
    </dgm:pt>
    <dgm:pt modelId="{E263213B-CD94-4EF9-A27D-C0B2241AFE7E}" type="pres">
      <dgm:prSet presAssocID="{54F8B5ED-9088-4CF0-A038-4C458BFD2539}" presName="text0" presStyleLbl="node1" presStyleIdx="1" presStyleCnt="5" custScaleX="168784" custScaleY="170041">
        <dgm:presLayoutVars>
          <dgm:bulletEnabled val="1"/>
        </dgm:presLayoutVars>
      </dgm:prSet>
      <dgm:spPr/>
    </dgm:pt>
    <dgm:pt modelId="{BB5C35B5-0EC9-40CC-B85C-1C13660479DB}" type="pres">
      <dgm:prSet presAssocID="{C287CDD5-35D3-4132-9B94-2AEF77601F82}" presName="Name56" presStyleLbl="parChTrans1D2" presStyleIdx="1" presStyleCnt="4"/>
      <dgm:spPr/>
    </dgm:pt>
    <dgm:pt modelId="{EB4FE502-8B83-4A11-ADF0-2CDB3B07C2A6}" type="pres">
      <dgm:prSet presAssocID="{13622664-7C85-452C-976A-40AED705BD4D}" presName="text0" presStyleLbl="node1" presStyleIdx="2" presStyleCnt="5" custScaleX="270577" custScaleY="203990" custRadScaleRad="143398" custRadScaleInc="-5015">
        <dgm:presLayoutVars>
          <dgm:bulletEnabled val="1"/>
        </dgm:presLayoutVars>
      </dgm:prSet>
      <dgm:spPr/>
    </dgm:pt>
    <dgm:pt modelId="{E93F8426-B1E4-4D14-A45A-FEAA32FB6AE6}" type="pres">
      <dgm:prSet presAssocID="{0B72436D-3449-4C17-A640-4F868910154E}" presName="Name56" presStyleLbl="parChTrans1D2" presStyleIdx="2" presStyleCnt="4"/>
      <dgm:spPr/>
    </dgm:pt>
    <dgm:pt modelId="{1AC3C92C-FCAC-4CA9-9F02-231EAFC15CB1}" type="pres">
      <dgm:prSet presAssocID="{7A7A9A0E-C8AB-473D-91DF-76B7286B93BA}" presName="text0" presStyleLbl="node1" presStyleIdx="3" presStyleCnt="5" custScaleX="146558" custScaleY="136501">
        <dgm:presLayoutVars>
          <dgm:bulletEnabled val="1"/>
        </dgm:presLayoutVars>
      </dgm:prSet>
      <dgm:spPr/>
    </dgm:pt>
    <dgm:pt modelId="{2C34771A-F9BA-4642-9BF5-19A54ABF716B}" type="pres">
      <dgm:prSet presAssocID="{0A5F6A6C-74C0-4D07-85F8-093AF1AAAFDB}" presName="Name56" presStyleLbl="parChTrans1D2" presStyleIdx="3" presStyleCnt="4"/>
      <dgm:spPr/>
    </dgm:pt>
    <dgm:pt modelId="{5D1AD4AB-1EE7-4A2C-A899-A5ADF1DA2716}" type="pres">
      <dgm:prSet presAssocID="{71331F8D-7536-49AF-BF1C-32FCC1E58C18}" presName="text0" presStyleLbl="node1" presStyleIdx="4" presStyleCnt="5" custScaleX="349034" custScaleY="416589" custRadScaleRad="195082" custRadScaleInc="1748">
        <dgm:presLayoutVars>
          <dgm:bulletEnabled val="1"/>
        </dgm:presLayoutVars>
      </dgm:prSet>
      <dgm:spPr/>
    </dgm:pt>
  </dgm:ptLst>
  <dgm:cxnLst>
    <dgm:cxn modelId="{DFF19804-2BA2-469C-8903-A8AA4A3DBF91}" type="presOf" srcId="{7A7A9A0E-C8AB-473D-91DF-76B7286B93BA}" destId="{1AC3C92C-FCAC-4CA9-9F02-231EAFC15CB1}" srcOrd="0" destOrd="0" presId="urn:microsoft.com/office/officeart/2008/layout/RadialCluster"/>
    <dgm:cxn modelId="{986B670E-320F-4DE6-8B47-D251D20D6C27}" type="presOf" srcId="{C287CDD5-35D3-4132-9B94-2AEF77601F82}" destId="{BB5C35B5-0EC9-40CC-B85C-1C13660479DB}" srcOrd="0" destOrd="0" presId="urn:microsoft.com/office/officeart/2008/layout/RadialCluster"/>
    <dgm:cxn modelId="{1C95143B-2925-4A49-A7E6-4FD0B1F8C2A8}" type="presOf" srcId="{8554EA0E-75BE-4D9C-B08D-1B8766DE4BC8}" destId="{ED313A73-C511-4A1B-B74E-394D584F14BC}" srcOrd="0" destOrd="0" presId="urn:microsoft.com/office/officeart/2008/layout/RadialCluster"/>
    <dgm:cxn modelId="{26763641-922B-4608-B318-69E18183CF21}" srcId="{CEFC2F4A-C426-4906-9C76-E7F009FDD898}" destId="{71331F8D-7536-49AF-BF1C-32FCC1E58C18}" srcOrd="3" destOrd="0" parTransId="{0A5F6A6C-74C0-4D07-85F8-093AF1AAAFDB}" sibTransId="{0FA1F190-C7C3-4D12-B0D4-895ABC91B4E9}"/>
    <dgm:cxn modelId="{F5D23F46-8058-4992-B192-B1AB2B3EEF98}" type="presOf" srcId="{0A5F6A6C-74C0-4D07-85F8-093AF1AAAFDB}" destId="{2C34771A-F9BA-4642-9BF5-19A54ABF716B}" srcOrd="0" destOrd="0" presId="urn:microsoft.com/office/officeart/2008/layout/RadialCluster"/>
    <dgm:cxn modelId="{F7A3134D-03B4-41DF-B5B7-F5B2D159337F}" type="presOf" srcId="{13622664-7C85-452C-976A-40AED705BD4D}" destId="{EB4FE502-8B83-4A11-ADF0-2CDB3B07C2A6}" srcOrd="0" destOrd="0" presId="urn:microsoft.com/office/officeart/2008/layout/RadialCluster"/>
    <dgm:cxn modelId="{76142559-B0E6-471F-8A01-75FFA09725F3}" srcId="{CEFC2F4A-C426-4906-9C76-E7F009FDD898}" destId="{54F8B5ED-9088-4CF0-A038-4C458BFD2539}" srcOrd="0" destOrd="0" parTransId="{8554EA0E-75BE-4D9C-B08D-1B8766DE4BC8}" sibTransId="{59A47935-8D19-437D-BC1D-F302AA6404F4}"/>
    <dgm:cxn modelId="{66D08A5A-5F20-4980-8FA5-5BC036CE46A9}" srcId="{CEFC2F4A-C426-4906-9C76-E7F009FDD898}" destId="{13622664-7C85-452C-976A-40AED705BD4D}" srcOrd="1" destOrd="0" parTransId="{C287CDD5-35D3-4132-9B94-2AEF77601F82}" sibTransId="{9DAC3E71-8DE8-4B9B-BDD4-6209E3EFF936}"/>
    <dgm:cxn modelId="{4B272883-0B04-42C1-853A-7D930B5CC537}" type="presOf" srcId="{E1F8DF4B-E8AC-4C7E-9FD7-BB7444567992}" destId="{9D063B17-F2F6-45BF-8862-44007B971747}" srcOrd="0" destOrd="0" presId="urn:microsoft.com/office/officeart/2008/layout/RadialCluster"/>
    <dgm:cxn modelId="{918C3A8F-AC67-47CF-BB77-7025386F7A9B}" type="presOf" srcId="{CEFC2F4A-C426-4906-9C76-E7F009FDD898}" destId="{2B511BC2-58B1-4300-9174-3F8BDF831A4B}" srcOrd="0" destOrd="0" presId="urn:microsoft.com/office/officeart/2008/layout/RadialCluster"/>
    <dgm:cxn modelId="{021FAB93-0CA1-4C38-A34B-F7483332EE74}" type="presOf" srcId="{0B72436D-3449-4C17-A640-4F868910154E}" destId="{E93F8426-B1E4-4D14-A45A-FEAA32FB6AE6}" srcOrd="0" destOrd="0" presId="urn:microsoft.com/office/officeart/2008/layout/RadialCluster"/>
    <dgm:cxn modelId="{4297F094-C1D2-4E40-A1D3-042068E8DAAC}" srcId="{E1F8DF4B-E8AC-4C7E-9FD7-BB7444567992}" destId="{CEFC2F4A-C426-4906-9C76-E7F009FDD898}" srcOrd="0" destOrd="0" parTransId="{5E070CD7-C728-41B4-A822-242D32089338}" sibTransId="{E12A12CA-A65F-4BA7-B1DA-A2CC3BDB589D}"/>
    <dgm:cxn modelId="{66A41EA1-EB76-4803-A269-AAB84062DF52}" srcId="{CEFC2F4A-C426-4906-9C76-E7F009FDD898}" destId="{7A7A9A0E-C8AB-473D-91DF-76B7286B93BA}" srcOrd="2" destOrd="0" parTransId="{0B72436D-3449-4C17-A640-4F868910154E}" sibTransId="{5350D47E-720E-4931-A147-75C29900DCB0}"/>
    <dgm:cxn modelId="{E72B87E3-EC9C-4C7F-88A0-B690609B8074}" type="presOf" srcId="{54F8B5ED-9088-4CF0-A038-4C458BFD2539}" destId="{E263213B-CD94-4EF9-A27D-C0B2241AFE7E}" srcOrd="0" destOrd="0" presId="urn:microsoft.com/office/officeart/2008/layout/RadialCluster"/>
    <dgm:cxn modelId="{12D54BF3-9DB9-468C-AC28-2C6F877520EE}" type="presOf" srcId="{71331F8D-7536-49AF-BF1C-32FCC1E58C18}" destId="{5D1AD4AB-1EE7-4A2C-A899-A5ADF1DA2716}" srcOrd="0" destOrd="0" presId="urn:microsoft.com/office/officeart/2008/layout/RadialCluster"/>
    <dgm:cxn modelId="{699C378A-9481-426B-9A9E-D949D424CB0C}" type="presParOf" srcId="{9D063B17-F2F6-45BF-8862-44007B971747}" destId="{8937359C-4B42-45ED-B096-187750FEB7E6}" srcOrd="0" destOrd="0" presId="urn:microsoft.com/office/officeart/2008/layout/RadialCluster"/>
    <dgm:cxn modelId="{B7C24852-4ACA-44CF-9E95-A7EC290D7FB8}" type="presParOf" srcId="{8937359C-4B42-45ED-B096-187750FEB7E6}" destId="{2B511BC2-58B1-4300-9174-3F8BDF831A4B}" srcOrd="0" destOrd="0" presId="urn:microsoft.com/office/officeart/2008/layout/RadialCluster"/>
    <dgm:cxn modelId="{7EA21F3A-9F71-4973-9F50-165B5E374598}" type="presParOf" srcId="{8937359C-4B42-45ED-B096-187750FEB7E6}" destId="{ED313A73-C511-4A1B-B74E-394D584F14BC}" srcOrd="1" destOrd="0" presId="urn:microsoft.com/office/officeart/2008/layout/RadialCluster"/>
    <dgm:cxn modelId="{A19306F5-FEDA-41D0-A051-DDD7565F23EB}" type="presParOf" srcId="{8937359C-4B42-45ED-B096-187750FEB7E6}" destId="{E263213B-CD94-4EF9-A27D-C0B2241AFE7E}" srcOrd="2" destOrd="0" presId="urn:microsoft.com/office/officeart/2008/layout/RadialCluster"/>
    <dgm:cxn modelId="{BE14A8D9-F3A3-4564-AE4D-BFE2A90C2601}" type="presParOf" srcId="{8937359C-4B42-45ED-B096-187750FEB7E6}" destId="{BB5C35B5-0EC9-40CC-B85C-1C13660479DB}" srcOrd="3" destOrd="0" presId="urn:microsoft.com/office/officeart/2008/layout/RadialCluster"/>
    <dgm:cxn modelId="{0F016BC8-BB5E-4308-86B7-5FD30FCCB32D}" type="presParOf" srcId="{8937359C-4B42-45ED-B096-187750FEB7E6}" destId="{EB4FE502-8B83-4A11-ADF0-2CDB3B07C2A6}" srcOrd="4" destOrd="0" presId="urn:microsoft.com/office/officeart/2008/layout/RadialCluster"/>
    <dgm:cxn modelId="{249A07AC-D491-4498-92DF-E366DBEDBA58}" type="presParOf" srcId="{8937359C-4B42-45ED-B096-187750FEB7E6}" destId="{E93F8426-B1E4-4D14-A45A-FEAA32FB6AE6}" srcOrd="5" destOrd="0" presId="urn:microsoft.com/office/officeart/2008/layout/RadialCluster"/>
    <dgm:cxn modelId="{81264AD1-4FE9-4AD2-B131-6106E06C6D53}" type="presParOf" srcId="{8937359C-4B42-45ED-B096-187750FEB7E6}" destId="{1AC3C92C-FCAC-4CA9-9F02-231EAFC15CB1}" srcOrd="6" destOrd="0" presId="urn:microsoft.com/office/officeart/2008/layout/RadialCluster"/>
    <dgm:cxn modelId="{19C5AAA7-023B-4D1F-8743-4F831EAB5386}" type="presParOf" srcId="{8937359C-4B42-45ED-B096-187750FEB7E6}" destId="{2C34771A-F9BA-4642-9BF5-19A54ABF716B}" srcOrd="7" destOrd="0" presId="urn:microsoft.com/office/officeart/2008/layout/RadialCluster"/>
    <dgm:cxn modelId="{0D73615A-12F9-46B9-8D1C-3C99795266BA}" type="presParOf" srcId="{8937359C-4B42-45ED-B096-187750FEB7E6}" destId="{5D1AD4AB-1EE7-4A2C-A899-A5ADF1DA2716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071C3-452D-4FFE-9ADF-A72A3A4D5B35}">
      <dsp:nvSpPr>
        <dsp:cNvPr id="0" name=""/>
        <dsp:cNvSpPr/>
      </dsp:nvSpPr>
      <dsp:spPr>
        <a:xfrm>
          <a:off x="-139581" y="11719"/>
          <a:ext cx="6208127" cy="4285191"/>
        </a:xfrm>
        <a:prstGeom prst="ellipse">
          <a:avLst/>
        </a:prstGeom>
        <a:gradFill flip="none" rotWithShape="0">
          <a:gsLst>
            <a:gs pos="0">
              <a:schemeClr val="accent1">
                <a:hueOff val="0"/>
                <a:satOff val="0"/>
                <a:lumOff val="0"/>
                <a:tint val="66000"/>
                <a:satMod val="160000"/>
              </a:schemeClr>
            </a:gs>
            <a:gs pos="50000">
              <a:schemeClr val="accent1">
                <a:hueOff val="0"/>
                <a:satOff val="0"/>
                <a:lumOff val="0"/>
                <a:tint val="44500"/>
                <a:satMod val="160000"/>
              </a:schemeClr>
            </a:gs>
            <a:gs pos="100000">
              <a:schemeClr val="accent1">
                <a:hueOff val="0"/>
                <a:satOff val="0"/>
                <a:lumOff val="0"/>
                <a:tint val="23500"/>
                <a:satMod val="160000"/>
              </a:schemeClr>
            </a:gs>
          </a:gsLst>
          <a:lin ang="10800000" scaled="1"/>
          <a:tileRect/>
        </a:gra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400" kern="1200" dirty="0"/>
        </a:p>
      </dsp:txBody>
      <dsp:txXfrm>
        <a:off x="727319" y="517035"/>
        <a:ext cx="3579461" cy="3274558"/>
      </dsp:txXfrm>
    </dsp:sp>
    <dsp:sp modelId="{2ADE6093-5A38-40E1-BA4D-B0F867E64078}">
      <dsp:nvSpPr>
        <dsp:cNvPr id="0" name=""/>
        <dsp:cNvSpPr/>
      </dsp:nvSpPr>
      <dsp:spPr>
        <a:xfrm>
          <a:off x="2940081" y="11719"/>
          <a:ext cx="6225654" cy="428519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400" kern="1200"/>
        </a:p>
      </dsp:txBody>
      <dsp:txXfrm>
        <a:off x="4706821" y="517035"/>
        <a:ext cx="3589566" cy="32745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511BC2-58B1-4300-9174-3F8BDF831A4B}">
      <dsp:nvSpPr>
        <dsp:cNvPr id="0" name=""/>
        <dsp:cNvSpPr/>
      </dsp:nvSpPr>
      <dsp:spPr>
        <a:xfrm>
          <a:off x="3927667" y="1104492"/>
          <a:ext cx="1234829" cy="128383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ОПЕРАТОР</a:t>
          </a:r>
        </a:p>
      </dsp:txBody>
      <dsp:txXfrm>
        <a:off x="3987946" y="1164771"/>
        <a:ext cx="1114271" cy="1163272"/>
      </dsp:txXfrm>
    </dsp:sp>
    <dsp:sp modelId="{ED313A73-C511-4A1B-B74E-394D584F14BC}">
      <dsp:nvSpPr>
        <dsp:cNvPr id="0" name=""/>
        <dsp:cNvSpPr/>
      </dsp:nvSpPr>
      <dsp:spPr>
        <a:xfrm rot="16200000">
          <a:off x="4479959" y="1039369"/>
          <a:ext cx="1302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0245" y="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63213B-CD94-4EF9-A27D-C0B2241AFE7E}">
      <dsp:nvSpPr>
        <dsp:cNvPr id="0" name=""/>
        <dsp:cNvSpPr/>
      </dsp:nvSpPr>
      <dsp:spPr>
        <a:xfrm>
          <a:off x="3971922" y="-180608"/>
          <a:ext cx="1146318" cy="115485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ЦЕНТР</a:t>
          </a:r>
        </a:p>
      </dsp:txBody>
      <dsp:txXfrm>
        <a:off x="4027881" y="-124649"/>
        <a:ext cx="1034400" cy="1042937"/>
      </dsp:txXfrm>
    </dsp:sp>
    <dsp:sp modelId="{BB5C35B5-0EC9-40CC-B85C-1C13660479DB}">
      <dsp:nvSpPr>
        <dsp:cNvPr id="0" name=""/>
        <dsp:cNvSpPr/>
      </dsp:nvSpPr>
      <dsp:spPr>
        <a:xfrm rot="21464595">
          <a:off x="5162342" y="1714243"/>
          <a:ext cx="3978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97845" y="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4FE502-8B83-4A11-ADF0-2CDB3B07C2A6}">
      <dsp:nvSpPr>
        <dsp:cNvPr id="0" name=""/>
        <dsp:cNvSpPr/>
      </dsp:nvSpPr>
      <dsp:spPr>
        <a:xfrm>
          <a:off x="5560033" y="977488"/>
          <a:ext cx="1837658" cy="13854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260" tIns="48260" rIns="48260" bIns="4826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Перевозчики</a:t>
          </a:r>
        </a:p>
      </dsp:txBody>
      <dsp:txXfrm>
        <a:off x="5627664" y="1045119"/>
        <a:ext cx="1702396" cy="1250162"/>
      </dsp:txXfrm>
    </dsp:sp>
    <dsp:sp modelId="{E93F8426-B1E4-4D14-A45A-FEAA32FB6AE6}">
      <dsp:nvSpPr>
        <dsp:cNvPr id="0" name=""/>
        <dsp:cNvSpPr/>
      </dsp:nvSpPr>
      <dsp:spPr>
        <a:xfrm rot="5400000">
          <a:off x="4423011" y="2510392"/>
          <a:ext cx="2441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4140" y="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C3C92C-FCAC-4CA9-9F02-231EAFC15CB1}">
      <dsp:nvSpPr>
        <dsp:cNvPr id="0" name=""/>
        <dsp:cNvSpPr/>
      </dsp:nvSpPr>
      <dsp:spPr>
        <a:xfrm>
          <a:off x="4047398" y="2632463"/>
          <a:ext cx="995367" cy="92706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Агенты</a:t>
          </a:r>
        </a:p>
      </dsp:txBody>
      <dsp:txXfrm>
        <a:off x="4092653" y="2677718"/>
        <a:ext cx="904857" cy="836553"/>
      </dsp:txXfrm>
    </dsp:sp>
    <dsp:sp modelId="{2C34771A-F9BA-4642-9BF5-19A54ABF716B}">
      <dsp:nvSpPr>
        <dsp:cNvPr id="0" name=""/>
        <dsp:cNvSpPr/>
      </dsp:nvSpPr>
      <dsp:spPr>
        <a:xfrm rot="10847196">
          <a:off x="3097742" y="1732233"/>
          <a:ext cx="82996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29963" y="0"/>
              </a:lnTo>
            </a:path>
          </a:pathLst>
        </a:custGeom>
        <a:noFill/>
        <a:ln w="95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1AD4AB-1EE7-4A2C-A899-A5ADF1DA2716}">
      <dsp:nvSpPr>
        <dsp:cNvPr id="0" name=""/>
        <dsp:cNvSpPr/>
      </dsp:nvSpPr>
      <dsp:spPr>
        <a:xfrm>
          <a:off x="727272" y="295604"/>
          <a:ext cx="2370508" cy="282931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>
          <a:noFill/>
        </a:ln>
        <a:effectLst>
          <a:reflection blurRad="12700" stA="26000" endPos="32000" dist="12700" dir="5400000" sy="-100000" rotWithShape="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Отделы социального обслуживания граждан</a:t>
          </a:r>
          <a:r>
            <a:rPr lang="en-US" sz="1800" kern="1200" dirty="0"/>
            <a:t>, </a:t>
          </a:r>
          <a:r>
            <a:rPr lang="ru-RU" sz="1800" kern="1200" dirty="0"/>
            <a:t>учебные заведения</a:t>
          </a:r>
          <a:r>
            <a:rPr lang="en-US" sz="1800" kern="1200" dirty="0"/>
            <a:t>, </a:t>
          </a:r>
          <a:r>
            <a:rPr lang="ru-RU" sz="1800" kern="1200" dirty="0"/>
            <a:t>сервисы мониторинга и прочие сервисы</a:t>
          </a:r>
        </a:p>
      </dsp:txBody>
      <dsp:txXfrm>
        <a:off x="842991" y="411323"/>
        <a:ext cx="2139070" cy="2597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F79-92A6-4733-A167-C4FCC34D2251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7207-E6B3-4D40-973A-C09C3C4F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20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F79-92A6-4733-A167-C4FCC34D2251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7207-E6B3-4D40-973A-C09C3C4F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82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F79-92A6-4733-A167-C4FCC34D2251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7207-E6B3-4D40-973A-C09C3C4F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429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F79-92A6-4733-A167-C4FCC34D2251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7207-E6B3-4D40-973A-C09C3C4F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437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F79-92A6-4733-A167-C4FCC34D2251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7207-E6B3-4D40-973A-C09C3C4F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6630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F79-92A6-4733-A167-C4FCC34D2251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7207-E6B3-4D40-973A-C09C3C4F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818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F79-92A6-4733-A167-C4FCC34D2251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7207-E6B3-4D40-973A-C09C3C4F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403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F79-92A6-4733-A167-C4FCC34D2251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7207-E6B3-4D40-973A-C09C3C4F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8087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F79-92A6-4733-A167-C4FCC34D2251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7207-E6B3-4D40-973A-C09C3C4F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05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F79-92A6-4733-A167-C4FCC34D2251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3EF7207-E6B3-4D40-973A-C09C3C4F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769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F79-92A6-4733-A167-C4FCC34D2251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7207-E6B3-4D40-973A-C09C3C4F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806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F79-92A6-4733-A167-C4FCC34D2251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7207-E6B3-4D40-973A-C09C3C4F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83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F79-92A6-4733-A167-C4FCC34D2251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7207-E6B3-4D40-973A-C09C3C4F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903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F79-92A6-4733-A167-C4FCC34D2251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7207-E6B3-4D40-973A-C09C3C4F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633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F79-92A6-4733-A167-C4FCC34D2251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7207-E6B3-4D40-973A-C09C3C4F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749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F79-92A6-4733-A167-C4FCC34D2251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7207-E6B3-4D40-973A-C09C3C4F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6642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E0F79-92A6-4733-A167-C4FCC34D2251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F7207-E6B3-4D40-973A-C09C3C4F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90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C3E0F79-92A6-4733-A167-C4FCC34D2251}" type="datetimeFigureOut">
              <a:rPr lang="ru-RU" smtClean="0"/>
              <a:t>28.03.2017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EF7207-E6B3-4D40-973A-C09C3C4FFE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10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-karta.ru/" TargetMode="External"/><Relationship Id="rId2" Type="http://schemas.openxmlformats.org/officeDocument/2006/relationships/hyperlink" Target="http://www.ptsmup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21.jpg"/><Relationship Id="rId5" Type="http://schemas.openxmlformats.org/officeDocument/2006/relationships/image" Target="../media/image7.png"/><Relationship Id="rId10" Type="http://schemas.openxmlformats.org/officeDocument/2006/relationships/image" Target="../media/image20.png"/><Relationship Id="rId4" Type="http://schemas.openxmlformats.org/officeDocument/2006/relationships/image" Target="../media/image8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47898" y="2483529"/>
            <a:ext cx="7696200" cy="2012192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000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</a:br>
            <a:br>
              <a:rPr lang="ru-RU" sz="4000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</a:br>
            <a:br>
              <a:rPr lang="ru-RU" sz="4000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</a:br>
            <a:br>
              <a:rPr lang="ru-RU" sz="4000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</a:br>
            <a:br>
              <a:rPr lang="ru-RU" sz="4000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</a:br>
            <a:br>
              <a:rPr lang="ru-RU" sz="4000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</a:br>
            <a:br>
              <a:rPr lang="ru-RU" sz="4000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</a:br>
            <a:r>
              <a:rPr lang="ru-RU" sz="4000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ТРАНСПОРТНАЯ СИСТЕМА «ЭЛЕКТРОННЫЙ ПРОЕЗДНОЙ-НОВОСИБИРСК»</a:t>
            </a:r>
            <a:br>
              <a:rPr lang="ru-RU" sz="4000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</a:br>
            <a:r>
              <a:rPr lang="ru-RU" sz="3600" b="1" dirty="0"/>
              <a:t>«Практика автоматизированной системы оплаты проезда на примере города Новосибирска»</a:t>
            </a:r>
            <a:br>
              <a:rPr lang="ru-RU" sz="3600" dirty="0"/>
            </a:br>
            <a:endParaRPr lang="ru-RU" sz="4000" dirty="0">
              <a:solidFill>
                <a:schemeClr val="bg2">
                  <a:lumMod val="50000"/>
                </a:schemeClr>
              </a:solidFill>
              <a:cs typeface="Segoe UI Semibold" panose="020B0702040204020203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02176" y="4495721"/>
            <a:ext cx="6987645" cy="489469"/>
          </a:xfrm>
        </p:spPr>
        <p:txBody>
          <a:bodyPr>
            <a:normAutofit/>
          </a:bodyPr>
          <a:lstStyle/>
          <a:p>
            <a:pPr algn="ctr"/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www.ptsmup.ru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  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www.t-karta.ru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910773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72000" y="900000"/>
            <a:ext cx="12024000" cy="54000"/>
            <a:chOff x="12504" y="1052736"/>
            <a:chExt cx="9012875" cy="52387"/>
          </a:xfrm>
        </p:grpSpPr>
        <p:pic>
          <p:nvPicPr>
            <p:cNvPr id="6" name="Рисунок 6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242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4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34412" y="241256"/>
            <a:ext cx="9270515" cy="738664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sz="2100" b="1" dirty="0">
                <a:solidFill>
                  <a:srgbClr val="F02043"/>
                </a:solidFill>
              </a:rPr>
              <a:t>ТРАНСПОРТНАЯ СИСТЕМА </a:t>
            </a:r>
          </a:p>
          <a:p>
            <a:pPr>
              <a:spcBef>
                <a:spcPts val="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sz="2100" b="1" dirty="0">
                <a:solidFill>
                  <a:srgbClr val="F02043"/>
                </a:solidFill>
              </a:rPr>
              <a:t>«ЭЛЕКТРОННЫЙ ПРОЕЗДНОЙ – НОВОСИБИРСК»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976" y="1186922"/>
            <a:ext cx="2156002" cy="1353563"/>
          </a:xfrm>
          <a:prstGeom prst="rect">
            <a:avLst/>
          </a:prstGeom>
        </p:spPr>
      </p:pic>
      <p:pic>
        <p:nvPicPr>
          <p:cNvPr id="12" name="Picture 2" descr="C:\Users\shirokih\Desktop\zkst_nsk_0315_title_for_s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55" y="1186922"/>
            <a:ext cx="2154782" cy="135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C:\Users\shirokih\Desktop\school_nsk_karta_0215_title_for_si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251" y="1186922"/>
            <a:ext cx="2165131" cy="135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shirokih\Desktop\sc_nsk_0315_title_for_si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9710" y="1186922"/>
            <a:ext cx="2154782" cy="135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337" y="2828821"/>
            <a:ext cx="3069551" cy="182754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33566">
            <a:off x="8348334" y="2767254"/>
            <a:ext cx="2522808" cy="173352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437" y="5014030"/>
            <a:ext cx="2254880" cy="142155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909" y="5012718"/>
            <a:ext cx="2156002" cy="135921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951" y="5014030"/>
            <a:ext cx="2136324" cy="13579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439" y="3065813"/>
            <a:ext cx="2154782" cy="135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7466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6128" y="1020379"/>
            <a:ext cx="5279923" cy="1039051"/>
          </a:xfrm>
          <a:effectLst/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Среднее количество пользователей</a:t>
            </a:r>
            <a:br>
              <a:rPr lang="ru-RU" sz="2800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</a:br>
            <a:r>
              <a:rPr lang="ru-RU" sz="2800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транспортных карт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65818183-276F-4A38-917E-CD97030B93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0591193"/>
              </p:ext>
            </p:extLst>
          </p:nvPr>
        </p:nvGraphicFramePr>
        <p:xfrm>
          <a:off x="1181521" y="2213779"/>
          <a:ext cx="5232799" cy="2834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72000" y="900000"/>
            <a:ext cx="12024000" cy="54000"/>
            <a:chOff x="12504" y="1052736"/>
            <a:chExt cx="9012875" cy="52387"/>
          </a:xfrm>
        </p:grpSpPr>
        <p:pic>
          <p:nvPicPr>
            <p:cNvPr id="8" name="Рисунок 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242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4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49800" y="222021"/>
            <a:ext cx="9270515" cy="738664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sz="2100" b="1" dirty="0">
                <a:solidFill>
                  <a:srgbClr val="F02043"/>
                </a:solidFill>
              </a:rPr>
              <a:t>ТРАНСПОРТНАЯ СИСТЕМА </a:t>
            </a:r>
          </a:p>
          <a:p>
            <a:pPr>
              <a:spcBef>
                <a:spcPts val="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sz="2100" b="1" dirty="0">
                <a:solidFill>
                  <a:srgbClr val="F02043"/>
                </a:solidFill>
              </a:rPr>
              <a:t>«ЭЛЕКТРОННЫЙ ПРОЕЗДНОЙ – НОВОСИБИРСК»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648546" y="5213572"/>
            <a:ext cx="10447453" cy="1441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100" b="1" dirty="0">
                <a:solidFill>
                  <a:srgbClr val="467327"/>
                </a:solidFill>
              </a:rPr>
              <a:t>Среднее количество пользователей на 2016 год</a:t>
            </a:r>
          </a:p>
          <a:p>
            <a:pPr marL="0" indent="0" algn="ctr">
              <a:buNone/>
            </a:pPr>
            <a:r>
              <a:rPr lang="ru-RU" sz="2100" b="1" dirty="0">
                <a:solidFill>
                  <a:srgbClr val="467327"/>
                </a:solidFill>
              </a:rPr>
              <a:t>-</a:t>
            </a:r>
            <a:r>
              <a:rPr lang="ru-RU" sz="1600" dirty="0"/>
              <a:t> ЕТК – </a:t>
            </a:r>
            <a:r>
              <a:rPr lang="ru-RU" sz="1600" dirty="0">
                <a:solidFill>
                  <a:srgbClr val="FF0000"/>
                </a:solidFill>
              </a:rPr>
              <a:t>102</a:t>
            </a:r>
            <a:r>
              <a:rPr lang="ru-RU" sz="1600" dirty="0"/>
              <a:t> тысяч; </a:t>
            </a:r>
            <a:r>
              <a:rPr lang="ru-RU" sz="2100" b="1" dirty="0">
                <a:solidFill>
                  <a:srgbClr val="467327"/>
                </a:solidFill>
              </a:rPr>
              <a:t>-</a:t>
            </a:r>
            <a:r>
              <a:rPr lang="ru-RU" sz="1600" b="1" dirty="0">
                <a:solidFill>
                  <a:srgbClr val="467327"/>
                </a:solidFill>
              </a:rPr>
              <a:t> </a:t>
            </a:r>
            <a:r>
              <a:rPr lang="ru-RU" sz="1600" dirty="0"/>
              <a:t>Карта студента – </a:t>
            </a:r>
            <a:r>
              <a:rPr lang="ru-RU" sz="1600" dirty="0">
                <a:solidFill>
                  <a:srgbClr val="FF0000"/>
                </a:solidFill>
              </a:rPr>
              <a:t>48</a:t>
            </a:r>
            <a:r>
              <a:rPr lang="ru-RU" sz="1600" dirty="0"/>
              <a:t> тысяч; </a:t>
            </a:r>
            <a:r>
              <a:rPr lang="ru-RU" sz="2100" b="1" dirty="0">
                <a:solidFill>
                  <a:srgbClr val="467327"/>
                </a:solidFill>
              </a:rPr>
              <a:t>-</a:t>
            </a:r>
            <a:r>
              <a:rPr lang="ru-RU" sz="1600" b="1" dirty="0">
                <a:solidFill>
                  <a:srgbClr val="467327"/>
                </a:solidFill>
              </a:rPr>
              <a:t> </a:t>
            </a:r>
            <a:r>
              <a:rPr lang="ru-RU" sz="1600" dirty="0"/>
              <a:t>Карта школьника – </a:t>
            </a:r>
            <a:r>
              <a:rPr lang="ru-RU" sz="1600" dirty="0">
                <a:solidFill>
                  <a:srgbClr val="FF0000"/>
                </a:solidFill>
              </a:rPr>
              <a:t>36</a:t>
            </a:r>
            <a:r>
              <a:rPr lang="ru-RU" sz="1600" dirty="0"/>
              <a:t> тысяч; </a:t>
            </a:r>
          </a:p>
          <a:p>
            <a:pPr marL="0" indent="0" algn="ctr">
              <a:buNone/>
            </a:pPr>
            <a:r>
              <a:rPr lang="ru-RU" sz="2100" b="1" dirty="0">
                <a:solidFill>
                  <a:srgbClr val="467327"/>
                </a:solidFill>
              </a:rPr>
              <a:t>-</a:t>
            </a:r>
            <a:r>
              <a:rPr lang="ru-RU" sz="1600" b="1" dirty="0">
                <a:solidFill>
                  <a:srgbClr val="467327"/>
                </a:solidFill>
              </a:rPr>
              <a:t> </a:t>
            </a:r>
            <a:r>
              <a:rPr lang="ru-RU" sz="1600" dirty="0"/>
              <a:t>Социальная карта – </a:t>
            </a:r>
            <a:r>
              <a:rPr lang="ru-RU" sz="1600" dirty="0">
                <a:solidFill>
                  <a:srgbClr val="FF0000"/>
                </a:solidFill>
              </a:rPr>
              <a:t>267</a:t>
            </a:r>
            <a:r>
              <a:rPr lang="ru-RU" sz="1600" dirty="0"/>
              <a:t> тысяч; </a:t>
            </a:r>
            <a:r>
              <a:rPr lang="ru-RU" sz="2100" b="1" dirty="0">
                <a:solidFill>
                  <a:srgbClr val="467327"/>
                </a:solidFill>
              </a:rPr>
              <a:t> </a:t>
            </a:r>
            <a:endParaRPr lang="ru-RU" sz="1600" dirty="0"/>
          </a:p>
        </p:txBody>
      </p:sp>
      <p:graphicFrame>
        <p:nvGraphicFramePr>
          <p:cNvPr id="13" name="Объект 3">
            <a:extLst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887435"/>
              </p:ext>
            </p:extLst>
          </p:nvPr>
        </p:nvGraphicFramePr>
        <p:xfrm>
          <a:off x="6496051" y="2066145"/>
          <a:ext cx="5155175" cy="29821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Заголовок 1"/>
          <p:cNvSpPr txBox="1">
            <a:spLocks/>
          </p:cNvSpPr>
          <p:nvPr/>
        </p:nvSpPr>
        <p:spPr>
          <a:xfrm>
            <a:off x="6496051" y="1082950"/>
            <a:ext cx="5073445" cy="113082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Количество совершенных транзакций</a:t>
            </a:r>
            <a:br>
              <a:rPr lang="ru-RU" sz="280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</a:br>
            <a:r>
              <a:rPr lang="ru-RU" sz="280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регистрации поездок по Транспортным картам</a:t>
            </a:r>
            <a:endParaRPr lang="ru-RU" sz="2800" dirty="0">
              <a:solidFill>
                <a:schemeClr val="bg2">
                  <a:lumMod val="50000"/>
                </a:schemeClr>
              </a:solidFill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59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547" y="1131840"/>
            <a:ext cx="9400453" cy="110336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Количество терминального оборудования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4A4E513-FCD4-4009-85EC-6405C329DC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9898585"/>
              </p:ext>
            </p:extLst>
          </p:nvPr>
        </p:nvGraphicFramePr>
        <p:xfrm>
          <a:off x="1526874" y="1880600"/>
          <a:ext cx="9079453" cy="297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72000" y="900000"/>
            <a:ext cx="12024000" cy="54000"/>
            <a:chOff x="12504" y="1052736"/>
            <a:chExt cx="9012875" cy="52387"/>
          </a:xfrm>
        </p:grpSpPr>
        <p:pic>
          <p:nvPicPr>
            <p:cNvPr id="6" name="Рисунок 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242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4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34412" y="240516"/>
            <a:ext cx="10371915" cy="738664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sz="2100" b="1" dirty="0">
                <a:solidFill>
                  <a:srgbClr val="F02043"/>
                </a:solidFill>
              </a:rPr>
              <a:t>ТРАНСПОРТНАЯ СИСТЕМА </a:t>
            </a:r>
          </a:p>
          <a:p>
            <a:pPr>
              <a:spcBef>
                <a:spcPts val="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sz="2100" b="1" dirty="0">
                <a:solidFill>
                  <a:srgbClr val="F02043"/>
                </a:solidFill>
              </a:rPr>
              <a:t>«ЭЛЕКТРОННЫЙ ПРОЕЗДНОЙ – НОВОСИБИРСК»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839910" y="5156201"/>
            <a:ext cx="1025609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Всего в Системе действовало </a:t>
            </a:r>
            <a:r>
              <a:rPr lang="ru-RU" dirty="0">
                <a:solidFill>
                  <a:srgbClr val="FF0000"/>
                </a:solidFill>
              </a:rPr>
              <a:t>76</a:t>
            </a:r>
            <a:r>
              <a:rPr lang="ru-RU" dirty="0"/>
              <a:t> перевозчиков;</a:t>
            </a:r>
          </a:p>
          <a:p>
            <a:r>
              <a:rPr lang="ru-RU" dirty="0">
                <a:solidFill>
                  <a:srgbClr val="FF0000"/>
                </a:solidFill>
              </a:rPr>
              <a:t>10</a:t>
            </a:r>
            <a:r>
              <a:rPr lang="ru-RU" dirty="0"/>
              <a:t> муниципальных перевозчиков, в том числе </a:t>
            </a:r>
            <a:r>
              <a:rPr lang="ru-RU" b="1" dirty="0">
                <a:solidFill>
                  <a:srgbClr val="FF0000"/>
                </a:solidFill>
              </a:rPr>
              <a:t>3</a:t>
            </a:r>
            <a:r>
              <a:rPr lang="ru-RU" dirty="0"/>
              <a:t> крупных перевозчика на территории г. Новосибирска, осуществляли перевозку граждан на </a:t>
            </a:r>
            <a:r>
              <a:rPr lang="ru-RU" dirty="0">
                <a:solidFill>
                  <a:srgbClr val="FF0000"/>
                </a:solidFill>
              </a:rPr>
              <a:t>100</a:t>
            </a:r>
            <a:r>
              <a:rPr lang="ru-RU" dirty="0"/>
              <a:t> маршрутах;</a:t>
            </a:r>
          </a:p>
          <a:p>
            <a:r>
              <a:rPr lang="ru-RU" dirty="0">
                <a:solidFill>
                  <a:srgbClr val="FF0000"/>
                </a:solidFill>
              </a:rPr>
              <a:t>66</a:t>
            </a:r>
            <a:r>
              <a:rPr lang="ru-RU" dirty="0"/>
              <a:t> немуниципальных перевозчиков осуществляли перевозку граждан на </a:t>
            </a:r>
            <a:r>
              <a:rPr lang="ru-RU" dirty="0">
                <a:solidFill>
                  <a:srgbClr val="FF0000"/>
                </a:solidFill>
              </a:rPr>
              <a:t>105</a:t>
            </a:r>
            <a:r>
              <a:rPr lang="ru-RU" dirty="0"/>
              <a:t> маршрутах.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014523" y="4584508"/>
            <a:ext cx="9504930" cy="53274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80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Количество перевозчиков и маршрутов на 2017 год</a:t>
            </a:r>
            <a:endParaRPr lang="ru-RU" sz="2800" dirty="0">
              <a:solidFill>
                <a:schemeClr val="bg2">
                  <a:lumMod val="50000"/>
                </a:schemeClr>
              </a:solidFill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9726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02921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Перспективы развития транспортной Системы «Электронный проездной </a:t>
            </a:r>
            <a:r>
              <a:rPr lang="ru-RU" dirty="0" err="1"/>
              <a:t>г.Новосибирск</a:t>
            </a:r>
            <a:r>
              <a:rPr lang="ru-RU" dirty="0"/>
              <a:t>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2075381"/>
            <a:ext cx="10018713" cy="371582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Внедрение системы учета наличного оборота денежных средств на всем подвижном составе г. Новосибирска;</a:t>
            </a:r>
          </a:p>
          <a:p>
            <a:r>
              <a:rPr lang="ru-RU" dirty="0"/>
              <a:t>Внедрение возможности оплаты проезда по Банковским картам международных платежных систем на всем муниципальном подвижном составе;</a:t>
            </a:r>
          </a:p>
          <a:p>
            <a:r>
              <a:rPr lang="ru-RU" dirty="0"/>
              <a:t>Внедрение онлайн сервисов пополнения (ЕТК-онлайн);</a:t>
            </a:r>
          </a:p>
          <a:p>
            <a:r>
              <a:rPr lang="ru-RU" dirty="0"/>
              <a:t>Внедрение </a:t>
            </a:r>
            <a:r>
              <a:rPr lang="ru-RU" dirty="0" err="1"/>
              <a:t>бескондукторной</a:t>
            </a:r>
            <a:r>
              <a:rPr lang="ru-RU" dirty="0"/>
              <a:t> системы оплаты проезда на общественном транспорте г. Новосибирска;</a:t>
            </a:r>
          </a:p>
          <a:p>
            <a:r>
              <a:rPr lang="ru-RU" dirty="0"/>
              <a:t>Внедрение сетевой поездки.</a:t>
            </a:r>
          </a:p>
        </p:txBody>
      </p:sp>
    </p:spTree>
    <p:extLst>
      <p:ext uri="{BB962C8B-B14F-4D97-AF65-F5344CB8AC3E}">
        <p14:creationId xmlns:p14="http://schemas.microsoft.com/office/powerpoint/2010/main" val="3603882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" y="1080000"/>
            <a:ext cx="12191999" cy="10800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Мобильный Транспортный терминал кондуктора 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2000" y="900000"/>
            <a:ext cx="12024000" cy="54000"/>
            <a:chOff x="12504" y="1052736"/>
            <a:chExt cx="9012875" cy="52387"/>
          </a:xfrm>
        </p:grpSpPr>
        <p:pic>
          <p:nvPicPr>
            <p:cNvPr id="6" name="Рисунок 6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242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4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34412" y="241256"/>
            <a:ext cx="9270515" cy="738664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sz="2100" b="1" dirty="0">
                <a:solidFill>
                  <a:srgbClr val="F02043"/>
                </a:solidFill>
              </a:rPr>
              <a:t>ТРАНСПОРТНАЯ СИСТЕМА </a:t>
            </a:r>
          </a:p>
          <a:p>
            <a:pPr>
              <a:spcBef>
                <a:spcPts val="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sz="2100" b="1" dirty="0">
                <a:solidFill>
                  <a:srgbClr val="F02043"/>
                </a:solidFill>
              </a:rPr>
              <a:t>«ЭЛЕКТРОННЫЙ ПРОЕЗДНОЙ – НОВОСИБИРСК»</a:t>
            </a:r>
          </a:p>
        </p:txBody>
      </p:sp>
      <p:pic>
        <p:nvPicPr>
          <p:cNvPr id="9" name="Рисунок 8" descr="C:\Users\pobezhimovvp\AppData\Local\Microsoft\Windows\INetCacheContent.Word\2014091609521113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916" y="1860471"/>
            <a:ext cx="5610450" cy="4087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1000"/>
                    </a14:imgEffect>
                    <a14:imgEffect>
                      <a14:brightnessContrast bright="-43000" contrast="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804" y="3098300"/>
            <a:ext cx="3021373" cy="218330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1862916" y="5550945"/>
            <a:ext cx="10018713" cy="120485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За период февраль-декабрь 2016 года произведено более 35 млн. транзакций при использовании Дежурной карты на общую сумму более 651 млн. рублей. </a:t>
            </a:r>
          </a:p>
        </p:txBody>
      </p:sp>
    </p:spTree>
    <p:extLst>
      <p:ext uri="{BB962C8B-B14F-4D97-AF65-F5344CB8AC3E}">
        <p14:creationId xmlns:p14="http://schemas.microsoft.com/office/powerpoint/2010/main" val="2203499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8547" y="1080000"/>
            <a:ext cx="9957299" cy="158962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Запущен пилотный проект на базе МКП «ГЭТ»</a:t>
            </a:r>
            <a:br>
              <a:rPr lang="en-US" sz="2800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</a:br>
            <a:r>
              <a:rPr lang="ru-RU" sz="2800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по обслуживанию банковских карт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Visa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PayWave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, 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Master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C</a:t>
            </a:r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ard</a:t>
            </a:r>
            <a:r>
              <a:rPr lang="en-US" sz="2800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 </a:t>
            </a:r>
            <a:r>
              <a:rPr lang="en-US" sz="2800" dirty="0" err="1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PayPass</a:t>
            </a:r>
            <a:endParaRPr lang="ru-RU" sz="2800" dirty="0">
              <a:solidFill>
                <a:schemeClr val="bg2">
                  <a:lumMod val="50000"/>
                </a:schemeClr>
              </a:solidFill>
              <a:cs typeface="Segoe UI Semibold" panose="020B0702040204020203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2000" y="900000"/>
            <a:ext cx="12024000" cy="54000"/>
            <a:chOff x="12504" y="1052736"/>
            <a:chExt cx="9012875" cy="52387"/>
          </a:xfrm>
        </p:grpSpPr>
        <p:pic>
          <p:nvPicPr>
            <p:cNvPr id="6" name="Рисунок 6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242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4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34412" y="241256"/>
            <a:ext cx="9270515" cy="738664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sz="2100" b="1" dirty="0">
                <a:solidFill>
                  <a:srgbClr val="F02043"/>
                </a:solidFill>
              </a:rPr>
              <a:t>ТРАНСПОРТНАЯ СИСТЕМА </a:t>
            </a:r>
          </a:p>
          <a:p>
            <a:pPr>
              <a:spcBef>
                <a:spcPts val="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sz="2100" b="1" dirty="0">
                <a:solidFill>
                  <a:srgbClr val="F02043"/>
                </a:solidFill>
              </a:rPr>
              <a:t>«ЭЛЕКТРОННЫЙ ПРОЕЗДНОЙ – НОВОСИБИРСК»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1337" y="2669627"/>
            <a:ext cx="7493182" cy="19350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337" y="4604657"/>
            <a:ext cx="7493182" cy="203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36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" y="1080000"/>
            <a:ext cx="12191999" cy="10800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ЕТК-ОНЛАЙН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2000" y="900000"/>
            <a:ext cx="12024000" cy="54000"/>
            <a:chOff x="12504" y="1052736"/>
            <a:chExt cx="9012875" cy="52387"/>
          </a:xfrm>
        </p:grpSpPr>
        <p:pic>
          <p:nvPicPr>
            <p:cNvPr id="6" name="Рисунок 6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242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4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34412" y="241256"/>
            <a:ext cx="9270515" cy="738664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sz="2100" b="1" dirty="0">
                <a:solidFill>
                  <a:srgbClr val="F02043"/>
                </a:solidFill>
              </a:rPr>
              <a:t>ТРАНСПОРТНАЯ СИСТЕМА </a:t>
            </a:r>
          </a:p>
          <a:p>
            <a:pPr>
              <a:spcBef>
                <a:spcPts val="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sz="2100" b="1" dirty="0">
                <a:solidFill>
                  <a:srgbClr val="F02043"/>
                </a:solidFill>
              </a:rPr>
              <a:t>«ЭЛЕКТРОННЫЙ ПРОЕЗДНОЙ – НОВОСИБИРСК»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1861662" y="2091048"/>
            <a:ext cx="3767082" cy="2363754"/>
            <a:chOff x="4237245" y="2780928"/>
            <a:chExt cx="4439211" cy="3138771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4237245" y="2780928"/>
              <a:ext cx="4439211" cy="3138771"/>
              <a:chOff x="4237245" y="2780928"/>
              <a:chExt cx="4439211" cy="3138771"/>
            </a:xfrm>
          </p:grpSpPr>
          <p:pic>
            <p:nvPicPr>
              <p:cNvPr id="32" name="Рисунок 3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272" r="10992"/>
              <a:stretch/>
            </p:blipFill>
            <p:spPr>
              <a:xfrm>
                <a:off x="5292080" y="2868032"/>
                <a:ext cx="3096344" cy="1800000"/>
              </a:xfrm>
              <a:prstGeom prst="rect">
                <a:avLst/>
              </a:prstGeom>
            </p:spPr>
          </p:pic>
          <p:pic>
            <p:nvPicPr>
              <p:cNvPr id="33" name="Рисунок 32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465" t="8146" r="15363" b="20204"/>
              <a:stretch/>
            </p:blipFill>
            <p:spPr>
              <a:xfrm>
                <a:off x="4392000" y="4395614"/>
                <a:ext cx="1800200" cy="1080120"/>
              </a:xfrm>
              <a:prstGeom prst="rect">
                <a:avLst/>
              </a:prstGeom>
            </p:spPr>
          </p:pic>
          <p:pic>
            <p:nvPicPr>
              <p:cNvPr id="34" name="Рисунок 33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988" r="36715" b="30075"/>
              <a:stretch/>
            </p:blipFill>
            <p:spPr>
              <a:xfrm>
                <a:off x="7596000" y="4577808"/>
                <a:ext cx="1033509" cy="792000"/>
              </a:xfrm>
              <a:prstGeom prst="rect">
                <a:avLst/>
              </a:prstGeom>
            </p:spPr>
          </p:pic>
          <p:pic>
            <p:nvPicPr>
              <p:cNvPr id="35" name="Рисунок 34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72400" y="5115695"/>
                <a:ext cx="468000" cy="779526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37245" y="2780928"/>
                <a:ext cx="4439211" cy="3138771"/>
              </a:xfrm>
              <a:prstGeom prst="rect">
                <a:avLst/>
              </a:prstGeom>
            </p:spPr>
          </p:pic>
        </p:grpSp>
        <p:sp>
          <p:nvSpPr>
            <p:cNvPr id="27" name="Прямоугольник 26"/>
            <p:cNvSpPr/>
            <p:nvPr/>
          </p:nvSpPr>
          <p:spPr>
            <a:xfrm>
              <a:off x="5868144" y="2887082"/>
              <a:ext cx="576064" cy="2009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4572000" y="4457450"/>
              <a:ext cx="432048" cy="123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7668344" y="4606193"/>
              <a:ext cx="432048" cy="123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2" descr="D:\Work\ZK_TRANSP_KARTA\2015\Kuzneck_bisnes_bank\Карта_лицо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4751" y="5229201"/>
              <a:ext cx="387106" cy="243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Прямоугольник 30"/>
            <p:cNvSpPr/>
            <p:nvPr/>
          </p:nvSpPr>
          <p:spPr>
            <a:xfrm>
              <a:off x="7814751" y="5157192"/>
              <a:ext cx="213633" cy="72009"/>
            </a:xfrm>
            <a:prstGeom prst="rect">
              <a:avLst/>
            </a:prstGeom>
            <a:solidFill>
              <a:srgbClr val="56A1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12" name="Подзаголовок 2"/>
          <p:cNvSpPr txBox="1">
            <a:spLocks/>
          </p:cNvSpPr>
          <p:nvPr/>
        </p:nvSpPr>
        <p:spPr>
          <a:xfrm>
            <a:off x="1704638" y="4530732"/>
            <a:ext cx="4081131" cy="144174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000" dirty="0"/>
              <a:t>технология, которая связывает </a:t>
            </a:r>
            <a:br>
              <a:rPr lang="en-US" sz="2000" dirty="0"/>
            </a:br>
            <a:r>
              <a:rPr lang="ru-RU" sz="2000" dirty="0"/>
              <a:t>транспортную карту с «виртуальным» </a:t>
            </a:r>
            <a:br>
              <a:rPr lang="en-US" sz="2000" dirty="0"/>
            </a:br>
            <a:r>
              <a:rPr lang="ru-RU" sz="2000" dirty="0"/>
              <a:t>балансом («кошельком») в ПЦ Системы</a:t>
            </a:r>
            <a:endParaRPr lang="ru-RU" sz="2000" dirty="0">
              <a:solidFill>
                <a:schemeClr val="bg2">
                  <a:lumMod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14" name="Скругленный прямоугольник 45"/>
          <p:cNvSpPr/>
          <p:nvPr/>
        </p:nvSpPr>
        <p:spPr>
          <a:xfrm>
            <a:off x="5863526" y="4288342"/>
            <a:ext cx="2520000" cy="2160000"/>
          </a:xfrm>
          <a:prstGeom prst="roundRect">
            <a:avLst>
              <a:gd name="adj" fmla="val 523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48"/>
          <p:cNvSpPr/>
          <p:nvPr/>
        </p:nvSpPr>
        <p:spPr>
          <a:xfrm>
            <a:off x="8499763" y="1981557"/>
            <a:ext cx="2520000" cy="2160000"/>
          </a:xfrm>
          <a:prstGeom prst="roundRect">
            <a:avLst>
              <a:gd name="adj" fmla="val 523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51"/>
          <p:cNvSpPr/>
          <p:nvPr/>
        </p:nvSpPr>
        <p:spPr>
          <a:xfrm>
            <a:off x="8493555" y="4288342"/>
            <a:ext cx="2520000" cy="2160000"/>
          </a:xfrm>
          <a:prstGeom prst="roundRect">
            <a:avLst>
              <a:gd name="adj" fmla="val 523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52"/>
          <p:cNvSpPr/>
          <p:nvPr/>
        </p:nvSpPr>
        <p:spPr>
          <a:xfrm>
            <a:off x="5863526" y="1981557"/>
            <a:ext cx="2520000" cy="2160000"/>
          </a:xfrm>
          <a:prstGeom prst="roundRect">
            <a:avLst>
              <a:gd name="adj" fmla="val 5233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5" descr="D:\Work\ZK_TRANSP_KARTA\2016\Preza_TK\стрелка_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92110" y="1944000"/>
            <a:ext cx="62830" cy="30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одзаголовок 2"/>
          <p:cNvSpPr txBox="1">
            <a:spLocks/>
          </p:cNvSpPr>
          <p:nvPr/>
        </p:nvSpPr>
        <p:spPr>
          <a:xfrm>
            <a:off x="5863526" y="2128342"/>
            <a:ext cx="2520000" cy="18000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Отсутствие затрат Оператора на создание агентской сети</a:t>
            </a:r>
            <a:endParaRPr lang="ru-RU" sz="1600" dirty="0">
              <a:solidFill>
                <a:schemeClr val="bg2">
                  <a:lumMod val="25000"/>
                </a:schemeClr>
              </a:solidFill>
              <a:cs typeface="Lato" panose="020F0502020204030203" pitchFamily="34" charset="0"/>
            </a:endParaRPr>
          </a:p>
        </p:txBody>
      </p:sp>
      <p:sp>
        <p:nvSpPr>
          <p:cNvPr id="20" name="Подзаголовок 2"/>
          <p:cNvSpPr txBox="1">
            <a:spLocks/>
          </p:cNvSpPr>
          <p:nvPr/>
        </p:nvSpPr>
        <p:spPr>
          <a:xfrm>
            <a:off x="5863526" y="4414531"/>
            <a:ext cx="2520000" cy="18000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ru-RU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Быстрое подключение сетей пополнения без затрат на оборудование</a:t>
            </a: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8493555" y="2128342"/>
            <a:ext cx="2520000" cy="18000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600" dirty="0"/>
              <a:t>Возможность отслеживать в Системе все поступления/списания денежных средств </a:t>
            </a:r>
            <a:br>
              <a:rPr lang="en-US" sz="1600" dirty="0"/>
            </a:br>
            <a:r>
              <a:rPr lang="ru-RU" sz="1600" dirty="0"/>
              <a:t>в режиме реального </a:t>
            </a:r>
            <a:br>
              <a:rPr lang="en-US" sz="1600" dirty="0"/>
            </a:br>
            <a:r>
              <a:rPr lang="ru-RU" sz="1600" dirty="0"/>
              <a:t>времени</a:t>
            </a: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8493554" y="4434096"/>
            <a:ext cx="2520000" cy="180000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spcBef>
                <a:spcPts val="0"/>
              </a:spcBef>
            </a:pPr>
            <a:r>
              <a:rPr lang="ru-RU" sz="1600" dirty="0"/>
              <a:t>Безналичное пополнение баланса транспортной карты со счета банковской карты</a:t>
            </a:r>
            <a:r>
              <a:rPr lang="en-US" sz="1600" dirty="0"/>
              <a:t> </a:t>
            </a:r>
            <a:br>
              <a:rPr lang="en-US" sz="1600" dirty="0"/>
            </a:br>
            <a:r>
              <a:rPr lang="ru-RU" sz="1600" dirty="0"/>
              <a:t>или Электронными деньгами</a:t>
            </a:r>
          </a:p>
        </p:txBody>
      </p:sp>
      <p:pic>
        <p:nvPicPr>
          <p:cNvPr id="23" name="Picture 5" descr="D:\Work\ZK_TRANSP_KARTA\2016\Preza_TK\стрелка_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13358" y="1944000"/>
            <a:ext cx="62830" cy="30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Work\ZK_TRANSP_KARTA\2016\Preza_TK\стрелка_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92110" y="4248000"/>
            <a:ext cx="62830" cy="30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D:\Work\ZK_TRANSP_KARTA\2016\Preza_TK\стрелка_2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24907" y="4248000"/>
            <a:ext cx="62830" cy="30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2115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" y="1080000"/>
            <a:ext cx="12191999" cy="1080000"/>
          </a:xfrm>
        </p:spPr>
        <p:txBody>
          <a:bodyPr>
            <a:normAutofit/>
          </a:bodyPr>
          <a:lstStyle/>
          <a:p>
            <a:r>
              <a:rPr lang="ru-RU" sz="2800" dirty="0" err="1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Бескондукторной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 системы оплаты проезда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2000" y="900000"/>
            <a:ext cx="12024000" cy="54000"/>
            <a:chOff x="12504" y="1052736"/>
            <a:chExt cx="9012875" cy="52387"/>
          </a:xfrm>
        </p:grpSpPr>
        <p:pic>
          <p:nvPicPr>
            <p:cNvPr id="6" name="Рисунок 6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242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4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34412" y="241256"/>
            <a:ext cx="9270515" cy="738664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sz="2100" b="1" dirty="0">
                <a:solidFill>
                  <a:srgbClr val="F02043"/>
                </a:solidFill>
              </a:rPr>
              <a:t>ТРАНСПОРТНАЯ СИСТЕМА </a:t>
            </a:r>
          </a:p>
          <a:p>
            <a:pPr>
              <a:spcBef>
                <a:spcPts val="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sz="2100" b="1" dirty="0">
                <a:solidFill>
                  <a:srgbClr val="F02043"/>
                </a:solidFill>
              </a:rPr>
              <a:t>«ЭЛЕКТРОННЫЙ ПРОЕЗДНОЙ – НОВОСИБИРСК»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120" y="2160000"/>
            <a:ext cx="6507751" cy="4553118"/>
          </a:xfrm>
          <a:prstGeom prst="rect">
            <a:avLst/>
          </a:prstGeom>
          <a:noFill/>
          <a:ln>
            <a:noFill/>
          </a:ln>
          <a:effectLst>
            <a:reflection stA="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752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2041989"/>
            <a:ext cx="10018713" cy="1752599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352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9522274"/>
              </p:ext>
            </p:extLst>
          </p:nvPr>
        </p:nvGraphicFramePr>
        <p:xfrm>
          <a:off x="1882067" y="2210540"/>
          <a:ext cx="9026154" cy="43086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647" y="3587645"/>
            <a:ext cx="2452580" cy="15390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203" y="3247229"/>
            <a:ext cx="2209308" cy="21651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801" y="3587645"/>
            <a:ext cx="2714133" cy="1484291"/>
          </a:xfrm>
          <a:prstGeom prst="rect">
            <a:avLst/>
          </a:prstGeom>
        </p:spPr>
      </p:pic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528191" y="387811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dirty="0"/>
              <a:t>1 августа 2006 года</a:t>
            </a:r>
            <a:br>
              <a:rPr lang="ru-RU" dirty="0"/>
            </a:br>
            <a:r>
              <a:rPr lang="ru-RU" dirty="0"/>
              <a:t>запуск совместного проекта</a:t>
            </a:r>
            <a:br>
              <a:rPr lang="ru-RU" dirty="0"/>
            </a:br>
            <a:r>
              <a:rPr lang="ru-RU" dirty="0"/>
              <a:t>«Электронный проездной»</a:t>
            </a:r>
          </a:p>
        </p:txBody>
      </p:sp>
    </p:spTree>
    <p:extLst>
      <p:ext uri="{BB962C8B-B14F-4D97-AF65-F5344CB8AC3E}">
        <p14:creationId xmlns:p14="http://schemas.microsoft.com/office/powerpoint/2010/main" val="3142838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Первыми к Системе присоединились метрополитен и муниципальный наземный электротранспорт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251" y="1953522"/>
            <a:ext cx="1352350" cy="107814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8106" y="2069953"/>
            <a:ext cx="1715862" cy="845277"/>
          </a:xfrm>
          <a:prstGeom prst="rect">
            <a:avLst/>
          </a:prstGeom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1838426" y="3109846"/>
            <a:ext cx="9235974" cy="3392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За первую неделю работы Системы пользователями ЕТК стали </a:t>
            </a:r>
            <a:r>
              <a:rPr lang="ru-RU" dirty="0">
                <a:solidFill>
                  <a:srgbClr val="FF0000"/>
                </a:solidFill>
              </a:rPr>
              <a:t>1756</a:t>
            </a:r>
            <a:r>
              <a:rPr lang="ru-RU" dirty="0"/>
              <a:t> человек, причем из них </a:t>
            </a:r>
            <a:r>
              <a:rPr lang="ru-RU" dirty="0">
                <a:solidFill>
                  <a:srgbClr val="FF0000"/>
                </a:solidFill>
              </a:rPr>
              <a:t>843</a:t>
            </a:r>
            <a:r>
              <a:rPr lang="ru-RU" dirty="0"/>
              <a:t> пассажира приобрели карту впервые, а </a:t>
            </a:r>
            <a:r>
              <a:rPr lang="ru-RU" dirty="0">
                <a:solidFill>
                  <a:srgbClr val="FF0000"/>
                </a:solidFill>
              </a:rPr>
              <a:t>771</a:t>
            </a:r>
            <a:r>
              <a:rPr lang="ru-RU" dirty="0"/>
              <a:t> получили электронный проездной в обмен на карту новосибирского метрополитена старого образца.</a:t>
            </a:r>
          </a:p>
          <a:p>
            <a:r>
              <a:rPr lang="ru-RU" dirty="0"/>
              <a:t>Через месяц выбор в пользу безналичной оплаты проезда сделали </a:t>
            </a:r>
            <a:r>
              <a:rPr lang="ru-RU" dirty="0">
                <a:solidFill>
                  <a:srgbClr val="FF0000"/>
                </a:solidFill>
              </a:rPr>
              <a:t>12</a:t>
            </a:r>
            <a:r>
              <a:rPr lang="ru-RU" dirty="0"/>
              <a:t> тысяч новосибирцев.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9097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261401"/>
            <a:ext cx="9615489" cy="931906"/>
          </a:xfrm>
        </p:spPr>
        <p:txBody>
          <a:bodyPr/>
          <a:lstStyle/>
          <a:p>
            <a:r>
              <a:rPr lang="ru-RU" dirty="0"/>
              <a:t>Льготные категории и скидки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401404" y="3560453"/>
            <a:ext cx="3367089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Сентябрь 2006 «Карта школьника»</a:t>
            </a:r>
          </a:p>
        </p:txBody>
      </p:sp>
      <p:pic>
        <p:nvPicPr>
          <p:cNvPr id="4" name="Picture 3" descr="C:\Users\shirokih\Desktop\school_nsk_karta_0215_title_for_si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659" y="1305257"/>
            <a:ext cx="3294581" cy="205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shirokih\Desktop\zkst_nsk_0315_title_for_s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1305256"/>
            <a:ext cx="3278833" cy="205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hirokih\Desktop\sc_nsk_0315_title_for_s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393" y="1305256"/>
            <a:ext cx="3338450" cy="209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882305" y="3455618"/>
            <a:ext cx="3625304" cy="1476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Ноябрь 2006 персональная «Карта студента» 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507609" y="3601834"/>
            <a:ext cx="3367089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Январь 2007 персональная «Социальная карт».  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948" y="5127594"/>
            <a:ext cx="2156002" cy="1353563"/>
          </a:xfrm>
          <a:prstGeom prst="rect">
            <a:avLst/>
          </a:prstGeom>
        </p:spPr>
      </p:pic>
      <p:sp>
        <p:nvSpPr>
          <p:cNvPr id="11" name="Объект 2"/>
          <p:cNvSpPr txBox="1">
            <a:spLocks/>
          </p:cNvSpPr>
          <p:nvPr/>
        </p:nvSpPr>
        <p:spPr>
          <a:xfrm>
            <a:off x="5446711" y="5172908"/>
            <a:ext cx="3367089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Сентябрь 2006 Скидки 5%</a:t>
            </a:r>
            <a:r>
              <a:rPr lang="en-US" dirty="0"/>
              <a:t>, 10% </a:t>
            </a:r>
            <a:r>
              <a:rPr lang="ru-RU" dirty="0"/>
              <a:t>и </a:t>
            </a:r>
            <a:r>
              <a:rPr lang="en-US" dirty="0"/>
              <a:t>15% </a:t>
            </a:r>
            <a:r>
              <a:rPr lang="ru-RU" dirty="0"/>
              <a:t>по «ЕТК»</a:t>
            </a:r>
          </a:p>
        </p:txBody>
      </p:sp>
    </p:spTree>
    <p:extLst>
      <p:ext uri="{BB962C8B-B14F-4D97-AF65-F5344CB8AC3E}">
        <p14:creationId xmlns:p14="http://schemas.microsoft.com/office/powerpoint/2010/main" val="581818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9590" y="164507"/>
            <a:ext cx="10018713" cy="578978"/>
          </a:xfrm>
        </p:spPr>
        <p:txBody>
          <a:bodyPr>
            <a:normAutofit fontScale="90000"/>
          </a:bodyPr>
          <a:lstStyle/>
          <a:p>
            <a:r>
              <a:rPr lang="ru-RU" dirty="0"/>
              <a:t>Схема работы Системы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124" y="1837346"/>
            <a:ext cx="10315915" cy="4742852"/>
          </a:xfrm>
          <a:prstGeom prst="rect">
            <a:avLst/>
          </a:prstGeom>
        </p:spPr>
      </p:pic>
      <p:cxnSp>
        <p:nvCxnSpPr>
          <p:cNvPr id="13" name="Прямая со стрелкой 12"/>
          <p:cNvCxnSpPr>
            <a:cxnSpLocks/>
            <a:stCxn id="10" idx="1"/>
          </p:cNvCxnSpPr>
          <p:nvPr/>
        </p:nvCxnSpPr>
        <p:spPr>
          <a:xfrm>
            <a:off x="2461092" y="961595"/>
            <a:ext cx="0" cy="980221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9831" y="5042017"/>
            <a:ext cx="779943" cy="8887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012" y="618774"/>
            <a:ext cx="701086" cy="6856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61092" y="661513"/>
            <a:ext cx="126487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tx2"/>
                </a:solidFill>
              </a:rPr>
              <a:t>Отдел социального обслуживания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39136" y="1276414"/>
            <a:ext cx="1275899" cy="400110"/>
          </a:xfrm>
          <a:prstGeom prst="rect">
            <a:avLst/>
          </a:prstGeom>
          <a:solidFill>
            <a:srgbClr val="F4F4F4"/>
          </a:solidFill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chemeClr val="tx2"/>
                </a:solidFill>
              </a:rPr>
              <a:t>Выдача льготных карт</a:t>
            </a:r>
          </a:p>
        </p:txBody>
      </p:sp>
    </p:spTree>
    <p:extLst>
      <p:ext uri="{BB962C8B-B14F-4D97-AF65-F5344CB8AC3E}">
        <p14:creationId xmlns:p14="http://schemas.microsoft.com/office/powerpoint/2010/main" val="3146725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>
            <a:normAutofit fontScale="90000"/>
          </a:bodyPr>
          <a:lstStyle/>
          <a:p>
            <a:r>
              <a:rPr lang="ru-RU" dirty="0"/>
              <a:t>Схема взаимодействия в</a:t>
            </a:r>
            <a:br>
              <a:rPr lang="ru-RU" dirty="0"/>
            </a:br>
            <a:r>
              <a:rPr lang="ru-RU" dirty="0"/>
              <a:t>ТС  "Электронный проездной - Новосибирск"</a:t>
            </a: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5279438"/>
              </p:ext>
            </p:extLst>
          </p:nvPr>
        </p:nvGraphicFramePr>
        <p:xfrm>
          <a:off x="2387601" y="2717080"/>
          <a:ext cx="8823738" cy="3378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370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трелка: вправо 9"/>
          <p:cNvSpPr/>
          <p:nvPr/>
        </p:nvSpPr>
        <p:spPr>
          <a:xfrm rot="3305100">
            <a:off x="3389639" y="4252354"/>
            <a:ext cx="2543979" cy="4486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-202963"/>
            <a:ext cx="10018713" cy="1752599"/>
          </a:xfrm>
        </p:spPr>
        <p:txBody>
          <a:bodyPr>
            <a:noAutofit/>
          </a:bodyPr>
          <a:lstStyle/>
          <a:p>
            <a:r>
              <a:rPr lang="ru-RU" sz="2800" dirty="0"/>
              <a:t>Схема финансовой поддержки транспортных предприятий города Новосибирска органами местного самоуправления и правительства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67089" y="2938328"/>
            <a:ext cx="2350475" cy="10774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Транспортное предприятие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50791" y="5135308"/>
            <a:ext cx="2701895" cy="941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МУП «Пассажиртрансснаб» (Оператор)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64477" y="3006338"/>
            <a:ext cx="2701895" cy="941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Кассы приема платежей пользователей карт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50792" y="2973224"/>
            <a:ext cx="2701895" cy="941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Департамент транспорта и дорожно-</a:t>
            </a:r>
            <a:r>
              <a:rPr lang="ru-RU" sz="1600" dirty="0" err="1"/>
              <a:t>благоустроиельного</a:t>
            </a:r>
            <a:r>
              <a:rPr lang="ru-RU" sz="1600" dirty="0"/>
              <a:t> комплекса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450791" y="1556759"/>
            <a:ext cx="2701895" cy="9414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/>
              <a:t>Министерство транспорта Новосибирской области</a:t>
            </a:r>
          </a:p>
          <a:p>
            <a:pPr algn="ctr"/>
            <a:r>
              <a:rPr lang="ru-RU" sz="1400" dirty="0"/>
              <a:t>  </a:t>
            </a:r>
          </a:p>
        </p:txBody>
      </p:sp>
      <p:sp>
        <p:nvSpPr>
          <p:cNvPr id="9" name="Стрелка: вправо 8"/>
          <p:cNvSpPr/>
          <p:nvPr/>
        </p:nvSpPr>
        <p:spPr>
          <a:xfrm>
            <a:off x="8152686" y="3367043"/>
            <a:ext cx="914403" cy="282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право 10"/>
          <p:cNvSpPr/>
          <p:nvPr/>
        </p:nvSpPr>
        <p:spPr>
          <a:xfrm rot="19289520">
            <a:off x="7915140" y="4756153"/>
            <a:ext cx="2677544" cy="2820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право 11"/>
          <p:cNvSpPr/>
          <p:nvPr/>
        </p:nvSpPr>
        <p:spPr>
          <a:xfrm rot="1101065">
            <a:off x="8098551" y="2337571"/>
            <a:ext cx="2307594" cy="265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: вправо 12"/>
          <p:cNvSpPr/>
          <p:nvPr/>
        </p:nvSpPr>
        <p:spPr>
          <a:xfrm rot="16200000">
            <a:off x="6104416" y="4343269"/>
            <a:ext cx="1173168" cy="3425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869493" y="4066523"/>
            <a:ext cx="1371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chemeClr val="tx2"/>
                </a:solidFill>
              </a:rPr>
              <a:t>Отчеты из транспортной Системы</a:t>
            </a:r>
          </a:p>
        </p:txBody>
      </p:sp>
      <p:sp>
        <p:nvSpPr>
          <p:cNvPr id="15" name="Стрелка: вправо 14"/>
          <p:cNvSpPr/>
          <p:nvPr/>
        </p:nvSpPr>
        <p:spPr>
          <a:xfrm rot="16200000">
            <a:off x="6525045" y="2529288"/>
            <a:ext cx="406339" cy="39959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598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72000" y="900000"/>
            <a:ext cx="12024000" cy="54000"/>
            <a:chOff x="12504" y="1052736"/>
            <a:chExt cx="9012875" cy="52387"/>
          </a:xfrm>
        </p:grpSpPr>
        <p:pic>
          <p:nvPicPr>
            <p:cNvPr id="6" name="Рисунок 6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242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4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34412" y="241256"/>
            <a:ext cx="9270515" cy="738664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sz="2100" b="1" dirty="0">
                <a:solidFill>
                  <a:srgbClr val="F02043"/>
                </a:solidFill>
              </a:rPr>
              <a:t>ТРАНСПОРТНАЯ СИСТЕМА </a:t>
            </a:r>
          </a:p>
          <a:p>
            <a:pPr>
              <a:spcBef>
                <a:spcPts val="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sz="2100" b="1" dirty="0">
                <a:solidFill>
                  <a:srgbClr val="F02043"/>
                </a:solidFill>
              </a:rPr>
              <a:t>«ЭЛЕКТРОННЫЙ ПРОЕЗДНОЙ – НОВОСИБИРСК»</a:t>
            </a:r>
          </a:p>
        </p:txBody>
      </p:sp>
      <p:grpSp>
        <p:nvGrpSpPr>
          <p:cNvPr id="69" name="Группа 68"/>
          <p:cNvGrpSpPr/>
          <p:nvPr/>
        </p:nvGrpSpPr>
        <p:grpSpPr>
          <a:xfrm>
            <a:off x="1825637" y="1080000"/>
            <a:ext cx="8549553" cy="4800600"/>
            <a:chOff x="542105" y="1440000"/>
            <a:chExt cx="7555466" cy="4581288"/>
          </a:xfrm>
        </p:grpSpPr>
        <p:pic>
          <p:nvPicPr>
            <p:cNvPr id="70" name="Picture 2" descr="D:\Work\ZK_TRANSP_KARTA\2016\Preza_TK\баннер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105" y="3433593"/>
              <a:ext cx="7555465" cy="25876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1" name="Группа 70"/>
            <p:cNvGrpSpPr/>
            <p:nvPr/>
          </p:nvGrpSpPr>
          <p:grpSpPr>
            <a:xfrm>
              <a:off x="542106" y="1440000"/>
              <a:ext cx="1800000" cy="1800200"/>
              <a:chOff x="542106" y="1484784"/>
              <a:chExt cx="1896204" cy="1800200"/>
            </a:xfrm>
          </p:grpSpPr>
          <p:sp>
            <p:nvSpPr>
              <p:cNvPr id="87" name="Скругленный прямоугольник 25"/>
              <p:cNvSpPr/>
              <p:nvPr/>
            </p:nvSpPr>
            <p:spPr>
              <a:xfrm>
                <a:off x="542106" y="1484784"/>
                <a:ext cx="1896204" cy="1800200"/>
              </a:xfrm>
              <a:prstGeom prst="roundRect">
                <a:avLst>
                  <a:gd name="adj" fmla="val 5233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рямоугольник 87"/>
              <p:cNvSpPr/>
              <p:nvPr/>
            </p:nvSpPr>
            <p:spPr>
              <a:xfrm>
                <a:off x="918642" y="2599003"/>
                <a:ext cx="1143133" cy="4862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видов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проездных</a:t>
                </a:r>
              </a:p>
            </p:txBody>
          </p:sp>
          <p:sp>
            <p:nvSpPr>
              <p:cNvPr id="89" name="Прямоугольник 88"/>
              <p:cNvSpPr/>
              <p:nvPr/>
            </p:nvSpPr>
            <p:spPr>
              <a:xfrm>
                <a:off x="1098670" y="1942063"/>
                <a:ext cx="70403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dirty="0">
                    <a:solidFill>
                      <a:srgbClr val="C00000"/>
                    </a:solidFill>
                  </a:rPr>
                  <a:t>10</a:t>
                </a:r>
                <a:endParaRPr lang="ru-RU" sz="4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90" name="Прямоугольник 89"/>
              <p:cNvSpPr/>
              <p:nvPr/>
            </p:nvSpPr>
            <p:spPr>
              <a:xfrm>
                <a:off x="1092835" y="1748670"/>
                <a:ext cx="70987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Более</a:t>
                </a:r>
              </a:p>
            </p:txBody>
          </p:sp>
        </p:grpSp>
        <p:grpSp>
          <p:nvGrpSpPr>
            <p:cNvPr id="72" name="Группа 71"/>
            <p:cNvGrpSpPr/>
            <p:nvPr/>
          </p:nvGrpSpPr>
          <p:grpSpPr>
            <a:xfrm>
              <a:off x="2464117" y="1440000"/>
              <a:ext cx="1800000" cy="1800200"/>
              <a:chOff x="2585506" y="1484784"/>
              <a:chExt cx="1896204" cy="1800200"/>
            </a:xfrm>
          </p:grpSpPr>
          <p:sp>
            <p:nvSpPr>
              <p:cNvPr id="83" name="Скругленный прямоугольник 26"/>
              <p:cNvSpPr/>
              <p:nvPr/>
            </p:nvSpPr>
            <p:spPr>
              <a:xfrm>
                <a:off x="2585506" y="1484784"/>
                <a:ext cx="1896204" cy="1800200"/>
              </a:xfrm>
              <a:prstGeom prst="roundRect">
                <a:avLst>
                  <a:gd name="adj" fmla="val 5233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рямоугольник 83"/>
              <p:cNvSpPr/>
              <p:nvPr/>
            </p:nvSpPr>
            <p:spPr>
              <a:xfrm>
                <a:off x="2843808" y="2613194"/>
                <a:ext cx="1449435" cy="4911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транспортных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средств</a:t>
                </a:r>
              </a:p>
            </p:txBody>
          </p:sp>
          <p:sp>
            <p:nvSpPr>
              <p:cNvPr id="85" name="Прямоугольник 84"/>
              <p:cNvSpPr/>
              <p:nvPr/>
            </p:nvSpPr>
            <p:spPr>
              <a:xfrm>
                <a:off x="2998073" y="1993146"/>
                <a:ext cx="1161331" cy="675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b="1" dirty="0">
                    <a:solidFill>
                      <a:srgbClr val="C00000"/>
                    </a:solidFill>
                  </a:rPr>
                  <a:t>1</a:t>
                </a:r>
                <a:r>
                  <a:rPr lang="ru-RU" sz="4000" b="1" dirty="0">
                    <a:solidFill>
                      <a:srgbClr val="C00000"/>
                    </a:solidFill>
                  </a:rPr>
                  <a:t>6</a:t>
                </a:r>
                <a:r>
                  <a:rPr lang="en-US" sz="4000" b="1" dirty="0">
                    <a:solidFill>
                      <a:srgbClr val="C00000"/>
                    </a:solidFill>
                  </a:rPr>
                  <a:t>00</a:t>
                </a:r>
                <a:endParaRPr lang="ru-RU" sz="4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6" name="Прямоугольник 85"/>
              <p:cNvSpPr/>
              <p:nvPr/>
            </p:nvSpPr>
            <p:spPr>
              <a:xfrm>
                <a:off x="3213588" y="1772786"/>
                <a:ext cx="70987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Более</a:t>
                </a:r>
              </a:p>
            </p:txBody>
          </p:sp>
        </p:grpSp>
        <p:grpSp>
          <p:nvGrpSpPr>
            <p:cNvPr id="73" name="Группа 72"/>
            <p:cNvGrpSpPr/>
            <p:nvPr/>
          </p:nvGrpSpPr>
          <p:grpSpPr>
            <a:xfrm>
              <a:off x="4380844" y="1446989"/>
              <a:ext cx="1800000" cy="1800200"/>
              <a:chOff x="4753832" y="1484784"/>
              <a:chExt cx="1896204" cy="1800200"/>
            </a:xfrm>
          </p:grpSpPr>
          <p:sp>
            <p:nvSpPr>
              <p:cNvPr id="79" name="Скругленный прямоугольник 27"/>
              <p:cNvSpPr/>
              <p:nvPr/>
            </p:nvSpPr>
            <p:spPr>
              <a:xfrm>
                <a:off x="4753832" y="1484784"/>
                <a:ext cx="1896204" cy="1800200"/>
              </a:xfrm>
              <a:prstGeom prst="roundRect">
                <a:avLst>
                  <a:gd name="adj" fmla="val 5233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рямоугольник 79"/>
              <p:cNvSpPr/>
              <p:nvPr/>
            </p:nvSpPr>
            <p:spPr>
              <a:xfrm>
                <a:off x="5096243" y="2608535"/>
                <a:ext cx="1400832" cy="4862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млн. поездок </a:t>
                </a:r>
                <a:br>
                  <a:rPr lang="ru-RU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</a:br>
                <a:r>
                  <a:rPr lang="ru-RU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в год</a:t>
                </a:r>
              </a:p>
            </p:txBody>
          </p:sp>
          <p:sp>
            <p:nvSpPr>
              <p:cNvPr id="81" name="Прямоугольник 80"/>
              <p:cNvSpPr/>
              <p:nvPr/>
            </p:nvSpPr>
            <p:spPr>
              <a:xfrm>
                <a:off x="5220072" y="1993146"/>
                <a:ext cx="968821" cy="675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dirty="0">
                    <a:solidFill>
                      <a:srgbClr val="C00000"/>
                    </a:solidFill>
                  </a:rPr>
                  <a:t>169</a:t>
                </a:r>
                <a:endParaRPr lang="ru-RU" sz="4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82" name="Прямоугольник 81"/>
              <p:cNvSpPr/>
              <p:nvPr/>
            </p:nvSpPr>
            <p:spPr>
              <a:xfrm>
                <a:off x="5346997" y="1772786"/>
                <a:ext cx="70987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Более</a:t>
                </a:r>
              </a:p>
            </p:txBody>
          </p:sp>
        </p:grpSp>
        <p:grpSp>
          <p:nvGrpSpPr>
            <p:cNvPr id="74" name="Группа 73"/>
            <p:cNvGrpSpPr/>
            <p:nvPr/>
          </p:nvGrpSpPr>
          <p:grpSpPr>
            <a:xfrm>
              <a:off x="6297571" y="1446989"/>
              <a:ext cx="1800000" cy="1800200"/>
              <a:chOff x="6895539" y="1440000"/>
              <a:chExt cx="1896204" cy="1800200"/>
            </a:xfrm>
          </p:grpSpPr>
          <p:sp>
            <p:nvSpPr>
              <p:cNvPr id="75" name="Скругленный прямоугольник 29"/>
              <p:cNvSpPr/>
              <p:nvPr/>
            </p:nvSpPr>
            <p:spPr>
              <a:xfrm>
                <a:off x="6895539" y="1440000"/>
                <a:ext cx="1896204" cy="1800200"/>
              </a:xfrm>
              <a:prstGeom prst="roundRect">
                <a:avLst>
                  <a:gd name="adj" fmla="val 5233"/>
                </a:avLst>
              </a:prstGeom>
              <a:solidFill>
                <a:schemeClr val="bg1"/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рямоугольник 75"/>
              <p:cNvSpPr/>
              <p:nvPr/>
            </p:nvSpPr>
            <p:spPr>
              <a:xfrm>
                <a:off x="7083234" y="2603662"/>
                <a:ext cx="1443381" cy="4640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ru-RU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тыс. активных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ru-RU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 карт</a:t>
                </a:r>
              </a:p>
            </p:txBody>
          </p:sp>
          <p:sp>
            <p:nvSpPr>
              <p:cNvPr id="77" name="Прямоугольник 76"/>
              <p:cNvSpPr/>
              <p:nvPr/>
            </p:nvSpPr>
            <p:spPr>
              <a:xfrm>
                <a:off x="7337580" y="1993146"/>
                <a:ext cx="968821" cy="6755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4000" b="1" dirty="0">
                    <a:solidFill>
                      <a:srgbClr val="C00000"/>
                    </a:solidFill>
                  </a:rPr>
                  <a:t>449</a:t>
                </a:r>
                <a:endParaRPr lang="ru-RU" sz="4000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78" name="Прямоугольник 77"/>
              <p:cNvSpPr/>
              <p:nvPr/>
            </p:nvSpPr>
            <p:spPr>
              <a:xfrm>
                <a:off x="7449984" y="1772786"/>
                <a:ext cx="70987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1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</a:rPr>
                  <a:t>Более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0171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" y="1080000"/>
            <a:ext cx="12191999" cy="1080000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bg2">
                    <a:lumMod val="50000"/>
                  </a:schemeClr>
                </a:solidFill>
                <a:cs typeface="Segoe UI Semibold" panose="020B0702040204020203" pitchFamily="34" charset="0"/>
              </a:rPr>
              <a:t>К Системе подключено 9 муниципальных образований Новосибирской области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72000" y="900000"/>
            <a:ext cx="12024000" cy="54000"/>
            <a:chOff x="12504" y="1052736"/>
            <a:chExt cx="9012875" cy="52387"/>
          </a:xfrm>
        </p:grpSpPr>
        <p:pic>
          <p:nvPicPr>
            <p:cNvPr id="6" name="Рисунок 6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4242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04" y="1052736"/>
              <a:ext cx="7831137" cy="5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34412" y="241256"/>
            <a:ext cx="9270515" cy="738664"/>
          </a:xfrm>
          <a:prstGeom prst="rect">
            <a:avLst/>
          </a:prstGeom>
          <a:ex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sz="2100" b="1" dirty="0">
                <a:solidFill>
                  <a:srgbClr val="F02043"/>
                </a:solidFill>
              </a:rPr>
              <a:t>ТРАНСПОРТНАЯ СИСТЕМА </a:t>
            </a:r>
          </a:p>
          <a:p>
            <a:pPr>
              <a:spcBef>
                <a:spcPts val="0"/>
              </a:spcBef>
              <a:buClr>
                <a:srgbClr val="CC0000"/>
              </a:buClr>
              <a:buFont typeface="Wingdings" pitchFamily="2" charset="2"/>
              <a:buNone/>
            </a:pPr>
            <a:r>
              <a:rPr lang="ru-RU" sz="2100" b="1" dirty="0">
                <a:solidFill>
                  <a:srgbClr val="F02043"/>
                </a:solidFill>
              </a:rPr>
              <a:t>«ЭЛЕКТРОННЫЙ ПРОЕЗДНОЙ – НОВОСИБИРСК»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95" y="2260080"/>
            <a:ext cx="6386202" cy="451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452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Мои цвета темы">
      <a:dk1>
        <a:srgbClr val="7F8689"/>
      </a:dk1>
      <a:lt1>
        <a:sysClr val="window" lastClr="FFFFFF"/>
      </a:lt1>
      <a:dk2>
        <a:srgbClr val="313435"/>
      </a:dk2>
      <a:lt2>
        <a:srgbClr val="CDD0D1"/>
      </a:lt2>
      <a:accent1>
        <a:srgbClr val="5E9934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1161C4"/>
      </a:hlink>
      <a:folHlink>
        <a:srgbClr val="82B5F4"/>
      </a:folHlink>
    </a:clrScheme>
    <a:fontScheme name="Мой шрифт">
      <a:majorFont>
        <a:latin typeface="Segoe UI Semibold"/>
        <a:ea typeface=""/>
        <a:cs typeface=""/>
      </a:majorFont>
      <a:minorFont>
        <a:latin typeface="Segoe UI Semibold"/>
        <a:ea typeface=""/>
        <a:cs typeface="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</TotalTime>
  <Words>521</Words>
  <Application>Microsoft Office PowerPoint</Application>
  <PresentationFormat>Широкоэкранный</PresentationFormat>
  <Paragraphs>91</Paragraphs>
  <Slides>18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Lato</vt:lpstr>
      <vt:lpstr>Segoe UI Semibold</vt:lpstr>
      <vt:lpstr>Wingdings</vt:lpstr>
      <vt:lpstr>Параллакс</vt:lpstr>
      <vt:lpstr>       ТРАНСПОРТНАЯ СИСТЕМА «ЭЛЕКТРОННЫЙ ПРОЕЗДНОЙ-НОВОСИБИРСК» «Практика автоматизированной системы оплаты проезда на примере города Новосибирска» </vt:lpstr>
      <vt:lpstr>1 августа 2006 года запуск совместного проекта «Электронный проездной»</vt:lpstr>
      <vt:lpstr>Первыми к Системе присоединились метрополитен и муниципальный наземный электротранспорт</vt:lpstr>
      <vt:lpstr>Льготные категории и скидки</vt:lpstr>
      <vt:lpstr>Схема работы Системы</vt:lpstr>
      <vt:lpstr>Схема взаимодействия в ТС  "Электронный проездной - Новосибирск"</vt:lpstr>
      <vt:lpstr>Схема финансовой поддержки транспортных предприятий города Новосибирска органами местного самоуправления и правительства</vt:lpstr>
      <vt:lpstr>Презентация PowerPoint</vt:lpstr>
      <vt:lpstr>К Системе подключено 9 муниципальных образований Новосибирской области</vt:lpstr>
      <vt:lpstr>Презентация PowerPoint</vt:lpstr>
      <vt:lpstr>Среднее количество пользователей транспортных карт</vt:lpstr>
      <vt:lpstr>Количество терминального оборудования</vt:lpstr>
      <vt:lpstr>Перспективы развития транспортной Системы «Электронный проездной г.Новосибирск»</vt:lpstr>
      <vt:lpstr>Мобильный Транспортный терминал кондуктора  </vt:lpstr>
      <vt:lpstr>Запущен пилотный проект на базе МКП «ГЭТ» по обслуживанию банковских карт Visa PayWave, MasterCard PayPass</vt:lpstr>
      <vt:lpstr>ЕТК-ОНЛАЙН</vt:lpstr>
      <vt:lpstr>Бескондукторной системы оплаты проезда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Nikolay Ermolov</dc:creator>
  <cp:lastModifiedBy>Ivan Nikolenko</cp:lastModifiedBy>
  <cp:revision>108</cp:revision>
  <cp:lastPrinted>2017-03-21T02:41:13Z</cp:lastPrinted>
  <dcterms:created xsi:type="dcterms:W3CDTF">2017-01-26T04:24:28Z</dcterms:created>
  <dcterms:modified xsi:type="dcterms:W3CDTF">2017-03-28T17:25:37Z</dcterms:modified>
</cp:coreProperties>
</file>