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_rels/presentation.xml.rels" ContentType="application/vnd.openxmlformats-package.relationships+xml"/>
  <Override PartName="/ppt/media/image19.png" ContentType="image/png"/>
  <Override PartName="/ppt/media/image17.jpeg" ContentType="image/jpeg"/>
  <Override PartName="/ppt/media/image16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8.jpeg" ContentType="image/jpeg"/>
  <Override PartName="/ppt/media/image11.png" ContentType="image/png"/>
  <Override PartName="/ppt/media/image4.png" ContentType="image/png"/>
  <Override PartName="/ppt/media/image3.png" ContentType="image/png"/>
  <Override PartName="/ppt/media/image2.png" ContentType="image/png"/>
  <Override PartName="/ppt/media/image1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9.png" ContentType="image/png"/>
  <Override PartName="/ppt/presentation.xml" ContentType="application/vnd.openxmlformats-officedocument.presentationml.presentation.main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5.xml.rels" ContentType="application/vnd.openxmlformats-package.relationships+xml"/>
  <Override PartName="/ppt/slides/_rels/slide12.xml.rels" ContentType="application/vnd.openxmlformats-package.relationships+xml"/>
  <Override PartName="/ppt/slides/_rels/slide6.xml.rels" ContentType="application/vnd.openxmlformats-package.relationships+xml"/>
  <Override PartName="/ppt/slides/_rels/slide13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4.xml.rels" ContentType="application/vnd.openxmlformats-package.relationships+xml"/>
  <Override PartName="/ppt/slides/_rels/slide10.xml.rels" ContentType="application/vnd.openxmlformats-package.relationships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0080625" cy="7559675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2292120" y="1768680"/>
            <a:ext cx="5495040" cy="438444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43844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</p:spPr>
        <p:txBody>
          <a:bodyPr lIns="0" rIns="0" tIns="0" bIns="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9040"/>
            <a:ext cx="9071640" cy="438444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&lt;дата/время&gt;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</p:spPr>
        <p:txBody>
          <a:bodyPr lIns="0" rIns="0" tIns="0" bIns="0"/>
          <a:p>
            <a:pPr algn="ctr"/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</p:spPr>
        <p:txBody>
          <a:bodyPr lIns="0" rIns="0" tIns="0" bIns="0"/>
          <a:p>
            <a:pPr algn="r"/>
            <a:fld id="{5C0C3235-2907-4958-B51C-572917101803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&lt;номер&gt;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jpeg"/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Shape 1"/>
          <p:cNvSpPr txBox="1"/>
          <p:nvPr/>
        </p:nvSpPr>
        <p:spPr>
          <a:xfrm>
            <a:off x="504000" y="1769040"/>
            <a:ext cx="9071640" cy="438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/>
          <a:p>
            <a:pPr algn="ctr"/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Особенности построения ИТ-инфраструктуры Администрации г. Южно-Сахалинска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" name="" descr=""/>
          <p:cNvPicPr/>
          <p:nvPr/>
        </p:nvPicPr>
        <p:blipFill>
          <a:blip r:embed="rId1"/>
          <a:stretch/>
        </p:blipFill>
        <p:spPr>
          <a:xfrm>
            <a:off x="4582440" y="2232000"/>
            <a:ext cx="961560" cy="1095120"/>
          </a:xfrm>
          <a:prstGeom prst="rect">
            <a:avLst/>
          </a:prstGeom>
          <a:ln>
            <a:noFill/>
          </a:ln>
        </p:spPr>
      </p:pic>
      <p:sp>
        <p:nvSpPr>
          <p:cNvPr id="41" name="TextShape 2"/>
          <p:cNvSpPr txBox="1"/>
          <p:nvPr/>
        </p:nvSpPr>
        <p:spPr>
          <a:xfrm>
            <a:off x="4680000" y="6565680"/>
            <a:ext cx="720000" cy="34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2017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Line 3"/>
          <p:cNvSpPr/>
          <p:nvPr/>
        </p:nvSpPr>
        <p:spPr>
          <a:xfrm>
            <a:off x="9720000" y="6264000"/>
            <a:ext cx="0" cy="93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Line 4"/>
          <p:cNvSpPr/>
          <p:nvPr/>
        </p:nvSpPr>
        <p:spPr>
          <a:xfrm>
            <a:off x="8712000" y="7200000"/>
            <a:ext cx="1008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4" name="Line 5"/>
          <p:cNvSpPr/>
          <p:nvPr/>
        </p:nvSpPr>
        <p:spPr>
          <a:xfrm flipV="1">
            <a:off x="360000" y="360000"/>
            <a:ext cx="0" cy="93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5" name="Line 6"/>
          <p:cNvSpPr/>
          <p:nvPr/>
        </p:nvSpPr>
        <p:spPr>
          <a:xfrm flipH="1">
            <a:off x="360000" y="360000"/>
            <a:ext cx="1008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Line 1"/>
          <p:cNvSpPr/>
          <p:nvPr/>
        </p:nvSpPr>
        <p:spPr>
          <a:xfrm>
            <a:off x="9720000" y="6264000"/>
            <a:ext cx="0" cy="93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5" name="Line 2"/>
          <p:cNvSpPr/>
          <p:nvPr/>
        </p:nvSpPr>
        <p:spPr>
          <a:xfrm>
            <a:off x="8712000" y="7200000"/>
            <a:ext cx="1008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6" name="Line 3"/>
          <p:cNvSpPr/>
          <p:nvPr/>
        </p:nvSpPr>
        <p:spPr>
          <a:xfrm flipV="1">
            <a:off x="360000" y="360000"/>
            <a:ext cx="0" cy="93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7" name="Line 4"/>
          <p:cNvSpPr/>
          <p:nvPr/>
        </p:nvSpPr>
        <p:spPr>
          <a:xfrm flipH="1">
            <a:off x="360000" y="360000"/>
            <a:ext cx="1008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8" name="TextShape 5"/>
          <p:cNvSpPr txBox="1"/>
          <p:nvPr/>
        </p:nvSpPr>
        <p:spPr>
          <a:xfrm>
            <a:off x="1800000" y="693720"/>
            <a:ext cx="7560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Преимущества СПО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TextShape 6"/>
          <p:cNvSpPr txBox="1"/>
          <p:nvPr/>
        </p:nvSpPr>
        <p:spPr>
          <a:xfrm>
            <a:off x="576000" y="1574640"/>
            <a:ext cx="8784000" cy="5265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1. Отсутствие затрат на приобретение/обновление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2. Возможности интеграции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3. Возможности доработки/адаптации под собственные нужды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4. Использование открытых форматов (ГОСТ)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0" name="" descr=""/>
          <p:cNvPicPr/>
          <p:nvPr/>
        </p:nvPicPr>
        <p:blipFill>
          <a:blip r:embed="rId1"/>
          <a:stretch/>
        </p:blipFill>
        <p:spPr>
          <a:xfrm>
            <a:off x="406800" y="416880"/>
            <a:ext cx="961560" cy="109512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" descr=""/>
          <p:cNvPicPr/>
          <p:nvPr/>
        </p:nvPicPr>
        <p:blipFill>
          <a:blip r:embed="rId1"/>
          <a:stretch/>
        </p:blipFill>
        <p:spPr>
          <a:xfrm>
            <a:off x="406440" y="416880"/>
            <a:ext cx="961560" cy="1095120"/>
          </a:xfrm>
          <a:prstGeom prst="rect">
            <a:avLst/>
          </a:prstGeom>
          <a:ln>
            <a:noFill/>
          </a:ln>
        </p:spPr>
      </p:pic>
      <p:sp>
        <p:nvSpPr>
          <p:cNvPr id="122" name="Line 1"/>
          <p:cNvSpPr/>
          <p:nvPr/>
        </p:nvSpPr>
        <p:spPr>
          <a:xfrm>
            <a:off x="9720000" y="6264000"/>
            <a:ext cx="0" cy="93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3" name="Line 2"/>
          <p:cNvSpPr/>
          <p:nvPr/>
        </p:nvSpPr>
        <p:spPr>
          <a:xfrm>
            <a:off x="8712000" y="7200000"/>
            <a:ext cx="1008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4" name="Line 3"/>
          <p:cNvSpPr/>
          <p:nvPr/>
        </p:nvSpPr>
        <p:spPr>
          <a:xfrm flipV="1">
            <a:off x="360000" y="360000"/>
            <a:ext cx="0" cy="93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5" name="Line 4"/>
          <p:cNvSpPr/>
          <p:nvPr/>
        </p:nvSpPr>
        <p:spPr>
          <a:xfrm flipH="1">
            <a:off x="360000" y="360000"/>
            <a:ext cx="1008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26" name="TextShape 5"/>
          <p:cNvSpPr txBox="1"/>
          <p:nvPr/>
        </p:nvSpPr>
        <p:spPr>
          <a:xfrm>
            <a:off x="1800000" y="693720"/>
            <a:ext cx="7560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Формирование и развитие ЕМТС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TextShape 6"/>
          <p:cNvSpPr txBox="1"/>
          <p:nvPr/>
        </p:nvSpPr>
        <p:spPr>
          <a:xfrm>
            <a:off x="576000" y="1574640"/>
            <a:ext cx="8784000" cy="5265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Принцип - «муниципально-частное партнерство»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28" name="" descr=""/>
          <p:cNvPicPr/>
          <p:nvPr/>
        </p:nvPicPr>
        <p:blipFill>
          <a:blip r:embed="rId2"/>
          <a:srcRect l="8230" t="5813" r="3909" b="31955"/>
          <a:stretch/>
        </p:blipFill>
        <p:spPr>
          <a:xfrm>
            <a:off x="720000" y="2520000"/>
            <a:ext cx="8855640" cy="352764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" descr=""/>
          <p:cNvPicPr/>
          <p:nvPr/>
        </p:nvPicPr>
        <p:blipFill>
          <a:blip r:embed="rId1"/>
          <a:stretch/>
        </p:blipFill>
        <p:spPr>
          <a:xfrm>
            <a:off x="406440" y="416880"/>
            <a:ext cx="961560" cy="1095120"/>
          </a:xfrm>
          <a:prstGeom prst="rect">
            <a:avLst/>
          </a:prstGeom>
          <a:ln>
            <a:noFill/>
          </a:ln>
        </p:spPr>
      </p:pic>
      <p:sp>
        <p:nvSpPr>
          <p:cNvPr id="130" name="Line 1"/>
          <p:cNvSpPr/>
          <p:nvPr/>
        </p:nvSpPr>
        <p:spPr>
          <a:xfrm>
            <a:off x="9720000" y="6264000"/>
            <a:ext cx="0" cy="93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Line 2"/>
          <p:cNvSpPr/>
          <p:nvPr/>
        </p:nvSpPr>
        <p:spPr>
          <a:xfrm>
            <a:off x="8712000" y="7200000"/>
            <a:ext cx="1008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Line 3"/>
          <p:cNvSpPr/>
          <p:nvPr/>
        </p:nvSpPr>
        <p:spPr>
          <a:xfrm flipV="1">
            <a:off x="360000" y="360000"/>
            <a:ext cx="0" cy="93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Line 4"/>
          <p:cNvSpPr/>
          <p:nvPr/>
        </p:nvSpPr>
        <p:spPr>
          <a:xfrm flipH="1">
            <a:off x="360000" y="360000"/>
            <a:ext cx="1008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TextShape 5"/>
          <p:cNvSpPr txBox="1"/>
          <p:nvPr/>
        </p:nvSpPr>
        <p:spPr>
          <a:xfrm>
            <a:off x="1800000" y="693720"/>
            <a:ext cx="7560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Замещение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TextShape 6"/>
          <p:cNvSpPr txBox="1"/>
          <p:nvPr/>
        </p:nvSpPr>
        <p:spPr>
          <a:xfrm>
            <a:off x="576000" y="1574640"/>
            <a:ext cx="8784000" cy="54817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От lync до Asterisk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От Lotus до Alfresco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От Cisco до Squid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От Microsoft до Libre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От Oracle/MS SQL до PostgreSQL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От Kerio до Zimbra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-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И тем не менее(зависимость):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MS Win Srv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KAV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Логика ЕСМ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1С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Epanet(США),Tekla(Финляндия),Citycom,У</a:t>
            </a:r>
            <a:r>
              <a:rPr b="0" lang="ru-RU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ГРТ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ru-RU" sz="2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и т.п.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" descr=""/>
          <p:cNvPicPr/>
          <p:nvPr/>
        </p:nvPicPr>
        <p:blipFill>
          <a:blip r:embed="rId1"/>
          <a:stretch/>
        </p:blipFill>
        <p:spPr>
          <a:xfrm>
            <a:off x="406440" y="416880"/>
            <a:ext cx="961560" cy="1095120"/>
          </a:xfrm>
          <a:prstGeom prst="rect">
            <a:avLst/>
          </a:prstGeom>
          <a:ln>
            <a:noFill/>
          </a:ln>
        </p:spPr>
      </p:pic>
      <p:sp>
        <p:nvSpPr>
          <p:cNvPr id="137" name="Line 1"/>
          <p:cNvSpPr/>
          <p:nvPr/>
        </p:nvSpPr>
        <p:spPr>
          <a:xfrm>
            <a:off x="9720000" y="6264000"/>
            <a:ext cx="0" cy="93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Line 2"/>
          <p:cNvSpPr/>
          <p:nvPr/>
        </p:nvSpPr>
        <p:spPr>
          <a:xfrm>
            <a:off x="8712000" y="7200000"/>
            <a:ext cx="1008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Line 3"/>
          <p:cNvSpPr/>
          <p:nvPr/>
        </p:nvSpPr>
        <p:spPr>
          <a:xfrm flipV="1">
            <a:off x="360000" y="360000"/>
            <a:ext cx="0" cy="93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Line 4"/>
          <p:cNvSpPr/>
          <p:nvPr/>
        </p:nvSpPr>
        <p:spPr>
          <a:xfrm flipH="1">
            <a:off x="360000" y="360000"/>
            <a:ext cx="1008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TextShape 5"/>
          <p:cNvSpPr txBox="1"/>
          <p:nvPr/>
        </p:nvSpPr>
        <p:spPr>
          <a:xfrm>
            <a:off x="1800000" y="693720"/>
            <a:ext cx="7560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АТО АРМ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2" name="" descr=""/>
          <p:cNvPicPr/>
          <p:nvPr/>
        </p:nvPicPr>
        <p:blipFill>
          <a:blip r:embed="rId2"/>
          <a:srcRect l="2538" t="11594" r="0" b="15066"/>
          <a:stretch/>
        </p:blipFill>
        <p:spPr>
          <a:xfrm>
            <a:off x="5472000" y="1224000"/>
            <a:ext cx="4143960" cy="5544000"/>
          </a:xfrm>
          <a:prstGeom prst="rect">
            <a:avLst/>
          </a:prstGeom>
          <a:ln>
            <a:noFill/>
          </a:ln>
        </p:spPr>
      </p:pic>
      <p:pic>
        <p:nvPicPr>
          <p:cNvPr id="143" name="" descr=""/>
          <p:cNvPicPr/>
          <p:nvPr/>
        </p:nvPicPr>
        <p:blipFill>
          <a:blip r:embed="rId3"/>
          <a:srcRect l="0" t="32118" r="0" b="30077"/>
          <a:stretch/>
        </p:blipFill>
        <p:spPr>
          <a:xfrm>
            <a:off x="1080000" y="1584000"/>
            <a:ext cx="3809520" cy="1439640"/>
          </a:xfrm>
          <a:prstGeom prst="rect">
            <a:avLst/>
          </a:prstGeom>
          <a:ln>
            <a:noFill/>
          </a:ln>
        </p:spPr>
      </p:pic>
      <p:pic>
        <p:nvPicPr>
          <p:cNvPr id="144" name="" descr=""/>
          <p:cNvPicPr/>
          <p:nvPr/>
        </p:nvPicPr>
        <p:blipFill>
          <a:blip r:embed="rId4"/>
          <a:srcRect l="0" t="12723" r="0" b="15659"/>
          <a:stretch/>
        </p:blipFill>
        <p:spPr>
          <a:xfrm>
            <a:off x="803880" y="3600360"/>
            <a:ext cx="4524120" cy="323964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Shape 1"/>
          <p:cNvSpPr txBox="1"/>
          <p:nvPr/>
        </p:nvSpPr>
        <p:spPr>
          <a:xfrm>
            <a:off x="3384000" y="2304000"/>
            <a:ext cx="2664000" cy="822960"/>
          </a:xfrm>
          <a:prstGeom prst="rect">
            <a:avLst/>
          </a:prstGeom>
          <a:noFill/>
          <a:ln>
            <a:solidFill>
              <a:srgbClr val="3465a4"/>
            </a:solidFill>
          </a:ln>
        </p:spPr>
        <p:txBody>
          <a:bodyPr lIns="0" rIns="0" tIns="0" bIns="0" anchor="ctr"/>
          <a:p>
            <a:pPr algn="ctr"/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Концепции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" name="" descr=""/>
          <p:cNvPicPr/>
          <p:nvPr/>
        </p:nvPicPr>
        <p:blipFill>
          <a:blip r:embed="rId1"/>
          <a:stretch/>
        </p:blipFill>
        <p:spPr>
          <a:xfrm>
            <a:off x="406440" y="416880"/>
            <a:ext cx="961560" cy="1095120"/>
          </a:xfrm>
          <a:prstGeom prst="rect">
            <a:avLst/>
          </a:prstGeom>
          <a:ln>
            <a:noFill/>
          </a:ln>
        </p:spPr>
      </p:pic>
      <p:sp>
        <p:nvSpPr>
          <p:cNvPr id="48" name="Line 2"/>
          <p:cNvSpPr/>
          <p:nvPr/>
        </p:nvSpPr>
        <p:spPr>
          <a:xfrm>
            <a:off x="9720000" y="6264000"/>
            <a:ext cx="0" cy="93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Line 3"/>
          <p:cNvSpPr/>
          <p:nvPr/>
        </p:nvSpPr>
        <p:spPr>
          <a:xfrm>
            <a:off x="8712000" y="7200000"/>
            <a:ext cx="1008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Line 4"/>
          <p:cNvSpPr/>
          <p:nvPr/>
        </p:nvSpPr>
        <p:spPr>
          <a:xfrm flipV="1">
            <a:off x="360000" y="360000"/>
            <a:ext cx="0" cy="93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Line 5"/>
          <p:cNvSpPr/>
          <p:nvPr/>
        </p:nvSpPr>
        <p:spPr>
          <a:xfrm flipH="1">
            <a:off x="360000" y="360000"/>
            <a:ext cx="1008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TextShape 6"/>
          <p:cNvSpPr txBox="1"/>
          <p:nvPr/>
        </p:nvSpPr>
        <p:spPr>
          <a:xfrm>
            <a:off x="1728000" y="4077720"/>
            <a:ext cx="1728000" cy="60228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lIns="90000" rIns="90000" tIns="45000" bIns="45000"/>
          <a:p>
            <a:pPr algn="ctr"/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АТО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hardware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TextShape 7"/>
          <p:cNvSpPr txBox="1"/>
          <p:nvPr/>
        </p:nvSpPr>
        <p:spPr>
          <a:xfrm>
            <a:off x="3888000" y="4077720"/>
            <a:ext cx="1728000" cy="60228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lIns="90000" rIns="90000" tIns="45000" bIns="45000"/>
          <a:p>
            <a:pPr algn="ctr"/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software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TextShape 8"/>
          <p:cNvSpPr txBox="1"/>
          <p:nvPr/>
        </p:nvSpPr>
        <p:spPr>
          <a:xfrm>
            <a:off x="5976000" y="4077720"/>
            <a:ext cx="1872000" cy="60228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lIns="90000" rIns="90000" tIns="45000" bIns="45000"/>
          <a:p>
            <a:pPr algn="ctr"/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ЕМТС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communications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Line 9"/>
          <p:cNvSpPr/>
          <p:nvPr/>
        </p:nvSpPr>
        <p:spPr>
          <a:xfrm flipH="1">
            <a:off x="2880000" y="3384000"/>
            <a:ext cx="720000" cy="3600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Line 10"/>
          <p:cNvSpPr/>
          <p:nvPr/>
        </p:nvSpPr>
        <p:spPr>
          <a:xfrm>
            <a:off x="4680000" y="3384000"/>
            <a:ext cx="0" cy="4320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Line 11"/>
          <p:cNvSpPr/>
          <p:nvPr/>
        </p:nvSpPr>
        <p:spPr>
          <a:xfrm>
            <a:off x="5760000" y="3384000"/>
            <a:ext cx="576000" cy="360000"/>
          </a:xfrm>
          <a:prstGeom prst="line">
            <a:avLst/>
          </a:prstGeom>
          <a:ln>
            <a:solidFill>
              <a:srgbClr val="000000"/>
            </a:solidFill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TextShape 12"/>
          <p:cNvSpPr txBox="1"/>
          <p:nvPr/>
        </p:nvSpPr>
        <p:spPr>
          <a:xfrm>
            <a:off x="1728000" y="5157720"/>
            <a:ext cx="3168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 Утверждены в 2010 году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 Актуализация 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TextShape 13"/>
          <p:cNvSpPr txBox="1"/>
          <p:nvPr/>
        </p:nvSpPr>
        <p:spPr>
          <a:xfrm>
            <a:off x="6877800" y="2292120"/>
            <a:ext cx="2230560" cy="1370160"/>
          </a:xfrm>
          <a:prstGeom prst="rect">
            <a:avLst/>
          </a:prstGeom>
          <a:noFill/>
          <a:ln>
            <a:solidFill>
              <a:srgbClr val="000000"/>
            </a:solidFill>
            <a:custDash/>
          </a:ln>
        </p:spPr>
        <p:txBody>
          <a:bodyPr lIns="90000" rIns="90000" tIns="45000" bIns="45000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Взаимодействие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БСС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Архив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ИТ-поддержка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" descr=""/>
          <p:cNvPicPr/>
          <p:nvPr/>
        </p:nvPicPr>
        <p:blipFill>
          <a:blip r:embed="rId1"/>
          <a:stretch/>
        </p:blipFill>
        <p:spPr>
          <a:xfrm>
            <a:off x="406440" y="416880"/>
            <a:ext cx="961560" cy="1095120"/>
          </a:xfrm>
          <a:prstGeom prst="rect">
            <a:avLst/>
          </a:prstGeom>
          <a:ln>
            <a:noFill/>
          </a:ln>
        </p:spPr>
      </p:pic>
      <p:sp>
        <p:nvSpPr>
          <p:cNvPr id="61" name="Line 1"/>
          <p:cNvSpPr/>
          <p:nvPr/>
        </p:nvSpPr>
        <p:spPr>
          <a:xfrm>
            <a:off x="9720000" y="6264000"/>
            <a:ext cx="0" cy="93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2" name="Line 2"/>
          <p:cNvSpPr/>
          <p:nvPr/>
        </p:nvSpPr>
        <p:spPr>
          <a:xfrm>
            <a:off x="8712000" y="7200000"/>
            <a:ext cx="1008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3" name="Line 3"/>
          <p:cNvSpPr/>
          <p:nvPr/>
        </p:nvSpPr>
        <p:spPr>
          <a:xfrm flipV="1">
            <a:off x="360000" y="360000"/>
            <a:ext cx="0" cy="93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4" name="Line 4"/>
          <p:cNvSpPr/>
          <p:nvPr/>
        </p:nvSpPr>
        <p:spPr>
          <a:xfrm flipH="1">
            <a:off x="360000" y="360000"/>
            <a:ext cx="1008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5" name="TextShape 5"/>
          <p:cNvSpPr txBox="1"/>
          <p:nvPr/>
        </p:nvSpPr>
        <p:spPr>
          <a:xfrm>
            <a:off x="1800000" y="693720"/>
            <a:ext cx="756000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Концепция развития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аппаратно — технического обеспечения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TextShape 6"/>
          <p:cNvSpPr txBox="1"/>
          <p:nvPr/>
        </p:nvSpPr>
        <p:spPr>
          <a:xfrm>
            <a:off x="360000" y="1574640"/>
            <a:ext cx="9144000" cy="5673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Экономичность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изменение процессов обеспечения бесперебойной работы ИТ-инфраструктуры (сокращение временных, материальных и трудовых затрат, энергоэффективность);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Надежность и долговечность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использование в работе более надежного и долговечного оборудования;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Централизация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объединение ИТ-ресурсов, ИТ-специалистов и ИТ - закупок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Управляемость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возможность централизованного управления всем парком устройств;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Гибкость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возможность быстрого и эффективного изменения технологии работ для выполнения любых ИТ - задач стоящих перед администрацией города;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Типизация и упрощение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обеспечение простоты и однообразности использования и эксплуатации оборудования для достижения максимального эффекта работы сотрудников;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Безопасность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- обеспечение безопасности использования оборудования в информационной среде.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*Концепция ПО,ЕМТС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" descr=""/>
          <p:cNvPicPr/>
          <p:nvPr/>
        </p:nvPicPr>
        <p:blipFill>
          <a:blip r:embed="rId1"/>
          <a:stretch/>
        </p:blipFill>
        <p:spPr>
          <a:xfrm>
            <a:off x="406440" y="416880"/>
            <a:ext cx="961560" cy="1095120"/>
          </a:xfrm>
          <a:prstGeom prst="rect">
            <a:avLst/>
          </a:prstGeom>
          <a:ln>
            <a:noFill/>
          </a:ln>
        </p:spPr>
      </p:pic>
      <p:sp>
        <p:nvSpPr>
          <p:cNvPr id="68" name="Line 1"/>
          <p:cNvSpPr/>
          <p:nvPr/>
        </p:nvSpPr>
        <p:spPr>
          <a:xfrm>
            <a:off x="9720000" y="6264000"/>
            <a:ext cx="0" cy="93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9" name="Line 2"/>
          <p:cNvSpPr/>
          <p:nvPr/>
        </p:nvSpPr>
        <p:spPr>
          <a:xfrm>
            <a:off x="8712000" y="7200000"/>
            <a:ext cx="1008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0" name="Line 3"/>
          <p:cNvSpPr/>
          <p:nvPr/>
        </p:nvSpPr>
        <p:spPr>
          <a:xfrm flipV="1">
            <a:off x="360000" y="360000"/>
            <a:ext cx="0" cy="93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1" name="Line 4"/>
          <p:cNvSpPr/>
          <p:nvPr/>
        </p:nvSpPr>
        <p:spPr>
          <a:xfrm flipH="1">
            <a:off x="360000" y="360000"/>
            <a:ext cx="1008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2" name="TextShape 5"/>
          <p:cNvSpPr txBox="1"/>
          <p:nvPr/>
        </p:nvSpPr>
        <p:spPr>
          <a:xfrm>
            <a:off x="1800000" y="693720"/>
            <a:ext cx="7560000" cy="715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Недостатки конфигураций при централизации инфраструктуры и опыт их устранения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TextShape 6"/>
          <p:cNvSpPr txBox="1"/>
          <p:nvPr/>
        </p:nvSpPr>
        <p:spPr>
          <a:xfrm>
            <a:off x="576000" y="1574640"/>
            <a:ext cx="8784000" cy="586764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 Возникновение новых точек критической уязвимости:(ВОЛС, коммутация, SRS, TS, СХД, Эл.питание, охлаждение);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2. АТО, не работающее в виртуальной/терминальной среде(e-Tokens, УЭК, ПО Сбербанк онлайн, ПО Электронный бюджет, ПО Perc);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3. Разнообразность АТО (типизация технологий)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4. Снижение комфортности в работе(отзывчивость отображения информации при &gt; быстродействии)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5. HR в условиях постоянно возрастающей нагрузки в т.ч. необходимость в высокой квалификации специалистов.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" descr=""/>
          <p:cNvPicPr/>
          <p:nvPr/>
        </p:nvPicPr>
        <p:blipFill>
          <a:blip r:embed="rId1"/>
          <a:stretch/>
        </p:blipFill>
        <p:spPr>
          <a:xfrm>
            <a:off x="406440" y="416880"/>
            <a:ext cx="961560" cy="1095120"/>
          </a:xfrm>
          <a:prstGeom prst="rect">
            <a:avLst/>
          </a:prstGeom>
          <a:ln>
            <a:noFill/>
          </a:ln>
        </p:spPr>
      </p:pic>
      <p:sp>
        <p:nvSpPr>
          <p:cNvPr id="75" name="Line 1"/>
          <p:cNvSpPr/>
          <p:nvPr/>
        </p:nvSpPr>
        <p:spPr>
          <a:xfrm>
            <a:off x="9720000" y="6264000"/>
            <a:ext cx="0" cy="93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6" name="Line 2"/>
          <p:cNvSpPr/>
          <p:nvPr/>
        </p:nvSpPr>
        <p:spPr>
          <a:xfrm>
            <a:off x="8712000" y="7200000"/>
            <a:ext cx="1008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7" name="Line 3"/>
          <p:cNvSpPr/>
          <p:nvPr/>
        </p:nvSpPr>
        <p:spPr>
          <a:xfrm flipV="1">
            <a:off x="360000" y="360000"/>
            <a:ext cx="0" cy="93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8" name="Line 4"/>
          <p:cNvSpPr/>
          <p:nvPr/>
        </p:nvSpPr>
        <p:spPr>
          <a:xfrm flipH="1">
            <a:off x="360000" y="360000"/>
            <a:ext cx="1008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79" name="TextShape 5"/>
          <p:cNvSpPr txBox="1"/>
          <p:nvPr/>
        </p:nvSpPr>
        <p:spPr>
          <a:xfrm>
            <a:off x="1800000" y="693720"/>
            <a:ext cx="7560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Преимущества централизации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0" name="TextShape 6"/>
          <p:cNvSpPr txBox="1"/>
          <p:nvPr/>
        </p:nvSpPr>
        <p:spPr>
          <a:xfrm>
            <a:off x="576000" y="1574640"/>
            <a:ext cx="8784000" cy="5265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1.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Возможность интеграции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2. Управляемость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3. Обеспечение безопасности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4. Создание условий для аутсорсинга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5. Централизация закупок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6. Энергоэффективность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7. Экономия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8. Модернизация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9. Масштабируемость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10. Снижение количества перемещений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11. Надежность и долговечность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12. Эффективность использования ресурсов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13. Возможность виртуализации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14. Резервирование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15. Реорганизация службы поддержки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TextShape 7"/>
          <p:cNvSpPr txBox="1"/>
          <p:nvPr/>
        </p:nvSpPr>
        <p:spPr>
          <a:xfrm>
            <a:off x="7128000" y="1800000"/>
            <a:ext cx="2520000" cy="4231080"/>
          </a:xfrm>
          <a:prstGeom prst="rect">
            <a:avLst/>
          </a:prstGeom>
          <a:noFill/>
          <a:ln>
            <a:solidFill>
              <a:srgbClr val="000000"/>
            </a:solidFill>
            <a:custDash/>
          </a:ln>
        </p:spPr>
        <p:txBody>
          <a:bodyPr lIns="90000" rIns="90000" tIns="45000" bIns="45000"/>
          <a:p>
            <a:pPr algn="ctr"/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&gt;600 виртуальных серверов(+10серв./мес.)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&gt;80 коммутаторов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&gt;800 ТК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130 notebooks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107 АИC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Общий обьем СХД: 286 ТБ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Прирост 400ГБ/мес.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" descr=""/>
          <p:cNvPicPr/>
          <p:nvPr/>
        </p:nvPicPr>
        <p:blipFill>
          <a:blip r:embed="rId1"/>
          <a:stretch/>
        </p:blipFill>
        <p:spPr>
          <a:xfrm>
            <a:off x="406440" y="416880"/>
            <a:ext cx="961560" cy="1095120"/>
          </a:xfrm>
          <a:prstGeom prst="rect">
            <a:avLst/>
          </a:prstGeom>
          <a:ln>
            <a:noFill/>
          </a:ln>
        </p:spPr>
      </p:pic>
      <p:sp>
        <p:nvSpPr>
          <p:cNvPr id="83" name="Line 1"/>
          <p:cNvSpPr/>
          <p:nvPr/>
        </p:nvSpPr>
        <p:spPr>
          <a:xfrm>
            <a:off x="9720000" y="6264000"/>
            <a:ext cx="0" cy="93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4" name="Line 2"/>
          <p:cNvSpPr/>
          <p:nvPr/>
        </p:nvSpPr>
        <p:spPr>
          <a:xfrm>
            <a:off x="8712000" y="7200000"/>
            <a:ext cx="1008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Line 3"/>
          <p:cNvSpPr/>
          <p:nvPr/>
        </p:nvSpPr>
        <p:spPr>
          <a:xfrm flipV="1">
            <a:off x="360000" y="360000"/>
            <a:ext cx="0" cy="93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Line 4"/>
          <p:cNvSpPr/>
          <p:nvPr/>
        </p:nvSpPr>
        <p:spPr>
          <a:xfrm flipH="1">
            <a:off x="360000" y="360000"/>
            <a:ext cx="1008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TextShape 5"/>
          <p:cNvSpPr txBox="1"/>
          <p:nvPr/>
        </p:nvSpPr>
        <p:spPr>
          <a:xfrm>
            <a:off x="1800000" y="693720"/>
            <a:ext cx="7560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Служба поддержки и передача знаний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TextShape 6"/>
          <p:cNvSpPr txBox="1"/>
          <p:nvPr/>
        </p:nvSpPr>
        <p:spPr>
          <a:xfrm>
            <a:off x="576000" y="1574640"/>
            <a:ext cx="8784000" cy="5265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- Инциденты(6)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- Закупки(3)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- Проблемы(3)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- Программисты(2)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- Конфигурации(2)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ru-RU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*  16 ИТ-специалистов &gt;1500 пользователей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Управление заданиями и контроль поручений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(заявки в эл.виде)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ITIL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Wiki 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/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Line 7"/>
          <p:cNvSpPr/>
          <p:nvPr/>
        </p:nvSpPr>
        <p:spPr>
          <a:xfrm>
            <a:off x="6984000" y="2376000"/>
            <a:ext cx="864000" cy="1512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0" name="Line 8"/>
          <p:cNvSpPr/>
          <p:nvPr/>
        </p:nvSpPr>
        <p:spPr>
          <a:xfrm flipH="1">
            <a:off x="7848000" y="2376000"/>
            <a:ext cx="864000" cy="1512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1" name="Line 9"/>
          <p:cNvSpPr/>
          <p:nvPr/>
        </p:nvSpPr>
        <p:spPr>
          <a:xfrm>
            <a:off x="6984000" y="2376000"/>
            <a:ext cx="1728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2" name="TextShape 10"/>
          <p:cNvSpPr txBox="1"/>
          <p:nvPr/>
        </p:nvSpPr>
        <p:spPr>
          <a:xfrm>
            <a:off x="1157760" y="2456640"/>
            <a:ext cx="1512000" cy="1626120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lIns="90000" rIns="90000" tIns="45000" bIns="45000"/>
          <a:p>
            <a:pPr algn="ctr"/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Чтобы Управлять, необходимо измерять — т.е. вести учет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" descr=""/>
          <p:cNvPicPr/>
          <p:nvPr/>
        </p:nvPicPr>
        <p:blipFill>
          <a:blip r:embed="rId1"/>
          <a:stretch/>
        </p:blipFill>
        <p:spPr>
          <a:xfrm>
            <a:off x="406440" y="416880"/>
            <a:ext cx="961560" cy="1095120"/>
          </a:xfrm>
          <a:prstGeom prst="rect">
            <a:avLst/>
          </a:prstGeom>
          <a:ln>
            <a:noFill/>
          </a:ln>
        </p:spPr>
      </p:pic>
      <p:sp>
        <p:nvSpPr>
          <p:cNvPr id="94" name="Line 1"/>
          <p:cNvSpPr/>
          <p:nvPr/>
        </p:nvSpPr>
        <p:spPr>
          <a:xfrm>
            <a:off x="9720000" y="6264000"/>
            <a:ext cx="0" cy="93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Line 2"/>
          <p:cNvSpPr/>
          <p:nvPr/>
        </p:nvSpPr>
        <p:spPr>
          <a:xfrm>
            <a:off x="8712000" y="7200000"/>
            <a:ext cx="1008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Line 3"/>
          <p:cNvSpPr/>
          <p:nvPr/>
        </p:nvSpPr>
        <p:spPr>
          <a:xfrm flipV="1">
            <a:off x="360000" y="360000"/>
            <a:ext cx="0" cy="93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7" name="Line 4"/>
          <p:cNvSpPr/>
          <p:nvPr/>
        </p:nvSpPr>
        <p:spPr>
          <a:xfrm flipH="1">
            <a:off x="360000" y="360000"/>
            <a:ext cx="1008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98" name="TextShape 5"/>
          <p:cNvSpPr txBox="1"/>
          <p:nvPr/>
        </p:nvSpPr>
        <p:spPr>
          <a:xfrm>
            <a:off x="1800000" y="693720"/>
            <a:ext cx="7560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Проблемы типизации аппаратных средств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9" name="TextShape 6"/>
          <p:cNvSpPr txBox="1"/>
          <p:nvPr/>
        </p:nvSpPr>
        <p:spPr>
          <a:xfrm>
            <a:off x="576000" y="1574640"/>
            <a:ext cx="8784000" cy="4977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1. Несоответствие целей производителей и потребителей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(закрытые и открытые технологии, протоколы и форматы,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политики лицензирования и поддержки)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2. «Личные пристрастия»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3. Несоответствие возможностей размещения, а также требований санитарных норм(МФУ)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4. Поиск, анализ и выбор наиболее оптимального решения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5. Финансовые(временнЫе) ограничения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" descr=""/>
          <p:cNvPicPr/>
          <p:nvPr/>
        </p:nvPicPr>
        <p:blipFill>
          <a:blip r:embed="rId1"/>
          <a:stretch/>
        </p:blipFill>
        <p:spPr>
          <a:xfrm>
            <a:off x="406440" y="416880"/>
            <a:ext cx="961560" cy="1095120"/>
          </a:xfrm>
          <a:prstGeom prst="rect">
            <a:avLst/>
          </a:prstGeom>
          <a:ln>
            <a:noFill/>
          </a:ln>
        </p:spPr>
      </p:pic>
      <p:sp>
        <p:nvSpPr>
          <p:cNvPr id="101" name="Line 1"/>
          <p:cNvSpPr/>
          <p:nvPr/>
        </p:nvSpPr>
        <p:spPr>
          <a:xfrm>
            <a:off x="9720000" y="6264000"/>
            <a:ext cx="0" cy="93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Line 2"/>
          <p:cNvSpPr/>
          <p:nvPr/>
        </p:nvSpPr>
        <p:spPr>
          <a:xfrm>
            <a:off x="8712000" y="7200000"/>
            <a:ext cx="1008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Line 3"/>
          <p:cNvSpPr/>
          <p:nvPr/>
        </p:nvSpPr>
        <p:spPr>
          <a:xfrm flipV="1">
            <a:off x="360000" y="360000"/>
            <a:ext cx="0" cy="93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Line 4"/>
          <p:cNvSpPr/>
          <p:nvPr/>
        </p:nvSpPr>
        <p:spPr>
          <a:xfrm flipH="1">
            <a:off x="360000" y="360000"/>
            <a:ext cx="1008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TextShape 5"/>
          <p:cNvSpPr txBox="1"/>
          <p:nvPr/>
        </p:nvSpPr>
        <p:spPr>
          <a:xfrm>
            <a:off x="1800000" y="693720"/>
            <a:ext cx="7560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Решения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TextShape 6"/>
          <p:cNvSpPr txBox="1"/>
          <p:nvPr/>
        </p:nvSpPr>
        <p:spPr>
          <a:xfrm>
            <a:off x="576000" y="1574640"/>
            <a:ext cx="8784000" cy="5265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1. Типизация технологий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2. Приоритетное использование открытых стандартов, протоколов и форматов, в т.ч. и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спользование СПО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3. Утверждение нормативов(ПА ТАРМ, нормирование, учет стоимости АРМ, аналитика)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4. Пробное тестирование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" descr=""/>
          <p:cNvPicPr/>
          <p:nvPr/>
        </p:nvPicPr>
        <p:blipFill>
          <a:blip r:embed="rId1"/>
          <a:stretch/>
        </p:blipFill>
        <p:spPr>
          <a:xfrm>
            <a:off x="406440" y="416880"/>
            <a:ext cx="961560" cy="1095120"/>
          </a:xfrm>
          <a:prstGeom prst="rect">
            <a:avLst/>
          </a:prstGeom>
          <a:ln>
            <a:noFill/>
          </a:ln>
        </p:spPr>
      </p:pic>
      <p:sp>
        <p:nvSpPr>
          <p:cNvPr id="108" name="Line 1"/>
          <p:cNvSpPr/>
          <p:nvPr/>
        </p:nvSpPr>
        <p:spPr>
          <a:xfrm>
            <a:off x="9720000" y="6264000"/>
            <a:ext cx="0" cy="93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Line 2"/>
          <p:cNvSpPr/>
          <p:nvPr/>
        </p:nvSpPr>
        <p:spPr>
          <a:xfrm>
            <a:off x="8712000" y="7200000"/>
            <a:ext cx="1008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0" name="Line 3"/>
          <p:cNvSpPr/>
          <p:nvPr/>
        </p:nvSpPr>
        <p:spPr>
          <a:xfrm flipV="1">
            <a:off x="360000" y="360000"/>
            <a:ext cx="0" cy="93600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1" name="Line 4"/>
          <p:cNvSpPr/>
          <p:nvPr/>
        </p:nvSpPr>
        <p:spPr>
          <a:xfrm flipH="1">
            <a:off x="360000" y="360000"/>
            <a:ext cx="1008000" cy="0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12" name="TextShape 5"/>
          <p:cNvSpPr txBox="1"/>
          <p:nvPr/>
        </p:nvSpPr>
        <p:spPr>
          <a:xfrm>
            <a:off x="1800000" y="693720"/>
            <a:ext cx="7560000" cy="602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pPr algn="ctr"/>
            <a:r>
              <a:rPr b="0" lang="ru-RU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Недостатки СПО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TextShape 6"/>
          <p:cNvSpPr txBox="1"/>
          <p:nvPr/>
        </p:nvSpPr>
        <p:spPr>
          <a:xfrm>
            <a:off x="576000" y="1574640"/>
            <a:ext cx="8784000" cy="5265360"/>
          </a:xfrm>
          <a:prstGeom prst="rect">
            <a:avLst/>
          </a:prstGeom>
          <a:noFill/>
          <a:ln>
            <a:noFill/>
          </a:ln>
        </p:spPr>
        <p:txBody>
          <a:bodyPr lIns="90000" rIns="90000" tIns="45000" bIns="45000"/>
          <a:p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1. Слабая распространенность открытых форматов данных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2. Традиции использования ППО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3. Сопротивление инновациям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4. Низкое качество СПО(мифы и реальность)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5. Отсутствие гарантированной поддержки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6. Отсутствие сертификатов безопасности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399</TotalTime>
  <Application>LibreOffice/5.1.6.2$Linux_x86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2015-11-11T10:35:05Z</dcterms:created>
  <dc:creator>Леонид Викторович Жураковский</dc:creator>
  <dc:description/>
  <dc:language>ru-RU</dc:language>
  <cp:lastModifiedBy/>
  <dcterms:modified xsi:type="dcterms:W3CDTF">2017-10-12T12:44:37Z</dcterms:modified>
  <cp:revision>47</cp:revision>
  <dc:subject/>
  <dc:title/>
</cp:coreProperties>
</file>