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74" r:id="rId4"/>
    <p:sldId id="276" r:id="rId5"/>
    <p:sldId id="275" r:id="rId6"/>
    <p:sldId id="285" r:id="rId7"/>
    <p:sldId id="277" r:id="rId8"/>
    <p:sldId id="278" r:id="rId9"/>
    <p:sldId id="279" r:id="rId10"/>
    <p:sldId id="282" r:id="rId11"/>
    <p:sldId id="283" r:id="rId12"/>
    <p:sldId id="284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3" autoAdjust="0"/>
    <p:restoredTop sz="94660" autoAdjust="0"/>
  </p:normalViewPr>
  <p:slideViewPr>
    <p:cSldViewPr snapToGrid="0">
      <p:cViewPr varScale="1">
        <p:scale>
          <a:sx n="61" d="100"/>
          <a:sy n="61" d="100"/>
        </p:scale>
        <p:origin x="108" y="288"/>
      </p:cViewPr>
      <p:guideLst>
        <p:guide orient="horz" pos="2160"/>
        <p:guide pos="4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6CF95-B7AE-4F7A-A04E-BD894F78A454}" type="datetimeFigureOut">
              <a:rPr lang="ru-RU" smtClean="0"/>
              <a:t>17.10.2013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AFD85-56E3-49E0-87A2-5E976725E2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0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AFD85-56E3-49E0-87A2-5E976725E2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2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3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2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9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9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19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4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51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00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23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B592-46E8-4D6D-A607-BA872D2385D7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DC739-093D-4BC8-ACE6-64E7BB0D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27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5B592-46E8-4D6D-A607-BA872D2385D7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DC739-093D-4BC8-ACE6-64E7BB0D62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9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2153" y="4347113"/>
            <a:ext cx="5384800" cy="153157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Октябрь, 2013, г. Красноярск,</a:t>
            </a:r>
          </a:p>
          <a:p>
            <a:pPr algn="l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АССОЦИАЦИЯ СИБИРСКИХ  И  ДАЛЬНЕВОСТОЧНЫХ ГОРОДОВ</a:t>
            </a:r>
          </a:p>
          <a:p>
            <a:pPr algn="l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«Муниципальная информатизация: проблемы и решения»</a:t>
            </a:r>
          </a:p>
          <a:p>
            <a:pPr algn="l"/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1667" y="1476038"/>
            <a:ext cx="12088905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Развитие муниципальных информационных систем, выходящее за рамки предоставления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услуг</a:t>
            </a:r>
            <a:endParaRPr lang="en-US" sz="4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Опыт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реализации проекта «Электронный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</a:rPr>
              <a:t>Барнаул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76" y="3625633"/>
            <a:ext cx="5629639" cy="2654143"/>
          </a:xfrm>
          <a:prstGeom prst="rect">
            <a:avLst/>
          </a:prstGeom>
        </p:spPr>
      </p:pic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667" y="154599"/>
            <a:ext cx="3400425" cy="10858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609344"/>
            <a:ext cx="12192000" cy="4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7445" y="1708650"/>
            <a:ext cx="5849293" cy="3440699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rgbClr val="2A2A7E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sz="2800" b="1" dirty="0" smtClean="0">
                <a:solidFill>
                  <a:srgbClr val="2A2A7E"/>
                </a:solidFill>
              </a:rPr>
              <a:t>Справочники</a:t>
            </a:r>
          </a:p>
          <a:p>
            <a:pPr marL="285750" indent="-285750" algn="l">
              <a:buFontTx/>
              <a:buChar char="-"/>
            </a:pPr>
            <a:r>
              <a:rPr lang="ru-RU" sz="2800" b="1" dirty="0" smtClean="0">
                <a:solidFill>
                  <a:srgbClr val="2A2A7E"/>
                </a:solidFill>
              </a:rPr>
              <a:t>Механизм регистрации документов</a:t>
            </a:r>
          </a:p>
          <a:p>
            <a:pPr marL="285750" indent="-285750" algn="l">
              <a:buFontTx/>
              <a:buChar char="-"/>
            </a:pPr>
            <a:r>
              <a:rPr lang="ru-RU" sz="2800" b="1" dirty="0" smtClean="0">
                <a:solidFill>
                  <a:srgbClr val="2A2A7E"/>
                </a:solidFill>
              </a:rPr>
              <a:t>Назначение резолюций</a:t>
            </a:r>
          </a:p>
          <a:p>
            <a:pPr marL="285750" indent="-285750" algn="l">
              <a:buFontTx/>
              <a:buChar char="-"/>
            </a:pPr>
            <a:r>
              <a:rPr lang="ru-RU" sz="2800" b="1" dirty="0" smtClean="0">
                <a:solidFill>
                  <a:srgbClr val="2A2A7E"/>
                </a:solidFill>
              </a:rPr>
              <a:t>Конструктор бизнес-процессов</a:t>
            </a:r>
          </a:p>
          <a:p>
            <a:pPr marL="285750" indent="-285750" algn="l">
              <a:buFontTx/>
              <a:buChar char="-"/>
            </a:pPr>
            <a:r>
              <a:rPr lang="ru-RU" sz="2800" b="1" dirty="0" smtClean="0">
                <a:solidFill>
                  <a:srgbClr val="2A2A7E"/>
                </a:solidFill>
              </a:rPr>
              <a:t>Поточное сканирование</a:t>
            </a:r>
            <a:endParaRPr lang="en-US" sz="2800" b="1" dirty="0" smtClean="0">
              <a:solidFill>
                <a:srgbClr val="2A2A7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16" y="2822028"/>
            <a:ext cx="6005084" cy="163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67" y="154599"/>
            <a:ext cx="3400425" cy="10858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6609344"/>
            <a:ext cx="12192000" cy="4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795824" y="447096"/>
            <a:ext cx="4255803" cy="57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Документооборот</a:t>
            </a:r>
          </a:p>
        </p:txBody>
      </p:sp>
    </p:spTree>
    <p:extLst>
      <p:ext uri="{BB962C8B-B14F-4D97-AF65-F5344CB8AC3E}">
        <p14:creationId xmlns:p14="http://schemas.microsoft.com/office/powerpoint/2010/main" val="42231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6459" y="2571219"/>
            <a:ext cx="7819982" cy="2450754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rgbClr val="2A2A7E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u-RU" sz="3000" b="1" dirty="0" smtClean="0">
                <a:solidFill>
                  <a:srgbClr val="2A2A7E"/>
                </a:solidFill>
              </a:rPr>
              <a:t>Формирование очереди в детские сады</a:t>
            </a:r>
          </a:p>
          <a:p>
            <a:pPr marL="285750" indent="-285750" algn="l">
              <a:buFontTx/>
              <a:buChar char="-"/>
            </a:pPr>
            <a:r>
              <a:rPr lang="ru-RU" sz="3000" b="1" dirty="0" smtClean="0">
                <a:solidFill>
                  <a:srgbClr val="2A2A7E"/>
                </a:solidFill>
              </a:rPr>
              <a:t>Выдача путевок</a:t>
            </a:r>
          </a:p>
          <a:p>
            <a:pPr marL="285750" indent="-285750" algn="l">
              <a:buFontTx/>
              <a:buChar char="-"/>
            </a:pPr>
            <a:r>
              <a:rPr lang="ru-RU" sz="3000" b="1" dirty="0" smtClean="0">
                <a:solidFill>
                  <a:srgbClr val="2A2A7E"/>
                </a:solidFill>
              </a:rPr>
              <a:t>Формирование отчетности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67" y="154599"/>
            <a:ext cx="3400425" cy="10858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609344"/>
            <a:ext cx="12192000" cy="4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5671770" y="371776"/>
            <a:ext cx="6341554" cy="651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bg1"/>
                </a:solidFill>
              </a:rPr>
              <a:t>Автоматизация </a:t>
            </a:r>
            <a:r>
              <a:rPr lang="ru-RU" sz="2800" b="1" dirty="0">
                <a:solidFill>
                  <a:schemeClr val="bg1"/>
                </a:solidFill>
              </a:rPr>
              <a:t>комитета</a:t>
            </a:r>
            <a:r>
              <a:rPr lang="ru-RU" sz="2800" b="1" dirty="0">
                <a:solidFill>
                  <a:schemeClr val="bg1"/>
                </a:solidFill>
              </a:rPr>
              <a:t> по образованию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7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1" y="1561427"/>
            <a:ext cx="110355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2A2A7E"/>
                </a:solidFill>
              </a:rPr>
              <a:t>Перевод оставшихся услуг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2A2A7E"/>
                </a:solidFill>
              </a:rPr>
              <a:t>Интеграция с ГИС ГМП для предоставления платных услуг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2A2A7E"/>
                </a:solidFill>
              </a:rPr>
              <a:t>Развитие системы документооборота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2A2A7E"/>
                </a:solidFill>
              </a:rPr>
              <a:t>Ведомственная автоматизация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2A2A7E"/>
                </a:solidFill>
              </a:rPr>
              <a:t>Дополнительные сервисы на портале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2A2A7E"/>
                </a:solidFill>
              </a:rPr>
              <a:t>Продвижение услуг в массы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2A2A7E"/>
                </a:solidFill>
              </a:rPr>
              <a:t>Интеграция с федеральными ИС</a:t>
            </a:r>
            <a:endParaRPr lang="en-US" sz="2800" b="1" dirty="0" smtClean="0">
              <a:solidFill>
                <a:srgbClr val="2A2A7E"/>
              </a:solidFill>
            </a:endParaRP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2A2A7E"/>
                </a:solidFill>
              </a:rPr>
              <a:t>Размещение в </a:t>
            </a:r>
            <a:r>
              <a:rPr lang="ru-RU" sz="2800" b="1" dirty="0" err="1" smtClean="0">
                <a:solidFill>
                  <a:srgbClr val="2A2A7E"/>
                </a:solidFill>
              </a:rPr>
              <a:t>репозитории</a:t>
            </a:r>
            <a:r>
              <a:rPr lang="ru-RU" sz="2800" b="1" dirty="0" smtClean="0">
                <a:solidFill>
                  <a:srgbClr val="2A2A7E"/>
                </a:solidFill>
              </a:rPr>
              <a:t> фонда тиражируемых информационных систем</a:t>
            </a:r>
            <a:endParaRPr lang="ru-RU" sz="2800" b="1" dirty="0">
              <a:solidFill>
                <a:srgbClr val="2A2A7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67" y="154599"/>
            <a:ext cx="3400425" cy="10858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609344"/>
            <a:ext cx="12192000" cy="4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7177829" y="371776"/>
            <a:ext cx="4441357" cy="65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bg1"/>
                </a:solidFill>
              </a:rPr>
              <a:t>Развитие</a:t>
            </a:r>
            <a:r>
              <a:rPr lang="ru-RU" sz="3200" b="1" dirty="0">
                <a:solidFill>
                  <a:schemeClr val="bg1"/>
                </a:solidFill>
              </a:rPr>
              <a:t> системы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6289" y="2853560"/>
            <a:ext cx="10783613" cy="309004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2A2A7E"/>
                </a:solidFill>
              </a:rPr>
              <a:t>Спасибо за внимание</a:t>
            </a:r>
            <a:r>
              <a:rPr lang="ru-RU" sz="4800" b="1" dirty="0" smtClean="0">
                <a:solidFill>
                  <a:srgbClr val="2A2A7E"/>
                </a:solidFill>
              </a:rPr>
              <a:t>!</a:t>
            </a:r>
            <a:endParaRPr lang="en-US" sz="4800" b="1" dirty="0" smtClean="0">
              <a:solidFill>
                <a:srgbClr val="2A2A7E"/>
              </a:solidFill>
            </a:endParaRPr>
          </a:p>
          <a:p>
            <a:endParaRPr lang="en-US" sz="4800" b="1" dirty="0">
              <a:solidFill>
                <a:srgbClr val="2A2A7E"/>
              </a:solidFill>
            </a:endParaRPr>
          </a:p>
          <a:p>
            <a:pPr algn="l"/>
            <a:r>
              <a:rPr lang="ru-RU" sz="3200" b="1" dirty="0" smtClean="0">
                <a:solidFill>
                  <a:srgbClr val="2A2A7E"/>
                </a:solidFill>
              </a:rPr>
              <a:t>Евгений </a:t>
            </a:r>
            <a:r>
              <a:rPr lang="ru-RU" sz="3200" b="1" dirty="0" err="1" smtClean="0">
                <a:solidFill>
                  <a:srgbClr val="2A2A7E"/>
                </a:solidFill>
              </a:rPr>
              <a:t>Делюкин</a:t>
            </a:r>
            <a:r>
              <a:rPr lang="ru-RU" sz="3200" b="1" dirty="0" smtClean="0">
                <a:solidFill>
                  <a:srgbClr val="2A2A7E"/>
                </a:solidFill>
              </a:rPr>
              <a:t> (Администрация г. Барнаул)</a:t>
            </a:r>
          </a:p>
          <a:p>
            <a:pPr algn="l"/>
            <a:r>
              <a:rPr lang="ru-RU" sz="3200" b="1" dirty="0" smtClean="0">
                <a:solidFill>
                  <a:srgbClr val="2A2A7E"/>
                </a:solidFill>
              </a:rPr>
              <a:t>Николай Шелестов (ГК 2</a:t>
            </a:r>
            <a:r>
              <a:rPr lang="en-US" sz="3200" b="1" dirty="0" smtClean="0">
                <a:solidFill>
                  <a:srgbClr val="2A2A7E"/>
                </a:solidFill>
              </a:rPr>
              <a:t>B Group)</a:t>
            </a:r>
            <a:endParaRPr lang="ru-RU" sz="3200" b="1" dirty="0">
              <a:solidFill>
                <a:srgbClr val="2A2A7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67" y="154599"/>
            <a:ext cx="3400425" cy="10858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609344"/>
            <a:ext cx="12192000" cy="4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8363" y="4877853"/>
            <a:ext cx="3719008" cy="17786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424699" y="379176"/>
            <a:ext cx="7325510" cy="581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Проект «Электронный Барнаул»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97" y="3572637"/>
            <a:ext cx="6203577" cy="45066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A2A7E"/>
                </a:solidFill>
              </a:rPr>
              <a:t>Заказчик - Администрация </a:t>
            </a:r>
            <a:r>
              <a:rPr lang="ru-RU" b="1" dirty="0" smtClean="0">
                <a:solidFill>
                  <a:srgbClr val="2A2A7E"/>
                </a:solidFill>
              </a:rPr>
              <a:t>г. </a:t>
            </a:r>
            <a:r>
              <a:rPr lang="ru-RU" b="1" dirty="0" smtClean="0">
                <a:solidFill>
                  <a:srgbClr val="2A2A7E"/>
                </a:solidFill>
              </a:rPr>
              <a:t>Барнаула</a:t>
            </a:r>
            <a:endParaRPr lang="ru-RU" b="1" dirty="0">
              <a:solidFill>
                <a:srgbClr val="2A2A7E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91" y="4115837"/>
            <a:ext cx="2689508" cy="2017131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605118" y="1464546"/>
            <a:ext cx="11145091" cy="1614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2A2A7E"/>
                </a:solidFill>
              </a:rPr>
              <a:t>2012 год - реализация проекта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2A2A7E"/>
                </a:solidFill>
              </a:rPr>
              <a:t>2013 год (апрель) - презентация широкой общественности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2A2A7E"/>
                </a:solidFill>
              </a:rPr>
              <a:t>2013 год (октябрь) – реализация </a:t>
            </a:r>
            <a:r>
              <a:rPr lang="ru-RU" sz="2800" b="1" dirty="0" smtClean="0">
                <a:solidFill>
                  <a:srgbClr val="2A2A7E"/>
                </a:solidFill>
              </a:rPr>
              <a:t>нового </a:t>
            </a:r>
            <a:r>
              <a:rPr lang="ru-RU" sz="2800" b="1" dirty="0" smtClean="0">
                <a:solidFill>
                  <a:srgbClr val="2A2A7E"/>
                </a:solidFill>
              </a:rPr>
              <a:t>этапа</a:t>
            </a:r>
            <a:endParaRPr lang="ru-RU" sz="2800" b="1" dirty="0" smtClean="0">
              <a:solidFill>
                <a:srgbClr val="2A2A7E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2A2A7E"/>
              </a:solidFill>
            </a:endParaRPr>
          </a:p>
        </p:txBody>
      </p:sp>
      <p:sp>
        <p:nvSpPr>
          <p:cNvPr id="16" name="Подзаголовок 8"/>
          <p:cNvSpPr txBox="1">
            <a:spLocks/>
          </p:cNvSpPr>
          <p:nvPr/>
        </p:nvSpPr>
        <p:spPr>
          <a:xfrm>
            <a:off x="6362454" y="3647252"/>
            <a:ext cx="5569725" cy="16839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rgbClr val="2A2A7E"/>
                </a:solidFill>
              </a:rPr>
              <a:t>Подрядчик – ГК </a:t>
            </a:r>
            <a:r>
              <a:rPr lang="en-US" b="1" dirty="0">
                <a:solidFill>
                  <a:srgbClr val="2A2A7E"/>
                </a:solidFill>
              </a:rPr>
              <a:t>2B </a:t>
            </a:r>
            <a:r>
              <a:rPr lang="en-US" b="1" dirty="0" smtClean="0">
                <a:solidFill>
                  <a:srgbClr val="2A2A7E"/>
                </a:solidFill>
              </a:rPr>
              <a:t>Group</a:t>
            </a:r>
            <a:endParaRPr lang="en-US" b="1" dirty="0">
              <a:solidFill>
                <a:srgbClr val="2A2A7E"/>
              </a:solidFill>
            </a:endParaRPr>
          </a:p>
          <a:p>
            <a:pPr algn="l"/>
            <a:r>
              <a:rPr lang="ru-RU" b="1" dirty="0" smtClean="0">
                <a:solidFill>
                  <a:srgbClr val="2A2A7E"/>
                </a:solidFill>
              </a:rPr>
              <a:t>Подразделение 2</a:t>
            </a:r>
            <a:r>
              <a:rPr lang="en-US" b="1" dirty="0" smtClean="0">
                <a:solidFill>
                  <a:srgbClr val="2A2A7E"/>
                </a:solidFill>
              </a:rPr>
              <a:t>B Group</a:t>
            </a:r>
            <a:r>
              <a:rPr lang="ru-RU" b="1" dirty="0" smtClean="0">
                <a:solidFill>
                  <a:srgbClr val="2A2A7E"/>
                </a:solidFill>
              </a:rPr>
              <a:t>, </a:t>
            </a:r>
            <a:r>
              <a:rPr lang="ru-RU" b="1" dirty="0" smtClean="0">
                <a:solidFill>
                  <a:srgbClr val="2A2A7E"/>
                </a:solidFill>
              </a:rPr>
              <a:t>занимающееся </a:t>
            </a:r>
            <a:r>
              <a:rPr lang="ru-RU" b="1" dirty="0" smtClean="0">
                <a:solidFill>
                  <a:srgbClr val="2A2A7E"/>
                </a:solidFill>
              </a:rPr>
              <a:t>разработкой </a:t>
            </a:r>
            <a:r>
              <a:rPr lang="ru-RU" b="1" dirty="0">
                <a:solidFill>
                  <a:srgbClr val="2A2A7E"/>
                </a:solidFill>
              </a:rPr>
              <a:t>П</a:t>
            </a:r>
            <a:r>
              <a:rPr lang="ru-RU" b="1" dirty="0" smtClean="0">
                <a:solidFill>
                  <a:srgbClr val="2A2A7E"/>
                </a:solidFill>
              </a:rPr>
              <a:t>О </a:t>
            </a:r>
            <a:r>
              <a:rPr lang="ru-RU" b="1" dirty="0" smtClean="0">
                <a:solidFill>
                  <a:srgbClr val="2A2A7E"/>
                </a:solidFill>
              </a:rPr>
              <a:t>– </a:t>
            </a:r>
          </a:p>
          <a:p>
            <a:pPr algn="l"/>
            <a:r>
              <a:rPr lang="ru-RU" sz="2800" b="1" dirty="0" smtClean="0">
                <a:solidFill>
                  <a:srgbClr val="2A2A7E"/>
                </a:solidFill>
              </a:rPr>
              <a:t>ООО </a:t>
            </a:r>
            <a:r>
              <a:rPr lang="ru-RU" sz="2800" b="1" dirty="0" smtClean="0">
                <a:solidFill>
                  <a:srgbClr val="2A2A7E"/>
                </a:solidFill>
              </a:rPr>
              <a:t>«</a:t>
            </a:r>
            <a:r>
              <a:rPr lang="ru-RU" sz="2800" b="1" dirty="0" err="1" smtClean="0">
                <a:solidFill>
                  <a:srgbClr val="2A2A7E"/>
                </a:solidFill>
              </a:rPr>
              <a:t>ГосКомСофт</a:t>
            </a:r>
            <a:r>
              <a:rPr lang="ru-RU" sz="2800" b="1" dirty="0" smtClean="0">
                <a:solidFill>
                  <a:srgbClr val="2A2A7E"/>
                </a:solidFill>
              </a:rPr>
              <a:t>»</a:t>
            </a:r>
          </a:p>
        </p:txBody>
      </p:sp>
      <p:pic>
        <p:nvPicPr>
          <p:cNvPr id="17" name="Рисунок 16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667" y="154599"/>
            <a:ext cx="3400425" cy="10858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0" y="6609344"/>
            <a:ext cx="12192000" cy="4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1" y="1912263"/>
            <a:ext cx="5279934" cy="3299292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59580" y="5630342"/>
            <a:ext cx="5365376" cy="6515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2A2A7E"/>
                </a:solidFill>
              </a:rPr>
              <a:t>Публикация статей в интернет-СМИ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7130225" y="5402559"/>
            <a:ext cx="4457430" cy="553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2A2A7E"/>
                </a:solidFill>
              </a:rPr>
              <a:t>Социальная реклама на плакатах в городе</a:t>
            </a:r>
            <a:endParaRPr lang="ru-RU" sz="2800" b="1" dirty="0">
              <a:solidFill>
                <a:srgbClr val="2A2A7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609344"/>
            <a:ext cx="12192000" cy="4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67" y="154599"/>
            <a:ext cx="3400425" cy="10858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6" y="1972121"/>
            <a:ext cx="5596759" cy="3148177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5420228" y="360153"/>
            <a:ext cx="6167427" cy="472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П</a:t>
            </a:r>
            <a:r>
              <a:rPr lang="ru-RU" sz="3200" b="1" dirty="0" smtClean="0">
                <a:solidFill>
                  <a:schemeClr val="bg1"/>
                </a:solidFill>
              </a:rPr>
              <a:t>родвижение </a:t>
            </a:r>
            <a:r>
              <a:rPr lang="ru-RU" sz="3200" b="1" dirty="0" smtClean="0">
                <a:solidFill>
                  <a:schemeClr val="bg1"/>
                </a:solidFill>
              </a:rPr>
              <a:t>портала в массы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 txBox="1">
            <a:spLocks/>
          </p:cNvSpPr>
          <p:nvPr/>
        </p:nvSpPr>
        <p:spPr>
          <a:xfrm>
            <a:off x="1025945" y="4701437"/>
            <a:ext cx="3288030" cy="683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Декабрь 2012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20</a:t>
            </a:r>
            <a:r>
              <a:rPr lang="ru-RU" dirty="0" smtClean="0">
                <a:solidFill>
                  <a:srgbClr val="2A2A7E"/>
                </a:solidFill>
              </a:rPr>
              <a:t> муниципальных услуг</a:t>
            </a:r>
            <a:endParaRPr lang="ru-RU" dirty="0">
              <a:solidFill>
                <a:srgbClr val="2A2A7E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7463921" y="4660430"/>
            <a:ext cx="3288030" cy="6834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2"/>
                </a:solidFill>
              </a:rPr>
              <a:t>Октябрь 2013 </a:t>
            </a:r>
          </a:p>
          <a:p>
            <a:r>
              <a:rPr lang="ru-RU" b="1" dirty="0" smtClean="0">
                <a:solidFill>
                  <a:schemeClr val="accent2"/>
                </a:solidFill>
              </a:rPr>
              <a:t>50</a:t>
            </a:r>
            <a:r>
              <a:rPr lang="ru-RU" dirty="0" smtClean="0">
                <a:solidFill>
                  <a:srgbClr val="2A2A7E"/>
                </a:solidFill>
              </a:rPr>
              <a:t> муниципальных услуг</a:t>
            </a:r>
            <a:endParaRPr lang="ru-RU" dirty="0">
              <a:solidFill>
                <a:srgbClr val="2A2A7E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36" y="2204137"/>
            <a:ext cx="2009775" cy="22764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90" y="2129059"/>
            <a:ext cx="3283085" cy="227353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667" y="154599"/>
            <a:ext cx="3400425" cy="108585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6609344"/>
            <a:ext cx="12192000" cy="4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636429" y="371886"/>
            <a:ext cx="3201253" cy="689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Перевод услуг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8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>
            <a:off x="5761114" y="3429000"/>
            <a:ext cx="951864" cy="770467"/>
          </a:xfrm>
          <a:prstGeom prst="rightArrow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  <a:ln>
            <a:solidFill>
              <a:schemeClr val="accent1">
                <a:lumMod val="50000"/>
                <a:alpha val="69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6237046" y="339919"/>
            <a:ext cx="3395618" cy="68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Новый дизайн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7" y="1592112"/>
            <a:ext cx="5496232" cy="46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7143" y="1150149"/>
            <a:ext cx="5434857" cy="550732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6609344"/>
            <a:ext cx="12192000" cy="4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667" y="154599"/>
            <a:ext cx="34004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6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609344"/>
            <a:ext cx="12192000" cy="4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67" y="154599"/>
            <a:ext cx="3400425" cy="108585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5420228" y="360153"/>
            <a:ext cx="6167427" cy="472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Наши первые достижения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4" t="8208" r="5212" b="55298"/>
          <a:stretch/>
        </p:blipFill>
        <p:spPr>
          <a:xfrm>
            <a:off x="151667" y="1481241"/>
            <a:ext cx="5098250" cy="2870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0" t="47527" r="1191" b="2323"/>
          <a:stretch/>
        </p:blipFill>
        <p:spPr>
          <a:xfrm>
            <a:off x="5420228" y="1481240"/>
            <a:ext cx="6698678" cy="40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2" y="1373799"/>
            <a:ext cx="5835300" cy="505400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67" y="154599"/>
            <a:ext cx="3400425" cy="10858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6609344"/>
            <a:ext cx="12192000" cy="4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138507" y="410614"/>
            <a:ext cx="5169940" cy="689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Интеграция с ЕПГУ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9435" y="2398556"/>
            <a:ext cx="3343200" cy="25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688" y="1991124"/>
            <a:ext cx="5415312" cy="34861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67" y="154599"/>
            <a:ext cx="3400425" cy="10858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6609344"/>
            <a:ext cx="12192000" cy="4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4467341" y="446620"/>
            <a:ext cx="7687872" cy="483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Межведомственное взаимодействие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6459" y="1536757"/>
            <a:ext cx="9916796" cy="378489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2A2A7E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2A2A7E"/>
                </a:solidFill>
              </a:rPr>
              <a:t>Прием заявок от МФЦ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2A2A7E"/>
                </a:solidFill>
              </a:rPr>
              <a:t>Архив личных документов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2A2A7E"/>
                </a:solidFill>
              </a:rPr>
              <a:t>Сохранение черновиков заявок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2A2A7E"/>
                </a:solidFill>
              </a:rPr>
              <a:t>Комментирование заявок</a:t>
            </a:r>
            <a:endParaRPr lang="en-US" sz="3600" b="1" dirty="0" smtClean="0">
              <a:solidFill>
                <a:srgbClr val="2A2A7E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2A2A7E"/>
                </a:solidFill>
              </a:rPr>
              <a:t>Модуль отчетности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3600" b="1" dirty="0" smtClean="0">
              <a:solidFill>
                <a:srgbClr val="2A2A7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"/>
            <a:ext cx="12192000" cy="12192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67" y="123068"/>
            <a:ext cx="3400425" cy="10858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609344"/>
            <a:ext cx="12192000" cy="4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6096000" y="289228"/>
            <a:ext cx="4759589" cy="499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Прочие доработки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21B2C8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695</TotalTime>
  <Words>224</Words>
  <Application>Microsoft Office PowerPoint</Application>
  <PresentationFormat>Широкоэкранный</PresentationFormat>
  <Paragraphs>58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2B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Korableva</dc:creator>
  <cp:lastModifiedBy>Nikolay Shelestov</cp:lastModifiedBy>
  <cp:revision>68</cp:revision>
  <dcterms:created xsi:type="dcterms:W3CDTF">2013-06-26T03:33:58Z</dcterms:created>
  <dcterms:modified xsi:type="dcterms:W3CDTF">2013-10-17T02:58:29Z</dcterms:modified>
</cp:coreProperties>
</file>