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theme/theme17.xml" ContentType="application/vnd.openxmlformats-officedocument.theme+xml"/>
  <Override PartName="/ppt/slideLayouts/slideLayout17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31" r:id="rId14"/>
    <p:sldMasterId id="2147483833" r:id="rId15"/>
    <p:sldMasterId id="2147483851" r:id="rId16"/>
    <p:sldMasterId id="2147483860" r:id="rId17"/>
    <p:sldMasterId id="2147483862" r:id="rId18"/>
  </p:sldMasterIdLst>
  <p:notesMasterIdLst>
    <p:notesMasterId r:id="rId40"/>
  </p:notesMasterIdLst>
  <p:sldIdLst>
    <p:sldId id="260" r:id="rId19"/>
    <p:sldId id="324" r:id="rId20"/>
    <p:sldId id="325" r:id="rId21"/>
    <p:sldId id="329" r:id="rId22"/>
    <p:sldId id="326" r:id="rId23"/>
    <p:sldId id="327" r:id="rId24"/>
    <p:sldId id="328" r:id="rId25"/>
    <p:sldId id="345" r:id="rId26"/>
    <p:sldId id="338" r:id="rId27"/>
    <p:sldId id="330" r:id="rId28"/>
    <p:sldId id="339" r:id="rId29"/>
    <p:sldId id="331" r:id="rId30"/>
    <p:sldId id="334" r:id="rId31"/>
    <p:sldId id="335" r:id="rId32"/>
    <p:sldId id="344" r:id="rId33"/>
    <p:sldId id="336" r:id="rId34"/>
    <p:sldId id="343" r:id="rId35"/>
    <p:sldId id="337" r:id="rId36"/>
    <p:sldId id="346" r:id="rId37"/>
    <p:sldId id="340" r:id="rId38"/>
    <p:sldId id="341" r:id="rId39"/>
  </p:sldIdLst>
  <p:sldSz cx="9906000" cy="6858000" type="A4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рсунов Сергей Сергеевич" initials="КС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DD3"/>
    <a:srgbClr val="FAD500"/>
    <a:srgbClr val="FF821E"/>
    <a:srgbClr val="AFC9E9"/>
    <a:srgbClr val="0054A8"/>
    <a:srgbClr val="FFDD21"/>
    <a:srgbClr val="57B955"/>
    <a:srgbClr val="0077BD"/>
    <a:srgbClr val="ED3237"/>
    <a:srgbClr val="C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2" autoAdjust="0"/>
    <p:restoredTop sz="99053" autoAdjust="0"/>
  </p:normalViewPr>
  <p:slideViewPr>
    <p:cSldViewPr showGuides="1">
      <p:cViewPr varScale="1">
        <p:scale>
          <a:sx n="116" d="100"/>
          <a:sy n="116" d="100"/>
        </p:scale>
        <p:origin x="-1638" y="-102"/>
      </p:cViewPr>
      <p:guideLst>
        <p:guide orient="horz" pos="3929"/>
        <p:guide orient="horz" pos="3158"/>
        <p:guide orient="horz" pos="1434"/>
        <p:guide orient="horz" pos="391"/>
        <p:guide orient="horz" pos="3702"/>
        <p:guide orient="horz" pos="890"/>
        <p:guide orient="horz" pos="1026"/>
        <p:guide orient="horz" pos="1117"/>
        <p:guide pos="3169"/>
        <p:guide pos="24"/>
        <p:guide pos="4397"/>
        <p:guide pos="5970"/>
        <p:guide pos="2236"/>
        <p:guide pos="2481"/>
        <p:guide pos="2727"/>
        <p:guide pos="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0" Type="http://schemas.openxmlformats.org/officeDocument/2006/relationships/slide" Target="slides/slide2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hevin Cyrillic" pitchFamily="34" charset="0"/>
              </a:defRPr>
            </a:lvl1pPr>
          </a:lstStyle>
          <a:p>
            <a:fld id="{CD2777A9-2DC7-4BD4-9206-0065A8A5AB8C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hevin Cyrillic" pitchFamily="34" charset="0"/>
              </a:defRPr>
            </a:lvl1pPr>
          </a:lstStyle>
          <a:p>
            <a:fld id="{3403674D-9296-4649-AFC1-04ECA981EA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2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hevin Cyrill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hevin Cyrill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hevin Cyrill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hevin Cyrill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hevin Cyrill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3674D-9296-4649-AFC1-04ECA981EA9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_f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8622" y="692151"/>
            <a:ext cx="8191368" cy="2016125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8621" y="3429001"/>
            <a:ext cx="5694231" cy="1439863"/>
          </a:xfrm>
        </p:spPr>
        <p:txBody>
          <a:bodyPr lIns="0" tIns="0" rIns="0" bIns="0"/>
          <a:lstStyle>
            <a:lvl1pPr marL="0" indent="0">
              <a:defRPr sz="2600">
                <a:solidFill>
                  <a:srgbClr val="D52B1E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 lIns="91397" tIns="45699" rIns="91397" bIns="456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lIns="91397" tIns="45699" rIns="91397" bIns="45699"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7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7" indent="0" algn="ctr">
              <a:buNone/>
              <a:defRPr/>
            </a:lvl6pPr>
            <a:lvl7pPr marL="2741939" indent="0" algn="ctr">
              <a:buNone/>
              <a:defRPr/>
            </a:lvl7pPr>
            <a:lvl8pPr marL="3198924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F105D6FD-0473-436C-A171-934FA6DB93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97" tIns="45699" rIns="91397" bIns="456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lIns="91397" tIns="45699" rIns="91397" bIns="4569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156DA2CA-44F6-40F1-BBC4-79053C275D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0"/>
            <a:ext cx="8420100" cy="1362075"/>
          </a:xfrm>
        </p:spPr>
        <p:txBody>
          <a:bodyPr lIns="91397" tIns="45699" rIns="91397" bIns="45699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lIns="91397" tIns="45699" rIns="91397" bIns="45699"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7" indent="0">
              <a:buNone/>
              <a:defRPr sz="1600"/>
            </a:lvl3pPr>
            <a:lvl4pPr marL="1370970" indent="0">
              <a:buNone/>
              <a:defRPr sz="1400"/>
            </a:lvl4pPr>
            <a:lvl5pPr marL="1827959" indent="0">
              <a:buNone/>
              <a:defRPr sz="1400"/>
            </a:lvl5pPr>
            <a:lvl6pPr marL="2284947" indent="0">
              <a:buNone/>
              <a:defRPr sz="1400"/>
            </a:lvl6pPr>
            <a:lvl7pPr marL="2741939" indent="0">
              <a:buNone/>
              <a:defRPr sz="1400"/>
            </a:lvl7pPr>
            <a:lvl8pPr marL="3198924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2214E64E-DE6F-4791-BF49-56A72B71BB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97" tIns="45699" rIns="91397" bIns="456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8621" y="1989148"/>
            <a:ext cx="3934883" cy="2879725"/>
          </a:xfrm>
        </p:spPr>
        <p:txBody>
          <a:bodyPr lIns="91397" tIns="45699" rIns="91397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604" y="1989148"/>
            <a:ext cx="3934883" cy="2879725"/>
          </a:xfrm>
        </p:spPr>
        <p:txBody>
          <a:bodyPr lIns="91397" tIns="45699" rIns="91397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9B725251-5101-43AF-8901-1E85F2FF92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91397" tIns="45699" rIns="91397" bIns="4569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lIns="91397" tIns="45699" rIns="91397" bIns="45699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 lIns="91397" tIns="45699" rIns="91397" bIns="4569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lIns="91397" tIns="45699" rIns="91397" bIns="45699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 lIns="91397" tIns="45699" rIns="91397" bIns="4569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AE03D552-0021-4A13-90F6-7BAC30E6CE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97" tIns="45699" rIns="91397" bIns="456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8C57B8D0-4834-4BC3-B44D-5A9C061CF9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339065AD-FD26-4B7C-AEE8-6024299B14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lIns="91397" tIns="45699" rIns="91397" bIns="4569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0"/>
            <a:ext cx="5537729" cy="5853113"/>
          </a:xfrm>
        </p:spPr>
        <p:txBody>
          <a:bodyPr lIns="91397" tIns="45699" rIns="91397" bIns="4569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 lIns="91397" tIns="45699" rIns="91397" bIns="45699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F3971FD2-FEA3-4E26-AA0C-CC64EA0C1E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lIns="91397" tIns="45699" rIns="91397" bIns="4569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 lIns="91397" tIns="45699" rIns="91397" bIns="45699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97A32E91-F0C7-491F-9611-DF9EB4B537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97" tIns="45699" rIns="91397" bIns="456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91397" tIns="45699" rIns="91397" bIns="4569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4CB3C101-02BE-4C5B-B420-CF5AE061D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771" y="476250"/>
            <a:ext cx="2008717" cy="4392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8621" y="476250"/>
            <a:ext cx="5861050" cy="4392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771" y="476252"/>
            <a:ext cx="2008717" cy="4392613"/>
          </a:xfrm>
        </p:spPr>
        <p:txBody>
          <a:bodyPr vert="eaVert" lIns="91397" tIns="45699" rIns="91397" bIns="456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8621" y="476252"/>
            <a:ext cx="5861050" cy="4392613"/>
          </a:xfrm>
        </p:spPr>
        <p:txBody>
          <a:bodyPr vert="eaVert" lIns="91397" tIns="45699" rIns="91397" bIns="4569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C466F98D-09A8-4668-B4E2-C036519B04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 lIns="91388" tIns="45694" rIns="91388" bIns="456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1388" tIns="45694" rIns="91388" bIns="45694"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3" indent="0" algn="ctr">
              <a:buNone/>
              <a:defRPr/>
            </a:lvl3pPr>
            <a:lvl4pPr marL="1370830" indent="0" algn="ctr">
              <a:buNone/>
              <a:defRPr/>
            </a:lvl4pPr>
            <a:lvl5pPr marL="1827772" indent="0" algn="ctr">
              <a:buNone/>
              <a:defRPr/>
            </a:lvl5pPr>
            <a:lvl6pPr marL="2284713" indent="0" algn="ctr">
              <a:buNone/>
              <a:defRPr/>
            </a:lvl6pPr>
            <a:lvl7pPr marL="2741659" indent="0" algn="ctr">
              <a:buNone/>
              <a:defRPr/>
            </a:lvl7pPr>
            <a:lvl8pPr marL="3198596" indent="0" algn="ctr">
              <a:buNone/>
              <a:defRPr/>
            </a:lvl8pPr>
            <a:lvl9pPr marL="365554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88" tIns="45694" rIns="91388" bIns="456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12"/>
            <a:ext cx="8915400" cy="4525963"/>
          </a:xfrm>
          <a:prstGeom prst="rect">
            <a:avLst/>
          </a:prstGeom>
        </p:spPr>
        <p:txBody>
          <a:bodyPr lIns="91388" tIns="45694" rIns="91388" bIns="456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2"/>
            <a:ext cx="8420100" cy="1362075"/>
          </a:xfrm>
        </p:spPr>
        <p:txBody>
          <a:bodyPr lIns="91388" tIns="45694" rIns="91388" bIns="45694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5"/>
            <a:ext cx="8420100" cy="1500187"/>
          </a:xfrm>
          <a:prstGeom prst="rect">
            <a:avLst/>
          </a:prstGeom>
        </p:spPr>
        <p:txBody>
          <a:bodyPr lIns="91388" tIns="45694" rIns="91388" bIns="45694"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3" indent="0">
              <a:buNone/>
              <a:defRPr sz="1600"/>
            </a:lvl3pPr>
            <a:lvl4pPr marL="1370830" indent="0">
              <a:buNone/>
              <a:defRPr sz="1400"/>
            </a:lvl4pPr>
            <a:lvl5pPr marL="1827772" indent="0">
              <a:buNone/>
              <a:defRPr sz="1400"/>
            </a:lvl5pPr>
            <a:lvl6pPr marL="2284713" indent="0">
              <a:buNone/>
              <a:defRPr sz="1400"/>
            </a:lvl6pPr>
            <a:lvl7pPr marL="2741659" indent="0">
              <a:buNone/>
              <a:defRPr sz="1400"/>
            </a:lvl7pPr>
            <a:lvl8pPr marL="3198596" indent="0">
              <a:buNone/>
              <a:defRPr sz="1400"/>
            </a:lvl8pPr>
            <a:lvl9pPr marL="36555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88" tIns="45694" rIns="91388" bIns="456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12"/>
            <a:ext cx="4375150" cy="4525963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12"/>
            <a:ext cx="4375150" cy="4525963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91388" tIns="45694" rIns="91388" bIns="45694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lIns="91388" tIns="45694" rIns="91388" bIns="45694"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lIns="91388" tIns="45694" rIns="91388" bIns="45694"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88" tIns="45694" rIns="91388" bIns="456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lIns="91388" tIns="45694" rIns="91388" bIns="4569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2"/>
            <a:ext cx="5537729" cy="5853113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  <a:prstGeom prst="rect">
            <a:avLst/>
          </a:prstGeom>
        </p:spPr>
        <p:txBody>
          <a:bodyPr lIns="91388" tIns="45694" rIns="91388" bIns="45694"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lIns="91388" tIns="45694" rIns="91388" bIns="4569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1388" tIns="45694" rIns="91388" bIns="45694"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1388" tIns="45694" rIns="91388" bIns="45694"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88" tIns="45694" rIns="91388" bIns="456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12"/>
            <a:ext cx="8915400" cy="4525963"/>
          </a:xfrm>
          <a:prstGeom prst="rect">
            <a:avLst/>
          </a:prstGeom>
        </p:spPr>
        <p:txBody>
          <a:bodyPr vert="eaVert" lIns="91388" tIns="45694" rIns="91388" bIns="456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692152"/>
            <a:ext cx="2228850" cy="5434013"/>
          </a:xfrm>
        </p:spPr>
        <p:txBody>
          <a:bodyPr vert="eaVert" lIns="91388" tIns="45694" rIns="91388" bIns="456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92152"/>
            <a:ext cx="6521450" cy="5434013"/>
          </a:xfrm>
          <a:prstGeom prst="rect">
            <a:avLst/>
          </a:prstGeom>
        </p:spPr>
        <p:txBody>
          <a:bodyPr vert="eaVert" lIns="91388" tIns="45694" rIns="91388" bIns="456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/>
            </a:lvl1pPr>
            <a:lvl2pPr marL="456893" indent="0" algn="ctr">
              <a:buNone/>
              <a:defRPr/>
            </a:lvl2pPr>
            <a:lvl3pPr marL="913790" indent="0" algn="ctr">
              <a:buNone/>
              <a:defRPr/>
            </a:lvl3pPr>
            <a:lvl4pPr marL="1370690" indent="0" algn="ctr">
              <a:buNone/>
              <a:defRPr/>
            </a:lvl4pPr>
            <a:lvl5pPr marL="1827585" indent="0" algn="ctr">
              <a:buNone/>
              <a:defRPr/>
            </a:lvl5pPr>
            <a:lvl6pPr marL="2284479" indent="0" algn="ctr">
              <a:buNone/>
              <a:defRPr/>
            </a:lvl6pPr>
            <a:lvl7pPr marL="2741378" indent="0" algn="ctr">
              <a:buNone/>
              <a:defRPr/>
            </a:lvl7pPr>
            <a:lvl8pPr marL="3198268" indent="0" algn="ctr">
              <a:buNone/>
              <a:defRPr/>
            </a:lvl8pPr>
            <a:lvl9pPr marL="36551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14"/>
            <a:ext cx="89154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4"/>
            <a:ext cx="8420100" cy="1362075"/>
          </a:xfrm>
        </p:spPr>
        <p:txBody>
          <a:bodyPr lIns="91378" tIns="45690" rIns="91378" bIns="45690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7"/>
            <a:ext cx="84201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90" indent="0">
              <a:buNone/>
              <a:defRPr sz="1600"/>
            </a:lvl3pPr>
            <a:lvl4pPr marL="1370690" indent="0">
              <a:buNone/>
              <a:defRPr sz="1400"/>
            </a:lvl4pPr>
            <a:lvl5pPr marL="1827585" indent="0">
              <a:buNone/>
              <a:defRPr sz="1400"/>
            </a:lvl5pPr>
            <a:lvl6pPr marL="2284479" indent="0">
              <a:buNone/>
              <a:defRPr sz="1400"/>
            </a:lvl6pPr>
            <a:lvl7pPr marL="2741378" indent="0">
              <a:buNone/>
              <a:defRPr sz="1400"/>
            </a:lvl7pPr>
            <a:lvl8pPr marL="3198268" indent="0">
              <a:buNone/>
              <a:defRPr sz="1400"/>
            </a:lvl8pPr>
            <a:lvl9pPr marL="36551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14"/>
            <a:ext cx="437515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14"/>
            <a:ext cx="437515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63"/>
            <a:ext cx="5537729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90" indent="0">
              <a:buNone/>
              <a:defRPr sz="2400"/>
            </a:lvl3pPr>
            <a:lvl4pPr marL="1370690" indent="0">
              <a:buNone/>
              <a:defRPr sz="2000"/>
            </a:lvl4pPr>
            <a:lvl5pPr marL="1827585" indent="0">
              <a:buNone/>
              <a:defRPr sz="2000"/>
            </a:lvl5pPr>
            <a:lvl6pPr marL="2284479" indent="0">
              <a:buNone/>
              <a:defRPr sz="2000"/>
            </a:lvl6pPr>
            <a:lvl7pPr marL="2741378" indent="0">
              <a:buNone/>
              <a:defRPr sz="2000"/>
            </a:lvl7pPr>
            <a:lvl8pPr marL="3198268" indent="0">
              <a:buNone/>
              <a:defRPr sz="2000"/>
            </a:lvl8pPr>
            <a:lvl9pPr marL="365516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14"/>
            <a:ext cx="89154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692152"/>
            <a:ext cx="2228850" cy="5434013"/>
          </a:xfrm>
        </p:spPr>
        <p:txBody>
          <a:bodyPr vert="eaVert"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92152"/>
            <a:ext cx="6521450" cy="543401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2BFE-916D-4086-B3C8-8A5FE8FF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  <a:lvl2pPr>
              <a:defRPr>
                <a:latin typeface="Chevin Cyrillic" pitchFamily="34" charset="0"/>
              </a:defRPr>
            </a:lvl2pPr>
            <a:lvl3pPr>
              <a:defRPr>
                <a:latin typeface="Chevin Cyrillic" pitchFamily="34" charset="0"/>
              </a:defRPr>
            </a:lvl3pPr>
            <a:lvl4pPr>
              <a:defRPr>
                <a:latin typeface="Chevin Cyrillic" pitchFamily="34" charset="0"/>
              </a:defRPr>
            </a:lvl4pPr>
            <a:lvl5pPr>
              <a:defRPr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691E-A113-475C-83D4-CC9F37FD2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ABE7-7F50-4A66-8499-A25EA747C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>
                <a:latin typeface="Chevin Cyrillic" pitchFamily="34" charset="0"/>
              </a:defRPr>
            </a:lvl1pPr>
            <a:lvl2pPr>
              <a:defRPr sz="2400">
                <a:latin typeface="Chevin Cyrillic" pitchFamily="34" charset="0"/>
              </a:defRPr>
            </a:lvl2pPr>
            <a:lvl3pPr>
              <a:defRPr sz="2000">
                <a:latin typeface="Chevin Cyrillic" pitchFamily="34" charset="0"/>
              </a:defRPr>
            </a:lvl3pPr>
            <a:lvl4pPr>
              <a:defRPr sz="1800">
                <a:latin typeface="Chevin Cyrillic" pitchFamily="34" charset="0"/>
              </a:defRPr>
            </a:lvl4pPr>
            <a:lvl5pPr>
              <a:defRPr sz="1800">
                <a:latin typeface="Chevin Cyrill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>
                <a:latin typeface="Chevin Cyrillic" pitchFamily="34" charset="0"/>
              </a:defRPr>
            </a:lvl1pPr>
            <a:lvl2pPr>
              <a:defRPr sz="2400">
                <a:latin typeface="Chevin Cyrillic" pitchFamily="34" charset="0"/>
              </a:defRPr>
            </a:lvl2pPr>
            <a:lvl3pPr>
              <a:defRPr sz="2000">
                <a:latin typeface="Chevin Cyrillic" pitchFamily="34" charset="0"/>
              </a:defRPr>
            </a:lvl3pPr>
            <a:lvl4pPr>
              <a:defRPr sz="1800">
                <a:latin typeface="Chevin Cyrillic" pitchFamily="34" charset="0"/>
              </a:defRPr>
            </a:lvl4pPr>
            <a:lvl5pPr>
              <a:defRPr sz="1800">
                <a:latin typeface="Chevin Cyrill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37AA-2E94-4273-8248-10F9CDE00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Chevin Cyrillic" pitchFamily="34" charset="0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Chevin Cyrillic" pitchFamily="34" charset="0"/>
              </a:defRPr>
            </a:lvl1pPr>
            <a:lvl2pPr>
              <a:defRPr sz="2000">
                <a:latin typeface="Chevin Cyrillic" pitchFamily="34" charset="0"/>
              </a:defRPr>
            </a:lvl2pPr>
            <a:lvl3pPr>
              <a:defRPr sz="1800">
                <a:latin typeface="Chevin Cyrillic" pitchFamily="34" charset="0"/>
              </a:defRPr>
            </a:lvl3pPr>
            <a:lvl4pPr>
              <a:defRPr sz="1600">
                <a:latin typeface="Chevin Cyrillic" pitchFamily="34" charset="0"/>
              </a:defRPr>
            </a:lvl4pPr>
            <a:lvl5pPr>
              <a:defRPr sz="1600">
                <a:latin typeface="Chevin Cyrill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Chevin Cyrillic" pitchFamily="34" charset="0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>
                <a:latin typeface="Chevin Cyrillic" pitchFamily="34" charset="0"/>
              </a:defRPr>
            </a:lvl1pPr>
            <a:lvl2pPr>
              <a:defRPr sz="2000">
                <a:latin typeface="Chevin Cyrillic" pitchFamily="34" charset="0"/>
              </a:defRPr>
            </a:lvl2pPr>
            <a:lvl3pPr>
              <a:defRPr sz="1800">
                <a:latin typeface="Chevin Cyrillic" pitchFamily="34" charset="0"/>
              </a:defRPr>
            </a:lvl3pPr>
            <a:lvl4pPr>
              <a:defRPr sz="1600">
                <a:latin typeface="Chevin Cyrillic" pitchFamily="34" charset="0"/>
              </a:defRPr>
            </a:lvl4pPr>
            <a:lvl5pPr>
              <a:defRPr sz="1600">
                <a:latin typeface="Chevin Cyrill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7D8E-2124-4993-8CBA-7E276FB91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7BD0-9A5E-4CF4-9082-326D9B81B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670C-A51E-484C-B110-AAE293073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8"/>
            <a:ext cx="5537729" cy="5853113"/>
          </a:xfrm>
        </p:spPr>
        <p:txBody>
          <a:bodyPr/>
          <a:lstStyle>
            <a:lvl1pPr>
              <a:defRPr sz="3200">
                <a:latin typeface="Chevin Cyrillic" pitchFamily="34" charset="0"/>
              </a:defRPr>
            </a:lvl1pPr>
            <a:lvl2pPr>
              <a:defRPr sz="2800">
                <a:latin typeface="Chevin Cyrillic" pitchFamily="34" charset="0"/>
              </a:defRPr>
            </a:lvl2pPr>
            <a:lvl3pPr>
              <a:defRPr sz="2400">
                <a:latin typeface="Chevin Cyrillic" pitchFamily="34" charset="0"/>
              </a:defRPr>
            </a:lvl3pPr>
            <a:lvl4pPr>
              <a:defRPr sz="2000">
                <a:latin typeface="Chevin Cyrillic" pitchFamily="34" charset="0"/>
              </a:defRPr>
            </a:lvl4pPr>
            <a:lvl5pPr>
              <a:defRPr sz="2000">
                <a:latin typeface="Chevin Cyrill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Chevin Cyrillic" pitchFamily="34" charset="0"/>
              </a:defRPr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F98C-179A-4EE8-8946-2F19FCF30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hevin Cyrillic" pitchFamily="34" charset="0"/>
              </a:defRPr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Chevin Cyrillic" pitchFamily="34" charset="0"/>
              </a:defRPr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B7D8-7454-44A8-9898-98AD42030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hevin Cyrillic" pitchFamily="34" charset="0"/>
              </a:defRPr>
            </a:lvl1pPr>
            <a:lvl2pPr>
              <a:defRPr>
                <a:latin typeface="Chevin Cyrillic" pitchFamily="34" charset="0"/>
              </a:defRPr>
            </a:lvl2pPr>
            <a:lvl3pPr>
              <a:defRPr>
                <a:latin typeface="Chevin Cyrillic" pitchFamily="34" charset="0"/>
              </a:defRPr>
            </a:lvl3pPr>
            <a:lvl4pPr>
              <a:defRPr>
                <a:latin typeface="Chevin Cyrillic" pitchFamily="34" charset="0"/>
              </a:defRPr>
            </a:lvl4pPr>
            <a:lvl5pPr>
              <a:defRPr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CFDF-7FC0-4137-B615-77CDA90BA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>
            <a:lvl1pPr>
              <a:defRPr>
                <a:latin typeface="Chevin Cyrillic" pitchFamily="34" charset="0"/>
              </a:defRPr>
            </a:lvl1pPr>
            <a:lvl2pPr>
              <a:defRPr>
                <a:latin typeface="Chevin Cyrillic" pitchFamily="34" charset="0"/>
              </a:defRPr>
            </a:lvl2pPr>
            <a:lvl3pPr>
              <a:defRPr>
                <a:latin typeface="Chevin Cyrillic" pitchFamily="34" charset="0"/>
              </a:defRPr>
            </a:lvl3pPr>
            <a:lvl4pPr>
              <a:defRPr>
                <a:latin typeface="Chevin Cyrillic" pitchFamily="34" charset="0"/>
              </a:defRPr>
            </a:lvl4pPr>
            <a:lvl5pPr>
              <a:defRPr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2AE9-7D09-4795-80BE-7CFEE74D4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515" y="548681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4058" y="2385351"/>
            <a:ext cx="3137948" cy="365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B027-54C6-4B3D-B20F-D31E8A66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515" y="548681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4058" y="2385351"/>
            <a:ext cx="3137948" cy="365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6A34-77EF-4316-A1F6-D52078E51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515" y="548681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4058" y="2385351"/>
            <a:ext cx="3137948" cy="365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 ВСЕ КАБЕЛИ ОДИНАКОВО ПОЛЕЗНЫ стр. 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B3FF-A727-48CA-8607-CEF8C487C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НЕ ВСЕ КАБЕЛИ ОДИНАКОВО ПОЛЕЗНЫ стр.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515" y="548681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4058" y="2385351"/>
            <a:ext cx="3137948" cy="365001"/>
          </a:xfr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НЕ ВСЕ КАБЕЛИ ОДИНАКОВО ПОЛЕЗНЫ стр. 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86FBB027-54C6-4B3D-B20F-D31E8A66E5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  <a:lvl2pPr>
              <a:defRPr>
                <a:latin typeface="Chevin Cyrillic" pitchFamily="34" charset="0"/>
              </a:defRPr>
            </a:lvl2pPr>
            <a:lvl3pPr>
              <a:defRPr>
                <a:latin typeface="Chevin Cyrillic" pitchFamily="34" charset="0"/>
              </a:defRPr>
            </a:lvl3pPr>
            <a:lvl4pPr>
              <a:defRPr>
                <a:latin typeface="Chevin Cyrillic" pitchFamily="34" charset="0"/>
              </a:defRPr>
            </a:lvl4pPr>
            <a:lvl5pPr>
              <a:defRPr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8464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7820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hevin Cyrillic" pitchFamily="34" charset="0"/>
              </a:defRPr>
            </a:lvl1pPr>
            <a:lvl2pPr>
              <a:defRPr sz="2400">
                <a:latin typeface="Chevin Cyrillic" pitchFamily="34" charset="0"/>
              </a:defRPr>
            </a:lvl2pPr>
            <a:lvl3pPr>
              <a:defRPr sz="2000">
                <a:latin typeface="Chevin Cyrillic" pitchFamily="34" charset="0"/>
              </a:defRPr>
            </a:lvl3pPr>
            <a:lvl4pPr>
              <a:defRPr sz="1800">
                <a:latin typeface="Chevin Cyrillic" pitchFamily="34" charset="0"/>
              </a:defRPr>
            </a:lvl4pPr>
            <a:lvl5pPr>
              <a:defRPr sz="1800">
                <a:latin typeface="Chevin Cyrill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hevin Cyrillic" pitchFamily="34" charset="0"/>
              </a:defRPr>
            </a:lvl1pPr>
            <a:lvl2pPr>
              <a:defRPr sz="2400">
                <a:latin typeface="Chevin Cyrillic" pitchFamily="34" charset="0"/>
              </a:defRPr>
            </a:lvl2pPr>
            <a:lvl3pPr>
              <a:defRPr sz="2000">
                <a:latin typeface="Chevin Cyrillic" pitchFamily="34" charset="0"/>
              </a:defRPr>
            </a:lvl3pPr>
            <a:lvl4pPr>
              <a:defRPr sz="1800">
                <a:latin typeface="Chevin Cyrillic" pitchFamily="34" charset="0"/>
              </a:defRPr>
            </a:lvl4pPr>
            <a:lvl5pPr>
              <a:defRPr sz="1800">
                <a:latin typeface="Chevin Cyrill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319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hevin Cyrill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hevin Cyrillic" pitchFamily="34" charset="0"/>
              </a:defRPr>
            </a:lvl1pPr>
            <a:lvl2pPr>
              <a:defRPr sz="2000">
                <a:latin typeface="Chevin Cyrillic" pitchFamily="34" charset="0"/>
              </a:defRPr>
            </a:lvl2pPr>
            <a:lvl3pPr>
              <a:defRPr sz="1800">
                <a:latin typeface="Chevin Cyrillic" pitchFamily="34" charset="0"/>
              </a:defRPr>
            </a:lvl3pPr>
            <a:lvl4pPr>
              <a:defRPr sz="1600">
                <a:latin typeface="Chevin Cyrillic" pitchFamily="34" charset="0"/>
              </a:defRPr>
            </a:lvl4pPr>
            <a:lvl5pPr>
              <a:defRPr sz="1600">
                <a:latin typeface="Chevin Cyrill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hevin Cyrill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hevin Cyrillic" pitchFamily="34" charset="0"/>
              </a:defRPr>
            </a:lvl1pPr>
            <a:lvl2pPr>
              <a:defRPr sz="2000">
                <a:latin typeface="Chevin Cyrillic" pitchFamily="34" charset="0"/>
              </a:defRPr>
            </a:lvl2pPr>
            <a:lvl3pPr>
              <a:defRPr sz="1800">
                <a:latin typeface="Chevin Cyrillic" pitchFamily="34" charset="0"/>
              </a:defRPr>
            </a:lvl3pPr>
            <a:lvl4pPr>
              <a:defRPr sz="1600">
                <a:latin typeface="Chevin Cyrillic" pitchFamily="34" charset="0"/>
              </a:defRPr>
            </a:lvl4pPr>
            <a:lvl5pPr>
              <a:defRPr sz="1600">
                <a:latin typeface="Chevin Cyrill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749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5669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0470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hevin Cyrillic" pitchFamily="34" charset="0"/>
              </a:defRPr>
            </a:lvl1pPr>
            <a:lvl2pPr>
              <a:defRPr sz="2800">
                <a:latin typeface="Chevin Cyrillic" pitchFamily="34" charset="0"/>
              </a:defRPr>
            </a:lvl2pPr>
            <a:lvl3pPr>
              <a:defRPr sz="2400">
                <a:latin typeface="Chevin Cyrillic" pitchFamily="34" charset="0"/>
              </a:defRPr>
            </a:lvl3pPr>
            <a:lvl4pPr>
              <a:defRPr sz="2000">
                <a:latin typeface="Chevin Cyrillic" pitchFamily="34" charset="0"/>
              </a:defRPr>
            </a:lvl4pPr>
            <a:lvl5pPr>
              <a:defRPr sz="2000">
                <a:latin typeface="Chevin Cyrill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hevin Cyrill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854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hevin Cyrill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hevin Cyrill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2423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hevin Cyrillic" pitchFamily="34" charset="0"/>
              </a:defRPr>
            </a:lvl1pPr>
            <a:lvl2pPr>
              <a:defRPr>
                <a:latin typeface="Chevin Cyrillic" pitchFamily="34" charset="0"/>
              </a:defRPr>
            </a:lvl2pPr>
            <a:lvl3pPr>
              <a:defRPr>
                <a:latin typeface="Chevin Cyrillic" pitchFamily="34" charset="0"/>
              </a:defRPr>
            </a:lvl3pPr>
            <a:lvl4pPr>
              <a:defRPr>
                <a:latin typeface="Chevin Cyrillic" pitchFamily="34" charset="0"/>
              </a:defRPr>
            </a:lvl4pPr>
            <a:lvl5pPr>
              <a:defRPr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986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hevin Cyrillic" pitchFamily="34" charset="0"/>
              </a:defRPr>
            </a:lvl1pPr>
            <a:lvl2pPr>
              <a:defRPr>
                <a:latin typeface="Chevin Cyrillic" pitchFamily="34" charset="0"/>
              </a:defRPr>
            </a:lvl2pPr>
            <a:lvl3pPr>
              <a:defRPr>
                <a:latin typeface="Chevin Cyrillic" pitchFamily="34" charset="0"/>
              </a:defRPr>
            </a:lvl3pPr>
            <a:lvl4pPr>
              <a:defRPr>
                <a:latin typeface="Chevin Cyrillic" pitchFamily="34" charset="0"/>
              </a:defRPr>
            </a:lvl4pPr>
            <a:lvl5pPr>
              <a:defRPr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27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4515" y="54868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4515" y="238488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48E9C222-627E-4283-9625-593EE9C5B4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4515" y="54868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4515" y="238488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4515" y="54868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4515" y="238488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4515" y="54868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4515" y="238488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48E9C222-627E-4283-9625-593EE9C5B4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7911" y="323656"/>
            <a:ext cx="6103540" cy="495055"/>
          </a:xfrm>
        </p:spPr>
        <p:txBody>
          <a:bodyPr lIns="0" anchor="t" anchorCtr="0">
            <a:normAutofit/>
          </a:bodyPr>
          <a:lstStyle>
            <a:lvl1pPr>
              <a:defRPr sz="1600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417910" y="818711"/>
            <a:ext cx="9118098" cy="5064563"/>
          </a:xfrm>
        </p:spPr>
        <p:txBody>
          <a:bodyPr lIns="0" tIns="0" rIns="0" bIns="0">
            <a:normAutofit/>
          </a:bodyPr>
          <a:lstStyle>
            <a:lvl1pPr>
              <a:defRPr sz="1000" b="0">
                <a:latin typeface="Chevin Cyrillic" pitchFamily="34" charset="0"/>
              </a:defRPr>
            </a:lvl1pPr>
            <a:lvl2pPr>
              <a:defRPr sz="1000" b="0">
                <a:latin typeface="Chevin Cyrillic" pitchFamily="34" charset="0"/>
              </a:defRPr>
            </a:lvl2pPr>
            <a:lvl3pPr>
              <a:defRPr sz="1000" b="0">
                <a:latin typeface="Chevin Cyrillic" pitchFamily="34" charset="0"/>
              </a:defRPr>
            </a:lvl3pPr>
            <a:lvl4pPr>
              <a:defRPr sz="1000" b="0">
                <a:latin typeface="Chevin Cyrillic" pitchFamily="34" charset="0"/>
              </a:defRPr>
            </a:lvl4pPr>
            <a:lvl5pPr>
              <a:defRPr sz="1000" b="0"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628710"/>
      </p:ext>
    </p:extLst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7910" y="349806"/>
            <a:ext cx="8915400" cy="378895"/>
          </a:xfrm>
        </p:spPr>
        <p:txBody>
          <a:bodyPr lIns="0" tIns="0" anchor="t" anchorCtr="0">
            <a:normAutofit/>
          </a:bodyPr>
          <a:lstStyle>
            <a:lvl1pPr>
              <a:defRPr sz="1600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417912" y="820775"/>
            <a:ext cx="4583844" cy="5086350"/>
          </a:xfrm>
        </p:spPr>
        <p:txBody>
          <a:bodyPr lIns="0" tIns="0" rIns="0" bIns="0">
            <a:normAutofit/>
          </a:bodyPr>
          <a:lstStyle>
            <a:lvl1pPr>
              <a:defRPr sz="1000" b="0">
                <a:latin typeface="Chevin Cyrillic" pitchFamily="34" charset="0"/>
              </a:defRPr>
            </a:lvl1pPr>
            <a:lvl2pPr>
              <a:defRPr sz="1000" b="0">
                <a:latin typeface="Chevin Cyrillic" pitchFamily="34" charset="0"/>
              </a:defRPr>
            </a:lvl2pPr>
            <a:lvl3pPr>
              <a:defRPr sz="1000" b="0">
                <a:latin typeface="Chevin Cyrillic" pitchFamily="34" charset="0"/>
              </a:defRPr>
            </a:lvl3pPr>
            <a:lvl4pPr>
              <a:defRPr sz="1000" b="0">
                <a:latin typeface="Chevin Cyrillic" pitchFamily="34" charset="0"/>
              </a:defRPr>
            </a:lvl4pPr>
            <a:lvl5pPr>
              <a:defRPr sz="1000" b="0"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588262"/>
      </p:ext>
    </p:extLst>
  </p:cSld>
  <p:clrMapOvr>
    <a:masterClrMapping/>
  </p:clrMapOvr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7910" y="349806"/>
            <a:ext cx="8915400" cy="378895"/>
          </a:xfrm>
        </p:spPr>
        <p:txBody>
          <a:bodyPr lIns="0" tIns="0" anchor="t" anchorCtr="0">
            <a:normAutofit/>
          </a:bodyPr>
          <a:lstStyle>
            <a:lvl1pPr>
              <a:defRPr sz="1600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417912" y="787400"/>
            <a:ext cx="4583844" cy="5086350"/>
          </a:xfrm>
        </p:spPr>
        <p:txBody>
          <a:bodyPr lIns="0" tIns="0" rIns="0" bIns="0">
            <a:normAutofit/>
          </a:bodyPr>
          <a:lstStyle>
            <a:lvl1pPr>
              <a:defRPr sz="1000" b="0">
                <a:latin typeface="Chevin Cyrillic" pitchFamily="34" charset="0"/>
              </a:defRPr>
            </a:lvl1pPr>
            <a:lvl2pPr>
              <a:defRPr sz="1000" b="0">
                <a:latin typeface="Chevin Cyrillic" pitchFamily="34" charset="0"/>
              </a:defRPr>
            </a:lvl2pPr>
            <a:lvl3pPr>
              <a:defRPr sz="1000" b="0">
                <a:latin typeface="Chevin Cyrillic" pitchFamily="34" charset="0"/>
              </a:defRPr>
            </a:lvl3pPr>
            <a:lvl4pPr>
              <a:defRPr sz="1000" b="0">
                <a:latin typeface="Chevin Cyrillic" pitchFamily="34" charset="0"/>
              </a:defRPr>
            </a:lvl4pPr>
            <a:lvl5pPr>
              <a:defRPr sz="1000" b="0"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037153"/>
      </p:ext>
    </p:extLst>
  </p:cSld>
  <p:clrMapOvr>
    <a:masterClrMapping/>
  </p:clrMapOvr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7910" y="349806"/>
            <a:ext cx="8915400" cy="378895"/>
          </a:xfrm>
        </p:spPr>
        <p:txBody>
          <a:bodyPr lIns="0" tIns="0" anchor="t" anchorCtr="0">
            <a:normAutofit/>
          </a:bodyPr>
          <a:lstStyle>
            <a:lvl1pPr>
              <a:defRPr sz="1600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417910" y="777875"/>
            <a:ext cx="4632601" cy="5086350"/>
          </a:xfrm>
        </p:spPr>
        <p:txBody>
          <a:bodyPr lIns="0" tIns="0" rIns="0" bIns="0">
            <a:normAutofit/>
          </a:bodyPr>
          <a:lstStyle>
            <a:lvl1pPr>
              <a:defRPr sz="1000" b="0">
                <a:latin typeface="Chevin Cyrillic" pitchFamily="34" charset="0"/>
              </a:defRPr>
            </a:lvl1pPr>
            <a:lvl2pPr>
              <a:defRPr sz="1000" b="0">
                <a:latin typeface="Chevin Cyrillic" pitchFamily="34" charset="0"/>
              </a:defRPr>
            </a:lvl2pPr>
            <a:lvl3pPr>
              <a:defRPr sz="1000" b="0">
                <a:latin typeface="Chevin Cyrillic" pitchFamily="34" charset="0"/>
              </a:defRPr>
            </a:lvl3pPr>
            <a:lvl4pPr>
              <a:defRPr sz="1000" b="0">
                <a:latin typeface="Chevin Cyrillic" pitchFamily="34" charset="0"/>
              </a:defRPr>
            </a:lvl4pPr>
            <a:lvl5pPr>
              <a:defRPr sz="1000" b="0"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140452"/>
      </p:ext>
    </p:extLst>
  </p:cSld>
  <p:clrMapOvr>
    <a:masterClrMapping/>
  </p:clrMapOvr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7910" y="349806"/>
            <a:ext cx="8915400" cy="378895"/>
          </a:xfrm>
        </p:spPr>
        <p:txBody>
          <a:bodyPr lIns="0" tIns="0" anchor="t" anchorCtr="0">
            <a:normAutofit/>
          </a:bodyPr>
          <a:lstStyle>
            <a:lvl1pPr>
              <a:defRPr sz="1600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417910" y="728700"/>
            <a:ext cx="4632601" cy="5086350"/>
          </a:xfrm>
        </p:spPr>
        <p:txBody>
          <a:bodyPr lIns="0" tIns="0" rIns="0" bIns="0">
            <a:normAutofit/>
          </a:bodyPr>
          <a:lstStyle>
            <a:lvl1pPr>
              <a:defRPr sz="1000" b="0">
                <a:latin typeface="Chevin Cyrillic" pitchFamily="34" charset="0"/>
              </a:defRPr>
            </a:lvl1pPr>
            <a:lvl2pPr>
              <a:defRPr sz="1000" b="0">
                <a:latin typeface="Chevin Cyrillic" pitchFamily="34" charset="0"/>
              </a:defRPr>
            </a:lvl2pPr>
            <a:lvl3pPr>
              <a:defRPr sz="1000" b="0">
                <a:latin typeface="Chevin Cyrillic" pitchFamily="34" charset="0"/>
              </a:defRPr>
            </a:lvl3pPr>
            <a:lvl4pPr>
              <a:defRPr sz="1000" b="0">
                <a:latin typeface="Chevin Cyrillic" pitchFamily="34" charset="0"/>
              </a:defRPr>
            </a:lvl4pPr>
            <a:lvl5pPr>
              <a:defRPr sz="1000" b="0"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148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7910" y="349806"/>
            <a:ext cx="8915400" cy="378895"/>
          </a:xfrm>
        </p:spPr>
        <p:txBody>
          <a:bodyPr lIns="0" tIns="0" anchor="t" anchorCtr="0">
            <a:normAutofit/>
          </a:bodyPr>
          <a:lstStyle>
            <a:lvl1pPr>
              <a:defRPr sz="1600"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417910" y="818710"/>
            <a:ext cx="4632601" cy="5086350"/>
          </a:xfrm>
        </p:spPr>
        <p:txBody>
          <a:bodyPr lIns="0" tIns="0" rIns="0" bIns="0">
            <a:normAutofit/>
          </a:bodyPr>
          <a:lstStyle>
            <a:lvl1pPr>
              <a:defRPr sz="1000" b="0">
                <a:latin typeface="Chevin Cyrillic" pitchFamily="34" charset="0"/>
              </a:defRPr>
            </a:lvl1pPr>
            <a:lvl2pPr>
              <a:defRPr sz="1000" b="0">
                <a:latin typeface="Chevin Cyrillic" pitchFamily="34" charset="0"/>
              </a:defRPr>
            </a:lvl2pPr>
            <a:lvl3pPr>
              <a:defRPr sz="1000" b="0">
                <a:latin typeface="Chevin Cyrillic" pitchFamily="34" charset="0"/>
              </a:defRPr>
            </a:lvl3pPr>
            <a:lvl4pPr>
              <a:defRPr sz="1000" b="0">
                <a:latin typeface="Chevin Cyrillic" pitchFamily="34" charset="0"/>
              </a:defRPr>
            </a:lvl4pPr>
            <a:lvl5pPr>
              <a:defRPr sz="1000" b="0"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685939"/>
      </p:ext>
    </p:extLst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84981" y="885021"/>
            <a:ext cx="8420100" cy="110881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1993835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hevin Cyrill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515" y="548681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hevin Cyrillic" pitchFamily="34" charset="0"/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4058" y="2385351"/>
            <a:ext cx="3137948" cy="365001"/>
          </a:xfr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НЕ ВСЕ КАБЕЛИ ОДИНАКОВО ПОЛЕЗНЫ стр. 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86FBB027-54C6-4B3D-B20F-D31E8A66E5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417910" y="1827213"/>
            <a:ext cx="8825971" cy="3446462"/>
          </a:xfrm>
        </p:spPr>
        <p:txBody>
          <a:bodyPr/>
          <a:lstStyle>
            <a:lvl1pPr>
              <a:defRPr b="0">
                <a:latin typeface="Chevin Cyrillic" pitchFamily="34" charset="0"/>
              </a:defRPr>
            </a:lvl1pPr>
            <a:lvl2pPr>
              <a:defRPr b="0">
                <a:latin typeface="Chevin Cyrillic" pitchFamily="34" charset="0"/>
              </a:defRPr>
            </a:lvl2pPr>
            <a:lvl3pPr>
              <a:defRPr b="0">
                <a:latin typeface="Chevin Cyrillic" pitchFamily="34" charset="0"/>
              </a:defRPr>
            </a:lvl3pPr>
            <a:lvl4pPr>
              <a:defRPr b="0">
                <a:latin typeface="Chevin Cyrillic" pitchFamily="34" charset="0"/>
              </a:defRPr>
            </a:lvl4pPr>
            <a:lvl5pPr>
              <a:defRPr b="0">
                <a:latin typeface="Chevin Cyrillic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8240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84981" y="885021"/>
            <a:ext cx="8420100" cy="110881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hevin Cyrill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1993835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hevin Cyrill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692151"/>
            <a:ext cx="222885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92151"/>
            <a:ext cx="6521450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B5CDF29B-D176-42D6-8E89-8DE3D5CF52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5A304C3A-5239-4A7D-9EB5-FFBC046806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3D65754D-437A-4B66-8234-FFE0BE9F5B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8621" y="1989139"/>
            <a:ext cx="3934883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604" y="1989139"/>
            <a:ext cx="3934883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D50CF0FC-7571-467D-92EA-A31B32BFAB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2E0B1EF4-D6A3-4981-BD97-0FD3D89324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5B7BF36D-74FB-48E2-BF28-262E6ADA9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9CA6CBF2-BFC5-41C1-AB5E-7117EC1AB3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3327B2FA-6296-4E6B-90D5-173AE00460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FAB700B8-FF8C-4B68-8974-F4EAE8F5F4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6D0C0E27-B650-4F98-9498-DA07F12847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771" y="476250"/>
            <a:ext cx="2008717" cy="4392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8621" y="476250"/>
            <a:ext cx="5861050" cy="4392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6612504F-0BC6-4006-A81B-05370F76D3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3BF24E68-4985-46EE-86E7-DE69071BB6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89FA8777-A03D-4F4F-9514-C7C133E92E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6265D491-CBF1-4ADF-ACDD-C9963EA7EE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8621" y="1989139"/>
            <a:ext cx="3934883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604" y="1989139"/>
            <a:ext cx="3934883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6774ACBE-B9B9-423D-846D-8B36A6F446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4D54636F-321A-4387-AE27-37DB253C49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09C49D39-9BB5-4733-AB18-2453807A36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8621" y="1989139"/>
            <a:ext cx="3934883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604" y="1989139"/>
            <a:ext cx="3934883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6F3CEF54-6636-466A-8B43-09B7D12F01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B7DBECBE-218E-4B9E-9455-C06EB00003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14C90DF0-5FA6-4495-B9FF-F3BF5C4300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617DAF0D-96DC-4C7E-AD22-29C50224D5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771" y="476250"/>
            <a:ext cx="2008717" cy="4392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8621" y="476250"/>
            <a:ext cx="5861050" cy="4392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DA40BB98-DEA8-4533-9623-0738303C5A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692151"/>
            <a:ext cx="222885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92151"/>
            <a:ext cx="6521450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692151"/>
            <a:ext cx="222885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92151"/>
            <a:ext cx="6521450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_f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8622" y="692151"/>
            <a:ext cx="8191368" cy="2016125"/>
          </a:xfrm>
        </p:spPr>
        <p:txBody>
          <a:bodyPr lIns="91435" tIns="45718" rIns="91435" bIns="45718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8622" y="3429002"/>
            <a:ext cx="5694231" cy="1439863"/>
          </a:xfrm>
        </p:spPr>
        <p:txBody>
          <a:bodyPr lIns="0" tIns="0" rIns="0" bIns="0"/>
          <a:lstStyle>
            <a:lvl1pPr marL="0" indent="0">
              <a:defRPr sz="2600">
                <a:solidFill>
                  <a:srgbClr val="D52B1E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5" tIns="45718" rIns="91435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lIns="91435" tIns="45718" rIns="91435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AA887080-9CBF-44CF-8F6E-0C41918621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lIns="91435" tIns="45718" rIns="91435" bIns="45718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0CC25103-98B3-4A7B-A145-1E8C7152BC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5" tIns="45718" rIns="91435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8621" y="1989139"/>
            <a:ext cx="3934883" cy="2879725"/>
          </a:xfr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604" y="1989139"/>
            <a:ext cx="3934883" cy="2879725"/>
          </a:xfr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11E6915B-74FE-4B0B-A5A8-E67CE2E395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2E9F9E84-549D-4A99-8758-9A1446D9F4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5" tIns="45718" rIns="91435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C70D2ECA-6C6B-4DCF-B13B-7D44B2E2A5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09D8AA8C-7B29-4898-B90F-5B822F10A6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A21AE9D6-CBA9-4C44-AEB3-03BB691AB3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BCA9E05F-82F3-4199-98A9-9810B03096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5" tIns="45718" rIns="91435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5" tIns="45718" rIns="91435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6BA795C2-1086-478F-B558-52CCFC7383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771" y="476252"/>
            <a:ext cx="2008717" cy="4392613"/>
          </a:xfrm>
        </p:spPr>
        <p:txBody>
          <a:bodyPr vert="eaVert" lIns="91435" tIns="45718" rIns="91435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8621" y="476252"/>
            <a:ext cx="5861050" cy="4392613"/>
          </a:xfrm>
        </p:spPr>
        <p:txBody>
          <a:bodyPr vert="eaVert" lIns="91435" tIns="45718" rIns="91435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0E05CC72-991D-4108-A610-037D4F49AE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 lIns="91416" tIns="45709" rIns="91416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6" tIns="45709" rIns="91416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lIns="91416" tIns="45709" rIns="91416" bIns="45709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9"/>
            <a:ext cx="84201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6" tIns="45709" rIns="91416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91416" tIns="45709" rIns="91416" bIns="4570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6" tIns="45709" rIns="91416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lIns="91416" tIns="45709" rIns="91416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lIns="91416" tIns="45709" rIns="91416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6" tIns="45709" rIns="91416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692152"/>
            <a:ext cx="2228850" cy="5434013"/>
          </a:xfrm>
        </p:spPr>
        <p:txBody>
          <a:bodyPr vert="eaVert" lIns="91416" tIns="45709" rIns="91416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92152"/>
            <a:ext cx="6521450" cy="543401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 lIns="91407" tIns="45704" rIns="91407" bIns="457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lIns="91407" tIns="45704" rIns="91407" bIns="45704"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757FF8BE-B36D-4EEA-9148-AD4CA36E6B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07" tIns="45704" rIns="91407" bIns="457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lIns="91407" tIns="45704" rIns="91407" bIns="4570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DA5E64AA-C59E-4019-B337-EF3A64C00E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8"/>
            <a:ext cx="8420100" cy="1362075"/>
          </a:xfrm>
        </p:spPr>
        <p:txBody>
          <a:bodyPr lIns="91407" tIns="45704" rIns="91407" bIns="45704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1"/>
            <a:ext cx="8420100" cy="1500187"/>
          </a:xfrm>
        </p:spPr>
        <p:txBody>
          <a:bodyPr lIns="91407" tIns="45704" rIns="91407" bIns="45704"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52A5687C-4166-438C-A330-5E7F10B984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07" tIns="45704" rIns="91407" bIns="457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8621" y="1989146"/>
            <a:ext cx="3934883" cy="2879725"/>
          </a:xfr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604" y="1989146"/>
            <a:ext cx="3934883" cy="2879725"/>
          </a:xfr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D3B26799-EF3C-44B4-9BC7-4F8B7286EB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91407" tIns="45704" rIns="91407" bIns="45704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A4C9ADFD-2FBC-4F4F-BD82-F3DFADAA3C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07" tIns="45704" rIns="91407" bIns="457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1C9416F1-1AD8-4284-A076-F0C09D95CD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9ED6AC7A-F4BA-4126-8ED9-C5837764FD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7"/>
            <a:ext cx="5537729" cy="5853113"/>
          </a:xfrm>
        </p:spPr>
        <p:txBody>
          <a:bodyPr lIns="91407" tIns="45704" rIns="91407" bIns="4570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4E433384-806A-4614-95FA-35CD329446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E17D7D78-0966-4D20-8DD9-125431F6C8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07" tIns="45704" rIns="91407" bIns="457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91407" tIns="45704" rIns="91407" bIns="4570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AECE7CC8-F0E7-4D8A-A5A4-36F0B2C5CD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771" y="476252"/>
            <a:ext cx="2008717" cy="4392613"/>
          </a:xfrm>
        </p:spPr>
        <p:txBody>
          <a:bodyPr vert="eaVert" lIns="91407" tIns="45704" rIns="91407" bIns="457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8621" y="476252"/>
            <a:ext cx="5861050" cy="4392613"/>
          </a:xfrm>
        </p:spPr>
        <p:txBody>
          <a:bodyPr vert="eaVert" lIns="91407" tIns="45704" rIns="91407" bIns="4570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hevin Cyrillic" pitchFamily="34" charset="0"/>
              </a:defRPr>
            </a:lvl1pPr>
          </a:lstStyle>
          <a:p>
            <a:pPr>
              <a:defRPr/>
            </a:pPr>
            <a:fld id="{B2FA0299-000C-448D-9943-F76FB93EC4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8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9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9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168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age_yellow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03" t="10078" r="7480" b="83989"/>
          <a:stretch>
            <a:fillRect/>
          </a:stretch>
        </p:blipFill>
        <p:spPr bwMode="auto">
          <a:xfrm>
            <a:off x="8151812" y="0"/>
            <a:ext cx="17541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274" y="6669088"/>
            <a:ext cx="27172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 smtClean="0">
                <a:solidFill>
                  <a:srgbClr val="336699"/>
                </a:solidFill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8" name="Picture 8" descr="Page_green"/>
          <p:cNvPicPr>
            <a:picLocks noChangeAspect="1" noChangeArrowheads="1"/>
          </p:cNvPicPr>
          <p:nvPr/>
        </p:nvPicPr>
        <p:blipFill>
          <a:blip r:embed="rId15" cstate="print"/>
          <a:srcRect l="7483" t="78357" r="83855" b="10092"/>
          <a:stretch>
            <a:fillRect/>
          </a:stretch>
        </p:blipFill>
        <p:spPr bwMode="auto">
          <a:xfrm>
            <a:off x="0" y="6065838"/>
            <a:ext cx="85817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Page_blu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03" t="10078" r="7480" b="83989"/>
          <a:stretch>
            <a:fillRect/>
          </a:stretch>
        </p:blipFill>
        <p:spPr bwMode="auto">
          <a:xfrm>
            <a:off x="8151409" y="4"/>
            <a:ext cx="1754591" cy="40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3928" y="6669365"/>
            <a:ext cx="272076" cy="18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800" b="1">
                <a:solidFill>
                  <a:srgbClr val="336699"/>
                </a:solidFill>
                <a:latin typeface="Chevin Cyrillic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E86387A7-0BDB-441E-BC25-AD5E217F7C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7892" name="Picture 8" descr="Page_green"/>
          <p:cNvPicPr>
            <a:picLocks noChangeAspect="1" noChangeArrowheads="1"/>
          </p:cNvPicPr>
          <p:nvPr/>
        </p:nvPicPr>
        <p:blipFill>
          <a:blip r:embed="rId15" cstate="print"/>
          <a:srcRect l="7483" t="78357" r="83855" b="10092"/>
          <a:stretch>
            <a:fillRect/>
          </a:stretch>
        </p:blipFill>
        <p:spPr bwMode="auto">
          <a:xfrm>
            <a:off x="0" y="6065490"/>
            <a:ext cx="858553" cy="7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03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07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11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14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612" indent="-342612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140" indent="-28458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marL="1141670" indent="-22766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marL="1599228" indent="-22766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marL="2055672" indent="-22766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2513701" indent="-228517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0736" indent="-228517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7774" indent="-228517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4807" indent="-228517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Shmutz_gre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5pPr>
      <a:lvl6pPr marL="456988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6pPr>
      <a:lvl7pPr marL="91397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7pPr>
      <a:lvl8pPr marL="137097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8pPr>
      <a:lvl9pPr marL="182795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9pPr>
    </p:titleStyle>
    <p:bodyStyle>
      <a:lvl1pPr marL="342595" indent="-34259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102" indent="-28456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12" indent="-22765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146" indent="-22765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567" indent="-22765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445" indent="-2284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32" indent="-2284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23" indent="-2284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410" indent="-2284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Shmutz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9pPr>
    </p:titleStyle>
    <p:bodyStyle>
      <a:lvl1pPr marL="342578" indent="-34257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64" indent="-28455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554" indent="-2276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64" indent="-2276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462" indent="-2276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785" y="274588"/>
            <a:ext cx="8914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95785" y="1600654"/>
            <a:ext cx="8914433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786" y="6356828"/>
            <a:ext cx="2310836" cy="365001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hangingPunct="0">
              <a:defRPr sz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638" y="6356828"/>
            <a:ext cx="3136739" cy="365001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hangingPunct="0">
              <a:defRPr sz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r>
              <a:rPr lang="ru-RU" smtClean="0"/>
              <a:t>НЕ ВСЕ КАБЕЛИ ОДИНАКОВО ПОЛЕЗНЫ стр.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82" y="6356828"/>
            <a:ext cx="2310836" cy="365001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 hangingPunct="0">
              <a:defRPr sz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2C3FF01D-C994-458F-934B-4ECF30729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hdr="0" ftr="0" dt="0"/>
  <p:txStyles>
    <p:titleStyle>
      <a:lvl1pPr algn="ctr" defTabSz="9138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hevin Cyrillic" pitchFamily="34" charset="0"/>
          <a:ea typeface="+mj-ea"/>
          <a:cs typeface="+mj-cs"/>
        </a:defRPr>
      </a:lvl1pPr>
      <a:lvl2pPr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1357"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2717"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4075"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85434" algn="ctr" defTabSz="9138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60" indent="-342560" algn="l" defTabSz="9138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1pPr>
      <a:lvl2pPr marL="742026" indent="-284538" algn="l" defTabSz="9138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2pPr>
      <a:lvl3pPr marL="1141496" indent="-227629" algn="l" defTabSz="9138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3pPr>
      <a:lvl4pPr marL="1598982" indent="-227629" algn="l" defTabSz="9138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4pPr>
      <a:lvl5pPr marL="2056474" indent="-227629" algn="l" defTabSz="9138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5pPr>
      <a:lvl6pPr marL="2513701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10" y="68369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7911" y="1943835"/>
            <a:ext cx="8992790" cy="429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8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hevin Cyrill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9" y="5232693"/>
            <a:ext cx="85809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10" y="68369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7911" y="1943835"/>
            <a:ext cx="8992790" cy="429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8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hevin Cyrill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10" y="68369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7911" y="1943835"/>
            <a:ext cx="8992790" cy="429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fld id="{92981F94-033E-423F-AF68-1A8447E150F0}" type="datetimeFigureOut">
              <a:rPr lang="ru-RU" smtClean="0"/>
              <a:pPr/>
              <a:t>15.10.2014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evin Cyrillic" pitchFamily="34" charset="0"/>
              </a:defRPr>
            </a:lvl1pPr>
          </a:lstStyle>
          <a:p>
            <a:fld id="{75B50929-5B06-446F-823C-AEEBC395AD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8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hevin Cyrill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Chevin Cyrillic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9" y="5232693"/>
            <a:ext cx="858095" cy="792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10" y="5921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30" y="1735139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Анотация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51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hevin Cyrill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bg1"/>
          </a:solidFill>
          <a:latin typeface="Chevin Cyrill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hmutz_yell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age_green"/>
          <p:cNvPicPr>
            <a:picLocks noChangeAspect="1" noChangeArrowheads="1"/>
          </p:cNvPicPr>
          <p:nvPr/>
        </p:nvPicPr>
        <p:blipFill>
          <a:blip r:embed="rId14" cstate="print"/>
          <a:srcRect l="7483" t="78357" r="83855" b="10092"/>
          <a:stretch>
            <a:fillRect/>
          </a:stretch>
        </p:blipFill>
        <p:spPr bwMode="auto">
          <a:xfrm>
            <a:off x="0" y="6065838"/>
            <a:ext cx="85817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274" y="6669088"/>
            <a:ext cx="27172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 smtClean="0">
                <a:solidFill>
                  <a:srgbClr val="336699"/>
                </a:solidFill>
                <a:latin typeface="Chevin Cyrillic" pitchFamily="34" charset="0"/>
              </a:defRPr>
            </a:lvl1pPr>
          </a:lstStyle>
          <a:p>
            <a:pPr>
              <a:defRPr/>
            </a:pPr>
            <a:fld id="{F0FB3377-F6B0-4ECA-AED1-D4B3476821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076" name="Picture 8" descr="Page_gree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09" t="10092" r="7483" b="84006"/>
          <a:stretch>
            <a:fillRect/>
          </a:stretch>
        </p:blipFill>
        <p:spPr bwMode="auto">
          <a:xfrm>
            <a:off x="8151812" y="1"/>
            <a:ext cx="17541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age_blu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03" t="10078" r="7480" b="83989"/>
          <a:stretch>
            <a:fillRect/>
          </a:stretch>
        </p:blipFill>
        <p:spPr bwMode="auto">
          <a:xfrm>
            <a:off x="8151812" y="0"/>
            <a:ext cx="17541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274" y="6669088"/>
            <a:ext cx="27172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 smtClean="0">
                <a:solidFill>
                  <a:srgbClr val="336699"/>
                </a:solidFill>
                <a:latin typeface="Chevin Cyrillic" pitchFamily="34" charset="0"/>
              </a:defRPr>
            </a:lvl1pPr>
          </a:lstStyle>
          <a:p>
            <a:pPr>
              <a:defRPr/>
            </a:pPr>
            <a:fld id="{CEACF48D-91AC-4C93-91FA-2A0A2B5CB5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4100" name="Picture 8" descr="Page_green"/>
          <p:cNvPicPr>
            <a:picLocks noChangeAspect="1" noChangeArrowheads="1"/>
          </p:cNvPicPr>
          <p:nvPr/>
        </p:nvPicPr>
        <p:blipFill>
          <a:blip r:embed="rId15" cstate="print"/>
          <a:srcRect l="7483" t="78357" r="83855" b="10092"/>
          <a:stretch>
            <a:fillRect/>
          </a:stretch>
        </p:blipFill>
        <p:spPr bwMode="auto">
          <a:xfrm>
            <a:off x="0" y="6065838"/>
            <a:ext cx="85817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hmutz_gre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Shmutz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age_yellow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03" t="10078" r="7480" b="83989"/>
          <a:stretch>
            <a:fillRect/>
          </a:stretch>
        </p:blipFill>
        <p:spPr bwMode="auto">
          <a:xfrm>
            <a:off x="8151409" y="0"/>
            <a:ext cx="1754591" cy="40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3925" y="6669362"/>
            <a:ext cx="272076" cy="18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800" b="1">
                <a:solidFill>
                  <a:srgbClr val="336699"/>
                </a:solidFill>
                <a:latin typeface="Chevin Cyrillic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fld id="{187A29A0-8CDE-4966-816E-C7F15EE2F8F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8" name="Picture 8" descr="Page_green"/>
          <p:cNvPicPr>
            <a:picLocks noChangeAspect="1" noChangeArrowheads="1"/>
          </p:cNvPicPr>
          <p:nvPr/>
        </p:nvPicPr>
        <p:blipFill>
          <a:blip r:embed="rId15" cstate="print"/>
          <a:srcRect l="7483" t="78357" r="83855" b="10092"/>
          <a:stretch>
            <a:fillRect/>
          </a:stretch>
        </p:blipFill>
        <p:spPr bwMode="auto">
          <a:xfrm>
            <a:off x="0" y="6065490"/>
            <a:ext cx="858553" cy="7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35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665" indent="-34266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462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marL="1141844" indent="-22769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marL="1599474" indent="-22769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marL="2057104" indent="-22769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Shmutz_yell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5pPr>
      <a:lvl6pPr marL="45713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6pPr>
      <a:lvl7pPr marL="91425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7pPr>
      <a:lvl8pPr marL="137139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8pPr>
      <a:lvl9pPr marL="182851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Verdana" pitchFamily="34" charset="0"/>
        </a:defRPr>
      </a:lvl9pPr>
    </p:titleStyle>
    <p:bodyStyle>
      <a:lvl1pPr marL="342647" indent="-34264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6" indent="-284609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86" indent="-2276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92" indent="-2276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9" indent="-2276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15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Page_green"/>
          <p:cNvPicPr>
            <a:picLocks noChangeAspect="1" noChangeArrowheads="1"/>
          </p:cNvPicPr>
          <p:nvPr/>
        </p:nvPicPr>
        <p:blipFill>
          <a:blip r:embed="rId14" cstate="print"/>
          <a:srcRect l="7483" t="78357" r="83855" b="10092"/>
          <a:stretch>
            <a:fillRect/>
          </a:stretch>
        </p:blipFill>
        <p:spPr bwMode="auto">
          <a:xfrm>
            <a:off x="0" y="6065490"/>
            <a:ext cx="858553" cy="7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3927" y="6669364"/>
            <a:ext cx="272076" cy="18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800" b="1">
                <a:solidFill>
                  <a:srgbClr val="336699"/>
                </a:solidFill>
                <a:latin typeface="Chevin Cyrillic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5F84FB53-07C8-4967-9337-ED5B532084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604" name="Picture 8" descr="Page_gree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09" t="10092" r="7483" b="84006"/>
          <a:stretch>
            <a:fillRect/>
          </a:stretch>
        </p:blipFill>
        <p:spPr bwMode="auto">
          <a:xfrm>
            <a:off x="8151409" y="2"/>
            <a:ext cx="1754591" cy="4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08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16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25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33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630" indent="-34263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178" indent="-28459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marL="1141728" indent="-22767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marL="1599310" indent="-22767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marL="2055777" indent="-22767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629444" y="5210176"/>
            <a:ext cx="1804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406" y="1214422"/>
            <a:ext cx="4802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hevin Pro DemiBold" pitchFamily="34" charset="0"/>
              </a:rPr>
              <a:t>КРАСНОЯРСК </a:t>
            </a:r>
            <a:r>
              <a:rPr lang="en-US" sz="4000" dirty="0" smtClean="0">
                <a:solidFill>
                  <a:schemeClr val="bg1"/>
                </a:solidFill>
                <a:latin typeface="Chevin Pro DemiBold" pitchFamily="34" charset="0"/>
              </a:rPr>
              <a:t>online</a:t>
            </a:r>
            <a:endParaRPr lang="ru-RU" sz="4000" dirty="0" smtClean="0">
              <a:solidFill>
                <a:schemeClr val="bg1"/>
              </a:solidFill>
              <a:latin typeface="Chevin Pro DemiBold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город на ладони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  <a:latin typeface="Chevin Pro D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968" y="214290"/>
            <a:ext cx="5357850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Прежние возможности: аналоговое видеонаблюдение и </a:t>
            </a:r>
            <a:r>
              <a:rPr lang="en-US" sz="2000" dirty="0" err="1" smtClean="0">
                <a:solidFill>
                  <a:schemeClr val="tx1"/>
                </a:solidFill>
                <a:latin typeface="Chevin Pro Light" pitchFamily="34" charset="0"/>
              </a:rPr>
              <a:t>ip</a:t>
            </a:r>
            <a:r>
              <a:rPr lang="en-US" sz="2000" dirty="0" smtClean="0">
                <a:solidFill>
                  <a:schemeClr val="tx1"/>
                </a:solidFill>
                <a:latin typeface="Chevin Pro Light" pitchFamily="34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видеонаблюдение с ограниченными ресурсами</a:t>
            </a:r>
            <a:endParaRPr lang="ru-RU" sz="2000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0968" y="1357298"/>
          <a:ext cx="871543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018"/>
                <a:gridCol w="3588709"/>
                <a:gridCol w="3588709"/>
              </a:tblGrid>
              <a:tr h="25656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hevin Cyrillic" pitchFamily="34" charset="0"/>
                        </a:rPr>
                        <a:t>IP</a:t>
                      </a:r>
                      <a:r>
                        <a:rPr lang="ru-RU" sz="1400" dirty="0" smtClean="0">
                          <a:latin typeface="Chevin Cyrillic" pitchFamily="34" charset="0"/>
                        </a:rPr>
                        <a:t>-видеонаблюдение</a:t>
                      </a:r>
                      <a:r>
                        <a:rPr lang="ru-RU" sz="1400" baseline="0" dirty="0" smtClean="0">
                          <a:latin typeface="Chevin Cyrillic" pitchFamily="34" charset="0"/>
                        </a:rPr>
                        <a:t> на базе виртуальных сервисов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Камера для ПК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Гибкость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Размещая камеру где угодно, можно подключить ее к сети с помощью модема, сотового телефона или беспроводного адаптера.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Chevin Cyrillic" pitchFamily="34" charset="0"/>
                        </a:rPr>
                        <a:t>Прикрепленная камера должна быть в пределах 3 метров от компьютера.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Функциональные возможности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Все видео оперативно передается по сети без задержек и дополнительного оборудования.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Chevin Cyrillic" pitchFamily="34" charset="0"/>
                        </a:rPr>
                        <a:t>Помимо камеры необходим компьютер и программное обеспечение.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Инсталляция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Необходима</a:t>
                      </a:r>
                      <a:r>
                        <a:rPr lang="ru-RU" sz="1200" baseline="0" dirty="0" smtClean="0">
                          <a:latin typeface="Chevin Cyrillic" pitchFamily="34" charset="0"/>
                        </a:rPr>
                        <a:t> установка</a:t>
                      </a:r>
                      <a:r>
                        <a:rPr lang="ru-RU" sz="1200" dirty="0" smtClean="0">
                          <a:latin typeface="Chevin Cyrillic" pitchFamily="34" charset="0"/>
                        </a:rPr>
                        <a:t> только IP-адреса и камера готова к работе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Chevin Cyrillic" pitchFamily="34" charset="0"/>
                        </a:rPr>
                        <a:t>Инсталляция драйверов и программного обеспечения на PC усложнена.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Простота использования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Возможность управлять изображением, используя стандартный IP-браузер на любом PC.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 Необходимо устанавливать определенное программное обеспечение,</a:t>
                      </a:r>
                      <a:r>
                        <a:rPr lang="ru-RU" sz="1200" baseline="0" dirty="0" smtClean="0">
                          <a:latin typeface="Chevin Cyrillic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Chevin Cyrillic" pitchFamily="34" charset="0"/>
                        </a:rPr>
                        <a:t>отсутствие возможности в удаленном администрировании.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Стабильность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Камера работает без любых дополнительных компонентов, давая большую стабильность.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Chevin Cyrillic" pitchFamily="34" charset="0"/>
                        </a:rPr>
                        <a:t>Помимо камеры, стабильность ее работы зависит и от стабильности компьютера и программного обеспечения.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Качество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Высокое качество изображения при использовании формата MJPEG.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Chevin Cyrillic" pitchFamily="34" charset="0"/>
                        </a:rPr>
                        <a:t>Используются компоненты невысокого качества, отсюда небольшое разрешение.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hevin Cyrillic" pitchFamily="34" charset="0"/>
                        </a:rPr>
                        <a:t>Стоимость</a:t>
                      </a:r>
                      <a:endParaRPr lang="ru-RU" sz="14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hevin Cyrillic" pitchFamily="34" charset="0"/>
                        </a:rPr>
                        <a:t>Стоимость решения = стоимость </a:t>
                      </a:r>
                      <a:r>
                        <a:rPr lang="en-US" sz="1200" dirty="0" smtClean="0">
                          <a:latin typeface="Chevin Cyrillic" pitchFamily="34" charset="0"/>
                        </a:rPr>
                        <a:t>IP-</a:t>
                      </a:r>
                      <a:r>
                        <a:rPr lang="ru-RU" sz="1200" dirty="0" smtClean="0">
                          <a:latin typeface="Chevin Cyrillic" pitchFamily="34" charset="0"/>
                        </a:rPr>
                        <a:t>камеры.</a:t>
                      </a:r>
                      <a:endParaRPr lang="ru-RU" sz="1200" dirty="0">
                        <a:latin typeface="Chevin Cyrill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hevin Cyrillic" pitchFamily="34" charset="0"/>
                        </a:rPr>
                        <a:t>Стоимость решения = стоимость камеры + компьютер + программное обеспечение.</a:t>
                      </a:r>
                      <a:endParaRPr lang="ru-RU" sz="1200" dirty="0" smtClean="0">
                        <a:latin typeface="Chevin Cyrill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pic>
        <p:nvPicPr>
          <p:cNvPr id="6" name="Рисунок 5" descr="4G-LTE-в-новом-iP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30" y="1857364"/>
            <a:ext cx="2666998" cy="1634612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174" y="2071678"/>
            <a:ext cx="1223964" cy="11970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9530" y="571480"/>
            <a:ext cx="5357850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hevin Pro Light" pitchFamily="34" charset="0"/>
              </a:rPr>
              <a:t>Прежние возможности: </a:t>
            </a:r>
            <a:r>
              <a:rPr lang="en-US" dirty="0" err="1" smtClean="0">
                <a:solidFill>
                  <a:schemeClr val="tx1"/>
                </a:solidFill>
                <a:latin typeface="Chevin Pro Light" pitchFamily="34" charset="0"/>
              </a:rPr>
              <a:t>ip</a:t>
            </a:r>
            <a:r>
              <a:rPr lang="en-US" dirty="0" smtClean="0">
                <a:solidFill>
                  <a:schemeClr val="tx1"/>
                </a:solidFill>
                <a:latin typeface="Chevin Pro Light" pitchFamily="34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Chevin Pro Light" pitchFamily="34" charset="0"/>
              </a:rPr>
              <a:t>видеонаблюдение с использованием беспроводных технологий доступа в интернет</a:t>
            </a:r>
            <a:endParaRPr lang="ru-RU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406" y="3786190"/>
            <a:ext cx="880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hevin Pro Light" pitchFamily="34" charset="0"/>
              </a:rPr>
              <a:t>Данные экономичные технологии хорошо решают вопрос видеонаблюдения для</a:t>
            </a:r>
          </a:p>
          <a:p>
            <a:r>
              <a:rPr lang="ru-RU" dirty="0" smtClean="0">
                <a:latin typeface="Chevin Pro Light" pitchFamily="34" charset="0"/>
              </a:rPr>
              <a:t>физических лиц (например, наблюдение в гараже или на даче). </a:t>
            </a:r>
          </a:p>
          <a:p>
            <a:r>
              <a:rPr lang="ru-RU" dirty="0" smtClean="0">
                <a:latin typeface="Chevin Pro Light" pitchFamily="34" charset="0"/>
              </a:rPr>
              <a:t>Но для большой архитектуры возникают сложности: зависимость от погодных условий,</a:t>
            </a:r>
          </a:p>
          <a:p>
            <a:r>
              <a:rPr lang="ru-RU" dirty="0" smtClean="0">
                <a:latin typeface="Chevin Pro Light" pitchFamily="34" charset="0"/>
              </a:rPr>
              <a:t>от конструкций зданий, от материалов в окружающей среде.</a:t>
            </a:r>
            <a:endParaRPr lang="ru-RU" dirty="0">
              <a:latin typeface="Chevin Pro 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33" y="2071678"/>
            <a:ext cx="2092694" cy="1121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8" y="785794"/>
            <a:ext cx="8634441" cy="491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406" y="1214422"/>
            <a:ext cx="4714908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ЧТО ДАЕТ ПРОЕКТ ГОРОДУ?</a:t>
            </a:r>
            <a:endParaRPr lang="ru-RU" sz="2000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282" y="257174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Новые </a:t>
            </a:r>
            <a:r>
              <a:rPr lang="ru-RU" dirty="0" smtClean="0">
                <a:latin typeface="Chevin Pro Light" pitchFamily="34" charset="0"/>
              </a:rPr>
              <a:t>возможности обеспечения безопасности</a:t>
            </a:r>
          </a:p>
          <a:p>
            <a:pPr marL="342900" indent="-342900">
              <a:buAutoNum type="arabicPeriod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Повышение эффективности </a:t>
            </a:r>
            <a:r>
              <a:rPr lang="ru-RU" dirty="0" smtClean="0">
                <a:latin typeface="Chevin Pro Light" pitchFamily="34" charset="0"/>
              </a:rPr>
              <a:t>работы </a:t>
            </a:r>
            <a:r>
              <a:rPr lang="ru-RU" dirty="0" smtClean="0">
                <a:latin typeface="Chevin Pro Light" pitchFamily="34" charset="0"/>
              </a:rPr>
              <a:t>муниципальных учреждений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3. </a:t>
            </a:r>
            <a:r>
              <a:rPr lang="ru-RU" dirty="0" smtClean="0">
                <a:latin typeface="Chevin Pro Light" pitchFamily="34" charset="0"/>
              </a:rPr>
              <a:t>Существенную </a:t>
            </a:r>
            <a:r>
              <a:rPr lang="ru-RU" dirty="0" smtClean="0">
                <a:latin typeface="Chevin Pro Light" pitchFamily="34" charset="0"/>
              </a:rPr>
              <a:t>экономию ресурсов</a:t>
            </a:r>
            <a:endParaRPr lang="ru-RU" dirty="0" smtClean="0">
              <a:latin typeface="Chevin Pro Light" pitchFamily="34" charset="0"/>
            </a:endParaRP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4</a:t>
            </a:r>
            <a:r>
              <a:rPr lang="ru-RU" dirty="0" smtClean="0">
                <a:latin typeface="Chevin Pro Light" pitchFamily="34" charset="0"/>
              </a:rPr>
              <a:t>. Широкие перспективы развития инфраструктуры и общегородских проектов</a:t>
            </a:r>
            <a:endParaRPr lang="ru-RU" dirty="0">
              <a:latin typeface="Chevin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406" y="571480"/>
            <a:ext cx="2412362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hevin Pro Light" pitchFamily="34" charset="0"/>
              </a:rPr>
              <a:t>ВОЗМОЖНОСТИ</a:t>
            </a:r>
            <a:endParaRPr lang="ru-RU" sz="2000" b="1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44" y="1928802"/>
            <a:ext cx="59428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Доступ к записи и живой картинки с мобильных и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стационарных устройств при помощи интернета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в любой точке мира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2. Интеллектуальные сервисы: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Chevin Pro Light" pitchFamily="34" charset="0"/>
              </a:rPr>
              <a:t>Счетчик потока людей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Chevin Pro Light" pitchFamily="34" charset="0"/>
              </a:rPr>
              <a:t>Распознавание по лицам, </a:t>
            </a:r>
            <a:r>
              <a:rPr lang="ru-RU" dirty="0" err="1" smtClean="0">
                <a:latin typeface="Chevin Pro Light" pitchFamily="34" charset="0"/>
              </a:rPr>
              <a:t>госномерам</a:t>
            </a:r>
            <a:r>
              <a:rPr lang="ru-RU" dirty="0" smtClean="0">
                <a:latin typeface="Chevin Pro Light" pitchFamily="34" charset="0"/>
              </a:rPr>
              <a:t>, объектам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Chevin Pro Light" pitchFamily="34" charset="0"/>
              </a:rPr>
              <a:t>Поиск эталонных изображений (например, лиц)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Chevin Pro Light" pitchFamily="34" charset="0"/>
              </a:rPr>
              <a:t>Запись звука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Chevin Pro Light" pitchFamily="34" charset="0"/>
              </a:rPr>
              <a:t>Оптический </a:t>
            </a:r>
            <a:r>
              <a:rPr lang="en-US" dirty="0" smtClean="0">
                <a:latin typeface="Chevin Pro Light" pitchFamily="34" charset="0"/>
              </a:rPr>
              <a:t>zoom</a:t>
            </a:r>
            <a:r>
              <a:rPr lang="ru-RU" dirty="0" smtClean="0">
                <a:latin typeface="Chevin Pro Light" pitchFamily="34" charset="0"/>
              </a:rPr>
              <a:t> и поворотный механизм</a:t>
            </a:r>
          </a:p>
          <a:p>
            <a:pPr marL="342900" indent="-342900">
              <a:buFontTx/>
              <a:buChar char="-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3. Наблюдение большим количеством пользователей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одновременно </a:t>
            </a:r>
          </a:p>
        </p:txBody>
      </p:sp>
      <p:pic>
        <p:nvPicPr>
          <p:cNvPr id="7" name="Рисунок 6" descr="vsa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22" y="2714620"/>
            <a:ext cx="3006468" cy="225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8" y="285728"/>
            <a:ext cx="2267776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hevin Pro Light" pitchFamily="34" charset="0"/>
              </a:rPr>
              <a:t>ЭКОНОМИЯ</a:t>
            </a:r>
            <a:endParaRPr lang="ru-RU" sz="2400" b="1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8266" y="2000240"/>
            <a:ext cx="4176766" cy="186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0967" y="1500174"/>
            <a:ext cx="56356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hevin Pro DemiBold" pitchFamily="34" charset="0"/>
              </a:rPr>
              <a:t>Возможные инвестиции Дом.</a:t>
            </a:r>
            <a:r>
              <a:rPr lang="en-US" dirty="0" err="1" smtClean="0">
                <a:latin typeface="Chevin Pro DemiBold" pitchFamily="34" charset="0"/>
              </a:rPr>
              <a:t>ru</a:t>
            </a:r>
            <a:r>
              <a:rPr lang="en-US" dirty="0" smtClean="0">
                <a:latin typeface="Chevin Pro DemiBold" pitchFamily="34" charset="0"/>
              </a:rPr>
              <a:t> </a:t>
            </a:r>
            <a:r>
              <a:rPr lang="ru-RU" dirty="0" smtClean="0">
                <a:latin typeface="Chevin Pro DemiBold" pitchFamily="34" charset="0"/>
              </a:rPr>
              <a:t>Бизнес в проект*:</a:t>
            </a:r>
            <a:endParaRPr lang="ru-RU" dirty="0" smtClean="0">
              <a:latin typeface="Chevin Pro DemiBold" pitchFamily="34" charset="0"/>
            </a:endParaRPr>
          </a:p>
          <a:p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Проектная документация</a:t>
            </a:r>
          </a:p>
          <a:p>
            <a:pPr marL="342900" indent="-342900">
              <a:buAutoNum type="arabicPeriod"/>
            </a:pPr>
            <a:endParaRPr lang="ru-RU" dirty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Покупка специализированных серверов</a:t>
            </a:r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Chevin Pro Light" pitchFamily="34" charset="0"/>
              </a:rPr>
              <a:t>Collocation</a:t>
            </a:r>
            <a:r>
              <a:rPr lang="ru-RU" dirty="0" smtClean="0">
                <a:latin typeface="Chevin Pro Light" pitchFamily="34" charset="0"/>
              </a:rPr>
              <a:t> и обслуживание удаленных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серверов</a:t>
            </a:r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4. Предоставление и обслуживание каналов </a:t>
            </a:r>
            <a:r>
              <a:rPr lang="ru-RU" dirty="0" smtClean="0">
                <a:latin typeface="Chevin Pro Light" pitchFamily="34" charset="0"/>
              </a:rPr>
              <a:t>связи</a:t>
            </a:r>
          </a:p>
          <a:p>
            <a:pPr marL="342900" indent="-342900">
              <a:buAutoNum type="arabicPeriod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5. Инсталляция, настройка, шеф-монтаж, монтаж </a:t>
            </a:r>
          </a:p>
          <a:p>
            <a:pPr marL="342900" indent="-342900"/>
            <a:endParaRPr lang="ru-RU" dirty="0">
              <a:latin typeface="Chevin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406" y="1000108"/>
            <a:ext cx="8929750" cy="11430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DemiBold" pitchFamily="34" charset="0"/>
              </a:rPr>
              <a:t>Экономические выгоды складываются также с первых месяцев работы проекта по другим статьям бюджета, благодаря своевременному оповещению, предупреждению ситуаций</a:t>
            </a:r>
            <a:endParaRPr lang="ru-RU" sz="20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44" y="2714620"/>
            <a:ext cx="564289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Строительство.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Содержание объектов внешнего благоустройства.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Дорожные работы и ямочный ремонт.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Содержание объектов социальной сферы.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Содержание сетей наружного освещения.</a:t>
            </a:r>
          </a:p>
          <a:p>
            <a:pPr marL="342900" indent="-342900">
              <a:buAutoNum type="arabicPeriod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sz="2000" dirty="0" smtClean="0">
                <a:latin typeface="Chevin Pro Light" pitchFamily="34" charset="0"/>
              </a:rPr>
              <a:t>И другие </a:t>
            </a:r>
            <a:r>
              <a:rPr lang="ru-RU" sz="2000" b="1" dirty="0" smtClean="0">
                <a:latin typeface="Chevin Pro Light" pitchFamily="34" charset="0"/>
              </a:rPr>
              <a:t>ключевые</a:t>
            </a:r>
            <a:r>
              <a:rPr lang="ru-RU" sz="2000" dirty="0" smtClean="0">
                <a:latin typeface="Chevin Pro Light" pitchFamily="34" charset="0"/>
              </a:rPr>
              <a:t> затраты городского бюджета</a:t>
            </a:r>
            <a:endParaRPr lang="ru-RU" sz="2000" dirty="0">
              <a:latin typeface="Chevin Pro Light" pitchFamily="34" charset="0"/>
            </a:endParaRPr>
          </a:p>
        </p:txBody>
      </p:sp>
      <p:pic>
        <p:nvPicPr>
          <p:cNvPr id="8" name="Рисунок 7" descr="11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98" y="2571744"/>
            <a:ext cx="28575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8" y="357166"/>
            <a:ext cx="2214578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DemiBold" pitchFamily="34" charset="0"/>
              </a:rPr>
              <a:t>ПЕРСПЕКТИВЫ</a:t>
            </a:r>
            <a:endParaRPr lang="ru-RU" sz="20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8" y="1214422"/>
            <a:ext cx="8929750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hevin Pro Light" pitchFamily="34" charset="0"/>
              </a:rPr>
              <a:t>Анализ текущей ситуации и качественные преобразования в социальной сфере, благоустройство города, привлекательность для бизнеса за счет использования уличных видеокамер и видеокамер для помещений</a:t>
            </a:r>
            <a:endParaRPr lang="ru-RU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8" name="Рисунок 7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30" y="2214554"/>
            <a:ext cx="3857652" cy="2641009"/>
          </a:xfrm>
          <a:prstGeom prst="rect">
            <a:avLst/>
          </a:prstGeom>
        </p:spPr>
      </p:pic>
      <p:pic>
        <p:nvPicPr>
          <p:cNvPr id="10" name="Рисунок 9" descr="DSCF44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934" y="3286124"/>
            <a:ext cx="3659182" cy="273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8" y="357166"/>
            <a:ext cx="2214578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DemiBold" pitchFamily="34" charset="0"/>
              </a:rPr>
              <a:t>ПЕРСПЕКТИВЫ</a:t>
            </a:r>
            <a:endParaRPr lang="ru-RU" sz="20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8" y="1214422"/>
            <a:ext cx="8929750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Широкие возможности подготовки инфраструктуры и обеспечения безопасности объектов Универсиады-2019</a:t>
            </a:r>
            <a:endParaRPr lang="ru-RU" sz="2000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10" name="Рисунок 9" descr="1335350066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06" y="2285992"/>
            <a:ext cx="4762507" cy="3571880"/>
          </a:xfrm>
          <a:prstGeom prst="rect">
            <a:avLst/>
          </a:prstGeom>
        </p:spPr>
      </p:pic>
      <p:pic>
        <p:nvPicPr>
          <p:cNvPr id="11" name="Рисунок 10" descr="lay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27" y="2285992"/>
            <a:ext cx="3001597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2" y="2571744"/>
            <a:ext cx="44638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8" y="357166"/>
            <a:ext cx="2214578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DemiBold" pitchFamily="34" charset="0"/>
              </a:rPr>
              <a:t>ПЕРСПЕКТИВЫ</a:t>
            </a:r>
            <a:endParaRPr lang="ru-RU" sz="20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8" y="1214422"/>
            <a:ext cx="8929750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  <a:latin typeface="Chevin Pro Light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Chevin Pro Light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Chevin Pro Light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Безопасность  и фильтрация </a:t>
            </a:r>
            <a:r>
              <a:rPr lang="ru-RU" sz="2000" dirty="0" err="1" smtClean="0">
                <a:solidFill>
                  <a:schemeClr val="tx1"/>
                </a:solidFill>
                <a:latin typeface="Chevin Pro Light" pitchFamily="34" charset="0"/>
              </a:rPr>
              <a:t>контента</a:t>
            </a:r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 производится в соответствии с Постановлениями РФ: </a:t>
            </a:r>
            <a:r>
              <a:rPr lang="ru-RU" dirty="0" smtClean="0">
                <a:solidFill>
                  <a:schemeClr val="bg1"/>
                </a:solidFill>
                <a:latin typeface="Chevin Cyrillic" pitchFamily="34" charset="0"/>
              </a:rPr>
              <a:t>№758 от 31.07.2014, №</a:t>
            </a:r>
            <a:r>
              <a:rPr lang="en-US" dirty="0" smtClean="0">
                <a:latin typeface="Chevin Cyrillic" pitchFamily="34" charset="0"/>
              </a:rPr>
              <a:t>9</a:t>
            </a:r>
            <a:r>
              <a:rPr lang="ru-RU" dirty="0" smtClean="0">
                <a:latin typeface="Chevin Cyrillic" pitchFamily="34" charset="0"/>
              </a:rPr>
              <a:t> от 15.01.2007 </a:t>
            </a:r>
          </a:p>
          <a:p>
            <a:r>
              <a:rPr lang="ru-RU" dirty="0" smtClean="0">
                <a:latin typeface="Chevin Cyrillic" pitchFamily="34" charset="0"/>
              </a:rPr>
              <a:t>  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Chevin Cyrillic" pitchFamily="34" charset="0"/>
              </a:rPr>
              <a:t>№ 1101  от 26.10. 2012 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endParaRPr lang="ru-RU" sz="2000" dirty="0" smtClean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2934" y="3000372"/>
            <a:ext cx="22244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686" y="3571876"/>
            <a:ext cx="1866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6738950" y="2643182"/>
            <a:ext cx="2357454" cy="2409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Chevin Cyrillic" pitchFamily="34" charset="0"/>
              </a:rPr>
              <a:t>Муниципальные организации</a:t>
            </a: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Chevin Cyrillic" pitchFamily="34" charset="0"/>
              </a:rPr>
              <a:t>Медучреждения</a:t>
            </a: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Chevin Cyrillic" pitchFamily="34" charset="0"/>
              </a:rPr>
              <a:t>ВУЗ/Школа/Библиотека</a:t>
            </a: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Chevin Cyrillic" pitchFamily="34" charset="0"/>
              </a:rPr>
              <a:t>Объекты транспортной инфраструктуры</a:t>
            </a: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hevin Cyrillic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Chevin Cyrill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8158" y="857232"/>
            <a:ext cx="8143932" cy="2000264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 – </a:t>
            </a:r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это проект, который покажет весь город как на ладони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в режиме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pic>
        <p:nvPicPr>
          <p:cNvPr id="7" name="Рисунок 6" descr="Ночной_Красноярск_(Night_Krasnoyarsk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670" y="3071810"/>
            <a:ext cx="482603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786" y="2143116"/>
            <a:ext cx="7124717" cy="356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80968" y="928670"/>
            <a:ext cx="8929750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0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r>
              <a:rPr lang="ru-RU" sz="2000" dirty="0" smtClean="0">
                <a:solidFill>
                  <a:schemeClr val="tx1"/>
                </a:solidFill>
                <a:latin typeface="Chevin Pro DemiBold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– это готовый проект от одного ответственного лица.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hevin Pro Light" pitchFamily="34" charset="0"/>
              </a:rPr>
              <a:t>От подключения камеры до работы с аналитикой</a:t>
            </a:r>
            <a:endParaRPr lang="ru-RU" sz="2000" dirty="0">
              <a:solidFill>
                <a:schemeClr val="tx1"/>
              </a:solidFill>
              <a:latin typeface="Chevin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8" y="1214422"/>
            <a:ext cx="9001188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– город, который можно видеть </a:t>
            </a:r>
            <a:endParaRPr lang="en-US" sz="2400" dirty="0" smtClean="0">
              <a:solidFill>
                <a:schemeClr val="tx1"/>
              </a:solidFill>
              <a:latin typeface="Chevin Pro DemiBold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hevin Pro DemiBold" pitchFamily="34" charset="0"/>
              </a:rPr>
              <a:t>как на ладони </a:t>
            </a:r>
            <a:r>
              <a:rPr lang="en-US" sz="24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4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pic>
        <p:nvPicPr>
          <p:cNvPr id="7" name="Рисунок 6" descr="KRASNOYARS_fans_to_read_my_city_of_contradic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32" y="2214554"/>
            <a:ext cx="4857784" cy="3622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44" y="1142984"/>
            <a:ext cx="5143536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hevin Pro Light" pitchFamily="34" charset="0"/>
              </a:rPr>
              <a:t>Цели и возможности проекта </a:t>
            </a:r>
            <a:r>
              <a:rPr lang="ru-RU" sz="2400" b="1" dirty="0" smtClean="0">
                <a:solidFill>
                  <a:schemeClr val="tx1"/>
                </a:solidFill>
                <a:latin typeface="Chevin Pro Light" pitchFamily="34" charset="0"/>
              </a:rPr>
              <a:t>Красноярск </a:t>
            </a:r>
            <a:r>
              <a:rPr lang="en-US" sz="2400" b="1" dirty="0" smtClean="0">
                <a:solidFill>
                  <a:schemeClr val="tx1"/>
                </a:solidFill>
                <a:latin typeface="Chevin Pro Light" pitchFamily="34" charset="0"/>
              </a:rPr>
              <a:t>online</a:t>
            </a:r>
            <a:endParaRPr lang="ru-RU" sz="2400" b="1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58" y="2571744"/>
            <a:ext cx="56428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Chevin Pro Light" pitchFamily="34" charset="0"/>
              </a:rPr>
              <a:t>Безопасность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Chevin Pro Light" pitchFamily="34" charset="0"/>
              </a:rPr>
              <a:t>Контроль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Chevin Pro Light" pitchFamily="34" charset="0"/>
              </a:rPr>
              <a:t>Развитие инфраструктуры города</a:t>
            </a:r>
            <a:endParaRPr lang="ru-RU" sz="2800" dirty="0">
              <a:latin typeface="Chevin Pro Light" pitchFamily="34" charset="0"/>
            </a:endParaRPr>
          </a:p>
        </p:txBody>
      </p:sp>
      <p:pic>
        <p:nvPicPr>
          <p:cNvPr id="10" name="Рисунок 9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5208" y="4051682"/>
            <a:ext cx="2130783" cy="139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844" y="1000108"/>
            <a:ext cx="5214974" cy="12144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Chevin Pro Light" pitchFamily="34" charset="0"/>
              </a:rPr>
              <a:t>Проект </a:t>
            </a:r>
            <a:r>
              <a:rPr lang="ru-RU" sz="2400" b="1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400" b="1" dirty="0" smtClean="0">
                <a:solidFill>
                  <a:schemeClr val="tx1"/>
                </a:solidFill>
                <a:latin typeface="Chevin Pro DemiBold" pitchFamily="34" charset="0"/>
              </a:rPr>
              <a:t>online </a:t>
            </a:r>
            <a:r>
              <a:rPr lang="en-US" sz="2400" dirty="0" smtClean="0">
                <a:solidFill>
                  <a:schemeClr val="tx1"/>
                </a:solidFill>
                <a:latin typeface="Chevin Pro Light" pitchFamily="34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Chevin Pro Light" pitchFamily="34" charset="0"/>
              </a:rPr>
              <a:t>уникальный </a:t>
            </a:r>
            <a:r>
              <a:rPr lang="ru-RU" sz="2400" dirty="0" smtClean="0">
                <a:solidFill>
                  <a:schemeClr val="tx1"/>
                </a:solidFill>
                <a:latin typeface="Chevin Pro Light" pitchFamily="34" charset="0"/>
              </a:rPr>
              <a:t>проект, </a:t>
            </a:r>
            <a:r>
              <a:rPr lang="ru-RU" sz="2400" dirty="0" smtClean="0">
                <a:solidFill>
                  <a:schemeClr val="tx1"/>
                </a:solidFill>
                <a:latin typeface="Chevin Pro Light" pitchFamily="34" charset="0"/>
              </a:rPr>
              <a:t>не имеющий аналогов в </a:t>
            </a:r>
            <a:r>
              <a:rPr lang="ru-RU" sz="2400" dirty="0" smtClean="0">
                <a:solidFill>
                  <a:schemeClr val="tx1"/>
                </a:solidFill>
                <a:latin typeface="Chevin Pro Light" pitchFamily="34" charset="0"/>
              </a:rPr>
              <a:t>регионе</a:t>
            </a:r>
            <a:endParaRPr lang="ru-RU" sz="2400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44" y="2643182"/>
            <a:ext cx="94870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hevin Pro DemiBold" pitchFamily="34" charset="0"/>
              </a:rPr>
              <a:t>В рамках реализации проекта будут р</a:t>
            </a:r>
            <a:r>
              <a:rPr lang="ru-RU" dirty="0" smtClean="0">
                <a:latin typeface="Chevin Pro DemiBold" pitchFamily="34" charset="0"/>
              </a:rPr>
              <a:t>ешены </a:t>
            </a:r>
            <a:r>
              <a:rPr lang="ru-RU" dirty="0" smtClean="0">
                <a:latin typeface="Chevin Pro DemiBold" pitchFamily="34" charset="0"/>
              </a:rPr>
              <a:t>главные задачи:</a:t>
            </a:r>
          </a:p>
          <a:p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Предоставление всей архитектуры проекта одним ответственным лицом. </a:t>
            </a:r>
          </a:p>
          <a:p>
            <a:pPr marL="342900" indent="-342900">
              <a:buAutoNum type="arabicPeriod"/>
            </a:pPr>
            <a:endParaRPr lang="ru-RU" dirty="0" smtClean="0">
              <a:latin typeface="Chevin Pro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Обеспечение бесперебойной работы канала связи, необходимого для работ камер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и для отправки записей в хранение на удаленный сервер с большой емкостью.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3. Обслуживание виртуального сервиса, позволяющего работать с архивом, смотреть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записи и настраивать дополнительные функции через интернет из любой точки мира.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Хранение записей в архиве 30 дней.</a:t>
            </a:r>
          </a:p>
          <a:p>
            <a:endParaRPr lang="ru-RU" dirty="0" smtClean="0">
              <a:latin typeface="Chevin Pro Light" pitchFamily="34" charset="0"/>
            </a:endParaRPr>
          </a:p>
          <a:p>
            <a:endParaRPr lang="ru-RU" dirty="0">
              <a:latin typeface="Chevin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406" y="1214422"/>
            <a:ext cx="3571900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Chevin Pro Light" pitchFamily="34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Chevin Pro Light" pitchFamily="34" charset="0"/>
              </a:rPr>
              <a:t>БЕЗОПАСНОСТЬ</a:t>
            </a:r>
            <a:endParaRPr lang="ru-RU" sz="2800" b="1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6" name="Рисунок 5" descr="article6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86" y="1714488"/>
            <a:ext cx="44767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406" y="2214554"/>
            <a:ext cx="42208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Наблюдение за объектами,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прилегающей территорией, дорогами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и магистралями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2. Интеллектуальные сервисы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детектирования: широкий спектр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возможностей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3. Хранение видеоархива, </a:t>
            </a:r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оперативный </a:t>
            </a:r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просмотр записей и живой картинки</a:t>
            </a:r>
            <a:endParaRPr lang="ru-RU" dirty="0">
              <a:latin typeface="Chevin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406" y="1214422"/>
            <a:ext cx="3571900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hevin Pro Light" pitchFamily="34" charset="0"/>
              </a:rPr>
              <a:t>КОНТРОЛЬ</a:t>
            </a:r>
            <a:endParaRPr lang="ru-RU" sz="3200" b="1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6" y="1428736"/>
            <a:ext cx="3778790" cy="3733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406" y="2214554"/>
            <a:ext cx="43204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Интеллектуальные сервисы, которые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сами считают нужные данные и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предоставляют информацию в виде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графиков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2. Возможности трансляции живой записи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на сайте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(например, строительство объекта)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3. Записи и настройки доступны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ответственному лицу 24 часа 7 дней в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неделю в любой точке мира</a:t>
            </a:r>
            <a:endParaRPr lang="ru-RU" dirty="0">
              <a:latin typeface="Chevin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406" y="1142984"/>
            <a:ext cx="4286280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hevin Pro Light" pitchFamily="34" charset="0"/>
              </a:rPr>
              <a:t>РАЗВИТИЕ ГОРОДА</a:t>
            </a:r>
            <a:endParaRPr lang="ru-RU" sz="2800" b="1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6" name="Рисунок 5" descr="KRASNOYARS_fans_to_read_my_city_of_contradic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6" y="1785926"/>
            <a:ext cx="4364640" cy="325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406" y="2214554"/>
            <a:ext cx="43428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Chevin Pro Light" pitchFamily="34" charset="0"/>
              </a:rPr>
              <a:t>Полученные данные позволяют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оперативно решать задачи из социальной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сферы, хозяйственной сферы, в сфере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безопасности 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2. Зоны «</a:t>
            </a:r>
            <a:r>
              <a:rPr lang="en-US" dirty="0" smtClean="0">
                <a:latin typeface="Chevin Pro Light" pitchFamily="34" charset="0"/>
              </a:rPr>
              <a:t>online</a:t>
            </a:r>
            <a:r>
              <a:rPr lang="ru-RU" dirty="0" smtClean="0">
                <a:latin typeface="Chevin Pro Light" pitchFamily="34" charset="0"/>
              </a:rPr>
              <a:t>» привлекательны как для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предпринимателей, так и для горожан</a:t>
            </a:r>
          </a:p>
          <a:p>
            <a:pPr marL="342900" indent="-342900"/>
            <a:endParaRPr lang="ru-RU" dirty="0" smtClean="0">
              <a:latin typeface="Chevin Pro Light" pitchFamily="34" charset="0"/>
            </a:endParaRP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3. Красноярск становится городом, где </a:t>
            </a:r>
          </a:p>
          <a:p>
            <a:pPr marL="342900" indent="-342900"/>
            <a:r>
              <a:rPr lang="ru-RU" dirty="0" smtClean="0">
                <a:latin typeface="Chevin Pro Light" pitchFamily="34" charset="0"/>
              </a:rPr>
              <a:t>безопасно</a:t>
            </a:r>
            <a:endParaRPr lang="ru-RU" dirty="0">
              <a:latin typeface="Chevin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2406" y="285728"/>
            <a:ext cx="5143536" cy="7858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Chevin Pro Light" pitchFamily="34" charset="0"/>
              </a:rPr>
              <a:t>Прежние возможности наблюдения в городе</a:t>
            </a:r>
            <a:endParaRPr lang="ru-RU" sz="2400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786" y="1714488"/>
            <a:ext cx="6357982" cy="215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0968" y="1142984"/>
            <a:ext cx="888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hevin Pro Light" pitchFamily="34" charset="0"/>
              </a:rPr>
              <a:t>Уличное видеонаблюдение: цветная или ч/б картинка; панорамный вид; хранение записей</a:t>
            </a:r>
          </a:p>
          <a:p>
            <a:r>
              <a:rPr lang="ru-RU" sz="1600" dirty="0" smtClean="0">
                <a:latin typeface="Chevin Pro Light" pitchFamily="34" charset="0"/>
              </a:rPr>
              <a:t>на общем </a:t>
            </a:r>
            <a:r>
              <a:rPr lang="ru-RU" sz="1600" dirty="0" smtClean="0">
                <a:latin typeface="Chevin Pro Light" pitchFamily="34" charset="0"/>
              </a:rPr>
              <a:t>доступе до </a:t>
            </a:r>
            <a:r>
              <a:rPr lang="ru-RU" sz="1600" dirty="0" smtClean="0">
                <a:latin typeface="Chevin Pro Light" pitchFamily="34" charset="0"/>
              </a:rPr>
              <a:t>14 дней</a:t>
            </a:r>
            <a:endParaRPr lang="ru-RU" sz="1600" dirty="0">
              <a:latin typeface="Chevin Pro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968" y="3929066"/>
            <a:ext cx="8153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hevin Pro Light" pitchFamily="34" charset="0"/>
              </a:rPr>
              <a:t>Видеонаблюдение в зданиях: силами самой организации; доступ к архиву у собственников</a:t>
            </a:r>
            <a:endParaRPr lang="ru-RU" sz="1600" dirty="0">
              <a:latin typeface="Chevin Pro Light" pitchFamily="34" charset="0"/>
            </a:endParaRPr>
          </a:p>
        </p:txBody>
      </p:sp>
      <p:pic>
        <p:nvPicPr>
          <p:cNvPr id="15" name="Рисунок 14" descr="obzor_hdtv_kemery_axis_05-03-12-n1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80" y="4357694"/>
            <a:ext cx="51816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1"/>
          </p:nvPr>
        </p:nvSpPr>
        <p:spPr>
          <a:xfrm>
            <a:off x="7099300" y="6160220"/>
            <a:ext cx="2311400" cy="365125"/>
          </a:xfrm>
        </p:spPr>
        <p:txBody>
          <a:bodyPr/>
          <a:lstStyle/>
          <a:p>
            <a:pPr>
              <a:defRPr/>
            </a:pPr>
            <a:fld id="{CB8B670C-A51E-484C-B110-AAE29307396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10322" y="285728"/>
            <a:ext cx="3357586" cy="428628"/>
          </a:xfrm>
          <a:prstGeom prst="roundRect">
            <a:avLst/>
          </a:prstGeom>
          <a:solidFill>
            <a:srgbClr val="FA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hevin Pro DemiBold" pitchFamily="34" charset="0"/>
              </a:rPr>
              <a:t>Красноярск </a:t>
            </a:r>
            <a:r>
              <a:rPr lang="en-US" sz="2800" dirty="0" smtClean="0">
                <a:solidFill>
                  <a:schemeClr val="tx1"/>
                </a:solidFill>
                <a:latin typeface="Chevin Pro DemiBold" pitchFamily="34" charset="0"/>
              </a:rPr>
              <a:t>online</a:t>
            </a:r>
            <a:endParaRPr lang="ru-RU" sz="2800" dirty="0">
              <a:solidFill>
                <a:schemeClr val="tx1"/>
              </a:solidFill>
              <a:latin typeface="Chevin Pro DemiBol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530" y="571480"/>
            <a:ext cx="3000396" cy="5000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hevin Pro Light" pitchFamily="34" charset="0"/>
              </a:rPr>
              <a:t>Аналоговое видеонаблюдение</a:t>
            </a:r>
            <a:endParaRPr lang="ru-RU" sz="1600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6987"/>
              </p:ext>
            </p:extLst>
          </p:nvPr>
        </p:nvGraphicFramePr>
        <p:xfrm>
          <a:off x="309530" y="1214422"/>
          <a:ext cx="8501121" cy="503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3"/>
                <a:gridCol w="3071834"/>
                <a:gridCol w="3786214"/>
              </a:tblGrid>
              <a:tr h="828681">
                <a:tc>
                  <a:txBody>
                    <a:bodyPr/>
                    <a:lstStyle/>
                    <a:p>
                      <a:endParaRPr lang="ru-RU" sz="1600" dirty="0">
                        <a:latin typeface="Chevin Pro Light" pitchFamily="34" charset="0"/>
                      </a:endParaRPr>
                    </a:p>
                  </a:txBody>
                  <a:tcPr>
                    <a:solidFill>
                      <a:srgbClr val="6B9D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hevin Pro Light" pitchFamily="34" charset="0"/>
                        </a:rPr>
                        <a:t>Аналоговое видеонаблюдение</a:t>
                      </a:r>
                      <a:endParaRPr lang="ru-RU" sz="1600" dirty="0">
                        <a:latin typeface="Chevin Pro Light" pitchFamily="34" charset="0"/>
                      </a:endParaRPr>
                    </a:p>
                  </a:txBody>
                  <a:tcPr>
                    <a:solidFill>
                      <a:srgbClr val="6B9D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hevin Pro Light" pitchFamily="34" charset="0"/>
                        </a:rPr>
                        <a:t>ip</a:t>
                      </a:r>
                      <a:r>
                        <a:rPr lang="ru-RU" sz="1600" dirty="0" smtClean="0">
                          <a:latin typeface="Chevin Pro Light" pitchFamily="34" charset="0"/>
                        </a:rPr>
                        <a:t>-Видеонаблюдение</a:t>
                      </a:r>
                      <a:r>
                        <a:rPr lang="ru-RU" sz="1600" baseline="0" dirty="0" smtClean="0">
                          <a:latin typeface="Chevin Pro Light" pitchFamily="34" charset="0"/>
                        </a:rPr>
                        <a:t> Дом.</a:t>
                      </a:r>
                      <a:r>
                        <a:rPr lang="en-US" sz="1600" baseline="0" dirty="0" err="1" smtClean="0">
                          <a:latin typeface="Chevin Pro Light" pitchFamily="34" charset="0"/>
                        </a:rPr>
                        <a:t>ru</a:t>
                      </a:r>
                      <a:r>
                        <a:rPr lang="en-US" sz="1600" baseline="0" dirty="0" smtClean="0">
                          <a:latin typeface="Chevin Pro Light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Chevin Pro Light" pitchFamily="34" charset="0"/>
                        </a:rPr>
                        <a:t>Бизнес</a:t>
                      </a:r>
                      <a:endParaRPr lang="ru-RU" sz="1600" dirty="0">
                        <a:latin typeface="Chevin Pro Light" pitchFamily="34" charset="0"/>
                      </a:endParaRPr>
                    </a:p>
                  </a:txBody>
                  <a:tcPr>
                    <a:solidFill>
                      <a:srgbClr val="6B9DD3"/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Установка,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Chevin Pro Light" pitchFamily="34" charset="0"/>
                        </a:rPr>
                        <a:t>монтаж, операционные затраты на обслуживание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Сложная и затратная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инсталляция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Простое решение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«под ключ» от оператора связи, простая архитектура системы, настройки производятся удаленно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Chevin Pro Light" pitchFamily="34" charset="0"/>
                        </a:rPr>
                        <a:t>Масштабируемость</a:t>
                      </a:r>
                      <a:endParaRPr lang="ru-RU" sz="12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Плохая масштабируемость. При необходимости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расширения система выстраивается с нуля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Простая </a:t>
                      </a:r>
                      <a:r>
                        <a:rPr lang="ru-RU" sz="1400" dirty="0" err="1" smtClean="0">
                          <a:latin typeface="Chevin Pro Light" pitchFamily="34" charset="0"/>
                        </a:rPr>
                        <a:t>масштабируемость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в течение 2х суток. Возможность организации территориально распределенной архитектуры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Совместимость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с ПО, устройствами для просмотра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Ограниченная интегрируемость,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невозможность удаленной настройки аналоговых видеокамер 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Удаленная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конфигурация </a:t>
                      </a:r>
                      <a:r>
                        <a:rPr lang="en-US" sz="1400" baseline="0" dirty="0" err="1" smtClean="0">
                          <a:latin typeface="Chevin Pro Light" pitchFamily="34" charset="0"/>
                        </a:rPr>
                        <a:t>ip</a:t>
                      </a:r>
                      <a:r>
                        <a:rPr lang="en-US" sz="1400" baseline="0" dirty="0" smtClean="0">
                          <a:latin typeface="Chevin Pro Light" pitchFamily="34" charset="0"/>
                        </a:rPr>
                        <a:t>-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систем. ПО скачивается нужное количество раз для стационарных и мобильных устройств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Технические возможности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Ограниченность разрешения передаваемого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видео, нет возможности удаленно настраивать, нет дополнительных функций и режимов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hevin Pro Light" pitchFamily="34" charset="0"/>
                        </a:rPr>
                        <a:t>Настройки: разрешение,</a:t>
                      </a:r>
                      <a:r>
                        <a:rPr lang="ru-RU" sz="1400" baseline="0" dirty="0" smtClean="0">
                          <a:latin typeface="Chevin Pro Light" pitchFamily="34" charset="0"/>
                        </a:rPr>
                        <a:t> звук, сплошная запись, интеллектуальные сервисы. Все настройки и просмотр можно делать удаленно</a:t>
                      </a:r>
                      <a:endParaRPr lang="ru-RU" sz="1400" dirty="0">
                        <a:latin typeface="Chevin Pro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09530" y="142852"/>
            <a:ext cx="5500726" cy="285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hevin Pro Light" pitchFamily="34" charset="0"/>
              </a:rPr>
              <a:t>Прежние возможности наблюдения в городе</a:t>
            </a:r>
            <a:endParaRPr lang="ru-RU" sz="1400" dirty="0">
              <a:solidFill>
                <a:schemeClr val="tx1"/>
              </a:solidFill>
              <a:latin typeface="Chevin Pro Light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39655" r="41611" b="45580"/>
          <a:stretch>
            <a:fillRect/>
          </a:stretch>
        </p:blipFill>
        <p:spPr bwMode="auto">
          <a:xfrm>
            <a:off x="428553" y="6113203"/>
            <a:ext cx="936049" cy="4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Чаз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Пухаре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RTelecom">
      <a:majorFont>
        <a:latin typeface="Chevin Cyrillic"/>
        <a:ea typeface=""/>
        <a:cs typeface=""/>
      </a:majorFont>
      <a:minorFont>
        <a:latin typeface="Chevin Cyrill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RTelecom">
      <a:majorFont>
        <a:latin typeface="Chevin Cyrillic"/>
        <a:ea typeface=""/>
        <a:cs typeface=""/>
      </a:majorFont>
      <a:minorFont>
        <a:latin typeface="Chevin Cyrill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Домru-окт 201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Чазова</Template>
  <TotalTime>65763</TotalTime>
  <Words>983</Words>
  <Application>Microsoft Office PowerPoint</Application>
  <PresentationFormat>Лист A4 (210x297 мм)</PresentationFormat>
  <Paragraphs>241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Тема Чазова</vt:lpstr>
      <vt:lpstr>Специальное оформление</vt:lpstr>
      <vt:lpstr>1_Оформление по умолчанию</vt:lpstr>
      <vt:lpstr>2_Оформление по умолчанию</vt:lpstr>
      <vt:lpstr>1_Специальное оформление</vt:lpstr>
      <vt:lpstr>2_Специальное оформление</vt:lpstr>
      <vt:lpstr>Тема Домru-окт 2012</vt:lpstr>
      <vt:lpstr>3_Специальное оформление</vt:lpstr>
      <vt:lpstr>3_Оформление по умолчанию</vt:lpstr>
      <vt:lpstr>4_Оформление по умолчанию</vt:lpstr>
      <vt:lpstr>4_Специальное оформление</vt:lpstr>
      <vt:lpstr>5_Специальное оформление</vt:lpstr>
      <vt:lpstr>Тема Пухарева</vt:lpstr>
      <vt:lpstr>111</vt:lpstr>
      <vt:lpstr>Тема2</vt:lpstr>
      <vt:lpstr>Тема3</vt:lpstr>
      <vt:lpstr>1_111</vt:lpstr>
      <vt:lpstr>1_Тема2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Андрей Николаевич Семериков</Manager>
  <Company>ЭР-Телеком Холдинг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за октябрь 2012</dc:title>
  <dc:subject>Отчёты по деятельности</dc:subject>
  <dc:creator>Ксения Пономарёва;Светлана Горбунова;Юлия Максименко;Наталья Глотова;Ильдар Ярханов;Елена венцлавович;Андрей Чазов;Наталья Килина</dc:creator>
  <cp:lastModifiedBy>ShustovEV</cp:lastModifiedBy>
  <cp:revision>959</cp:revision>
  <dcterms:created xsi:type="dcterms:W3CDTF">2012-05-12T11:12:08Z</dcterms:created>
  <dcterms:modified xsi:type="dcterms:W3CDTF">2014-10-15T14:46:05Z</dcterms:modified>
</cp:coreProperties>
</file>