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258" r:id="rId2"/>
    <p:sldId id="489" r:id="rId3"/>
    <p:sldId id="380" r:id="rId4"/>
    <p:sldId id="415" r:id="rId5"/>
    <p:sldId id="416" r:id="rId6"/>
    <p:sldId id="511" r:id="rId7"/>
    <p:sldId id="512" r:id="rId8"/>
    <p:sldId id="513" r:id="rId9"/>
    <p:sldId id="516" r:id="rId10"/>
    <p:sldId id="422" r:id="rId11"/>
    <p:sldId id="507" r:id="rId12"/>
    <p:sldId id="427" r:id="rId13"/>
    <p:sldId id="505" r:id="rId14"/>
    <p:sldId id="510" r:id="rId15"/>
    <p:sldId id="418" r:id="rId16"/>
    <p:sldId id="518" r:id="rId17"/>
    <p:sldId id="452" r:id="rId18"/>
    <p:sldId id="453" r:id="rId19"/>
    <p:sldId id="517" r:id="rId20"/>
    <p:sldId id="492" r:id="rId21"/>
    <p:sldId id="501" r:id="rId22"/>
    <p:sldId id="454" r:id="rId23"/>
    <p:sldId id="473" r:id="rId24"/>
    <p:sldId id="474" r:id="rId25"/>
    <p:sldId id="484" r:id="rId26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Webdings" pitchFamily="18" charset="2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656"/>
    <a:srgbClr val="0046A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849" autoAdjust="0"/>
  </p:normalViewPr>
  <p:slideViewPr>
    <p:cSldViewPr>
      <p:cViewPr>
        <p:scale>
          <a:sx n="80" d="100"/>
          <a:sy n="80" d="100"/>
        </p:scale>
        <p:origin x="-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B42CE-03E4-461B-94B5-B535ABA83C7A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C3757-FB31-42FC-9710-C51BCE69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baseline="0" dirty="0" smtClean="0"/>
              <a:t>Говорить сегодня будем  мы будем о тех социально-значимых задачах города </a:t>
            </a:r>
            <a:r>
              <a:rPr lang="en-US" sz="1000" baseline="0" dirty="0" smtClean="0"/>
              <a:t>/ </a:t>
            </a:r>
            <a:r>
              <a:rPr lang="ru-RU" sz="1000" baseline="0" dirty="0" smtClean="0"/>
              <a:t>региона, решить которые могут современные телекоммуникации.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A2851-A7D0-4DC7-BF0F-632B5B9ABCA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3757-FB31-42FC-9710-C51BCE69448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0000" y="4654800"/>
            <a:ext cx="5760000" cy="53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0000" y="5302800"/>
            <a:ext cx="5760000" cy="53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 b="1" i="0" baseline="0">
                <a:solidFill>
                  <a:srgbClr val="5656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A7636-1607-4201-B6A2-A8B82A968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 userDrawn="1">
            <p:ph type="title"/>
          </p:nvPr>
        </p:nvSpPr>
        <p:spPr>
          <a:xfrm>
            <a:off x="3714744" y="571480"/>
            <a:ext cx="4786346" cy="571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pPr algn="r"/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A7636-1607-4201-B6A2-A8B82A968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22"/>
          <p:cNvSpPr>
            <a:spLocks noGrp="1"/>
          </p:cNvSpPr>
          <p:nvPr>
            <p:ph type="pic" sz="quarter" idx="15"/>
          </p:nvPr>
        </p:nvSpPr>
        <p:spPr>
          <a:xfrm>
            <a:off x="3059113" y="2420938"/>
            <a:ext cx="1368425" cy="194468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13" descr="&#10;"/>
          <p:cNvSpPr>
            <a:spLocks noGrp="1"/>
          </p:cNvSpPr>
          <p:nvPr>
            <p:ph type="body" sz="quarter" idx="16" hasCustomPrompt="1"/>
          </p:nvPr>
        </p:nvSpPr>
        <p:spPr>
          <a:xfrm>
            <a:off x="4716000" y="2376000"/>
            <a:ext cx="3097212" cy="5489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600">
                <a:solidFill>
                  <a:srgbClr val="0046AD"/>
                </a:solidFill>
              </a:defRPr>
            </a:lvl1pPr>
          </a:lstStyle>
          <a:p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Имя Отчество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3887682"/>
            <a:ext cx="3024187" cy="14135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Bef>
                <a:spcPts val="0"/>
              </a:spcBef>
              <a:defRPr/>
            </a:lvl1pPr>
          </a:lstStyle>
          <a:p>
            <a:pPr>
              <a:buNone/>
            </a:pPr>
            <a:r>
              <a:rPr lang="ru-RU" dirty="0" smtClean="0"/>
              <a:t>111111 Москва,</a:t>
            </a:r>
            <a:br>
              <a:rPr lang="ru-RU" dirty="0" smtClean="0"/>
            </a:br>
            <a:r>
              <a:rPr lang="ru-RU" dirty="0" smtClean="0"/>
              <a:t>ул. Тверская, 1</a:t>
            </a:r>
            <a:br>
              <a:rPr lang="ru-RU" dirty="0" smtClean="0"/>
            </a:br>
            <a:r>
              <a:rPr lang="ru-RU" dirty="0" smtClean="0"/>
              <a:t>Т: +7 (495) 111 11 11 (</a:t>
            </a:r>
            <a:r>
              <a:rPr lang="ru-RU" dirty="0" err="1" smtClean="0"/>
              <a:t>доб</a:t>
            </a:r>
            <a:r>
              <a:rPr lang="ru-RU" dirty="0" smtClean="0"/>
              <a:t>. 1122)</a:t>
            </a:r>
            <a:br>
              <a:rPr lang="ru-RU" dirty="0" smtClean="0"/>
            </a:br>
            <a:r>
              <a:rPr lang="ru-RU" dirty="0" smtClean="0"/>
              <a:t>Ф: +7 (495) 111 11 11 </a:t>
            </a:r>
            <a:r>
              <a:rPr lang="ru-RU" dirty="0" smtClean="0">
                <a:solidFill>
                  <a:srgbClr val="0046AD"/>
                </a:solidFill>
              </a:rPr>
              <a:t>М: +7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46AD"/>
                </a:solidFill>
              </a:rPr>
              <a:t>495 111 11 11 </a:t>
            </a:r>
            <a:br>
              <a:rPr lang="ru-RU" dirty="0" smtClean="0">
                <a:solidFill>
                  <a:srgbClr val="0046AD"/>
                </a:solidFill>
              </a:rPr>
            </a:br>
            <a:r>
              <a:rPr lang="en-US" dirty="0" smtClean="0"/>
              <a:t>E</a:t>
            </a:r>
            <a:r>
              <a:rPr lang="ru-RU" dirty="0" smtClean="0"/>
              <a:t>: </a:t>
            </a:r>
            <a:r>
              <a:rPr lang="en-US" dirty="0" smtClean="0"/>
              <a:t>info@enforta.com</a:t>
            </a:r>
            <a:endParaRPr lang="ru-RU" dirty="0" smtClean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2924944"/>
            <a:ext cx="3096344" cy="720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Bef>
                <a:spcPts val="0"/>
              </a:spcBef>
              <a:defRPr i="1"/>
            </a:lvl1pPr>
          </a:lstStyle>
          <a:p>
            <a:pPr>
              <a:buNone/>
            </a:pPr>
            <a:r>
              <a:rPr lang="ru-RU" dirty="0" smtClean="0"/>
              <a:t>должность сотрудника</a:t>
            </a:r>
          </a:p>
        </p:txBody>
      </p:sp>
      <p:sp>
        <p:nvSpPr>
          <p:cNvPr id="9" name="Заголовок 1"/>
          <p:cNvSpPr>
            <a:spLocks noGrp="1"/>
          </p:cNvSpPr>
          <p:nvPr userDrawn="1">
            <p:ph type="title"/>
          </p:nvPr>
        </p:nvSpPr>
        <p:spPr>
          <a:xfrm>
            <a:off x="3714744" y="571480"/>
            <a:ext cx="4786346" cy="571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pPr algn="r"/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A7636-1607-4201-B6A2-A8B82A968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1"/>
          </p:nvPr>
        </p:nvSpPr>
        <p:spPr>
          <a:xfrm>
            <a:off x="3059113" y="1628699"/>
            <a:ext cx="5616575" cy="446459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 userDrawn="1">
            <p:ph type="title"/>
          </p:nvPr>
        </p:nvSpPr>
        <p:spPr>
          <a:xfrm>
            <a:off x="3714744" y="571480"/>
            <a:ext cx="4786346" cy="571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pPr algn="r"/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A7636-1607-4201-B6A2-A8B82A968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3059113" y="1629246"/>
            <a:ext cx="5616575" cy="44640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 userDrawn="1">
            <p:ph type="title"/>
          </p:nvPr>
        </p:nvSpPr>
        <p:spPr>
          <a:xfrm>
            <a:off x="3714744" y="571480"/>
            <a:ext cx="4786346" cy="571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pPr algn="r"/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FCAA7636-1607-4201-B6A2-A8B82A968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 thruBlk="1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2400" b="1" kern="1200" dirty="0" smtClean="0">
          <a:solidFill>
            <a:srgbClr val="0046A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rgbClr val="5656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5656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5656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5656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5656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zakon-kuzbass.ru/events/championshi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akon-kuzbass.ru/" TargetMode="Externa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51.jpeg"/><Relationship Id="rId26" Type="http://schemas.openxmlformats.org/officeDocument/2006/relationships/image" Target="../media/image59.jpeg"/><Relationship Id="rId3" Type="http://schemas.openxmlformats.org/officeDocument/2006/relationships/tags" Target="../tags/tag3.xml"/><Relationship Id="rId21" Type="http://schemas.openxmlformats.org/officeDocument/2006/relationships/image" Target="../media/image54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0.jpeg"/><Relationship Id="rId25" Type="http://schemas.openxmlformats.org/officeDocument/2006/relationships/image" Target="../media/image58.jpeg"/><Relationship Id="rId2" Type="http://schemas.openxmlformats.org/officeDocument/2006/relationships/tags" Target="../tags/tag2.xml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29" Type="http://schemas.openxmlformats.org/officeDocument/2006/relationships/image" Target="../media/image62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7.jpeg"/><Relationship Id="rId5" Type="http://schemas.openxmlformats.org/officeDocument/2006/relationships/tags" Target="../tags/tag5.xml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28" Type="http://schemas.openxmlformats.org/officeDocument/2006/relationships/image" Target="../media/image61.jpeg"/><Relationship Id="rId10" Type="http://schemas.openxmlformats.org/officeDocument/2006/relationships/tags" Target="../tags/tag10.xml"/><Relationship Id="rId19" Type="http://schemas.openxmlformats.org/officeDocument/2006/relationships/image" Target="../media/image52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5.jpeg"/><Relationship Id="rId27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.raikov@krk.enforta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2771800" y="4654550"/>
            <a:ext cx="6120680" cy="790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</a:t>
            </a:r>
            <a:r>
              <a:rPr lang="ru-RU" dirty="0" err="1" smtClean="0"/>
              <a:t>телекоммуникаци</a:t>
            </a:r>
            <a:r>
              <a:rPr smtClean="0"/>
              <a:t>и в </a:t>
            </a:r>
            <a:r>
              <a:rPr lang="ru-RU" dirty="0" smtClean="0"/>
              <a:t>решении социально-значимых задач </a:t>
            </a:r>
            <a:br>
              <a:rPr lang="ru-RU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Федеральный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оператор профессиональных услуг связи «Энфорта»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626800" cy="767008"/>
          </a:xfrm>
        </p:spPr>
        <p:txBody>
          <a:bodyPr>
            <a:normAutofit/>
          </a:bodyPr>
          <a:lstStyle/>
          <a:p>
            <a:pPr algn="r"/>
            <a:r>
              <a:rPr dirty="0" err="1" smtClean="0"/>
              <a:t>Национальный</a:t>
            </a:r>
            <a:r>
              <a:rPr dirty="0" smtClean="0"/>
              <a:t> </a:t>
            </a:r>
            <a:r>
              <a:rPr dirty="0" err="1" smtClean="0"/>
              <a:t>проект</a:t>
            </a:r>
            <a:r>
              <a:rPr dirty="0" smtClean="0"/>
              <a:t> "ОБРАЗОВАНИЕ"</a:t>
            </a:r>
            <a:endParaRPr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0"/>
            <a:ext cx="296347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3428992" y="1357298"/>
            <a:ext cx="4219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Энфорта: детям – только самое лучшее!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28992" y="178592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565656"/>
                </a:solidFill>
                <a:cs typeface="Arial" charset="0"/>
              </a:rPr>
              <a:t>Энфорта всегда уделяла особое внимание организациям, занятым в системе образования. Среди Клиентов компании значительное место занимают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общеобразовательные школы, садики, колледжи, высшие учебные заведения.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28992" y="3286124"/>
            <a:ext cx="4572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Опыт «</a:t>
            </a:r>
            <a:r>
              <a:rPr lang="ru-RU" sz="1600" b="1" dirty="0" err="1" smtClean="0">
                <a:solidFill>
                  <a:srgbClr val="0046AD"/>
                </a:solidFill>
              </a:rPr>
              <a:t>Энфорты</a:t>
            </a:r>
            <a:r>
              <a:rPr lang="ru-RU" sz="1600" b="1" dirty="0" smtClean="0">
                <a:solidFill>
                  <a:srgbClr val="0046AD"/>
                </a:solidFill>
              </a:rPr>
              <a:t>»: </a:t>
            </a:r>
          </a:p>
          <a:p>
            <a:pPr eaLnBrk="0" hangingPunct="0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Заказчики</a:t>
            </a:r>
            <a:r>
              <a:rPr lang="ru-RU" sz="1600" dirty="0" smtClean="0"/>
              <a:t> - </a:t>
            </a:r>
            <a:r>
              <a:rPr lang="ru-RU" sz="1600" dirty="0" smtClean="0">
                <a:solidFill>
                  <a:srgbClr val="565656"/>
                </a:solidFill>
                <a:cs typeface="Arial" charset="0"/>
              </a:rPr>
              <a:t>Министерства образования субъектов РФ по ЦФО, ЮФО, ДФО, СФО, ПФО, УФО и СЗФО </a:t>
            </a:r>
          </a:p>
          <a:p>
            <a:pPr eaLnBrk="0" hangingPunct="0"/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0" hangingPunct="0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Услуги</a:t>
            </a:r>
            <a:r>
              <a:rPr lang="ru-RU" sz="1600" dirty="0" smtClean="0"/>
              <a:t> – </a:t>
            </a:r>
            <a:r>
              <a:rPr lang="ru-RU" sz="1600" dirty="0" smtClean="0">
                <a:solidFill>
                  <a:srgbClr val="565656"/>
                </a:solidFill>
                <a:cs typeface="Arial" charset="0"/>
              </a:rPr>
              <a:t>Интернет, </a:t>
            </a:r>
            <a:r>
              <a:rPr lang="en-US" sz="1600" dirty="0" smtClean="0">
                <a:solidFill>
                  <a:srgbClr val="565656"/>
                </a:solidFill>
                <a:cs typeface="Arial" charset="0"/>
              </a:rPr>
              <a:t>VPN</a:t>
            </a:r>
            <a:r>
              <a:rPr lang="ru-RU" sz="1600" dirty="0" smtClean="0">
                <a:solidFill>
                  <a:srgbClr val="565656"/>
                </a:solidFill>
                <a:cs typeface="Arial" charset="0"/>
              </a:rPr>
              <a:t>, видеонаблюдение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Кол-во объектов </a:t>
            </a:r>
            <a:r>
              <a:rPr lang="ru-RU" sz="1600" b="1" dirty="0" smtClean="0">
                <a:solidFill>
                  <a:srgbClr val="565656"/>
                </a:solidFill>
                <a:cs typeface="Arial" charset="0"/>
              </a:rPr>
              <a:t>– более 2000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5572140"/>
            <a:ext cx="8715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«Энфорта»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всегда рада помочь учебным заведениям в подготовке юных профессионалов, потому,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что мы сами ценим грамотных и толковых специалистов.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9" name="Picture 3" descr="C:\Documents and Settings\sysing\Рабочий стол\писма в Энфорте\презентация\лейблы\Новая папка\obrazo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2786660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Заказчик</a:t>
            </a:r>
            <a:r>
              <a:rPr lang="ru-RU" sz="1600" dirty="0" smtClean="0">
                <a:solidFill>
                  <a:srgbClr val="0046AD"/>
                </a:solidFill>
              </a:rPr>
              <a:t> – </a:t>
            </a:r>
            <a:r>
              <a:rPr lang="ru-RU" sz="1600" b="1" dirty="0" smtClean="0"/>
              <a:t>МВД</a:t>
            </a:r>
            <a:r>
              <a:rPr lang="en-US" sz="1600" b="1" dirty="0" smtClean="0"/>
              <a:t> </a:t>
            </a:r>
            <a:r>
              <a:rPr lang="ru-RU" sz="1600" b="1" dirty="0" smtClean="0"/>
              <a:t>России по Кемеровской области </a:t>
            </a:r>
            <a:endParaRPr lang="ru-RU" sz="1600" b="1" dirty="0" smtClean="0">
              <a:solidFill>
                <a:srgbClr val="0046AD"/>
              </a:solidFill>
            </a:endParaRP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Задача: </a:t>
            </a:r>
            <a:r>
              <a:rPr lang="ru-RU" sz="1600" dirty="0" smtClean="0"/>
              <a:t>организация  трансляции </a:t>
            </a:r>
            <a:r>
              <a:rPr lang="ru-RU" sz="1600" dirty="0" smtClean="0">
                <a:hlinkClick r:id="rId2"/>
              </a:rPr>
              <a:t>Чемпионата МВД по преодолению специальной полосы препятствий со стрельбой</a:t>
            </a:r>
            <a:r>
              <a:rPr lang="ru-RU" sz="1600" dirty="0" smtClean="0"/>
              <a:t> </a:t>
            </a:r>
          </a:p>
          <a:p>
            <a:pPr indent="12700" eaLnBrk="0" hangingPunct="0">
              <a:tabLst>
                <a:tab pos="534988" algn="l"/>
              </a:tabLst>
              <a:defRPr/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A7636-1607-4201-B6A2-A8B82A9685D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548680"/>
            <a:ext cx="4361138" cy="571504"/>
          </a:xfrm>
        </p:spPr>
        <p:txBody>
          <a:bodyPr/>
          <a:lstStyle/>
          <a:p>
            <a:r>
              <a:rPr lang="ru-RU" dirty="0" smtClean="0"/>
              <a:t>Видеонаблюдение для МВД</a:t>
            </a:r>
            <a:endParaRPr lang="ru-RU" dirty="0"/>
          </a:p>
        </p:txBody>
      </p:sp>
      <p:pic>
        <p:nvPicPr>
          <p:cNvPr id="65538" name="Picture 2" descr="D:\Моя работа\PR функции\Новости от филиалов\2013\Новокузнецк_Чемпионат МВД_июль 13.bmp"/>
          <p:cNvPicPr>
            <a:picLocks noChangeAspect="1" noChangeArrowheads="1"/>
          </p:cNvPicPr>
          <p:nvPr/>
        </p:nvPicPr>
        <p:blipFill>
          <a:blip r:embed="rId3" cstate="print"/>
          <a:srcRect l="15529" t="67000" r="3077" b="890"/>
          <a:stretch>
            <a:fillRect/>
          </a:stretch>
        </p:blipFill>
        <p:spPr bwMode="auto">
          <a:xfrm>
            <a:off x="251520" y="1556792"/>
            <a:ext cx="3897576" cy="158417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36014" t="15714" r="35560" b="10000"/>
          <a:stretch>
            <a:fillRect/>
          </a:stretch>
        </p:blipFill>
        <p:spPr bwMode="auto">
          <a:xfrm>
            <a:off x="323528" y="3140968"/>
            <a:ext cx="2376264" cy="349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43808" y="3140968"/>
            <a:ext cx="59766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Решение: </a:t>
            </a:r>
            <a:r>
              <a:rPr lang="ru-RU" sz="1600" dirty="0" smtClean="0">
                <a:solidFill>
                  <a:srgbClr val="565656"/>
                </a:solidFill>
              </a:rPr>
              <a:t>«Энфорта»  организовала видеонаблюдение на месте соревнований и осуществила </a:t>
            </a:r>
            <a:r>
              <a:rPr lang="ru-RU" sz="1600" dirty="0" err="1" smtClean="0">
                <a:solidFill>
                  <a:srgbClr val="565656"/>
                </a:solidFill>
              </a:rPr>
              <a:t>онлайн</a:t>
            </a:r>
            <a:r>
              <a:rPr lang="ru-RU" sz="1600" dirty="0" smtClean="0">
                <a:solidFill>
                  <a:srgbClr val="565656"/>
                </a:solidFill>
              </a:rPr>
              <a:t> трансляцию на Правоохранительном портале Кузбасса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5"/>
              </a:rPr>
              <a:t>zakon-kuzbass.ru</a:t>
            </a:r>
            <a:r>
              <a:rPr lang="ru-RU" sz="1600" dirty="0" smtClean="0"/>
              <a:t>.</a:t>
            </a:r>
          </a:p>
          <a:p>
            <a:pPr indent="12700" eaLnBrk="0" hangingPunct="0">
              <a:tabLst>
                <a:tab pos="534988" algn="l"/>
              </a:tabLst>
              <a:defRPr/>
            </a:pPr>
            <a:endParaRPr lang="en-US" sz="500" b="1" dirty="0" smtClean="0">
              <a:solidFill>
                <a:srgbClr val="0046AD"/>
              </a:solidFill>
            </a:endParaRP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Особенность: </a:t>
            </a:r>
          </a:p>
          <a:p>
            <a:pPr indent="12700" eaLnBrk="0" hangingPunct="0">
              <a:buFont typeface="Arial" pitchFamily="34" charset="0"/>
              <a:buChar char="•"/>
              <a:tabLst>
                <a:tab pos="534988" algn="l"/>
              </a:tabLst>
              <a:defRPr/>
            </a:pPr>
            <a:r>
              <a:rPr lang="ru-RU" sz="1600" dirty="0" smtClean="0">
                <a:solidFill>
                  <a:srgbClr val="565656"/>
                </a:solidFill>
              </a:rPr>
              <a:t>Заказчику не потребовалось приобретать камеры. </a:t>
            </a:r>
          </a:p>
          <a:p>
            <a:pPr indent="12700" eaLnBrk="0" hangingPunct="0">
              <a:buFont typeface="Arial" pitchFamily="34" charset="0"/>
              <a:buChar char="•"/>
              <a:tabLst>
                <a:tab pos="534988" algn="l"/>
              </a:tabLst>
              <a:defRPr/>
            </a:pPr>
            <a:r>
              <a:rPr lang="ru-RU" sz="1600" dirty="0" smtClean="0">
                <a:solidFill>
                  <a:srgbClr val="565656"/>
                </a:solidFill>
              </a:rPr>
              <a:t>Оперативная организация видеонаблюдения.  </a:t>
            </a:r>
          </a:p>
          <a:p>
            <a:pPr indent="12700" eaLnBrk="0" hangingPunct="0">
              <a:tabLst>
                <a:tab pos="534988" algn="l"/>
              </a:tabLst>
              <a:defRPr/>
            </a:pPr>
            <a:endParaRPr lang="en-US" sz="500" b="1" dirty="0" smtClean="0">
              <a:solidFill>
                <a:srgbClr val="0046AD"/>
              </a:solidFill>
            </a:endParaRP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Отзыв: </a:t>
            </a:r>
            <a:r>
              <a:rPr lang="ru-RU" sz="1600" dirty="0" smtClean="0">
                <a:solidFill>
                  <a:srgbClr val="565656"/>
                </a:solidFill>
              </a:rPr>
              <a:t>Начальник ГУ МВД  по Кемеровской области генерал-майор полиции Ю.Н. Ларионов: «</a:t>
            </a:r>
            <a:r>
              <a:rPr lang="ru-RU" sz="1600" i="1" dirty="0" smtClean="0">
                <a:solidFill>
                  <a:srgbClr val="565656"/>
                </a:solidFill>
              </a:rPr>
              <a:t>Благодаря Вашей чуткости и вниманию к нуждам органов внутренних дел, профессиональной работе  при трансляции, стало возможным проведение Чемпионата на высоком уровне…»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2843808" y="620688"/>
            <a:ext cx="5842992" cy="417544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/>
              <a:t>ГИБДД России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643438" y="2060848"/>
            <a:ext cx="4249042" cy="142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565656"/>
                </a:solidFill>
              </a:rPr>
              <a:t>Автоматизация работы объектов регулирования дорожного движения (светофоры, камеры наблюдения)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565656"/>
                </a:solidFill>
              </a:rPr>
              <a:t>Создание и функционирование системы видео- фото- фиксации нарушений ПДД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65A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65A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ГИБ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1872208" cy="1577334"/>
          </a:xfrm>
          <a:prstGeom prst="rect">
            <a:avLst/>
          </a:prstGeom>
        </p:spPr>
      </p:pic>
      <p:pic>
        <p:nvPicPr>
          <p:cNvPr id="13" name="Рисунок 12" descr="DSC_0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988840"/>
            <a:ext cx="2404058" cy="15841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47664" y="1268760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37422"/>
                </a:solidFill>
                <a:latin typeface="+mj-lt"/>
              </a:rPr>
              <a:t>Участие в программах ГИБДД по повышению безопасности дорожного движения на дорогах общего пользования:</a:t>
            </a:r>
          </a:p>
          <a:p>
            <a:pPr algn="r"/>
            <a:endParaRPr lang="ru-RU" sz="20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005064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Заказчики</a:t>
            </a:r>
            <a:r>
              <a:rPr lang="ru-RU" sz="1400" dirty="0" smtClean="0">
                <a:solidFill>
                  <a:srgbClr val="0046AD"/>
                </a:solidFill>
                <a:latin typeface="+mn-lt"/>
              </a:rPr>
              <a:t> - </a:t>
            </a:r>
            <a:r>
              <a:rPr lang="ru-RU" sz="1600" dirty="0" smtClean="0">
                <a:solidFill>
                  <a:srgbClr val="565656"/>
                </a:solidFill>
              </a:rPr>
              <a:t>Центры организации дорожного движения Правительства Москвы;  Администрация Кемеровской области; Центр организации дорожного движения Красноярского края.</a:t>
            </a:r>
            <a:endParaRPr lang="ru-RU" sz="1400" dirty="0" smtClean="0">
              <a:latin typeface="+mn-lt"/>
            </a:endParaRPr>
          </a:p>
          <a:p>
            <a:pPr eaLnBrk="0" hangingPunct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Услуга</a:t>
            </a:r>
            <a:r>
              <a:rPr lang="ru-RU" sz="1400" dirty="0" smtClean="0">
                <a:solidFill>
                  <a:srgbClr val="0046AD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565656"/>
                </a:solidFill>
              </a:rPr>
              <a:t>-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565656"/>
                </a:solidFill>
              </a:rPr>
              <a:t>каналы связи для комплексов фиксации ПДД</a:t>
            </a:r>
            <a:endParaRPr lang="ru-RU" sz="1400" dirty="0" smtClean="0">
              <a:latin typeface="+mn-lt"/>
            </a:endParaRPr>
          </a:p>
          <a:p>
            <a:pPr eaLnBrk="0" hangingPunct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Количество объектов </a:t>
            </a:r>
            <a:r>
              <a:rPr lang="ru-RU" sz="1400" dirty="0" smtClean="0"/>
              <a:t>- </a:t>
            </a:r>
            <a:r>
              <a:rPr lang="ru-RU" sz="1600" dirty="0" smtClean="0">
                <a:solidFill>
                  <a:srgbClr val="565656"/>
                </a:solidFill>
              </a:rPr>
              <a:t>более 870 точек</a:t>
            </a: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4464496" cy="277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3717032"/>
            <a:ext cx="4573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37422"/>
              </a:buClr>
            </a:pPr>
            <a:r>
              <a:rPr lang="ru-RU" b="1" dirty="0" smtClean="0">
                <a:solidFill>
                  <a:srgbClr val="0046AD"/>
                </a:solidFill>
              </a:rPr>
              <a:t>Примеры сотрудничества с ГИБДД: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4961712" cy="571504"/>
          </a:xfrm>
        </p:spPr>
        <p:txBody>
          <a:bodyPr>
            <a:normAutofit/>
          </a:bodyPr>
          <a:lstStyle/>
          <a:p>
            <a:pPr algn="r"/>
            <a:r>
              <a:rPr dirty="0" err="1" smtClean="0"/>
              <a:t>Фиксация</a:t>
            </a:r>
            <a:r>
              <a:rPr dirty="0" smtClean="0"/>
              <a:t> </a:t>
            </a:r>
            <a:r>
              <a:rPr dirty="0" err="1" smtClean="0"/>
              <a:t>нарушений</a:t>
            </a:r>
            <a:r>
              <a:rPr dirty="0" smtClean="0"/>
              <a:t> ПДД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412776"/>
            <a:ext cx="4968552" cy="471338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Срок ввода в эксплуатацию составляет </a:t>
            </a:r>
            <a:r>
              <a:rPr lang="ru-RU" sz="1400" b="1" dirty="0" smtClean="0">
                <a:solidFill>
                  <a:srgbClr val="0046AD"/>
                </a:solidFill>
              </a:rPr>
              <a:t>4-8 дней</a:t>
            </a:r>
            <a:r>
              <a:rPr lang="ru-RU" sz="1400" dirty="0" smtClean="0"/>
              <a:t>, в зависимости от сложности установочных работ и удаленности места расположения.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Большой </a:t>
            </a:r>
            <a:r>
              <a:rPr lang="ru-RU" sz="1400" b="1" dirty="0" smtClean="0">
                <a:solidFill>
                  <a:srgbClr val="0046AD"/>
                </a:solidFill>
              </a:rPr>
              <a:t>выбор камер </a:t>
            </a:r>
            <a:r>
              <a:rPr lang="ru-RU" sz="1400" dirty="0" smtClean="0"/>
              <a:t>с различными возможностями: ночные, поворотные, распознание номеров и прочее.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В среднем, месяц работы комплекса приносит </a:t>
            </a:r>
            <a:r>
              <a:rPr lang="ru-RU" sz="1400" b="1" dirty="0" smtClean="0">
                <a:solidFill>
                  <a:srgbClr val="0046AD"/>
                </a:solidFill>
              </a:rPr>
              <a:t>от 1 до 8 млн. рублей </a:t>
            </a:r>
            <a:r>
              <a:rPr lang="ru-RU" sz="1400" dirty="0" smtClean="0"/>
              <a:t>в муниципальный бюджет в виде штрафов за нарушения ПДД и в дальнейшем </a:t>
            </a:r>
            <a:r>
              <a:rPr lang="ru-RU" sz="1400" b="1" dirty="0" smtClean="0">
                <a:solidFill>
                  <a:srgbClr val="0046AD"/>
                </a:solidFill>
              </a:rPr>
              <a:t>повышает безопасность на дорогах.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Возможность </a:t>
            </a:r>
            <a:r>
              <a:rPr lang="ru-RU" sz="1400" b="1" dirty="0" smtClean="0">
                <a:solidFill>
                  <a:srgbClr val="0046AD"/>
                </a:solidFill>
              </a:rPr>
              <a:t>смены места расположения комплекса</a:t>
            </a:r>
            <a:r>
              <a:rPr lang="ru-RU" sz="1400" dirty="0" smtClean="0"/>
              <a:t>, за счет зоны покрытия компании Энфорта, позволяет избежать предупредительного снижения скорости. </a:t>
            </a:r>
          </a:p>
          <a:p>
            <a:r>
              <a:rPr lang="ru-RU" sz="1400" dirty="0" smtClean="0"/>
              <a:t>           Расположение камер  можно менять для выполнения задач контроля:</a:t>
            </a:r>
          </a:p>
          <a:p>
            <a:pPr lvl="1">
              <a:buFont typeface="Arial" pitchFamily="34" charset="0"/>
              <a:buChar char="•"/>
            </a:pPr>
            <a:r>
              <a:rPr lang="ru-RU" sz="1400" b="1" dirty="0" smtClean="0"/>
              <a:t>уборка улиц;</a:t>
            </a:r>
          </a:p>
          <a:p>
            <a:pPr lvl="1">
              <a:buFont typeface="Arial" pitchFamily="34" charset="0"/>
              <a:buChar char="•"/>
            </a:pPr>
            <a:r>
              <a:rPr lang="ru-RU" sz="1400" b="1" dirty="0" smtClean="0"/>
              <a:t>соблюдение сроков строительства городских объектов;</a:t>
            </a:r>
          </a:p>
          <a:p>
            <a:pPr lvl="1">
              <a:buFont typeface="Arial" pitchFamily="34" charset="0"/>
              <a:buChar char="•"/>
            </a:pPr>
            <a:r>
              <a:rPr lang="ru-RU" sz="1400" b="1" dirty="0" smtClean="0"/>
              <a:t>своевременность вывоза мусора;</a:t>
            </a:r>
          </a:p>
          <a:p>
            <a:pPr lvl="1">
              <a:buFont typeface="Arial" pitchFamily="34" charset="0"/>
              <a:buChar char="•"/>
            </a:pPr>
            <a:r>
              <a:rPr lang="ru-RU" sz="1400" b="1" dirty="0" smtClean="0"/>
              <a:t>ликвидация несанкционированных свалок и другие.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8822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1682" name="Picture 2" descr="http://www.stroyka.ru/upload/iblock/45c/45caf1d635aa195ac3671e9f00ff475f.jpg"/>
          <p:cNvPicPr>
            <a:picLocks noChangeAspect="1" noChangeArrowheads="1"/>
          </p:cNvPicPr>
          <p:nvPr/>
        </p:nvPicPr>
        <p:blipFill>
          <a:blip r:embed="rId2" cstate="print"/>
          <a:srcRect r="3127" b="11953"/>
          <a:stretch>
            <a:fillRect/>
          </a:stretch>
        </p:blipFill>
        <p:spPr bwMode="auto">
          <a:xfrm>
            <a:off x="251520" y="3573016"/>
            <a:ext cx="3600400" cy="2582113"/>
          </a:xfrm>
          <a:prstGeom prst="rect">
            <a:avLst/>
          </a:prstGeom>
          <a:noFill/>
        </p:spPr>
      </p:pic>
      <p:pic>
        <p:nvPicPr>
          <p:cNvPr id="71684" name="Picture 4" descr="http://www.sovsport.ru/s/preview/cf43_512/600598.jpg?t=1365521234"/>
          <p:cNvPicPr>
            <a:picLocks noChangeAspect="1" noChangeArrowheads="1"/>
          </p:cNvPicPr>
          <p:nvPr/>
        </p:nvPicPr>
        <p:blipFill>
          <a:blip r:embed="rId3" cstate="print"/>
          <a:srcRect l="11600" b="14936"/>
          <a:stretch>
            <a:fillRect/>
          </a:stretch>
        </p:blipFill>
        <p:spPr bwMode="auto">
          <a:xfrm>
            <a:off x="251520" y="1340768"/>
            <a:ext cx="3024336" cy="218264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5249744" cy="625272"/>
          </a:xfrm>
        </p:spPr>
        <p:txBody>
          <a:bodyPr>
            <a:normAutofit/>
          </a:bodyPr>
          <a:lstStyle/>
          <a:p>
            <a:r>
              <a:rPr lang="ru-RU" dirty="0" smtClean="0"/>
              <a:t>Описание системы видеонаблюдения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8822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Picture 8" descr="http://www.carpark.ru/common/img/uploaded/03-44351.jpg"/>
          <p:cNvPicPr>
            <a:picLocks noChangeAspect="1" noChangeArrowheads="1"/>
          </p:cNvPicPr>
          <p:nvPr/>
        </p:nvPicPr>
        <p:blipFill>
          <a:blip r:embed="rId2" cstate="print"/>
          <a:srcRect t="10811"/>
          <a:stretch>
            <a:fillRect/>
          </a:stretch>
        </p:blipFill>
        <p:spPr bwMode="auto">
          <a:xfrm>
            <a:off x="251520" y="3861048"/>
            <a:ext cx="3456384" cy="2312040"/>
          </a:xfrm>
          <a:prstGeom prst="rect">
            <a:avLst/>
          </a:prstGeom>
          <a:noFill/>
        </p:spPr>
      </p:pic>
      <p:pic>
        <p:nvPicPr>
          <p:cNvPr id="25602" name="Picture 2" descr="http://www.gucodd.ru/images/stories/fiks.jpg"/>
          <p:cNvPicPr>
            <a:picLocks noChangeAspect="1" noChangeArrowheads="1"/>
          </p:cNvPicPr>
          <p:nvPr/>
        </p:nvPicPr>
        <p:blipFill>
          <a:blip r:embed="rId3" cstate="print"/>
          <a:srcRect l="1786" r="51786" b="6335"/>
          <a:stretch>
            <a:fillRect/>
          </a:stretch>
        </p:blipFill>
        <p:spPr bwMode="auto">
          <a:xfrm>
            <a:off x="251520" y="1268760"/>
            <a:ext cx="1872208" cy="2520280"/>
          </a:xfrm>
          <a:prstGeom prst="rect">
            <a:avLst/>
          </a:prstGeom>
          <a:noFill/>
        </p:spPr>
      </p:pic>
      <p:pic>
        <p:nvPicPr>
          <p:cNvPr id="11" name="Picture 2" descr="http://www.gucodd.ru/images/stories/fiks.jpg"/>
          <p:cNvPicPr>
            <a:picLocks noChangeAspect="1" noChangeArrowheads="1"/>
          </p:cNvPicPr>
          <p:nvPr/>
        </p:nvPicPr>
        <p:blipFill>
          <a:blip r:embed="rId3" cstate="print"/>
          <a:srcRect l="60714" t="4906" b="9234"/>
          <a:stretch>
            <a:fillRect/>
          </a:stretch>
        </p:blipFill>
        <p:spPr bwMode="auto">
          <a:xfrm>
            <a:off x="2195736" y="1268760"/>
            <a:ext cx="1728192" cy="252028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716016" y="1340768"/>
            <a:ext cx="24482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65656"/>
                </a:solidFill>
              </a:rPr>
              <a:t>Стационарный радарный комплекс ККД ДАС СТРЕЛКА 01 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2636912"/>
            <a:ext cx="2448272" cy="8640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65656"/>
                </a:solidFill>
              </a:rPr>
              <a:t>Оборудование беспроводного доступа «Энфорта»</a:t>
            </a:r>
          </a:p>
        </p:txBody>
      </p:sp>
      <p:cxnSp>
        <p:nvCxnSpPr>
          <p:cNvPr id="19" name="Соединительная линия уступом 18"/>
          <p:cNvCxnSpPr>
            <a:stCxn id="13" idx="1"/>
          </p:cNvCxnSpPr>
          <p:nvPr/>
        </p:nvCxnSpPr>
        <p:spPr>
          <a:xfrm rot="10800000">
            <a:off x="2771800" y="1340768"/>
            <a:ext cx="1944216" cy="43204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4" idx="1"/>
          </p:cNvCxnSpPr>
          <p:nvPr/>
        </p:nvCxnSpPr>
        <p:spPr>
          <a:xfrm rot="10800000">
            <a:off x="3347864" y="1628800"/>
            <a:ext cx="1368152" cy="1440160"/>
          </a:xfrm>
          <a:prstGeom prst="bentConnector2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16016" y="4077072"/>
            <a:ext cx="24482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65656"/>
                </a:solidFill>
              </a:rPr>
              <a:t>Диспетчерский центр</a:t>
            </a:r>
          </a:p>
        </p:txBody>
      </p:sp>
      <p:cxnSp>
        <p:nvCxnSpPr>
          <p:cNvPr id="15" name="Прямая со стрелкой 14"/>
          <p:cNvCxnSpPr>
            <a:stCxn id="22" idx="1"/>
          </p:cNvCxnSpPr>
          <p:nvPr/>
        </p:nvCxnSpPr>
        <p:spPr>
          <a:xfrm flipH="1">
            <a:off x="3707904" y="4509120"/>
            <a:ext cx="100811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3200"/>
            <a:ext cx="5338936" cy="921600"/>
          </a:xfrm>
        </p:spPr>
        <p:txBody>
          <a:bodyPr/>
          <a:lstStyle/>
          <a:p>
            <a:pPr algn="r"/>
            <a:r>
              <a:rPr lang="ru-RU" dirty="0" smtClean="0"/>
              <a:t>Услуги связи для контроля строительства удаленных объектов</a:t>
            </a:r>
            <a:endParaRPr lang="ru-RU" dirty="0"/>
          </a:p>
        </p:txBody>
      </p:sp>
      <p:sp>
        <p:nvSpPr>
          <p:cNvPr id="11" name="Rectangle 3"/>
          <p:cNvSpPr>
            <a:spLocks noGrp="1"/>
          </p:cNvSpPr>
          <p:nvPr>
            <p:ph idx="1"/>
          </p:nvPr>
        </p:nvSpPr>
        <p:spPr>
          <a:xfrm>
            <a:off x="5220072" y="1628801"/>
            <a:ext cx="3672408" cy="1944216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Обеспечение комплексом услуг связи удаленных объектов строительства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Видеонаблюдение за строительством объектов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933056"/>
            <a:ext cx="381642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65AA9"/>
                </a:solidFill>
              </a:rPr>
              <a:t>Опыт «Энфорты»: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/>
              <a:t>Заказчик - органы власти субъектов РФ во всех федеральных округах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/>
              <a:t>Услуга – видеонаблюдение, телефония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/>
              <a:t>Количество объектов - более 1000</a:t>
            </a:r>
          </a:p>
        </p:txBody>
      </p:sp>
      <p:pic>
        <p:nvPicPr>
          <p:cNvPr id="4100" name="Picture 4" descr="http://nowaday.biz/wp-content/uploads/%D0%A1%D1%82%D1%80%D0%BE%D0%B8%D1%82%D0%B5%D0%BB%D1%8C%D1%81%D1%82%D0%B2%D0%BE-%D0%BD%D0%B5%D0%B1%D0%BE%D1%81%D0%BA%D1%80%D0%B5%D0%B1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93096"/>
            <a:ext cx="3024336" cy="1776110"/>
          </a:xfrm>
          <a:prstGeom prst="rect">
            <a:avLst/>
          </a:prstGeom>
          <a:noFill/>
        </p:spPr>
      </p:pic>
      <p:pic>
        <p:nvPicPr>
          <p:cNvPr id="4102" name="Picture 6" descr="http://www.fullhdoboi.ru/_ph/26/978716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752528" cy="26732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3928" y="4005064"/>
            <a:ext cx="4896544" cy="208823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accent6"/>
                </a:solidFill>
              </a:rPr>
              <a:t>Возможность контроля объектов, сотрудников  из любой точки мира через сеть Интернет</a:t>
            </a:r>
            <a:r>
              <a:rPr lang="ru-RU" sz="1500" dirty="0" smtClean="0"/>
              <a:t>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 smtClean="0"/>
              <a:t>Организация </a:t>
            </a:r>
            <a:r>
              <a:rPr lang="ru-RU" sz="1500" b="1" dirty="0" smtClean="0">
                <a:solidFill>
                  <a:schemeClr val="accent6"/>
                </a:solidFill>
              </a:rPr>
              <a:t>локального видеонаблюдения</a:t>
            </a:r>
            <a:r>
              <a:rPr lang="ru-RU" sz="1500" dirty="0" smtClean="0"/>
              <a:t>, независимое от Интернета. </a:t>
            </a:r>
            <a:r>
              <a:rPr lang="ru-RU" sz="1500" b="1" dirty="0" smtClean="0"/>
              <a:t>Одновременное воспроизведение </a:t>
            </a:r>
            <a:r>
              <a:rPr lang="ru-RU" sz="1500" dirty="0" smtClean="0"/>
              <a:t>видео со всех камер объекта;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 smtClean="0"/>
              <a:t>Круглосуточный доступ </a:t>
            </a:r>
            <a:r>
              <a:rPr lang="ru-RU" sz="1500" dirty="0" smtClean="0"/>
              <a:t>к видеозаписям в режиме реального времени или архиву;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 smtClean="0"/>
              <a:t>Удобные, настраиваемые политики просмотра записи;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 smtClean="0"/>
              <a:t>Возможность </a:t>
            </a:r>
            <a:r>
              <a:rPr lang="ru-RU" sz="1500" b="1" dirty="0" err="1" smtClean="0"/>
              <a:t>онлайн</a:t>
            </a:r>
            <a:r>
              <a:rPr lang="ru-RU" sz="1500" b="1" dirty="0" smtClean="0"/>
              <a:t> трансляции </a:t>
            </a:r>
            <a:r>
              <a:rPr lang="ru-RU" sz="1500" dirty="0" smtClean="0"/>
              <a:t>на публичном сайте.</a:t>
            </a:r>
            <a:endParaRPr lang="ru-RU" sz="1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A7636-1607-4201-B6A2-A8B82A9685D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4744" y="571480"/>
            <a:ext cx="5105728" cy="571504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Энфорт</a:t>
            </a:r>
            <a:r>
              <a:rPr lang="en-US" dirty="0" smtClean="0"/>
              <a:t>@</a:t>
            </a:r>
            <a:r>
              <a:rPr lang="ru-RU" dirty="0" smtClean="0"/>
              <a:t>Видеонаблюдение</a:t>
            </a:r>
            <a:endParaRPr lang="ru-RU" dirty="0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15" cstate="print"/>
          <a:srcRect l="6719" t="17379" r="5937" b="64994"/>
          <a:stretch>
            <a:fillRect/>
          </a:stretch>
        </p:blipFill>
        <p:spPr bwMode="auto">
          <a:xfrm>
            <a:off x="4139952" y="1196752"/>
            <a:ext cx="320949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16" cstate="print"/>
          <a:srcRect l="12800" t="34232" r="10261" b="45583"/>
          <a:stretch>
            <a:fillRect/>
          </a:stretch>
        </p:blipFill>
        <p:spPr bwMode="auto">
          <a:xfrm>
            <a:off x="4139952" y="2420888"/>
            <a:ext cx="32403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179512" y="1412776"/>
            <a:ext cx="3672407" cy="4680520"/>
            <a:chOff x="5113246" y="1484783"/>
            <a:chExt cx="3635218" cy="4652495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113246" y="1484783"/>
              <a:ext cx="3635218" cy="4652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C:\Users\Кирилл Поправко\AppData\Local\Microsoft\Windows\Temporary Internet Files\Content.IE5\38PJX7CP\MP900444021[1].jp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8" cstate="print"/>
            <a:srcRect l="6393" r="4457"/>
            <a:stretch>
              <a:fillRect/>
            </a:stretch>
          </p:blipFill>
          <p:spPr bwMode="auto">
            <a:xfrm>
              <a:off x="6921500" y="3235960"/>
              <a:ext cx="1417320" cy="106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C:\Users\8833~1\AppData\Local\Temp\7zE404D.tmp\ЕКАД.jp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920672" y="2181910"/>
              <a:ext cx="1415022" cy="106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6660991" y="1916540"/>
              <a:ext cx="539727" cy="107939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solidFill>
                    <a:schemeClr val="bg1">
                      <a:lumMod val="65000"/>
                    </a:schemeClr>
                  </a:solidFill>
                </a:rPr>
                <a:t>11 </a:t>
              </a:r>
              <a:r>
                <a:rPr lang="ru-RU" sz="400" dirty="0">
                  <a:solidFill>
                    <a:schemeClr val="bg1">
                      <a:lumMod val="65000"/>
                    </a:schemeClr>
                  </a:solidFill>
                </a:rPr>
                <a:t>ноября 11:11</a:t>
              </a:r>
              <a:endParaRPr lang="en-US" sz="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>
              <p:custDataLst>
                <p:tags r:id="rId5"/>
              </p:custDataLst>
            </p:nvPr>
          </p:nvSpPr>
          <p:spPr>
            <a:xfrm>
              <a:off x="6621306" y="1895904"/>
              <a:ext cx="720694" cy="4603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" name="Picture 2" descr="C:\Users\8833~1\AppData\Local\Temp\7zEF964.tmp\реконструкция трамплина (объект олимпиады).jp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 cstate="print"/>
            <a:srcRect t="18504" b="7993"/>
            <a:stretch>
              <a:fillRect/>
            </a:stretch>
          </p:blipFill>
          <p:spPr bwMode="auto">
            <a:xfrm>
              <a:off x="6930522" y="4293096"/>
              <a:ext cx="1404446" cy="104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C:\Users\8833~1\AppData\Local\Temp\7zE404D.tmp\ЕКАД.jp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1" cstate="print"/>
            <a:srcRect l="32281" t="9338" r="3143" b="6953"/>
            <a:stretch>
              <a:fillRect/>
            </a:stretch>
          </p:blipFill>
          <p:spPr bwMode="auto">
            <a:xfrm>
              <a:off x="7449266" y="5190767"/>
              <a:ext cx="371260" cy="360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Users\Кирилл Поправко\AppData\Local\Microsoft\Windows\Temporary Internet Files\Content.IE5\38PJX7CP\MP900444021[1].jp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/>
            <a:srcRect l="20659" t="34460" r="31331"/>
            <a:stretch>
              <a:fillRect/>
            </a:stretch>
          </p:blipFill>
          <p:spPr bwMode="auto">
            <a:xfrm>
              <a:off x="7858340" y="5194157"/>
              <a:ext cx="384466" cy="350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C:\Users\8833~1\AppData\Local\Temp\7zEF964.tmp\реконструкция трамплина (объект олимпиады).jp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rcRect l="13130" t="18504" r="13934" b="7993"/>
            <a:stretch>
              <a:fillRect/>
            </a:stretch>
          </p:blipFill>
          <p:spPr bwMode="auto">
            <a:xfrm>
              <a:off x="7040956" y="5182937"/>
              <a:ext cx="352711" cy="360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 descr="C:\Users\8833~1\AppData\Local\Temp\7zE6D6E.tmp\верхотурье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526695" y="3245345"/>
              <a:ext cx="1399653" cy="1055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 descr="C:\Users\8833~1\AppData\Local\Temp\7zE165B.tmp\изб.участ.jp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521084" y="4298927"/>
              <a:ext cx="1405629" cy="1054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 descr="C:\Users\8833~1\AppData\Local\Temp\7zE6D6E.tmp\верхотурье.jp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/>
            <a:srcRect l="27110" t="11101" r="27620" b="29657"/>
            <a:stretch>
              <a:fillRect/>
            </a:stretch>
          </p:blipFill>
          <p:spPr bwMode="auto">
            <a:xfrm>
              <a:off x="6608477" y="5185733"/>
              <a:ext cx="372662" cy="36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 descr="C:\Users\8833~1\AppData\Local\Temp\7zE165B.tmp\изб.участ.jp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/>
            <a:srcRect l="4353" r="23158" b="4375"/>
            <a:stretch>
              <a:fillRect/>
            </a:stretch>
          </p:blipFill>
          <p:spPr bwMode="auto">
            <a:xfrm>
              <a:off x="6192695" y="5190482"/>
              <a:ext cx="367446" cy="3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 descr="C:\Users\8833~1\AppData\Local\Temp\7zEA2A4.tmp\школа мишарина.jpg"/>
            <p:cNvPicPr>
              <a:picLocks noChangeAspect="1" noChangeArrowheads="1"/>
            </p:cNvPicPr>
            <p:nvPr/>
          </p:nvPicPr>
          <p:blipFill>
            <a:blip r:embed="rId28" cstate="print"/>
            <a:srcRect l="13245" r="18344"/>
            <a:stretch>
              <a:fillRect/>
            </a:stretch>
          </p:blipFill>
          <p:spPr bwMode="auto">
            <a:xfrm>
              <a:off x="5787092" y="5190637"/>
              <a:ext cx="361973" cy="36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8" descr="C:\Users\8833~1\AppData\Local\Temp\7zE1F38.tmp\школа мишарина 2.jpg"/>
            <p:cNvPicPr>
              <a:picLocks noChangeAspect="1" noChangeArrowheads="1"/>
            </p:cNvPicPr>
            <p:nvPr/>
          </p:nvPicPr>
          <p:blipFill>
            <a:blip r:embed="rId29" cstate="print"/>
            <a:srcRect l="61026" t="10381"/>
            <a:stretch>
              <a:fillRect/>
            </a:stretch>
          </p:blipFill>
          <p:spPr bwMode="auto">
            <a:xfrm>
              <a:off x="5520906" y="5193102"/>
              <a:ext cx="209132" cy="36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63888" y="332656"/>
            <a:ext cx="504056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2400" b="1" dirty="0" smtClean="0">
                <a:solidFill>
                  <a:srgbClr val="0046AD"/>
                </a:solidFill>
                <a:latin typeface="+mj-lt"/>
                <a:ea typeface="+mj-ea"/>
                <a:cs typeface="+mj-cs"/>
              </a:rPr>
              <a:t>Предоставление услуг в малых городах  и удаленных районах</a:t>
            </a:r>
            <a:endParaRPr lang="ru-RU" sz="2400" b="1" dirty="0">
              <a:solidFill>
                <a:srgbClr val="0046A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32040" y="1268760"/>
            <a:ext cx="3672408" cy="4778231"/>
          </a:xfrm>
          <a:prstGeom prst="rect">
            <a:avLst/>
          </a:prstGeom>
          <a:noFill/>
          <a:ln w="31750" cap="rnd" algn="ctr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87313"/>
            <a:endParaRPr lang="ru-RU" sz="1000" b="1" dirty="0" smtClean="0">
              <a:solidFill>
                <a:srgbClr val="0046AD"/>
              </a:solidFill>
              <a:latin typeface="+mn-lt"/>
              <a:cs typeface="Arial" charset="0"/>
            </a:endParaRPr>
          </a:p>
          <a:p>
            <a:pPr marL="87313"/>
            <a:r>
              <a:rPr lang="ru-RU" b="1" dirty="0" smtClean="0">
                <a:solidFill>
                  <a:srgbClr val="0046AD"/>
                </a:solidFill>
                <a:latin typeface="+mn-lt"/>
                <a:cs typeface="Arial" charset="0"/>
              </a:rPr>
              <a:t>Преимущества </a:t>
            </a:r>
            <a:r>
              <a:rPr lang="ru-RU" b="1" dirty="0" err="1" smtClean="0">
                <a:solidFill>
                  <a:srgbClr val="0046AD"/>
                </a:solidFill>
                <a:cs typeface="Arial" charset="0"/>
              </a:rPr>
              <a:t>радио-канала</a:t>
            </a:r>
            <a:r>
              <a:rPr lang="ru-RU" b="1" dirty="0" smtClean="0">
                <a:solidFill>
                  <a:srgbClr val="0046AD"/>
                </a:solidFill>
                <a:cs typeface="Arial" charset="0"/>
              </a:rPr>
              <a:t>:</a:t>
            </a:r>
          </a:p>
          <a:p>
            <a:pPr marL="87313"/>
            <a:endParaRPr lang="ru-RU" sz="1000" b="1" dirty="0">
              <a:solidFill>
                <a:srgbClr val="0070C0"/>
              </a:solidFill>
              <a:latin typeface="+mn-lt"/>
            </a:endParaRPr>
          </a:p>
          <a:p>
            <a:pPr marL="396000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565656"/>
                </a:solidFill>
                <a:latin typeface="+mn-lt"/>
              </a:rPr>
              <a:t>Возможность организовать связь в </a:t>
            </a:r>
            <a:r>
              <a:rPr lang="ru-RU" sz="1400" b="1" dirty="0" smtClean="0">
                <a:solidFill>
                  <a:srgbClr val="FF9933"/>
                </a:solidFill>
              </a:rPr>
              <a:t>удаленных районах </a:t>
            </a:r>
            <a:r>
              <a:rPr lang="ru-RU" sz="1600" dirty="0" smtClean="0">
                <a:solidFill>
                  <a:srgbClr val="565656"/>
                </a:solidFill>
                <a:latin typeface="+mn-lt"/>
              </a:rPr>
              <a:t>без значительный капитальных затрат;  </a:t>
            </a:r>
          </a:p>
          <a:p>
            <a:pPr marL="396000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FF9933"/>
                </a:solidFill>
              </a:rPr>
              <a:t>Оперативность </a:t>
            </a:r>
            <a:r>
              <a:rPr lang="ru-RU" sz="1600" dirty="0" smtClean="0">
                <a:solidFill>
                  <a:srgbClr val="565656"/>
                </a:solidFill>
              </a:rPr>
              <a:t>организации связи; </a:t>
            </a:r>
          </a:p>
          <a:p>
            <a:pPr marL="396000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565656"/>
                </a:solidFill>
              </a:rPr>
              <a:t>Предоставление Клиентам </a:t>
            </a:r>
            <a:r>
              <a:rPr lang="ru-RU" sz="1600" dirty="0" smtClean="0">
                <a:solidFill>
                  <a:srgbClr val="565656"/>
                </a:solidFill>
                <a:latin typeface="+mn-lt"/>
              </a:rPr>
              <a:t>выделенной линии доступа, что гарантирует </a:t>
            </a:r>
            <a:r>
              <a:rPr lang="ru-RU" sz="1400" b="1" dirty="0" smtClean="0">
                <a:solidFill>
                  <a:srgbClr val="FF9933"/>
                </a:solidFill>
              </a:rPr>
              <a:t>надежность и защищенность данных</a:t>
            </a:r>
            <a:r>
              <a:rPr lang="ru-RU" sz="1600" dirty="0" smtClean="0">
                <a:solidFill>
                  <a:srgbClr val="565656"/>
                </a:solidFill>
                <a:latin typeface="+mn-lt"/>
              </a:rPr>
              <a:t>; </a:t>
            </a:r>
          </a:p>
          <a:p>
            <a:pPr marL="396000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FF9933"/>
                </a:solidFill>
                <a:latin typeface="+mn-lt"/>
              </a:rPr>
              <a:t>Высокая скорость </a:t>
            </a:r>
            <a:r>
              <a:rPr lang="ru-RU" sz="1600" dirty="0" smtClean="0">
                <a:solidFill>
                  <a:srgbClr val="565656"/>
                </a:solidFill>
              </a:rPr>
              <a:t>передачи данных;</a:t>
            </a:r>
          </a:p>
          <a:p>
            <a:pPr marL="396000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FF9933"/>
                </a:solidFill>
                <a:latin typeface="+mn-lt"/>
              </a:rPr>
              <a:t>Независимость</a:t>
            </a:r>
            <a:r>
              <a:rPr lang="ru-RU" sz="1600" dirty="0" smtClean="0">
                <a:solidFill>
                  <a:srgbClr val="565656"/>
                </a:solidFill>
                <a:latin typeface="+mn-lt"/>
              </a:rPr>
              <a:t> от телекоммуникационной  инфраструктуры города и погодных условий</a:t>
            </a:r>
          </a:p>
          <a:p>
            <a:pPr marL="396000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Ø"/>
            </a:pPr>
            <a:r>
              <a:rPr lang="ru-RU" sz="1400" b="1" dirty="0" err="1" smtClean="0">
                <a:solidFill>
                  <a:srgbClr val="FF9933"/>
                </a:solidFill>
                <a:latin typeface="+mn-lt"/>
              </a:rPr>
              <a:t>Масштабируемость</a:t>
            </a:r>
            <a:r>
              <a:rPr lang="ru-RU" sz="1600" dirty="0" smtClean="0">
                <a:solidFill>
                  <a:srgbClr val="565656"/>
                </a:solidFill>
                <a:latin typeface="+mn-lt"/>
              </a:rPr>
              <a:t> сервиса.</a:t>
            </a: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endParaRPr lang="ru-RU" sz="1000" dirty="0" smtClean="0">
              <a:solidFill>
                <a:srgbClr val="565656"/>
              </a:solidFill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5536" y="1412777"/>
            <a:ext cx="4248472" cy="32162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87313" indent="-342900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defRPr/>
            </a:pPr>
            <a:r>
              <a:rPr lang="ru-RU" sz="1600" dirty="0" smtClean="0">
                <a:solidFill>
                  <a:srgbClr val="565656"/>
                </a:solidFill>
              </a:rPr>
              <a:t>Собственная телекоммуникационная сеть в 360 населенных пунктах в 69 регионах России , в том числе в </a:t>
            </a:r>
            <a:r>
              <a:rPr lang="ru-RU" sz="1600" b="1" dirty="0" smtClean="0">
                <a:solidFill>
                  <a:srgbClr val="0046AD"/>
                </a:solidFill>
              </a:rPr>
              <a:t>44 городах Сибири.</a:t>
            </a:r>
            <a:endParaRPr lang="ru-RU" sz="1600" dirty="0" smtClean="0">
              <a:solidFill>
                <a:srgbClr val="565656"/>
              </a:solidFill>
              <a:latin typeface="+mn-lt"/>
            </a:endParaRPr>
          </a:p>
          <a:p>
            <a:pPr marL="87313" lvl="0" indent="-342900" fontAlgn="auto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defRPr/>
            </a:pPr>
            <a:r>
              <a:rPr lang="ru-RU" sz="1600" dirty="0" smtClean="0">
                <a:solidFill>
                  <a:srgbClr val="565656"/>
                </a:solidFill>
                <a:latin typeface="+mn-lt"/>
              </a:rPr>
              <a:t>Технология </a:t>
            </a:r>
            <a:r>
              <a:rPr lang="ru-RU" b="1" dirty="0" smtClean="0">
                <a:solidFill>
                  <a:srgbClr val="0046AD"/>
                </a:solidFill>
                <a:latin typeface="+mn-lt"/>
                <a:cs typeface="Arial" charset="0"/>
              </a:rPr>
              <a:t>беспроводного доступа </a:t>
            </a:r>
            <a:r>
              <a:rPr lang="ru-RU" sz="1600" dirty="0" smtClean="0">
                <a:solidFill>
                  <a:srgbClr val="565656"/>
                </a:solidFill>
                <a:latin typeface="+mn-lt"/>
              </a:rPr>
              <a:t>обеспечивает высокое качество передачи данных и бесперебойность (не зависит от погоды, географических особенностей местности и пр.). </a:t>
            </a:r>
          </a:p>
          <a:p>
            <a:pPr marL="87313" lvl="0" indent="-342900" fontAlgn="auto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defRPr/>
            </a:pPr>
            <a:r>
              <a:rPr lang="ru-RU" sz="1600" dirty="0" smtClean="0">
                <a:solidFill>
                  <a:srgbClr val="565656"/>
                </a:solidFill>
                <a:latin typeface="+mn-lt"/>
              </a:rPr>
              <a:t>Бесспорные преимущества технологии ставят ее на шаг впереди по сравнению с традиционными каналами связи.</a:t>
            </a:r>
          </a:p>
          <a:p>
            <a:pPr marL="87313" lvl="0" indent="-342900" fontAlgn="auto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defRPr/>
            </a:pPr>
            <a:endParaRPr lang="ru-RU" sz="1600" dirty="0" smtClean="0">
              <a:solidFill>
                <a:srgbClr val="565656"/>
              </a:solidFill>
              <a:latin typeface="+mn-lt"/>
            </a:endParaRPr>
          </a:p>
        </p:txBody>
      </p:sp>
      <p:pic>
        <p:nvPicPr>
          <p:cNvPr id="10" name="Picture 5" descr="alvarion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581128"/>
            <a:ext cx="2160240" cy="146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63888" y="1412776"/>
            <a:ext cx="5122912" cy="4713387"/>
          </a:xfrm>
        </p:spPr>
        <p:txBody>
          <a:bodyPr/>
          <a:lstStyle/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800" b="1" dirty="0" smtClean="0">
                <a:solidFill>
                  <a:srgbClr val="0046AD"/>
                </a:solidFill>
              </a:rPr>
              <a:t>Заказчик</a:t>
            </a:r>
            <a:r>
              <a:rPr lang="ru-RU" sz="1800" dirty="0" smtClean="0">
                <a:solidFill>
                  <a:srgbClr val="0046AD"/>
                </a:solidFill>
              </a:rPr>
              <a:t>: </a:t>
            </a:r>
            <a:r>
              <a:rPr lang="ru-RU" sz="1800" b="1" dirty="0" smtClean="0"/>
              <a:t>ОАО «</a:t>
            </a:r>
            <a:r>
              <a:rPr lang="ru-RU" sz="1800" b="1" dirty="0" err="1" smtClean="0"/>
              <a:t>Кузбасспассажиравтотранс</a:t>
            </a:r>
            <a:r>
              <a:rPr lang="ru-RU" sz="1800" b="1" dirty="0" smtClean="0"/>
              <a:t>»</a:t>
            </a:r>
            <a:endParaRPr lang="ru-RU" sz="1800" b="1" dirty="0" smtClean="0">
              <a:solidFill>
                <a:srgbClr val="0046AD"/>
              </a:solidFill>
            </a:endParaRP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800" b="1" dirty="0" smtClean="0">
                <a:solidFill>
                  <a:srgbClr val="0046AD"/>
                </a:solidFill>
              </a:rPr>
              <a:t>Задача: </a:t>
            </a:r>
            <a:r>
              <a:rPr lang="ru-RU" sz="1800" dirty="0" smtClean="0"/>
              <a:t>Подключение автовокзалов Кемеровской области к сети Интернет.</a:t>
            </a:r>
            <a:endParaRPr lang="ru-RU" sz="1800" b="1" dirty="0" smtClean="0"/>
          </a:p>
          <a:p>
            <a:pPr indent="12700" eaLnBrk="0" hangingPunct="0">
              <a:tabLst>
                <a:tab pos="534988" algn="l"/>
              </a:tabLst>
              <a:defRPr/>
            </a:pPr>
            <a:endParaRPr lang="ru-RU" sz="1800" b="1" dirty="0" smtClean="0">
              <a:solidFill>
                <a:srgbClr val="0046AD"/>
              </a:solidFill>
            </a:endParaRP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800" b="1" dirty="0" smtClean="0">
                <a:solidFill>
                  <a:srgbClr val="0046AD"/>
                </a:solidFill>
              </a:rPr>
              <a:t>Заказчик</a:t>
            </a:r>
            <a:r>
              <a:rPr lang="ru-RU" sz="1800" dirty="0" smtClean="0">
                <a:solidFill>
                  <a:srgbClr val="0046AD"/>
                </a:solidFill>
              </a:rPr>
              <a:t>: </a:t>
            </a:r>
            <a:r>
              <a:rPr lang="ru-RU" sz="1800" b="1" dirty="0" smtClean="0"/>
              <a:t>ОАО «ТКБ»</a:t>
            </a:r>
            <a:endParaRPr lang="ru-RU" sz="1800" b="1" dirty="0" smtClean="0">
              <a:solidFill>
                <a:srgbClr val="0046AD"/>
              </a:solidFill>
            </a:endParaRP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800" b="1" dirty="0" smtClean="0">
                <a:solidFill>
                  <a:srgbClr val="0046AD"/>
                </a:solidFill>
              </a:rPr>
              <a:t>Задача: </a:t>
            </a:r>
            <a:r>
              <a:rPr lang="ru-RU" sz="1800" dirty="0" smtClean="0"/>
              <a:t>Подключение банкоматов в городах к сети Интернет.</a:t>
            </a:r>
          </a:p>
          <a:p>
            <a:pPr indent="12700" eaLnBrk="0" hangingPunct="0">
              <a:tabLst>
                <a:tab pos="534988" algn="l"/>
              </a:tabLst>
              <a:defRPr/>
            </a:pPr>
            <a:endParaRPr lang="ru-RU" sz="1800" b="1" dirty="0" smtClean="0"/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800" b="1" dirty="0" smtClean="0">
                <a:solidFill>
                  <a:srgbClr val="0046AD"/>
                </a:solidFill>
              </a:rPr>
              <a:t>Заказчик</a:t>
            </a:r>
            <a:r>
              <a:rPr lang="ru-RU" sz="1800" dirty="0" smtClean="0">
                <a:solidFill>
                  <a:srgbClr val="0046AD"/>
                </a:solidFill>
              </a:rPr>
              <a:t>: </a:t>
            </a:r>
            <a:r>
              <a:rPr lang="ru-RU" sz="1800" b="1" dirty="0" smtClean="0"/>
              <a:t>ОАО «ДРСУ»</a:t>
            </a: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800" b="1" dirty="0" smtClean="0">
                <a:solidFill>
                  <a:srgbClr val="0046AD"/>
                </a:solidFill>
              </a:rPr>
              <a:t>Задача: </a:t>
            </a:r>
            <a:r>
              <a:rPr lang="ru-RU" sz="1800" dirty="0" smtClean="0"/>
              <a:t>Наблюдение за строительством дорог  в Кемеровской области</a:t>
            </a: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800" b="1" dirty="0" smtClean="0">
                <a:solidFill>
                  <a:srgbClr val="0046AD"/>
                </a:solidFill>
              </a:rPr>
              <a:t>Услуги: </a:t>
            </a:r>
            <a:r>
              <a:rPr lang="ru-RU" sz="1800" dirty="0" smtClean="0"/>
              <a:t>Интернет, </a:t>
            </a:r>
            <a:r>
              <a:rPr lang="en-US" sz="1800" dirty="0" smtClean="0"/>
              <a:t>VPN</a:t>
            </a:r>
            <a:r>
              <a:rPr lang="ru-RU" sz="1800" dirty="0" smtClean="0"/>
              <a:t>, видеонаблюдение.</a:t>
            </a:r>
            <a:endParaRPr lang="ru-RU" sz="1800" b="1" dirty="0" smtClean="0"/>
          </a:p>
          <a:p>
            <a:pPr indent="12700" eaLnBrk="0" hangingPunct="0">
              <a:tabLst>
                <a:tab pos="534988" algn="l"/>
              </a:tabLst>
              <a:defRPr/>
            </a:pPr>
            <a:endParaRPr lang="ru-RU" sz="1800" b="1" dirty="0" smtClean="0"/>
          </a:p>
          <a:p>
            <a:pPr indent="12700" eaLnBrk="0" hangingPunct="0">
              <a:tabLst>
                <a:tab pos="534988" algn="l"/>
              </a:tabLst>
              <a:defRPr/>
            </a:pPr>
            <a:endParaRPr lang="ru-RU" sz="1800" b="1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A7636-1607-4201-B6A2-A8B82A9685D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571480"/>
            <a:ext cx="5832648" cy="57150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Реализованные проекты в малых городах Кузбасса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4582" t="18230" r="16209" b="17068"/>
          <a:stretch>
            <a:fillRect/>
          </a:stretch>
        </p:blipFill>
        <p:spPr bwMode="auto">
          <a:xfrm>
            <a:off x="179512" y="1268760"/>
            <a:ext cx="3672408" cy="48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357298"/>
            <a:ext cx="7929618" cy="2614618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31 июля 2014 года вышло Постановление Правительства РФ №758, согласно которому доступ в сеть Интернет через публичные </a:t>
            </a:r>
            <a:r>
              <a:rPr lang="en-US" sz="1600" b="1" dirty="0" err="1" smtClean="0">
                <a:solidFill>
                  <a:schemeClr val="tx1"/>
                </a:solidFill>
              </a:rPr>
              <a:t>WiFi</a:t>
            </a:r>
            <a:r>
              <a:rPr lang="ru-RU" sz="1600" b="1" dirty="0" smtClean="0">
                <a:solidFill>
                  <a:schemeClr val="tx1"/>
                </a:solidFill>
              </a:rPr>
              <a:t> точки приравнен к доступу через пункты коллективного пользования и требует обязательной идентификации пользователей. </a:t>
            </a:r>
            <a:r>
              <a:rPr lang="ru-RU" sz="1600" b="1" dirty="0" smtClean="0">
                <a:solidFill>
                  <a:srgbClr val="FF0000"/>
                </a:solidFill>
              </a:rPr>
              <a:t>Прежняя практика предоставления доступа в интернет через </a:t>
            </a:r>
            <a:r>
              <a:rPr lang="en-US" sz="1600" b="1" dirty="0" err="1" smtClean="0">
                <a:solidFill>
                  <a:srgbClr val="FF0000"/>
                </a:solidFill>
              </a:rPr>
              <a:t>WiFi</a:t>
            </a:r>
            <a:r>
              <a:rPr lang="ru-RU" sz="1600" b="1" dirty="0" smtClean="0">
                <a:solidFill>
                  <a:srgbClr val="FF0000"/>
                </a:solidFill>
              </a:rPr>
              <a:t> оказалась вне правового поля Российской Федерации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Управляемый </a:t>
            </a:r>
            <a:r>
              <a:rPr lang="en-US" sz="1600" dirty="0" smtClean="0">
                <a:solidFill>
                  <a:schemeClr val="tx1"/>
                </a:solidFill>
              </a:rPr>
              <a:t>Wi-Fi </a:t>
            </a:r>
            <a:r>
              <a:rPr lang="ru-RU" sz="1600" dirty="0" smtClean="0">
                <a:solidFill>
                  <a:schemeClr val="tx1"/>
                </a:solidFill>
              </a:rPr>
              <a:t>зона – новая услуга в  </a:t>
            </a:r>
            <a:r>
              <a:rPr lang="ru-RU" sz="1600" dirty="0" err="1" smtClean="0">
                <a:solidFill>
                  <a:schemeClr val="tx1"/>
                </a:solidFill>
              </a:rPr>
              <a:t>Энфорте</a:t>
            </a:r>
            <a:r>
              <a:rPr lang="ru-RU" sz="1600" dirty="0" smtClean="0">
                <a:solidFill>
                  <a:schemeClr val="tx1"/>
                </a:solidFill>
              </a:rPr>
              <a:t> и на рынке. Это приветственная web-страница, возникающая при подключении посетителя к интернет через </a:t>
            </a:r>
            <a:r>
              <a:rPr lang="ru-RU" sz="1600" dirty="0" err="1" smtClean="0">
                <a:solidFill>
                  <a:schemeClr val="tx1"/>
                </a:solidFill>
              </a:rPr>
              <a:t>Wi-Fi</a:t>
            </a:r>
            <a:r>
              <a:rPr lang="ru-RU" sz="1600" dirty="0" smtClean="0">
                <a:solidFill>
                  <a:schemeClr val="tx1"/>
                </a:solidFill>
              </a:rPr>
              <a:t>, с реализованным механизмом идентификации пользователя в полном соответствии с Постановлением Правительства РФ №758 и №801.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A7636-1607-4201-B6A2-A8B82A9685D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Управляемая </a:t>
            </a:r>
            <a:r>
              <a:rPr lang="en-US" dirty="0" smtClean="0"/>
              <a:t>Wi-Fi </a:t>
            </a:r>
            <a:r>
              <a:rPr smtClean="0"/>
              <a:t>зона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714752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Как это выглядит на экране посетителя</a:t>
            </a:r>
            <a:endParaRPr lang="ru-RU" sz="16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14752"/>
            <a:ext cx="4305106" cy="23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n.miridonova\Desktop\Enforta_map_correct_new.jpg"/>
          <p:cNvPicPr>
            <a:picLocks noChangeAspect="1" noChangeArrowheads="1"/>
          </p:cNvPicPr>
          <p:nvPr/>
        </p:nvPicPr>
        <p:blipFill>
          <a:blip r:embed="rId2" cstate="print"/>
          <a:srcRect l="27934" t="13625" r="2847"/>
          <a:stretch>
            <a:fillRect/>
          </a:stretch>
        </p:blipFill>
        <p:spPr bwMode="auto">
          <a:xfrm>
            <a:off x="683568" y="1916832"/>
            <a:ext cx="30241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395536" y="1412776"/>
            <a:ext cx="3960440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427984" y="620688"/>
            <a:ext cx="4032448" cy="665187"/>
          </a:xfrm>
        </p:spPr>
        <p:txBody>
          <a:bodyPr>
            <a:normAutofit/>
          </a:bodyPr>
          <a:lstStyle/>
          <a:p>
            <a:pPr algn="r" eaLnBrk="1" hangingPunct="1"/>
            <a:r>
              <a:rPr dirty="0" smtClean="0"/>
              <a:t>О </a:t>
            </a:r>
            <a:r>
              <a:rPr lang="ru-RU" dirty="0" smtClean="0"/>
              <a:t>К</a:t>
            </a:r>
            <a:r>
              <a:rPr dirty="0" err="1" smtClean="0"/>
              <a:t>омпании</a:t>
            </a:r>
            <a:r>
              <a:rPr lang="en-US" dirty="0" smtClean="0"/>
              <a:t> </a:t>
            </a:r>
            <a:r>
              <a:rPr lang="ru-RU" dirty="0" smtClean="0"/>
              <a:t>«Энфорта»</a:t>
            </a:r>
            <a:endParaRPr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88024" y="1484784"/>
            <a:ext cx="3960490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/>
                </a:solidFill>
              </a:rPr>
              <a:t>СПЕЦИАЛИЗАЦИЯ НА </a:t>
            </a:r>
            <a:r>
              <a:rPr lang="en-US" sz="2000" b="1" dirty="0">
                <a:solidFill>
                  <a:schemeClr val="accent6"/>
                </a:solidFill>
              </a:rPr>
              <a:t>B2B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46AD"/>
                </a:solidFill>
                <a:latin typeface="+mn-lt"/>
              </a:rPr>
              <a:t>более 50 </a:t>
            </a:r>
            <a:r>
              <a:rPr lang="ru-RU" sz="1600" b="1" dirty="0">
                <a:solidFill>
                  <a:srgbClr val="0046AD"/>
                </a:solidFill>
                <a:latin typeface="+mn-lt"/>
              </a:rPr>
              <a:t>000 корпоративных </a:t>
            </a:r>
            <a:r>
              <a:rPr lang="ru-RU" sz="1600" b="1" dirty="0" smtClean="0">
                <a:solidFill>
                  <a:srgbClr val="0046AD"/>
                </a:solidFill>
                <a:latin typeface="+mn-lt"/>
              </a:rPr>
              <a:t>Клиентов</a:t>
            </a:r>
          </a:p>
          <a:p>
            <a:pPr algn="ctr">
              <a:defRPr/>
            </a:pPr>
            <a:endParaRPr lang="ru-RU" sz="1600" b="1" dirty="0">
              <a:solidFill>
                <a:srgbClr val="0046AD"/>
              </a:solidFill>
              <a:latin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04048" y="4005064"/>
            <a:ext cx="3744416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/>
                </a:solidFill>
              </a:rPr>
              <a:t>СЕРВИС</a:t>
            </a:r>
          </a:p>
          <a:p>
            <a:pPr marL="0"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46AD"/>
                </a:solidFill>
              </a:rPr>
              <a:t>Подключение, когда необходимо Клиенту.</a:t>
            </a:r>
          </a:p>
          <a:p>
            <a:pPr marL="0"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46AD"/>
                </a:solidFill>
              </a:rPr>
              <a:t>Восстановление связи до 4 часов.</a:t>
            </a:r>
          </a:p>
          <a:p>
            <a:pPr marL="0"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46AD"/>
                </a:solidFill>
              </a:rPr>
              <a:t>24 часовая техническая поддержка 7 дней в неделю.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7544" y="4005064"/>
            <a:ext cx="3598863" cy="2000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/>
                </a:solidFill>
              </a:rPr>
              <a:t>КОМПЛЕКСНЫЕ </a:t>
            </a:r>
            <a:r>
              <a:rPr lang="ru-RU" sz="2000" b="1" dirty="0" smtClean="0">
                <a:solidFill>
                  <a:schemeClr val="accent6"/>
                </a:solidFill>
              </a:rPr>
              <a:t>РЕШЕНИЯ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46AD"/>
                </a:solidFill>
              </a:rPr>
              <a:t>Интернет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ru-RU" sz="400" b="1" dirty="0" smtClean="0"/>
          </a:p>
          <a:p>
            <a:pPr lvl="2">
              <a:spcBef>
                <a:spcPct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46AD"/>
                </a:solidFill>
              </a:rPr>
              <a:t>Телефония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ru-RU" sz="400" dirty="0" smtClean="0"/>
          </a:p>
          <a:p>
            <a:pPr lvl="2">
              <a:spcBef>
                <a:spcPct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46AD"/>
                </a:solidFill>
              </a:rPr>
              <a:t>Корпоративные сети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ru-RU" sz="400" b="1" dirty="0" smtClean="0"/>
          </a:p>
          <a:p>
            <a:pPr lvl="2">
              <a:spcBef>
                <a:spcPct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46AD"/>
                </a:solidFill>
              </a:rPr>
              <a:t>Видеонаблюдение</a:t>
            </a:r>
          </a:p>
          <a:p>
            <a:pPr>
              <a:spcBef>
                <a:spcPct val="0"/>
              </a:spcBef>
            </a:pPr>
            <a:endParaRPr lang="ru-RU" sz="400" b="1" dirty="0" smtClean="0"/>
          </a:p>
          <a:p>
            <a:pPr lvl="2">
              <a:spcBef>
                <a:spcPct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46AD"/>
                </a:solidFill>
              </a:rPr>
              <a:t>Виртуальная АТС и др.</a:t>
            </a:r>
            <a:endParaRPr lang="ru-RU" dirty="0" smtClean="0"/>
          </a:p>
          <a:p>
            <a:pPr>
              <a:spcBef>
                <a:spcPct val="0"/>
              </a:spcBef>
            </a:pPr>
            <a:endParaRPr lang="ru-RU" sz="400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1560" y="1484784"/>
            <a:ext cx="3600400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/>
                </a:solidFill>
              </a:rPr>
              <a:t>НАЦИОНАЛЬНЫЙ ОПЕРАТОР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46AD"/>
                </a:solidFill>
                <a:latin typeface="+mn-lt"/>
              </a:rPr>
              <a:t>зона покрытия </a:t>
            </a:r>
            <a:r>
              <a:rPr lang="ru-RU" sz="1600" b="1" dirty="0">
                <a:solidFill>
                  <a:srgbClr val="0046AD"/>
                </a:solidFill>
                <a:latin typeface="+mn-lt"/>
              </a:rPr>
              <a:t>360 городов </a:t>
            </a:r>
            <a:r>
              <a:rPr lang="ru-RU" sz="1600" b="1" dirty="0" smtClean="0">
                <a:solidFill>
                  <a:srgbClr val="0046AD"/>
                </a:solidFill>
                <a:latin typeface="+mn-lt"/>
              </a:rPr>
              <a:t>РФ</a:t>
            </a:r>
            <a:endParaRPr lang="ru-RU" sz="1600" b="1" dirty="0">
              <a:solidFill>
                <a:srgbClr val="0046AD"/>
              </a:solidFill>
              <a:latin typeface="+mn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204864"/>
            <a:ext cx="1154485" cy="41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80928"/>
            <a:ext cx="932831" cy="31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6"/>
            <a:ext cx="834638" cy="2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l413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276872"/>
            <a:ext cx="510008" cy="4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vtb24_logo_nvk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348880"/>
            <a:ext cx="932831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ОАО &quot;ЛУКОЙЛ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780928"/>
            <a:ext cx="1129216" cy="290015"/>
          </a:xfrm>
          <a:prstGeom prst="rect">
            <a:avLst/>
          </a:prstGeom>
          <a:noFill/>
        </p:spPr>
      </p:pic>
      <p:pic>
        <p:nvPicPr>
          <p:cNvPr id="19" name="Рисунок 42" descr="Ростикс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140968"/>
            <a:ext cx="1623810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LogoH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3068960"/>
            <a:ext cx="6921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Русский стандарт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2564904"/>
            <a:ext cx="952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D:\Проекты\Энфорта\(2013-06-26) - презентаиця правка Болдаева\data\интернет.jpg"/>
          <p:cNvPicPr>
            <a:picLocks noChangeAspect="1" noChangeArrowheads="1"/>
          </p:cNvPicPr>
          <p:nvPr/>
        </p:nvPicPr>
        <p:blipFill>
          <a:blip r:embed="rId12" cstate="print"/>
          <a:srcRect l="35588" b="19456"/>
          <a:stretch>
            <a:fillRect/>
          </a:stretch>
        </p:blipFill>
        <p:spPr bwMode="auto">
          <a:xfrm rot="270875">
            <a:off x="490150" y="4904831"/>
            <a:ext cx="930451" cy="61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D:\Проекты\Энфорта\(2013-06-26) - презентаиця правка Болдаева\data\телефон.jpg"/>
          <p:cNvPicPr>
            <a:picLocks noChangeAspect="1" noChangeArrowheads="1"/>
          </p:cNvPicPr>
          <p:nvPr/>
        </p:nvPicPr>
        <p:blipFill>
          <a:blip r:embed="rId13" cstate="print"/>
          <a:srcRect l="40239" t="8690"/>
          <a:stretch>
            <a:fillRect/>
          </a:stretch>
        </p:blipFill>
        <p:spPr bwMode="auto">
          <a:xfrm rot="-503825">
            <a:off x="436699" y="4350477"/>
            <a:ext cx="831724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D:\Проекты\Энфорта\(2013-06-26) - презентаиця правка Болдаева\data\видео.jpg"/>
          <p:cNvPicPr>
            <a:picLocks noChangeAspect="1" noChangeArrowheads="1"/>
          </p:cNvPicPr>
          <p:nvPr/>
        </p:nvPicPr>
        <p:blipFill>
          <a:blip r:embed="rId14" cstate="print"/>
          <a:srcRect t="13043"/>
          <a:stretch>
            <a:fillRect/>
          </a:stretch>
        </p:blipFill>
        <p:spPr bwMode="auto">
          <a:xfrm>
            <a:off x="467544" y="5445224"/>
            <a:ext cx="852012" cy="6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4788024" y="1412776"/>
            <a:ext cx="3960440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5536" y="3861048"/>
            <a:ext cx="3960440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88024" y="3861048"/>
            <a:ext cx="3960440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067944" y="1340768"/>
            <a:ext cx="4790306" cy="482453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Заказчики: </a:t>
            </a:r>
          </a:p>
          <a:p>
            <a:pPr marL="0" inden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ru-RU" sz="1600" b="1" dirty="0" smtClean="0"/>
              <a:t>Новосибирская государственная  архитектурно-художественная академия, </a:t>
            </a:r>
          </a:p>
          <a:p>
            <a:pPr marL="0" inden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ru-RU" sz="1600" b="1" dirty="0" smtClean="0"/>
              <a:t>Новосибирский государственный аграрный университет, </a:t>
            </a:r>
          </a:p>
          <a:p>
            <a:pPr marL="0" inden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ru-RU" sz="1600" b="1" dirty="0" smtClean="0"/>
              <a:t>Сибирская государственная геодезическая академия, </a:t>
            </a:r>
          </a:p>
          <a:p>
            <a:pPr marL="0" inden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ru-RU" sz="1600" b="1" dirty="0" smtClean="0"/>
              <a:t>Новосибирский юридический институт (филиал).   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Задачи:</a:t>
            </a:r>
          </a:p>
          <a:p>
            <a:pPr marL="341313" indent="-341313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/>
              <a:t>Обеспечение зон ожидания (аудитории, холлы, столовые) беспроводной связью.</a:t>
            </a:r>
          </a:p>
          <a:p>
            <a:pPr marL="341313" indent="-341313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/>
              <a:t>Создание единой базы данных академии и повсеместный доступ к ней.</a:t>
            </a:r>
          </a:p>
          <a:p>
            <a:pPr marL="341313" indent="-341313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/>
              <a:t>Контроль доступа к </a:t>
            </a:r>
            <a:r>
              <a:rPr lang="ru-RU" sz="1600" dirty="0" err="1" smtClean="0"/>
              <a:t>интернет-ресурсам</a:t>
            </a:r>
            <a:r>
              <a:rPr lang="ru-RU" sz="1600" dirty="0" smtClean="0"/>
              <a:t>. 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Решение:</a:t>
            </a:r>
          </a:p>
          <a:p>
            <a:pPr marL="341313" indent="-341313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/>
              <a:t>Корпоративная сеть  (оборудование UBIQUITI UNIFI</a:t>
            </a:r>
            <a:r>
              <a:rPr lang="en-US" sz="1600" dirty="0" smtClean="0"/>
              <a:t>) </a:t>
            </a:r>
            <a:endParaRPr lang="ru-RU" sz="1600" dirty="0" smtClean="0"/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</p:txBody>
      </p:sp>
      <p:pic>
        <p:nvPicPr>
          <p:cNvPr id="24579" name="Picture 4" descr="нгаха"/>
          <p:cNvPicPr>
            <a:picLocks noChangeAspect="1" noChangeArrowheads="1"/>
          </p:cNvPicPr>
          <p:nvPr/>
        </p:nvPicPr>
        <p:blipFill>
          <a:blip r:embed="rId2" cstate="print"/>
          <a:srcRect b="19531"/>
          <a:stretch>
            <a:fillRect/>
          </a:stretch>
        </p:blipFill>
        <p:spPr bwMode="auto">
          <a:xfrm>
            <a:off x="250825" y="1773238"/>
            <a:ext cx="3745111" cy="20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6250" y="363538"/>
            <a:ext cx="44005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2400" b="1" dirty="0" smtClean="0">
                <a:solidFill>
                  <a:srgbClr val="0046AD"/>
                </a:solidFill>
                <a:latin typeface="+mj-lt"/>
                <a:ea typeface="+mj-ea"/>
                <a:cs typeface="+mj-cs"/>
              </a:rPr>
              <a:t>Образовательные учреждения. Организация </a:t>
            </a:r>
            <a:r>
              <a:rPr lang="en-US" sz="2400" b="1" dirty="0" smtClean="0">
                <a:solidFill>
                  <a:srgbClr val="0046AD"/>
                </a:solidFill>
                <a:latin typeface="+mj-lt"/>
                <a:ea typeface="+mj-ea"/>
                <a:cs typeface="+mj-cs"/>
              </a:rPr>
              <a:t>Wi-Fi </a:t>
            </a:r>
            <a:r>
              <a:rPr lang="ru-RU" sz="2400" b="1" dirty="0" smtClean="0">
                <a:solidFill>
                  <a:srgbClr val="0046AD"/>
                </a:solidFill>
                <a:latin typeface="+mj-lt"/>
                <a:ea typeface="+mj-ea"/>
                <a:cs typeface="+mj-cs"/>
              </a:rPr>
              <a:t>зон</a:t>
            </a:r>
            <a:endParaRPr lang="ru-RU" sz="2400" b="1" dirty="0">
              <a:solidFill>
                <a:srgbClr val="0046A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120120_155450"/>
          <p:cNvPicPr>
            <a:picLocks noChangeAspect="1" noChangeArrowheads="1"/>
          </p:cNvPicPr>
          <p:nvPr/>
        </p:nvPicPr>
        <p:blipFill>
          <a:blip r:embed="rId3" cstate="print"/>
          <a:srcRect t="15771" b="8527"/>
          <a:stretch>
            <a:fillRect/>
          </a:stretch>
        </p:blipFill>
        <p:spPr bwMode="auto">
          <a:xfrm>
            <a:off x="467544" y="4005064"/>
            <a:ext cx="331202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619672" y="4365104"/>
            <a:ext cx="1223962" cy="9366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915817" y="5013177"/>
            <a:ext cx="288031" cy="57606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3728" y="5589240"/>
            <a:ext cx="1643063" cy="461962"/>
          </a:xfrm>
          <a:prstGeom prst="rect">
            <a:avLst/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Оборудование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Wi-Fi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доступа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Заказчик</a:t>
            </a:r>
            <a:r>
              <a:rPr lang="ru-RU" dirty="0" smtClean="0">
                <a:solidFill>
                  <a:srgbClr val="0046AD"/>
                </a:solidFill>
              </a:rPr>
              <a:t> </a:t>
            </a:r>
            <a:r>
              <a:rPr lang="ru-RU" sz="1600" dirty="0" smtClean="0"/>
              <a:t>– </a:t>
            </a:r>
            <a:r>
              <a:rPr lang="ru-RU" sz="1600" b="1" dirty="0" smtClean="0"/>
              <a:t>Парк </a:t>
            </a:r>
            <a:r>
              <a:rPr lang="ru-RU" sz="1600" b="1" dirty="0" err="1" smtClean="0"/>
              <a:t>КиО</a:t>
            </a:r>
            <a:r>
              <a:rPr lang="ru-RU" sz="1600" b="1" dirty="0" smtClean="0"/>
              <a:t> им. 30 лет ВЛКСМ город Омск.</a:t>
            </a: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600" b="1" dirty="0" smtClean="0"/>
              <a:t>Площадь парка 80 гектаров. Здесь растет около 25 тысяч деревьев. </a:t>
            </a: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Задачи: </a:t>
            </a:r>
          </a:p>
          <a:p>
            <a:pPr indent="12700" eaLnBrk="0" hangingPunct="0">
              <a:buFont typeface="Wingdings" pitchFamily="2" charset="2"/>
              <a:buChar char="ü"/>
              <a:tabLst>
                <a:tab pos="534988" algn="l"/>
              </a:tabLst>
              <a:defRPr/>
            </a:pPr>
            <a:r>
              <a:rPr lang="ru-RU" sz="1600" dirty="0" smtClean="0"/>
              <a:t>Обеспечение посетителей парка доступом в Интернет,</a:t>
            </a:r>
          </a:p>
          <a:p>
            <a:pPr indent="12700" eaLnBrk="0" hangingPunct="0">
              <a:buFont typeface="Wingdings" pitchFamily="2" charset="2"/>
              <a:buChar char="ü"/>
              <a:tabLst>
                <a:tab pos="534988" algn="l"/>
              </a:tabLst>
              <a:defRPr/>
            </a:pPr>
            <a:r>
              <a:rPr lang="ru-RU" sz="1600" dirty="0" smtClean="0"/>
              <a:t>Обеспечение правопорядка на территории парка и защита от вандализма.</a:t>
            </a: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Решение:</a:t>
            </a:r>
          </a:p>
          <a:p>
            <a:pPr indent="12700" eaLnBrk="0" hangingPunct="0">
              <a:buFont typeface="Wingdings" pitchFamily="2" charset="2"/>
              <a:buChar char="ü"/>
              <a:tabLst>
                <a:tab pos="534988" algn="l"/>
              </a:tabLst>
              <a:defRPr/>
            </a:pPr>
            <a:r>
              <a:rPr lang="ru-RU" sz="1600" b="1" dirty="0" err="1" smtClean="0"/>
              <a:t>Энфорт</a:t>
            </a:r>
            <a:r>
              <a:rPr lang="en-US" sz="1600" b="1" dirty="0" smtClean="0"/>
              <a:t>@</a:t>
            </a:r>
            <a:r>
              <a:rPr lang="en-US" sz="1600" b="1" dirty="0" err="1" smtClean="0"/>
              <a:t>WiFi</a:t>
            </a:r>
            <a:endParaRPr lang="en-US" sz="1600" b="1" dirty="0" smtClean="0"/>
          </a:p>
          <a:p>
            <a:pPr indent="12700" eaLnBrk="0" hangingPunct="0">
              <a:buFont typeface="Wingdings" pitchFamily="2" charset="2"/>
              <a:buChar char="ü"/>
              <a:tabLst>
                <a:tab pos="534988" algn="l"/>
              </a:tabLst>
              <a:defRPr/>
            </a:pPr>
            <a:r>
              <a:rPr lang="ru-RU" sz="1600" b="1" dirty="0" err="1" smtClean="0"/>
              <a:t>Энфорт</a:t>
            </a:r>
            <a:r>
              <a:rPr lang="en-US" sz="1600" b="1" dirty="0" smtClean="0"/>
              <a:t>@</a:t>
            </a:r>
            <a:r>
              <a:rPr lang="ru-RU" sz="1600" b="1" dirty="0" smtClean="0"/>
              <a:t>Видеонаблюдение</a:t>
            </a: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600" b="1" dirty="0" smtClean="0">
                <a:solidFill>
                  <a:srgbClr val="0046AD"/>
                </a:solidFill>
              </a:rPr>
              <a:t>Результат:</a:t>
            </a:r>
          </a:p>
          <a:p>
            <a:pPr indent="12700" eaLnBrk="0" hangingPunct="0">
              <a:tabLst>
                <a:tab pos="534988" algn="l"/>
              </a:tabLst>
              <a:defRPr/>
            </a:pPr>
            <a:r>
              <a:rPr lang="ru-RU" sz="1600" dirty="0" smtClean="0"/>
              <a:t>Заказчик получил комплексное решение, готовое к работе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A7636-1607-4201-B6A2-A8B82A9685D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476672"/>
            <a:ext cx="4786346" cy="643512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Видеонаблюдение и </a:t>
            </a:r>
            <a:r>
              <a:rPr lang="en-US" dirty="0" smtClean="0"/>
              <a:t>Wi-Fi </a:t>
            </a:r>
            <a:r>
              <a:rPr lang="ru-RU" dirty="0" smtClean="0"/>
              <a:t>в парковых зонах</a:t>
            </a:r>
            <a:endParaRPr lang="ru-RU" dirty="0"/>
          </a:p>
        </p:txBody>
      </p:sp>
      <p:pic>
        <p:nvPicPr>
          <p:cNvPr id="1026" name="Picture 2" descr="http://www.omskrielt.com/images/articles/1_50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2857500" cy="1695451"/>
          </a:xfrm>
          <a:prstGeom prst="rect">
            <a:avLst/>
          </a:prstGeom>
          <a:noFill/>
        </p:spPr>
      </p:pic>
      <p:sp>
        <p:nvSpPr>
          <p:cNvPr id="7" name="Rettangolo 46"/>
          <p:cNvSpPr/>
          <p:nvPr/>
        </p:nvSpPr>
        <p:spPr>
          <a:xfrm>
            <a:off x="1691681" y="3861048"/>
            <a:ext cx="1296144" cy="1156822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56" tIns="41528" rIns="83056" bIns="41528" rtlCol="0" anchor="ctr"/>
          <a:lstStyle/>
          <a:p>
            <a:pPr algn="ctr"/>
            <a:endParaRPr lang="en-US" sz="1600" dirty="0"/>
          </a:p>
        </p:txBody>
      </p:sp>
      <p:pic>
        <p:nvPicPr>
          <p:cNvPr id="6" name="Picture 2" descr="C:\Users\Ivan Muccini\Desktop\Dati Demo\Dati Demo\Immagini\banner_full_page.png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64" r="46501"/>
          <a:stretch/>
        </p:blipFill>
        <p:spPr bwMode="auto">
          <a:xfrm>
            <a:off x="1763688" y="3789040"/>
            <a:ext cx="1127891" cy="1415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51"/>
          <p:cNvSpPr/>
          <p:nvPr/>
        </p:nvSpPr>
        <p:spPr>
          <a:xfrm>
            <a:off x="179512" y="3753036"/>
            <a:ext cx="1440160" cy="1440160"/>
          </a:xfrm>
          <a:prstGeom prst="rect">
            <a:avLst/>
          </a:prstGeom>
          <a:solidFill>
            <a:srgbClr val="00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rtlCol="0" anchor="ctr"/>
          <a:lstStyle/>
          <a:p>
            <a:pPr algn="ctr"/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1147986" cy="114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dirty="0" err="1" smtClean="0"/>
              <a:t>ЭНФОРТА</a:t>
            </a:r>
            <a:r>
              <a:rPr lang="en-US" dirty="0" err="1" smtClean="0"/>
              <a:t>@WiFi</a:t>
            </a:r>
            <a:endParaRPr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5" y="1423988"/>
            <a:ext cx="7563247" cy="46053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accent6"/>
                </a:solidFill>
              </a:rPr>
              <a:t>Выбор технологии </a:t>
            </a:r>
            <a:r>
              <a:rPr lang="ru-RU" sz="1600" b="1" dirty="0" err="1" smtClean="0">
                <a:solidFill>
                  <a:schemeClr val="accent6"/>
                </a:solidFill>
              </a:rPr>
              <a:t>WiFi</a:t>
            </a:r>
            <a:r>
              <a:rPr lang="ru-RU" sz="1600" b="1" dirty="0" smtClean="0">
                <a:solidFill>
                  <a:schemeClr val="accent6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Сеть Wi-Fi может быть далеко не только просто широкой трубой в Интернет. В настоящее время оборудование </a:t>
            </a:r>
            <a:r>
              <a:rPr lang="ru-RU" sz="1600" dirty="0" err="1" smtClean="0"/>
              <a:t>Wi-Fi</a:t>
            </a:r>
            <a:r>
              <a:rPr lang="ru-RU" sz="1600" dirty="0" smtClean="0"/>
              <a:t> достигло очень высокого уровня и в части поддержки качества обслуживания, и в части надежности, и в части безопасности, и в части поддержки реализации решений с высокой плотностью пользователей.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accent6"/>
                </a:solidFill>
              </a:rPr>
              <a:t>Новое в технологии: 802.11</a:t>
            </a:r>
            <a:r>
              <a:rPr lang="en-US" sz="1600" b="1" dirty="0" smtClean="0">
                <a:solidFill>
                  <a:schemeClr val="accent6"/>
                </a:solidFill>
              </a:rPr>
              <a:t>ac/802.11u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IEEE 802.11ac — разрабатываемый стандарт беспроводных локальных сетей, работающий на частотах 5—6 ГГц.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Стандарт позволяет существенно расширить пропускную способность сети, начиная от 300 Мбит/с и до 1 Гбит/с при 8x MU-MIMO-антеннах. Это наиболее существенное нововведение относительно IEEE 802.11n. Кроме того, ожидается снижение энергопотребления, что, в свою очередь, продлит время автономной работы мобильных устройств.</a:t>
            </a: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Предлагаемые решения полностью удовлетворяют современным и перспективным запросам рынка, как к технологии, так и к удовлетворению конечного пользователя – человека.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D749DC-A71D-4A8F-8203-3CDEAA2536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1"/>
          <p:cNvSpPr>
            <a:spLocks noGrp="1"/>
          </p:cNvSpPr>
          <p:nvPr>
            <p:ph idx="1"/>
          </p:nvPr>
        </p:nvSpPr>
        <p:spPr>
          <a:xfrm>
            <a:off x="395536" y="1916832"/>
            <a:ext cx="4968552" cy="3024336"/>
          </a:xfrm>
        </p:spPr>
        <p:txBody>
          <a:bodyPr/>
          <a:lstStyle/>
          <a:p>
            <a:pPr marL="0" indent="0" algn="just"/>
            <a:r>
              <a:rPr lang="ru-RU" sz="1800" b="1" dirty="0" smtClean="0">
                <a:solidFill>
                  <a:srgbClr val="0046AD"/>
                </a:solidFill>
                <a:sym typeface="Webdings" pitchFamily="18" charset="2"/>
              </a:rPr>
              <a:t>Задача:</a:t>
            </a:r>
            <a:r>
              <a:rPr lang="ru-RU" sz="1800" dirty="0" smtClean="0">
                <a:solidFill>
                  <a:schemeClr val="tx1"/>
                </a:solidFill>
              </a:rPr>
              <a:t> Оперативное и непрерывное обеспечение передачи информации о нарушении правил парковки с планшетов инспекторов ГКУ «АМПП» в центр сбора информации.</a:t>
            </a:r>
          </a:p>
          <a:p>
            <a:pPr marL="0" indent="0" algn="just"/>
            <a:endParaRPr lang="ru-RU" sz="700" b="1" dirty="0" smtClean="0">
              <a:solidFill>
                <a:srgbClr val="0046AD"/>
              </a:solidFill>
              <a:sym typeface="Webdings" pitchFamily="18" charset="2"/>
            </a:endParaRPr>
          </a:p>
          <a:p>
            <a:pPr marL="0" indent="0" algn="just"/>
            <a:r>
              <a:rPr lang="ru-RU" sz="1800" b="1" dirty="0" smtClean="0">
                <a:solidFill>
                  <a:srgbClr val="0046AD"/>
                </a:solidFill>
                <a:sym typeface="Webdings" pitchFamily="18" charset="2"/>
              </a:rPr>
              <a:t>Решение:</a:t>
            </a:r>
            <a:r>
              <a:rPr lang="ru-RU" sz="1800" dirty="0" smtClean="0">
                <a:solidFill>
                  <a:schemeClr val="tx1"/>
                </a:solidFill>
              </a:rPr>
              <a:t> развертывание единого </a:t>
            </a:r>
            <a:r>
              <a:rPr lang="en-US" sz="1800" dirty="0" err="1" smtClean="0">
                <a:solidFill>
                  <a:schemeClr val="tx1"/>
                </a:solidFill>
              </a:rPr>
              <a:t>Wi</a:t>
            </a:r>
            <a:r>
              <a:rPr lang="ru-RU" sz="1800" dirty="0" smtClean="0">
                <a:solidFill>
                  <a:schemeClr val="tx1"/>
                </a:solidFill>
              </a:rPr>
              <a:t>-</a:t>
            </a:r>
            <a:r>
              <a:rPr lang="en-US" sz="1800" dirty="0" err="1" smtClean="0">
                <a:solidFill>
                  <a:schemeClr val="tx1"/>
                </a:solidFill>
              </a:rPr>
              <a:t>Fi</a:t>
            </a:r>
            <a:r>
              <a:rPr lang="ru-RU" sz="1800" dirty="0" smtClean="0">
                <a:solidFill>
                  <a:schemeClr val="tx1"/>
                </a:solidFill>
              </a:rPr>
              <a:t> одеяла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по маршрутам следования.</a:t>
            </a:r>
          </a:p>
          <a:p>
            <a:pPr marL="0" indent="0" algn="just"/>
            <a:r>
              <a:rPr lang="ru-RU" sz="1800" b="1" dirty="0" smtClean="0">
                <a:solidFill>
                  <a:schemeClr val="accent6"/>
                </a:solidFill>
              </a:rPr>
              <a:t>Реализовано в указанной на схеме зоне.</a:t>
            </a:r>
          </a:p>
          <a:p>
            <a:pPr marL="0" indent="0" algn="just"/>
            <a:endParaRPr lang="ru-RU" sz="700" b="1" dirty="0" smtClean="0">
              <a:solidFill>
                <a:srgbClr val="0046AD"/>
              </a:solidFill>
              <a:sym typeface="Webdings" pitchFamily="18" charset="2"/>
            </a:endParaRPr>
          </a:p>
          <a:p>
            <a:pPr marL="0" indent="0" algn="just"/>
            <a:r>
              <a:rPr lang="ru-RU" sz="1800" b="1" dirty="0" smtClean="0">
                <a:solidFill>
                  <a:srgbClr val="0046AD"/>
                </a:solidFill>
                <a:sym typeface="Webdings" pitchFamily="18" charset="2"/>
              </a:rPr>
              <a:t>Планы:</a:t>
            </a:r>
            <a:r>
              <a:rPr lang="ru-RU" sz="1800" dirty="0" smtClean="0">
                <a:solidFill>
                  <a:schemeClr val="tx1"/>
                </a:solidFill>
              </a:rPr>
              <a:t> реализация проекта </a:t>
            </a:r>
            <a:r>
              <a:rPr lang="ru-RU" sz="1800" b="1" dirty="0" smtClean="0">
                <a:solidFill>
                  <a:schemeClr val="tx1"/>
                </a:solidFill>
                <a:sym typeface="Webdings" pitchFamily="18" charset="2"/>
              </a:rPr>
              <a:t>«Управляемый Хот Спот» - новый канал общения с жителями и гостями Москвы.</a:t>
            </a:r>
          </a:p>
          <a:p>
            <a:pPr marL="0" indent="0" algn="just"/>
            <a:endParaRPr lang="ru-RU" sz="1700" dirty="0" smtClean="0">
              <a:solidFill>
                <a:schemeClr val="tx1"/>
              </a:solidFill>
            </a:endParaRPr>
          </a:p>
          <a:p>
            <a:pPr marL="0" indent="0" algn="just"/>
            <a:endParaRPr lang="ru-RU" sz="1700" dirty="0" smtClean="0">
              <a:solidFill>
                <a:schemeClr val="tx1"/>
              </a:solidFill>
            </a:endParaRPr>
          </a:p>
          <a:p>
            <a:pPr marL="0" indent="0" algn="just"/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2771800" y="548680"/>
            <a:ext cx="6048672" cy="571504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Единое </a:t>
            </a:r>
            <a:r>
              <a:rPr lang="en-US" dirty="0" smtClean="0"/>
              <a:t>Wi-Fi </a:t>
            </a:r>
            <a:r>
              <a:rPr lang="ru-RU" dirty="0" smtClean="0"/>
              <a:t>пространство для проекта «Московское парковочное пространство»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96952"/>
            <a:ext cx="3259857" cy="31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ttps://lh4.ggpht.com/ut09qnaMUHX951zziEKS4yYgQTiqxOfIudedHv22uMbNtI_WtlaZF6DTb0SBV3UeLQOE=w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340768"/>
            <a:ext cx="1633364" cy="16333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4786346" cy="57150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 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48680"/>
            <a:ext cx="5322706" cy="51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556792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Для обеспечения единого, бесшовного роуминга </a:t>
            </a:r>
            <a:r>
              <a:rPr lang="en-US" sz="1600" dirty="0" err="1" smtClean="0"/>
              <a:t>WiFi</a:t>
            </a:r>
            <a:r>
              <a:rPr lang="ru-RU" sz="1600" dirty="0" smtClean="0"/>
              <a:t> используются точки доступа уличного исполнения. </a:t>
            </a:r>
          </a:p>
          <a:p>
            <a:pPr>
              <a:buFontTx/>
              <a:buChar char="-"/>
            </a:pPr>
            <a:r>
              <a:rPr lang="ru-RU" sz="1600" dirty="0" smtClean="0"/>
              <a:t> При переходе между зонами действия различных точек доступа (</a:t>
            </a:r>
            <a:r>
              <a:rPr lang="en-US" sz="1600" dirty="0" err="1" smtClean="0"/>
              <a:t>AP3</a:t>
            </a:r>
            <a:r>
              <a:rPr lang="en-US" sz="1600" dirty="0" smtClean="0"/>
              <a:t> -&gt; </a:t>
            </a:r>
            <a:r>
              <a:rPr lang="en-US" sz="1600" dirty="0" err="1" smtClean="0"/>
              <a:t>AP1</a:t>
            </a:r>
            <a:r>
              <a:rPr lang="en-US" sz="1600" dirty="0" smtClean="0"/>
              <a:t> -&gt; </a:t>
            </a:r>
            <a:r>
              <a:rPr lang="en-US" sz="1600" dirty="0" err="1" smtClean="0"/>
              <a:t>AP2</a:t>
            </a:r>
            <a:r>
              <a:rPr lang="ru-RU" sz="1600" dirty="0" smtClean="0"/>
              <a:t>)</a:t>
            </a:r>
            <a:r>
              <a:rPr lang="en-US" sz="1600" dirty="0" smtClean="0"/>
              <a:t> </a:t>
            </a:r>
            <a:r>
              <a:rPr lang="ru-RU" sz="1600" dirty="0" smtClean="0"/>
              <a:t>процесс переключения между сотами происходит в автоматическом непрерывном режиме. </a:t>
            </a:r>
          </a:p>
          <a:p>
            <a:pPr>
              <a:buFontTx/>
              <a:buChar char="-"/>
            </a:pPr>
            <a:r>
              <a:rPr lang="ru-RU" sz="1600" dirty="0" smtClean="0"/>
              <a:t> В случае выхода из строя одной из точек доступа, для предотвращения появления «дыры» в покрытии возможно временное увеличение зон обслуживания соседних сот</a:t>
            </a:r>
          </a:p>
          <a:p>
            <a:pPr>
              <a:buFontTx/>
              <a:buChar char="-"/>
            </a:pPr>
            <a:r>
              <a:rPr lang="ru-RU" sz="1600" dirty="0" smtClean="0"/>
              <a:t> В пределах одной точки доступа, возможна организация нескольких сетей с независимой маршрутизацией.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/>
          </p:nvPr>
        </p:nvSpPr>
        <p:spPr>
          <a:xfrm>
            <a:off x="857250" y="3717032"/>
            <a:ext cx="7786688" cy="1674118"/>
          </a:xfrm>
        </p:spPr>
        <p:txBody>
          <a:bodyPr>
            <a:normAutofit fontScale="90000"/>
          </a:bodyPr>
          <a:lstStyle/>
          <a:p>
            <a:pPr algn="ctr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sz="2200" smtClean="0">
                <a:solidFill>
                  <a:srgbClr val="565656"/>
                </a:solidFill>
              </a:rPr>
              <a:t/>
            </a:r>
            <a:br>
              <a:rPr sz="2200" smtClean="0">
                <a:solidFill>
                  <a:srgbClr val="565656"/>
                </a:solidFill>
              </a:rPr>
            </a:br>
            <a:r>
              <a:rPr sz="2200" smtClean="0">
                <a:solidFill>
                  <a:srgbClr val="565656"/>
                </a:solidFill>
              </a:rPr>
              <a:t>Райков С. А.</a:t>
            </a:r>
            <a:r>
              <a:rPr lang="ru-RU" sz="2200" dirty="0" smtClean="0">
                <a:solidFill>
                  <a:srgbClr val="565656"/>
                </a:solidFill>
              </a:rPr>
              <a:t/>
            </a:r>
            <a:br>
              <a:rPr lang="ru-RU" sz="2200" dirty="0" smtClean="0">
                <a:solidFill>
                  <a:srgbClr val="565656"/>
                </a:solidFill>
              </a:rPr>
            </a:br>
            <a:r>
              <a:rPr lang="en-US" sz="2000" dirty="0" smtClean="0">
                <a:hlinkClick r:id="rId2"/>
              </a:rPr>
              <a:t>s.raikov@krk.enforta.com</a:t>
            </a:r>
            <a:r>
              <a:rPr lang="en-US" sz="2200" dirty="0" smtClean="0">
                <a:solidFill>
                  <a:srgbClr val="565656"/>
                </a:solidFill>
              </a:rPr>
              <a:t/>
            </a:r>
            <a:br>
              <a:rPr lang="en-US" sz="2200" dirty="0" smtClean="0">
                <a:solidFill>
                  <a:srgbClr val="565656"/>
                </a:solidFill>
              </a:rPr>
            </a:br>
            <a:r>
              <a:rPr lang="ru-RU" sz="2200" dirty="0" smtClean="0">
                <a:solidFill>
                  <a:srgbClr val="565656"/>
                </a:solidFill>
              </a:rPr>
              <a:t>моб. +7 909 533 00 11</a:t>
            </a:r>
            <a:r>
              <a:rPr sz="2200" dirty="0" smtClean="0">
                <a:solidFill>
                  <a:srgbClr val="565656"/>
                </a:solidFill>
              </a:rPr>
              <a:t/>
            </a:r>
            <a:br>
              <a:rPr sz="2200" dirty="0" smtClean="0">
                <a:solidFill>
                  <a:srgbClr val="565656"/>
                </a:solidFill>
              </a:rPr>
            </a:br>
            <a:r>
              <a:rPr sz="2200" dirty="0" smtClean="0">
                <a:solidFill>
                  <a:srgbClr val="565656"/>
                </a:solidFill>
              </a:rPr>
              <a:t>+7 (383) 344 99 22</a:t>
            </a:r>
            <a:r>
              <a:rPr lang="en-US" sz="2200" dirty="0" smtClean="0">
                <a:solidFill>
                  <a:srgbClr val="565656"/>
                </a:solidFill>
              </a:rPr>
              <a:t/>
            </a:r>
            <a:br>
              <a:rPr lang="en-US" sz="2200" dirty="0" smtClean="0">
                <a:solidFill>
                  <a:srgbClr val="565656"/>
                </a:solidFill>
              </a:rPr>
            </a:br>
            <a:r>
              <a:rPr sz="2200" dirty="0" smtClean="0">
                <a:solidFill>
                  <a:srgbClr val="565656"/>
                </a:solidFill>
              </a:rPr>
              <a:t> info@</a:t>
            </a:r>
            <a:r>
              <a:rPr lang="en-US" sz="2200" dirty="0" smtClean="0">
                <a:solidFill>
                  <a:srgbClr val="565656"/>
                </a:solidFill>
              </a:rPr>
              <a:t>nsk</a:t>
            </a:r>
            <a:r>
              <a:rPr sz="2200" dirty="0" smtClean="0">
                <a:solidFill>
                  <a:srgbClr val="565656"/>
                </a:solidFill>
              </a:rPr>
              <a:t>.enforta.com</a:t>
            </a:r>
            <a:endParaRPr sz="2200" dirty="0" smtClean="0">
              <a:solidFill>
                <a:srgbClr val="FF66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059832" y="5877272"/>
            <a:ext cx="34284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www.enforta.ru</a:t>
            </a:r>
            <a:endParaRPr lang="ru-RU" sz="30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2483768" y="1412776"/>
            <a:ext cx="6192688" cy="4536504"/>
          </a:xfrm>
        </p:spPr>
        <p:txBody>
          <a:bodyPr>
            <a:normAutofit/>
          </a:bodyPr>
          <a:lstStyle/>
          <a:p>
            <a:endParaRPr lang="ru-RU" sz="500" b="1" dirty="0" smtClean="0">
              <a:solidFill>
                <a:srgbClr val="0046AD"/>
              </a:solidFill>
              <a:ea typeface="+mj-ea"/>
              <a:cs typeface="+mj-cs"/>
            </a:endParaRPr>
          </a:p>
          <a:p>
            <a:endParaRPr lang="ru-RU" sz="1000" b="1" dirty="0" smtClean="0">
              <a:solidFill>
                <a:srgbClr val="0046AD"/>
              </a:solidFill>
              <a:ea typeface="+mj-ea"/>
              <a:cs typeface="+mj-cs"/>
            </a:endParaRP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ü"/>
              <a:defRPr/>
            </a:pPr>
            <a:r>
              <a:rPr lang="ru-RU" sz="2000" dirty="0" smtClean="0"/>
              <a:t>Использование телекоммуникаций для оперативного решения социально значимых задач города </a:t>
            </a:r>
            <a:r>
              <a:rPr lang="en-US" sz="2000" dirty="0" smtClean="0"/>
              <a:t>/ </a:t>
            </a:r>
            <a:r>
              <a:rPr lang="ru-RU" sz="2000" dirty="0" smtClean="0"/>
              <a:t>региона</a:t>
            </a:r>
            <a:r>
              <a:rPr lang="en-US" sz="2000" dirty="0" smtClean="0"/>
              <a:t> / </a:t>
            </a:r>
            <a:r>
              <a:rPr lang="ru-RU" sz="2000" dirty="0" smtClean="0"/>
              <a:t>поселения</a:t>
            </a:r>
            <a:r>
              <a:rPr lang="en-US" sz="2000" dirty="0" smtClean="0"/>
              <a:t> </a:t>
            </a:r>
            <a:r>
              <a:rPr lang="ru-RU" sz="2000" dirty="0" smtClean="0"/>
              <a:t>: </a:t>
            </a:r>
            <a:r>
              <a:rPr lang="ru-RU" sz="2000" b="1" dirty="0" smtClean="0"/>
              <a:t>безопасность населения, защита окружающей среды, безопасность дорожного движения и другие</a:t>
            </a:r>
            <a:r>
              <a:rPr lang="ru-RU" sz="2000" dirty="0" smtClean="0"/>
              <a:t>.  </a:t>
            </a: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defRPr/>
            </a:pPr>
            <a:endParaRPr lang="ru-RU" sz="1000" dirty="0" smtClean="0"/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ü"/>
              <a:defRPr/>
            </a:pPr>
            <a:r>
              <a:rPr lang="ru-RU" sz="2000" dirty="0" smtClean="0"/>
              <a:t>Возможность организации связи в </a:t>
            </a:r>
            <a:r>
              <a:rPr lang="ru-RU" sz="2000" b="1" dirty="0" smtClean="0"/>
              <a:t>удаленных районах </a:t>
            </a:r>
            <a:r>
              <a:rPr lang="ru-RU" sz="2000" dirty="0" smtClean="0"/>
              <a:t>города и региона без капитальных затрат на строительство кабельной инфраструктуры. </a:t>
            </a: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defRPr/>
            </a:pPr>
            <a:endParaRPr lang="ru-RU" sz="1000" dirty="0" smtClean="0"/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ü"/>
              <a:defRPr/>
            </a:pPr>
            <a:r>
              <a:rPr lang="ru-RU" sz="2000" dirty="0" smtClean="0"/>
              <a:t>Совместные услуги связи и примеры организации: </a:t>
            </a:r>
            <a:r>
              <a:rPr lang="en-US" sz="2000" b="1" dirty="0" smtClean="0"/>
              <a:t>Wi-Fi</a:t>
            </a:r>
            <a:r>
              <a:rPr lang="ru-RU" sz="2000" b="1" dirty="0" smtClean="0"/>
              <a:t>,</a:t>
            </a:r>
            <a:r>
              <a:rPr lang="en-US" sz="2000" b="1" dirty="0" smtClean="0"/>
              <a:t> Hot-spot</a:t>
            </a:r>
            <a:r>
              <a:rPr lang="ru-RU" sz="2000" b="1" dirty="0" smtClean="0"/>
              <a:t>, </a:t>
            </a:r>
            <a:r>
              <a:rPr lang="en-US" sz="2000" b="1" dirty="0" smtClean="0"/>
              <a:t>IP-</a:t>
            </a:r>
            <a:r>
              <a:rPr lang="ru-RU" sz="2000" b="1" dirty="0" smtClean="0"/>
              <a:t>видеонаблюдение.</a:t>
            </a:r>
          </a:p>
          <a:p>
            <a:endParaRPr lang="ru-RU" sz="4100" dirty="0" smtClean="0">
              <a:solidFill>
                <a:srgbClr val="1D4779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4800" dirty="0" smtClean="0">
              <a:solidFill>
                <a:srgbClr val="1D4779"/>
              </a:solidFill>
            </a:endParaRPr>
          </a:p>
          <a:p>
            <a:pPr algn="ctr">
              <a:buFont typeface="Arial" charset="0"/>
              <a:buNone/>
            </a:pPr>
            <a:endParaRPr lang="ru-RU" sz="4800" b="1" dirty="0" smtClean="0">
              <a:solidFill>
                <a:srgbClr val="1D4779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07904" y="620688"/>
            <a:ext cx="4536504" cy="665187"/>
          </a:xfrm>
        </p:spPr>
        <p:txBody>
          <a:bodyPr>
            <a:normAutofit/>
          </a:bodyPr>
          <a:lstStyle/>
          <a:p>
            <a:pPr algn="r" eaLnBrk="1" hangingPunct="1"/>
            <a:r>
              <a:rPr dirty="0" err="1" smtClean="0"/>
              <a:t>Содержание</a:t>
            </a:r>
            <a:r>
              <a:rPr dirty="0" smtClean="0"/>
              <a:t> </a:t>
            </a:r>
            <a:r>
              <a:rPr dirty="0" err="1" smtClean="0"/>
              <a:t>доклада</a:t>
            </a:r>
            <a:endParaRPr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268760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Программа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</a:t>
            </a:r>
            <a:r>
              <a:rPr lang="ru-RU" sz="1100" b="1" dirty="0" smtClean="0"/>
              <a:t>«Доступное жилье»  </a:t>
            </a:r>
          </a:p>
          <a:p>
            <a:r>
              <a:rPr lang="ru-RU" sz="1100" b="1" dirty="0" smtClean="0"/>
              <a:t>-</a:t>
            </a:r>
            <a:r>
              <a:rPr lang="ru-RU" sz="1100" dirty="0" smtClean="0"/>
              <a:t>комплексная</a:t>
            </a:r>
            <a:r>
              <a:rPr lang="ru-RU" sz="1100" b="1" dirty="0" smtClean="0"/>
              <a:t> </a:t>
            </a:r>
            <a:r>
              <a:rPr lang="ru-RU" sz="1100" dirty="0" smtClean="0"/>
              <a:t>информатизация удаленных объектов малоэтажного строительства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714620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b="1" dirty="0" smtClean="0"/>
              <a:t>«Образование» </a:t>
            </a:r>
          </a:p>
          <a:p>
            <a:r>
              <a:rPr lang="ru-RU" sz="1100" dirty="0" smtClean="0"/>
              <a:t>-подключение детских садов и образовательных учреждений к сети Интернет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3789041"/>
            <a:ext cx="19442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b="1" dirty="0" smtClean="0"/>
              <a:t>«Электронное правительство» </a:t>
            </a:r>
          </a:p>
          <a:p>
            <a:pPr>
              <a:buFontTx/>
              <a:buChar char="-"/>
            </a:pPr>
            <a:r>
              <a:rPr lang="ru-RU" sz="1100" dirty="0" smtClean="0"/>
              <a:t>организация единой  сети передачи данных между государственными и муниципальными органами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5157192"/>
            <a:ext cx="2232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b="1" dirty="0" smtClean="0"/>
              <a:t>«Здоровье нации» </a:t>
            </a:r>
          </a:p>
          <a:p>
            <a:pPr>
              <a:buFontTx/>
              <a:buChar char="-"/>
            </a:pPr>
            <a:r>
              <a:rPr lang="ru-RU" sz="1100" dirty="0" smtClean="0"/>
              <a:t>организация электронного документооборота между медицинскими учреждениями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3928" y="1142984"/>
            <a:ext cx="50057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Преимущества/ Наш опыт</a:t>
            </a:r>
            <a:endParaRPr lang="ru-RU" sz="1100" b="1" dirty="0" smtClean="0">
              <a:solidFill>
                <a:srgbClr val="F37422"/>
              </a:solidFill>
            </a:endParaRP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а) контроль выполнения сроков и этапов работ, </a:t>
            </a:r>
          </a:p>
          <a:p>
            <a:pPr algn="just"/>
            <a:r>
              <a:rPr lang="ru-RU" sz="1400" dirty="0" smtClean="0"/>
              <a:t>б) экономия бюджетных средств за счет снижения капитальных издержек на строительство ВОЛС и поэтапность ввода услуг связи в зависимости от потребности Заказчика (видеонаблюдение на этапе строительства –</a:t>
            </a:r>
            <a:r>
              <a:rPr lang="en-US" sz="1400" dirty="0" smtClean="0"/>
              <a:t>&gt;</a:t>
            </a:r>
            <a:r>
              <a:rPr lang="ru-RU" sz="1400" dirty="0" smtClean="0"/>
              <a:t> организация</a:t>
            </a:r>
            <a:r>
              <a:rPr lang="en-US" sz="1400" dirty="0" smtClean="0"/>
              <a:t> </a:t>
            </a:r>
            <a:r>
              <a:rPr lang="ru-RU" sz="1400" dirty="0" smtClean="0"/>
              <a:t>полного комплекса услуг на этапе заселения) </a:t>
            </a:r>
          </a:p>
          <a:p>
            <a:pPr algn="just"/>
            <a:endParaRPr lang="ru-RU" sz="12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923928" y="3789040"/>
            <a:ext cx="51492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а) широкий географический охват – в любой точке присутствия компании «Энфорта»,</a:t>
            </a:r>
          </a:p>
          <a:p>
            <a:r>
              <a:rPr lang="ru-RU" sz="1400" dirty="0" smtClean="0"/>
              <a:t>б) единая тарифная политика и единое техническое решение в рамках программы, </a:t>
            </a:r>
          </a:p>
          <a:p>
            <a:r>
              <a:rPr lang="ru-RU" sz="1400" dirty="0" smtClean="0"/>
              <a:t>в) высокая защищенность каналов связи для передачи конфиденциальной информации,</a:t>
            </a:r>
          </a:p>
          <a:p>
            <a:r>
              <a:rPr lang="ru-RU" sz="1400" dirty="0" smtClean="0"/>
              <a:t>г) сжатые сроки предоставления услуг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929066"/>
            <a:ext cx="122536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1459879" cy="119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72074"/>
            <a:ext cx="142398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500174"/>
            <a:ext cx="1142997" cy="85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авая фигурная скобка 17"/>
          <p:cNvSpPr/>
          <p:nvPr/>
        </p:nvSpPr>
        <p:spPr>
          <a:xfrm>
            <a:off x="3428992" y="2786058"/>
            <a:ext cx="428628" cy="32861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483768" y="548680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46AD"/>
                </a:solidFill>
              </a:rPr>
              <a:t>Социально-значимые задачи и </a:t>
            </a:r>
            <a:r>
              <a:rPr lang="ru-RU" sz="2400" b="1" dirty="0" err="1" smtClean="0">
                <a:solidFill>
                  <a:srgbClr val="0046AD"/>
                </a:solidFill>
              </a:rPr>
              <a:t>телеком-решения</a:t>
            </a:r>
            <a:endParaRPr lang="ru-RU" sz="2400" b="1" dirty="0">
              <a:solidFill>
                <a:srgbClr val="0046AD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00166" y="2643182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</a:t>
            </a:r>
            <a:r>
              <a:rPr lang="ru-RU" sz="1100" b="1" dirty="0" smtClean="0"/>
              <a:t>Реформирование ЖКХ</a:t>
            </a:r>
          </a:p>
          <a:p>
            <a:r>
              <a:rPr lang="ru-RU" sz="1100" dirty="0" smtClean="0"/>
              <a:t>-организация каналов связи для оперативного управления  энергосберегающим оборудованием </a:t>
            </a:r>
          </a:p>
        </p:txBody>
      </p:sp>
      <p:pic>
        <p:nvPicPr>
          <p:cNvPr id="15" name="Picture 5" descr="ГИБДД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735"/>
            <a:ext cx="1189366" cy="124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500166" y="1357298"/>
            <a:ext cx="2376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F37422"/>
                </a:solidFill>
              </a:rPr>
              <a:t>Программа</a:t>
            </a:r>
          </a:p>
          <a:p>
            <a:endParaRPr lang="ru-RU" sz="1100" b="1" dirty="0" smtClean="0"/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 </a:t>
            </a:r>
            <a:r>
              <a:rPr lang="ru-RU" sz="1100" b="1" dirty="0" smtClean="0"/>
              <a:t>«Безопасный город» </a:t>
            </a:r>
          </a:p>
          <a:p>
            <a:pPr>
              <a:buFontTx/>
              <a:buChar char="-"/>
            </a:pPr>
            <a:r>
              <a:rPr lang="ru-RU" sz="1100" dirty="0" smtClean="0"/>
              <a:t>видеонаблюдение за местами массового скопления граждан</a:t>
            </a:r>
          </a:p>
        </p:txBody>
      </p:sp>
      <p:pic>
        <p:nvPicPr>
          <p:cNvPr id="18" name="Picture 5" descr="snyatie_pokazani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714620"/>
            <a:ext cx="1213650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71604" y="3714752"/>
            <a:ext cx="20162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b="1" dirty="0" smtClean="0"/>
              <a:t>«Обучение детей-инвалидов на дому» </a:t>
            </a:r>
          </a:p>
          <a:p>
            <a:r>
              <a:rPr lang="ru-RU" sz="1100" dirty="0" smtClean="0"/>
              <a:t>-организация дистанционного обучения детей с ограниченными возможностями на дому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42674" y="1285860"/>
            <a:ext cx="52938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Преимущества/ Наш опыт</a:t>
            </a:r>
            <a:endParaRPr lang="ru-RU" sz="1000" b="1" dirty="0" smtClean="0">
              <a:solidFill>
                <a:srgbClr val="F37422"/>
              </a:solidFill>
            </a:endParaRPr>
          </a:p>
          <a:p>
            <a:endParaRPr lang="ru-RU" sz="1100" b="1" dirty="0" smtClean="0"/>
          </a:p>
          <a:p>
            <a:r>
              <a:rPr lang="ru-RU" sz="1400" dirty="0" smtClean="0"/>
              <a:t>а) мобильность – в случае необходимости возможность  переноса оборудования связи в течение 4-х дней,</a:t>
            </a:r>
          </a:p>
          <a:p>
            <a:r>
              <a:rPr lang="ru-RU" sz="1400" dirty="0" smtClean="0"/>
              <a:t>б) широкий географический охват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2708920"/>
            <a:ext cx="5078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а) высокая устойчивость при  необходимых Заказчику характеристиках канала связи, </a:t>
            </a:r>
          </a:p>
          <a:p>
            <a:r>
              <a:rPr lang="ru-RU" sz="1400" dirty="0" smtClean="0"/>
              <a:t>б) повышение оперативности в сборе и обработки информации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3861048"/>
            <a:ext cx="49360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а) широкая географическая доступность, </a:t>
            </a:r>
          </a:p>
          <a:p>
            <a:r>
              <a:rPr lang="ru-RU" sz="1400" dirty="0" smtClean="0"/>
              <a:t>б) единая тарифная и техническая политика с возможностью предоставления дополнительных сервисов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4857760"/>
            <a:ext cx="22322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b="1" dirty="0" smtClean="0"/>
              <a:t>Срочная организация канала связи «в поле»</a:t>
            </a:r>
          </a:p>
          <a:p>
            <a:r>
              <a:rPr lang="ru-RU" sz="1100" dirty="0" smtClean="0"/>
              <a:t>-организация каналов связи для общественно значимых событий и чрезвычайных ситуаций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4797153"/>
            <a:ext cx="5078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а) оперативность – сжатые сроки предоставления услуг связи (от нескольких часов), </a:t>
            </a:r>
          </a:p>
          <a:p>
            <a:r>
              <a:rPr lang="ru-RU" sz="1400" dirty="0" smtClean="0"/>
              <a:t>б) мобильность – возможность быстрого переноса оборудования, </a:t>
            </a:r>
          </a:p>
          <a:p>
            <a:r>
              <a:rPr lang="ru-RU" sz="1400" dirty="0" smtClean="0"/>
              <a:t>в) свобода от существующей инфраструктуры связи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1143008" cy="107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929198"/>
            <a:ext cx="1428760" cy="11430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483768" y="548680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Социально-значимые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задачи и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телеком-решения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6A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03848" y="1772816"/>
            <a:ext cx="5482952" cy="4353347"/>
          </a:xfrm>
        </p:spPr>
        <p:txBody>
          <a:bodyPr/>
          <a:lstStyle/>
          <a:p>
            <a:pPr marL="0"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Заказчик</a:t>
            </a:r>
            <a:r>
              <a:rPr lang="ru-RU" sz="1600" dirty="0" smtClean="0"/>
              <a:t> – МБУ «Защита населения и территории» города Новокузнецка.</a:t>
            </a:r>
          </a:p>
          <a:p>
            <a:pPr marL="0"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Задача</a:t>
            </a:r>
            <a:r>
              <a:rPr lang="ru-RU" sz="1600" dirty="0" smtClean="0"/>
              <a:t>: реализация Указа Президента «О создании комплексной системы экстренного оповещения населения об угрозе возникновения или о возникновении чрезвычайных ситуации»  было необходимо автоматизировать системы оповещения города Новокузнецка.</a:t>
            </a:r>
          </a:p>
          <a:p>
            <a:pPr marL="0"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Решение:</a:t>
            </a:r>
            <a:r>
              <a:rPr lang="ru-RU" sz="1600" dirty="0" smtClean="0"/>
              <a:t> «Энфорта» объединила сирены в единую локальную сеть, благодаря чему  вся система оповещения автоматически запускается одной кнопкой из пункта управления. Раньше для этого требовалось ручное включение сирены в каждом месте их установки. </a:t>
            </a:r>
            <a:endParaRPr lang="ru-RU" sz="1600" b="1" dirty="0" smtClean="0">
              <a:solidFill>
                <a:srgbClr val="0046AD"/>
              </a:solidFill>
            </a:endParaRPr>
          </a:p>
          <a:p>
            <a:pPr marL="0" algn="r"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Услуга</a:t>
            </a:r>
            <a:r>
              <a:rPr lang="ru-RU" sz="1600" dirty="0" smtClean="0"/>
              <a:t> – Локальная сеть (</a:t>
            </a:r>
            <a:r>
              <a:rPr lang="en-US" sz="1600" dirty="0" smtClean="0"/>
              <a:t>VPN</a:t>
            </a:r>
            <a:r>
              <a:rPr lang="ru-RU" sz="1600" dirty="0" smtClean="0"/>
              <a:t>)</a:t>
            </a:r>
          </a:p>
          <a:p>
            <a:pPr marL="0" algn="r"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Количество объектов – </a:t>
            </a:r>
            <a:r>
              <a:rPr lang="ru-RU" sz="1600" dirty="0" smtClean="0"/>
              <a:t>26 сирен.</a:t>
            </a:r>
          </a:p>
          <a:p>
            <a:pPr marL="0" algn="r"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Текущий статус </a:t>
            </a:r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rgbClr val="F37422"/>
                </a:solidFill>
              </a:rPr>
              <a:t>ВЫПОЛНЕНО</a:t>
            </a:r>
            <a:endParaRPr lang="ru-RU" sz="1600" dirty="0" smtClean="0"/>
          </a:p>
          <a:p>
            <a:endParaRPr lang="ru-RU" sz="1600" i="1" dirty="0" smtClean="0"/>
          </a:p>
          <a:p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A7636-1607-4201-B6A2-A8B82A9685D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904656" cy="73832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Безопасность населения. Автоматизация системы оповещения населения</a:t>
            </a:r>
            <a:endParaRPr lang="ru-RU" dirty="0"/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3203848" y="1340768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37422"/>
                </a:solidFill>
              </a:rPr>
              <a:t>Автоматизация системы оповещения</a:t>
            </a:r>
            <a:endParaRPr lang="ru-RU" sz="2400" dirty="0"/>
          </a:p>
        </p:txBody>
      </p:sp>
      <p:pic>
        <p:nvPicPr>
          <p:cNvPr id="74754" name="Picture 2" descr="http://komikz.ru/images/7082_ZWq7T_pamiatk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2520280" cy="2520280"/>
          </a:xfrm>
          <a:prstGeom prst="rect">
            <a:avLst/>
          </a:prstGeom>
          <a:noFill/>
        </p:spPr>
      </p:pic>
      <p:pic>
        <p:nvPicPr>
          <p:cNvPr id="74756" name="Picture 4" descr="http://www.vestikavkaza.ru/upload/iblock/2af/megafon450-2697.jpg"/>
          <p:cNvPicPr>
            <a:picLocks noChangeAspect="1" noChangeArrowheads="1"/>
          </p:cNvPicPr>
          <p:nvPr/>
        </p:nvPicPr>
        <p:blipFill>
          <a:blip r:embed="rId3" cstate="print"/>
          <a:srcRect l="26051"/>
          <a:stretch>
            <a:fillRect/>
          </a:stretch>
        </p:blipFill>
        <p:spPr bwMode="auto">
          <a:xfrm>
            <a:off x="323528" y="1412776"/>
            <a:ext cx="2520279" cy="202217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988840"/>
            <a:ext cx="8496944" cy="1224136"/>
          </a:xfrm>
        </p:spPr>
        <p:txBody>
          <a:bodyPr/>
          <a:lstStyle/>
          <a:p>
            <a:pPr marL="0"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Заказчик</a:t>
            </a:r>
            <a:r>
              <a:rPr lang="ru-RU" sz="1600" dirty="0" smtClean="0"/>
              <a:t> – МБУ «Защита населения и территории» города Новокузнецка.</a:t>
            </a:r>
          </a:p>
          <a:p>
            <a:pPr marL="0"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Задача</a:t>
            </a:r>
            <a:r>
              <a:rPr lang="ru-RU" sz="1600" dirty="0" smtClean="0"/>
              <a:t>: обеспечение качественного мониторинга паводковой обстановки реки Кондома в районе Малышева лога. </a:t>
            </a:r>
          </a:p>
          <a:p>
            <a:pPr marL="0"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Решение: </a:t>
            </a:r>
            <a:r>
              <a:rPr lang="ru-RU" sz="1600" dirty="0" smtClean="0"/>
              <a:t> «Энфорта» организовала видеонаблюдение за уровнем воды в реке Кондома.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A7636-1607-4201-B6A2-A8B82A9685D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571480"/>
            <a:ext cx="6048672" cy="571504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Безопасность. Контроль паводковой ситуации</a:t>
            </a:r>
            <a:endParaRPr lang="ru-RU" dirty="0"/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971600" y="1484784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37422"/>
                </a:solidFill>
              </a:rPr>
              <a:t>Видеонаблюдение для контроля паводковой ситуации</a:t>
            </a:r>
            <a:endParaRPr lang="ru-RU" sz="2400" dirty="0"/>
          </a:p>
        </p:txBody>
      </p:sp>
      <p:pic>
        <p:nvPicPr>
          <p:cNvPr id="1026" name="Picture 2" descr="D:\СИБИРЬ\PR функции\Новости от филиалов\2014\Новокузнецк_Мониторинг паводков.bmp"/>
          <p:cNvPicPr>
            <a:picLocks noChangeAspect="1" noChangeArrowheads="1"/>
          </p:cNvPicPr>
          <p:nvPr/>
        </p:nvPicPr>
        <p:blipFill>
          <a:blip r:embed="rId2" cstate="print"/>
          <a:srcRect l="22065" t="1645" r="37663" b="53538"/>
          <a:stretch>
            <a:fillRect/>
          </a:stretch>
        </p:blipFill>
        <p:spPr bwMode="auto">
          <a:xfrm>
            <a:off x="323528" y="3356992"/>
            <a:ext cx="3528392" cy="2736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3071810"/>
            <a:ext cx="4824536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Результат: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565656"/>
                </a:solidFill>
              </a:rPr>
              <a:t>теперь диспетчер ЕДДС (Единая дежурно-диспетчерская служба) в режиме </a:t>
            </a:r>
            <a:r>
              <a:rPr lang="ru-RU" sz="1600" b="1" dirty="0" err="1" smtClean="0">
                <a:solidFill>
                  <a:srgbClr val="565656"/>
                </a:solidFill>
              </a:rPr>
              <a:t>онлайн</a:t>
            </a:r>
            <a:r>
              <a:rPr lang="ru-RU" sz="1600" dirty="0" smtClean="0">
                <a:solidFill>
                  <a:srgbClr val="565656"/>
                </a:solidFill>
              </a:rPr>
              <a:t> отслеживает уровень воды в реке и может дать сигнал для своевременной эвакуации жителей района при угрозе затопления. </a:t>
            </a:r>
            <a:r>
              <a:rPr lang="ru-RU" sz="1600" i="1" dirty="0" smtClean="0">
                <a:solidFill>
                  <a:srgbClr val="565656"/>
                </a:solidFill>
              </a:rPr>
              <a:t>Кроме того, любой пользователь Интернет тоже может держать уровень воды в реке под собственным контролем, отслеживая видео на сайте МБУ «Защита населения и территории» города Новокузнецка.</a:t>
            </a:r>
          </a:p>
          <a:p>
            <a:pPr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Услуга</a:t>
            </a:r>
            <a:r>
              <a:rPr lang="ru-RU" sz="1600" dirty="0" smtClean="0"/>
              <a:t>: </a:t>
            </a:r>
            <a:r>
              <a:rPr lang="ru-RU" sz="1600" dirty="0" err="1" smtClean="0">
                <a:solidFill>
                  <a:srgbClr val="565656"/>
                </a:solidFill>
              </a:rPr>
              <a:t>Энфорт</a:t>
            </a:r>
            <a:r>
              <a:rPr lang="en-US" sz="1600" dirty="0" smtClean="0">
                <a:solidFill>
                  <a:srgbClr val="565656"/>
                </a:solidFill>
              </a:rPr>
              <a:t>@</a:t>
            </a:r>
            <a:r>
              <a:rPr lang="ru-RU" sz="1600" dirty="0" smtClean="0">
                <a:solidFill>
                  <a:srgbClr val="565656"/>
                </a:solidFill>
              </a:rPr>
              <a:t>Видеонаблюдение</a:t>
            </a:r>
          </a:p>
          <a:p>
            <a:pPr>
              <a:spcBef>
                <a:spcPts val="50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Текущий статус: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37422"/>
                </a:solidFill>
              </a:rPr>
              <a:t>ВЫПОЛНЕНО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48680"/>
            <a:ext cx="6175588" cy="489552"/>
          </a:xfrm>
        </p:spPr>
        <p:txBody>
          <a:bodyPr>
            <a:noAutofit/>
          </a:bodyPr>
          <a:lstStyle/>
          <a:p>
            <a:pPr algn="r"/>
            <a:r>
              <a:rPr sz="2200" dirty="0" smtClean="0"/>
              <a:t>МЧС </a:t>
            </a:r>
            <a:r>
              <a:rPr sz="2200" dirty="0" err="1" smtClean="0"/>
              <a:t>России</a:t>
            </a:r>
            <a:endParaRPr lang="en-US" sz="2200" dirty="0"/>
          </a:p>
        </p:txBody>
      </p:sp>
      <p:pic>
        <p:nvPicPr>
          <p:cNvPr id="10" name="Picture 2" descr="http://www.enforta.ru/files/File/Булгария22_07_2011%20_%2019_57_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000372"/>
            <a:ext cx="2356070" cy="15681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44" y="4509120"/>
            <a:ext cx="421313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46AD"/>
                </a:solidFill>
                <a:latin typeface="+mj-lt"/>
                <a:ea typeface="+mj-ea"/>
                <a:cs typeface="+mj-cs"/>
              </a:rPr>
              <a:t>Вне режима ЧС мы можем быть полезны: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 Организация каналов связи к местам проведения учений.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 Организация каналов связи для видеоконференций.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 Установка телефонов прямой связи с пультом МЧС.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 Установка </a:t>
            </a:r>
            <a:r>
              <a:rPr lang="ru-RU" sz="1300" dirty="0" err="1" smtClean="0"/>
              <a:t>абон.блоков</a:t>
            </a:r>
            <a:r>
              <a:rPr lang="ru-RU" sz="1300" dirty="0" smtClean="0"/>
              <a:t> на потенциально опасные объекты.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 </a:t>
            </a:r>
            <a:r>
              <a:rPr lang="en-US" sz="1300" dirty="0" smtClean="0"/>
              <a:t>VPN</a:t>
            </a:r>
            <a:r>
              <a:rPr lang="ru-RU" sz="1300" dirty="0" smtClean="0"/>
              <a:t>-</a:t>
            </a:r>
            <a:r>
              <a:rPr lang="ru-RU" sz="1300" dirty="0" err="1" smtClean="0"/>
              <a:t>ы</a:t>
            </a:r>
            <a:r>
              <a:rPr lang="ru-RU" sz="1300" dirty="0" smtClean="0"/>
              <a:t> между пожарными частями.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2996952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46AD"/>
                </a:solidFill>
                <a:latin typeface="+mj-lt"/>
                <a:ea typeface="+mj-ea"/>
                <a:cs typeface="+mj-cs"/>
              </a:rPr>
              <a:t>Опыт «ЭНФОРТЫ»:</a:t>
            </a:r>
          </a:p>
          <a:p>
            <a:pPr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Заказчики</a:t>
            </a:r>
            <a:r>
              <a:rPr lang="ru-RU" sz="1200" b="1" dirty="0" smtClean="0"/>
              <a:t> </a:t>
            </a:r>
            <a:r>
              <a:rPr lang="ru-RU" sz="1200" dirty="0" smtClean="0"/>
              <a:t>-</a:t>
            </a:r>
            <a:r>
              <a:rPr lang="ru-RU" sz="1200" b="1" dirty="0" smtClean="0"/>
              <a:t> </a:t>
            </a:r>
            <a:r>
              <a:rPr lang="ru-RU" sz="1200" dirty="0" smtClean="0"/>
              <a:t>ГУ МЧС России во всех федеральных округах РФ</a:t>
            </a:r>
          </a:p>
          <a:p>
            <a:pPr>
              <a:spcBef>
                <a:spcPts val="0"/>
              </a:spcBef>
              <a:buNone/>
            </a:pPr>
            <a:endParaRPr lang="ru-RU" sz="1200" b="1" dirty="0" smtClean="0"/>
          </a:p>
          <a:p>
            <a:pPr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Услуги</a:t>
            </a:r>
            <a:r>
              <a:rPr lang="ru-RU" sz="1200" b="1" dirty="0" smtClean="0"/>
              <a:t> </a:t>
            </a:r>
            <a:r>
              <a:rPr lang="ru-RU" sz="1200" dirty="0" smtClean="0"/>
              <a:t>-</a:t>
            </a:r>
            <a:r>
              <a:rPr lang="ru-RU" sz="1200" b="1" dirty="0" smtClean="0"/>
              <a:t> </a:t>
            </a:r>
            <a:r>
              <a:rPr lang="ru-RU" sz="1200" dirty="0" smtClean="0"/>
              <a:t>Интернет, </a:t>
            </a:r>
            <a:r>
              <a:rPr lang="en-US" sz="1200" dirty="0" smtClean="0"/>
              <a:t>VPN</a:t>
            </a:r>
            <a:r>
              <a:rPr lang="ru-RU" sz="1200" dirty="0" smtClean="0"/>
              <a:t>, телефония, видеонаблюдение</a:t>
            </a:r>
          </a:p>
          <a:p>
            <a:pPr>
              <a:spcBef>
                <a:spcPts val="0"/>
              </a:spcBef>
              <a:buNone/>
            </a:pPr>
            <a:endParaRPr lang="ru-RU" sz="1200" b="1" dirty="0" smtClean="0"/>
          </a:p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Кол-во объектов </a:t>
            </a:r>
            <a:r>
              <a:rPr lang="ru-RU" sz="1200" dirty="0" smtClean="0"/>
              <a:t>- более 2000</a:t>
            </a:r>
          </a:p>
          <a:p>
            <a:pPr>
              <a:spcBef>
                <a:spcPts val="0"/>
              </a:spcBef>
              <a:buNone/>
            </a:pPr>
            <a:endParaRPr lang="ru-RU" sz="1200" b="1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268760"/>
            <a:ext cx="439248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37422"/>
              </a:buClr>
            </a:pPr>
            <a:r>
              <a:rPr lang="ru-RU" sz="1600" b="1" dirty="0" smtClean="0">
                <a:solidFill>
                  <a:srgbClr val="0046AD"/>
                </a:solidFill>
                <a:latin typeface="+mj-lt"/>
                <a:ea typeface="+mj-ea"/>
                <a:cs typeface="+mj-cs"/>
              </a:rPr>
              <a:t>Некоторые примеры предоставления каналов связи для нужд МЧС в режиме ЧС:</a:t>
            </a:r>
          </a:p>
          <a:p>
            <a:pPr marL="85725" indent="276225">
              <a:buClr>
                <a:srgbClr val="F37422"/>
              </a:buClr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500" dirty="0" smtClean="0"/>
              <a:t>Ульяновск. Взрыв боеприпасов ФГУП «31 арсенал».</a:t>
            </a:r>
          </a:p>
          <a:p>
            <a:pPr marL="85725" indent="276225">
              <a:buClr>
                <a:srgbClr val="F37422"/>
              </a:buClr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500" dirty="0" smtClean="0"/>
              <a:t>Ижевск. Взрыв боеприпасов на 102-м арсенале ЦВО.</a:t>
            </a:r>
          </a:p>
          <a:p>
            <a:pPr marL="85725" indent="276225">
              <a:buClr>
                <a:srgbClr val="F37422"/>
              </a:buClr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500" dirty="0" smtClean="0"/>
              <a:t>Татарстан. Подъем теплохода «</a:t>
            </a:r>
            <a:r>
              <a:rPr lang="ru-RU" sz="1500" dirty="0" err="1" smtClean="0"/>
              <a:t>Булгария</a:t>
            </a:r>
            <a:r>
              <a:rPr lang="ru-RU" sz="1500" dirty="0" smtClean="0"/>
              <a:t>».</a:t>
            </a: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643446"/>
            <a:ext cx="2398155" cy="15277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" name="Picture 3" descr="D:\Public\Фото Энфорта\Пугачево для Презентации\Сусанин   Фото «без цензуры» из эпицентра взрывов в Пугачево появились в Сети - Новости Удмуртии и Ижевска_files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311788"/>
            <a:ext cx="2438860" cy="1553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2" name="Рисунок 21" descr="рис 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83968" y="4101012"/>
            <a:ext cx="2140384" cy="2756988"/>
          </a:xfrm>
          <a:prstGeom prst="rect">
            <a:avLst/>
          </a:prstGeom>
        </p:spPr>
      </p:pic>
      <p:pic>
        <p:nvPicPr>
          <p:cNvPr id="11" name="Picture 5" descr="МЧ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196752"/>
            <a:ext cx="2122134" cy="299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59832" y="1484784"/>
            <a:ext cx="5626968" cy="4641379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37422"/>
                </a:solidFill>
              </a:rPr>
              <a:t>Проект повышения безопасности на дорогах.</a:t>
            </a:r>
          </a:p>
          <a:p>
            <a:r>
              <a:rPr lang="ru-RU" sz="1400" dirty="0" smtClean="0"/>
              <a:t>«Энфорта» обеспечила каналам связи камеры и роботы автоматической фиксации нарушений ПДД.</a:t>
            </a:r>
          </a:p>
          <a:p>
            <a:r>
              <a:rPr lang="ru-RU" sz="1400" b="1" dirty="0" smtClean="0">
                <a:solidFill>
                  <a:srgbClr val="0046AD"/>
                </a:solidFill>
              </a:rPr>
              <a:t>Результат: 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сокращение  затраты на сбор информации с камер ,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оперативное отслеживание  фактов  нарушения ПДД,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привлечение  к административной ответственности свыше 600 владельцев транспортных средств в день .</a:t>
            </a:r>
          </a:p>
          <a:p>
            <a:r>
              <a:rPr lang="ru-RU" sz="1400" b="1" dirty="0" smtClean="0">
                <a:solidFill>
                  <a:srgbClr val="F37422"/>
                </a:solidFill>
              </a:rPr>
              <a:t>Борьба со «стихийными» свалками</a:t>
            </a:r>
          </a:p>
          <a:p>
            <a:r>
              <a:rPr lang="ru-RU" sz="1400" dirty="0" smtClean="0"/>
              <a:t>Преимуществом решения «Энфорты»  является </a:t>
            </a:r>
            <a:r>
              <a:rPr lang="ru-RU" sz="1400" b="1" dirty="0" smtClean="0"/>
              <a:t>мобильность комплекса</a:t>
            </a:r>
            <a:r>
              <a:rPr lang="ru-RU" sz="1400" dirty="0" smtClean="0"/>
              <a:t>, который может быть размещён в любой точке города, где есть источник электропитания и </a:t>
            </a:r>
            <a:r>
              <a:rPr lang="ru-RU" sz="1400" b="1" dirty="0" smtClean="0"/>
              <a:t>возможность распознания нарушителей</a:t>
            </a:r>
            <a:r>
              <a:rPr lang="ru-RU" sz="1400" dirty="0" smtClean="0"/>
              <a:t>. </a:t>
            </a:r>
          </a:p>
          <a:p>
            <a:r>
              <a:rPr lang="ru-RU" sz="1400" b="1" dirty="0" smtClean="0">
                <a:solidFill>
                  <a:srgbClr val="0046AD"/>
                </a:solidFill>
              </a:rPr>
              <a:t>Результат:</a:t>
            </a:r>
            <a:r>
              <a:rPr lang="ru-RU" sz="1400" dirty="0" smtClean="0"/>
              <a:t> ликвидация свалок, привлечение к административной ответственности правонарушителей. </a:t>
            </a:r>
          </a:p>
          <a:p>
            <a:r>
              <a:rPr lang="ru-RU" sz="1400" b="1" dirty="0" smtClean="0">
                <a:solidFill>
                  <a:srgbClr val="F37422"/>
                </a:solidFill>
              </a:rPr>
              <a:t>Соблюдение общественного порядка</a:t>
            </a:r>
          </a:p>
          <a:p>
            <a:r>
              <a:rPr lang="ru-RU" sz="1400" dirty="0" smtClean="0"/>
              <a:t>Видеонаблюдение  для обеспечения общественного порядка при проведении  Международного конкурса «Волшебный лед Сибири» 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A7636-1607-4201-B6A2-A8B82A9685D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408712" cy="792088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Видеонаблюдение. </a:t>
            </a:r>
            <a:br>
              <a:rPr lang="ru-RU" dirty="0" smtClean="0"/>
            </a:br>
            <a:r>
              <a:rPr lang="ru-RU" dirty="0" smtClean="0"/>
              <a:t>Проекты для Администраций</a:t>
            </a:r>
            <a:endParaRPr lang="ru-RU" dirty="0"/>
          </a:p>
        </p:txBody>
      </p:sp>
      <p:pic>
        <p:nvPicPr>
          <p:cNvPr id="6" name="Рисунок 5" descr="ГИБДД.jpg"/>
          <p:cNvPicPr>
            <a:picLocks noChangeAspect="1"/>
          </p:cNvPicPr>
          <p:nvPr/>
        </p:nvPicPr>
        <p:blipFill>
          <a:blip r:embed="rId2" cstate="print"/>
          <a:srcRect t="3704" b="7407"/>
          <a:stretch>
            <a:fillRect/>
          </a:stretch>
        </p:blipFill>
        <p:spPr bwMode="auto">
          <a:xfrm>
            <a:off x="323528" y="1340768"/>
            <a:ext cx="230791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Моя работа\PR функции\Новости от филиалов\2013\Красноярск_Стихийные свалки (фев 13).jpg"/>
          <p:cNvPicPr>
            <a:picLocks noChangeAspect="1" noChangeArrowheads="1"/>
          </p:cNvPicPr>
          <p:nvPr/>
        </p:nvPicPr>
        <p:blipFill>
          <a:blip r:embed="rId3" cstate="print"/>
          <a:srcRect b="10685"/>
          <a:stretch>
            <a:fillRect/>
          </a:stretch>
        </p:blipFill>
        <p:spPr bwMode="auto">
          <a:xfrm>
            <a:off x="323528" y="3140968"/>
            <a:ext cx="2353444" cy="1512168"/>
          </a:xfrm>
          <a:prstGeom prst="rect">
            <a:avLst/>
          </a:prstGeom>
          <a:noFill/>
        </p:spPr>
      </p:pic>
      <p:pic>
        <p:nvPicPr>
          <p:cNvPr id="6150" name="Picture 6" descr="C:\Users\Boldareva\Desktop\fe0b1ae847ed.jpg"/>
          <p:cNvPicPr>
            <a:picLocks noChangeAspect="1" noChangeArrowheads="1"/>
          </p:cNvPicPr>
          <p:nvPr/>
        </p:nvPicPr>
        <p:blipFill>
          <a:blip r:embed="rId4" cstate="print"/>
          <a:srcRect l="6060" t="10006" r="6060" b="9948"/>
          <a:stretch>
            <a:fillRect/>
          </a:stretch>
        </p:blipFill>
        <p:spPr bwMode="auto">
          <a:xfrm>
            <a:off x="395536" y="4941168"/>
            <a:ext cx="2088232" cy="1152128"/>
          </a:xfrm>
          <a:prstGeom prst="rect">
            <a:avLst/>
          </a:prstGeom>
          <a:noFill/>
        </p:spPr>
      </p:pic>
      <p:pic>
        <p:nvPicPr>
          <p:cNvPr id="6151" name="Picture 7" descr="C:\Users\Boldareva\Desktop\svalka-zapreschena-s.jpg"/>
          <p:cNvPicPr>
            <a:picLocks noChangeAspect="1" noChangeArrowheads="1"/>
          </p:cNvPicPr>
          <p:nvPr/>
        </p:nvPicPr>
        <p:blipFill>
          <a:blip r:embed="rId5" cstate="print"/>
          <a:srcRect l="5328" t="28400" r="5328" b="39200"/>
          <a:stretch>
            <a:fillRect/>
          </a:stretch>
        </p:blipFill>
        <p:spPr bwMode="auto">
          <a:xfrm>
            <a:off x="611560" y="3284984"/>
            <a:ext cx="1872208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jBlBb0rEq2_3KJlRlNS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PxoHWPO0aZcGHefbGIw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GFYpkURkiz4lhx8JPee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M3EeUNx0KgKLFifIh9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GFYpkURkiz4lhx8JPe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g2y7kx5EeEs2dEAmnu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k0QqT2TkaDpYg.pfBe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MjdsTmWk237rQOssQ_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3h5U_FI0CWJzYO751.7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Wb6lbSDUeTirFgyo.A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ThqtZE4Eq.3ocbPI6K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.tq1D3eEuMQZBErUT0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4exxzNy0Sb4EAluW4QgQ"/>
</p:tagLst>
</file>

<file path=ppt/theme/theme1.xml><?xml version="1.0" encoding="utf-8"?>
<a:theme xmlns:a="http://schemas.openxmlformats.org/drawingml/2006/main" name="Презентация_БЗ_КРК_ДР 20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Презентация_БЗ_КРК_ДР 2013</Template>
  <TotalTime>6914</TotalTime>
  <Words>2018</Words>
  <Application>Microsoft Office PowerPoint</Application>
  <PresentationFormat>Экран (4:3)</PresentationFormat>
  <Paragraphs>274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Wingdings</vt:lpstr>
      <vt:lpstr>Times New Roman</vt:lpstr>
      <vt:lpstr>Webdings</vt:lpstr>
      <vt:lpstr>Презентация_БЗ_КРК_ДР 2013</vt:lpstr>
      <vt:lpstr>Современные телекоммуникации в решении социально-значимых задач   Федеральный оператор профессиональных услуг связи «Энфорта»  </vt:lpstr>
      <vt:lpstr>О Компании «Энфорта»</vt:lpstr>
      <vt:lpstr>Содержание доклада</vt:lpstr>
      <vt:lpstr>Слайд 4</vt:lpstr>
      <vt:lpstr>Слайд 5</vt:lpstr>
      <vt:lpstr>Безопасность населения. Автоматизация системы оповещения населения</vt:lpstr>
      <vt:lpstr>Безопасность. Контроль паводковой ситуации</vt:lpstr>
      <vt:lpstr>МЧС России</vt:lpstr>
      <vt:lpstr>Видеонаблюдение.  Проекты для Администраций</vt:lpstr>
      <vt:lpstr>Национальный проект "ОБРАЗОВАНИЕ"</vt:lpstr>
      <vt:lpstr>Видеонаблюдение для МВД</vt:lpstr>
      <vt:lpstr>ГИБДД России</vt:lpstr>
      <vt:lpstr>Фиксация нарушений ПДД</vt:lpstr>
      <vt:lpstr>Описание системы видеонаблюдения</vt:lpstr>
      <vt:lpstr>Услуги связи для контроля строительства удаленных объектов</vt:lpstr>
      <vt:lpstr>Энфорт@Видеонаблюдение</vt:lpstr>
      <vt:lpstr>Слайд 17</vt:lpstr>
      <vt:lpstr>Реализованные проекты в малых городах Кузбасса</vt:lpstr>
      <vt:lpstr>Управляемая Wi-Fi зона</vt:lpstr>
      <vt:lpstr>Слайд 20</vt:lpstr>
      <vt:lpstr>Видеонаблюдение и Wi-Fi в парковых зонах</vt:lpstr>
      <vt:lpstr>ЭНФОРТА@WiFi</vt:lpstr>
      <vt:lpstr>Единое Wi-Fi пространство для проекта «Московское парковочное пространство» </vt:lpstr>
      <vt:lpstr>   </vt:lpstr>
      <vt:lpstr> Райков С. А. s.raikov@krk.enforta.com моб. +7 909 533 00 11 +7 (383) 344 99 22  info@nsk.enforta.com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Boldareva</dc:creator>
  <cp:lastModifiedBy>denis</cp:lastModifiedBy>
  <cp:revision>69</cp:revision>
  <dcterms:created xsi:type="dcterms:W3CDTF">2013-11-15T02:56:38Z</dcterms:created>
  <dcterms:modified xsi:type="dcterms:W3CDTF">2014-10-16T02:42:58Z</dcterms:modified>
</cp:coreProperties>
</file>