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73" r:id="rId4"/>
    <p:sldId id="270" r:id="rId5"/>
    <p:sldId id="271" r:id="rId6"/>
    <p:sldId id="263" r:id="rId7"/>
    <p:sldId id="274" r:id="rId8"/>
    <p:sldId id="260" r:id="rId9"/>
    <p:sldId id="275" r:id="rId10"/>
    <p:sldId id="277" r:id="rId11"/>
    <p:sldId id="299" r:id="rId12"/>
    <p:sldId id="305" r:id="rId13"/>
    <p:sldId id="290" r:id="rId14"/>
    <p:sldId id="308" r:id="rId15"/>
    <p:sldId id="307" r:id="rId16"/>
    <p:sldId id="314" r:id="rId17"/>
    <p:sldId id="309" r:id="rId18"/>
    <p:sldId id="303" r:id="rId19"/>
    <p:sldId id="304" r:id="rId20"/>
    <p:sldId id="302" r:id="rId21"/>
    <p:sldId id="300" r:id="rId22"/>
    <p:sldId id="313" r:id="rId23"/>
    <p:sldId id="311" r:id="rId24"/>
    <p:sldId id="284" r:id="rId25"/>
    <p:sldId id="278" r:id="rId26"/>
    <p:sldId id="286" r:id="rId27"/>
    <p:sldId id="283" r:id="rId28"/>
    <p:sldId id="281" r:id="rId29"/>
    <p:sldId id="282" r:id="rId30"/>
    <p:sldId id="285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9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8D1F2"/>
    <a:srgbClr val="FF9900"/>
    <a:srgbClr val="FF3300"/>
    <a:srgbClr val="74E43C"/>
    <a:srgbClr val="009644"/>
    <a:srgbClr val="0219C0"/>
    <a:srgbClr val="2C8FE0"/>
    <a:srgbClr val="C8EDF4"/>
    <a:srgbClr val="D8D8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7" autoAdjust="0"/>
    <p:restoredTop sz="92407" autoAdjust="0"/>
  </p:normalViewPr>
  <p:slideViewPr>
    <p:cSldViewPr>
      <p:cViewPr>
        <p:scale>
          <a:sx n="66" d="100"/>
          <a:sy n="66" d="100"/>
        </p:scale>
        <p:origin x="-1316" y="176"/>
      </p:cViewPr>
      <p:guideLst>
        <p:guide orient="horz" pos="527"/>
        <p:guide pos="3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F8C7F-AA7E-40E3-9A06-768F57039B6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CE1D-4990-4C0C-891D-9FBC3B345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03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8109-5442-458C-A930-36C5E20D7C2A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BB7A-D8DE-49E7-A2D5-1C3C4965A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15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p.ru/os/2015/01/13045326/#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racle.com/us/products/middleware/cloud-app-foundation/weblogic/dod-and-open-source-software-2012277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BB7A-D8DE-49E7-A2D5-1C3C4965AD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34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5A5F2-409E-4CA6-9479-02B1521DD9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ижний колонтитул 3"/>
          <p:cNvSpPr txBox="1">
            <a:spLocks noGrp="1"/>
          </p:cNvSpPr>
          <p:nvPr/>
        </p:nvSpPr>
        <p:spPr bwMode="auto">
          <a:xfrm>
            <a:off x="1" y="9380537"/>
            <a:ext cx="294408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defTabSz="942975" eaLnBrk="1" hangingPunct="1"/>
            <a:r>
              <a:rPr lang="en-US" altLang="ru-RU" sz="1200">
                <a:latin typeface="Times New Roman" pitchFamily="18" charset="0"/>
                <a:cs typeface="Arial" charset="0"/>
              </a:rPr>
              <a:t>тел: (095) 956-79-28, WEB:www.intertrust.ru</a:t>
            </a:r>
          </a:p>
        </p:txBody>
      </p:sp>
      <p:sp>
        <p:nvSpPr>
          <p:cNvPr id="46085" name="Номер слайда 4"/>
          <p:cNvSpPr txBox="1">
            <a:spLocks noGrp="1"/>
          </p:cNvSpPr>
          <p:nvPr/>
        </p:nvSpPr>
        <p:spPr bwMode="auto">
          <a:xfrm>
            <a:off x="3853590" y="9380537"/>
            <a:ext cx="294408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defTabSz="942975" eaLnBrk="1" hangingPunct="1"/>
            <a:fld id="{E363048E-731F-4606-84CB-248011403D03}" type="slidenum">
              <a:rPr lang="en-US" altLang="ru-RU" sz="1200">
                <a:latin typeface="Times New Roman" pitchFamily="18" charset="0"/>
                <a:cs typeface="Arial" charset="0"/>
              </a:rPr>
              <a:pPr algn="r" defTabSz="942975" eaLnBrk="1" hangingPunct="1"/>
              <a:t>18</a:t>
            </a:fld>
            <a:endParaRPr lang="en-US" altLang="ru-RU" sz="12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smtClean="0">
              <a:latin typeface="Arial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F2A06-3652-40B9-B583-F2D7D2A42E9D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 CompanyMedia существуют три вида рабочих мест – web-клиент, клиент IBM </a:t>
            </a:r>
            <a:r>
              <a:rPr lang="en-US" smtClean="0"/>
              <a:t>Lotus </a:t>
            </a:r>
            <a:r>
              <a:rPr lang="ru-RU" smtClean="0"/>
              <a:t>Notes и планшетные устройства. – Во всех случаях нами обеспечена возможность применения электронной подписи, с использованием сертифицированных ФСБ России средств электронной подписи.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Разграничение прав доступа, аутентификация, идентификация и регистрация событий безопасности– это стандартные возможности CompanyMedia. Что касается шифрования, то в большинстве случаев заказчики используют защищенные каналы передачи данных», а для обеспечения в системе конфиденциальности достаточно механизма разграничения прав доступа. По требованиям заказчиков может быть реализовано шифрование данных на рабочих местах с использованием сертифицированных ФСБ России средств криптографической защиты информации.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Если ЧНС – граждане разных государств, то надо выбирать криптопровайдера, средства шифрования которых применимы для обоих государств, т.к. нельзя будет проверить подпись в другом гос-ве.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dirty="0" smtClean="0">
              <a:latin typeface="Arial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21C93-752F-4FCE-8465-E5AC8BEC4F79}" type="slidenum">
              <a:rPr lang="ru-RU" smtClean="0"/>
              <a:pPr>
                <a:defRPr/>
              </a:pPr>
              <a:t>22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dirty="0" smtClean="0">
              <a:latin typeface="Arial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A3E03-53D5-4500-8502-804565166F39}" type="slidenum">
              <a:rPr lang="ru-RU" smtClean="0"/>
              <a:pPr>
                <a:defRPr/>
              </a:pPr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200" dirty="0" smtClean="0"/>
              <a:t>В СИЛУ ТОГО, ЧТИО МЫ СДЕЛАЛИ АКЦЕНТ НА СПО, КАК ИНСТРУМЕНТЕ, РЕШАЮЩЕГО ВОПРОСЫ  ИМПОРТОЗАМЕЩЕНИЯ, ТО ОТБРОСИВ  ВНЕШНИЕ РИСКИ</a:t>
            </a:r>
            <a:r>
              <a:rPr lang="en-US" altLang="ru-RU" sz="1200" dirty="0" smtClean="0"/>
              <a:t> (</a:t>
            </a:r>
            <a:r>
              <a:rPr lang="ru-RU" altLang="ru-RU" sz="1200" dirty="0" smtClean="0"/>
              <a:t>В связи с возможностью ввода дополнительных санкций против отдельных коммерческих и госструктур, эксперты не исключают и отказ от обслуживания ПК на </a:t>
            </a:r>
            <a:r>
              <a:rPr lang="ru-RU" altLang="ru-RU" sz="1200" dirty="0" err="1" smtClean="0"/>
              <a:t>пропиетарных</a:t>
            </a:r>
            <a:r>
              <a:rPr lang="ru-RU" altLang="ru-RU" sz="1200" dirty="0" smtClean="0"/>
              <a:t> ОС, дальнейшую их поддержку или вовсе «заморозку» или изъятие лицензионных ключей. В апреле 2014 г.  поводом для обсуждения в Совете Федерации создания «национальной ОС» стало то, что несколько российских банков на некоторое время отключили от платежных систем VISA и </a:t>
            </a:r>
            <a:r>
              <a:rPr lang="ru-RU" altLang="ru-RU" sz="1200" dirty="0" err="1" smtClean="0"/>
              <a:t>Master</a:t>
            </a:r>
            <a:r>
              <a:rPr lang="ru-RU" altLang="ru-RU" sz="1200" dirty="0" smtClean="0"/>
              <a:t> </a:t>
            </a:r>
            <a:r>
              <a:rPr lang="ru-RU" altLang="ru-RU" sz="1200" dirty="0" err="1" smtClean="0"/>
              <a:t>Card</a:t>
            </a:r>
            <a:r>
              <a:rPr lang="ru-RU" altLang="ru-RU" sz="1200" dirty="0" smtClean="0"/>
              <a:t>. Было опасение, что американская компания </a:t>
            </a:r>
            <a:r>
              <a:rPr lang="ru-RU" altLang="ru-RU" sz="1200" dirty="0" err="1" smtClean="0"/>
              <a:t>Microsoft</a:t>
            </a:r>
            <a:r>
              <a:rPr lang="ru-RU" altLang="ru-RU" sz="1200" dirty="0" smtClean="0"/>
              <a:t>, наряду с платежными системами, также присоединится к санкциям.</a:t>
            </a:r>
            <a:r>
              <a:rPr lang="en-US" altLang="ru-RU" sz="1200" dirty="0" smtClean="0"/>
              <a:t>)</a:t>
            </a:r>
            <a:r>
              <a:rPr lang="ru-RU" altLang="ru-RU" sz="1200" dirty="0" smtClean="0"/>
              <a:t>, К ТОРОЫМ ОТНОСИТСЯ «НЕСТАБИЛЬНОСТЬ СОСТАВА ЗАПРЕЩЕННОГО СПИСКА ПРОПРИЕТАРНОГО ПО», ВСЕ ПРОБЛЕМЫ В ВНЕДРЕНИЯ СПО , В ДАННОМ СЛУЧАЕ РАСПРОСТРАНЯЮТСЯ И НА ОБЛАСТЬ ИМПОРТОЗАМЕЩЕНИЯ.</a:t>
            </a:r>
          </a:p>
          <a:p>
            <a:pPr eaLnBrk="1" hangingPunct="1"/>
            <a:endParaRPr lang="ru-RU" altLang="ru-RU" sz="1200" dirty="0" smtClean="0"/>
          </a:p>
          <a:p>
            <a:pPr eaLnBrk="1" hangingPunct="1"/>
            <a:r>
              <a:rPr lang="ru-RU" altLang="ru-RU" sz="1200" dirty="0" smtClean="0"/>
              <a:t>НАИБОЛЕЕ УЯЗВИМЫМ ЗДЕСЬ БУДЕТ ПЛАТФОРМЕННОЕ ПО, КОТОРОЕ СОСТВЛЯЕТ БОЛЬЩУЮ ЧАСТЬ ЛЮБОГО РЕШЕНИЯ. </a:t>
            </a:r>
          </a:p>
          <a:p>
            <a:pPr eaLnBrk="1" hangingPunct="1"/>
            <a:r>
              <a:rPr lang="ru-RU" altLang="ru-RU" sz="1200" dirty="0" smtClean="0"/>
              <a:t>Рассмотрим подробнее ….. </a:t>
            </a:r>
          </a:p>
          <a:p>
            <a:pPr eaLnBrk="1" hangingPunct="1"/>
            <a:endParaRPr lang="ru-RU" altLang="ru-RU" sz="1200" dirty="0" smtClean="0"/>
          </a:p>
          <a:p>
            <a:pPr eaLnBrk="1" hangingPunct="1"/>
            <a:r>
              <a:rPr lang="ru-RU" altLang="ru-RU" sz="1200" i="1" dirty="0" smtClean="0"/>
              <a:t>Компетенция и ресурсы</a:t>
            </a:r>
          </a:p>
          <a:p>
            <a:pPr eaLnBrk="1" hangingPunct="1"/>
            <a:r>
              <a:rPr lang="ru-RU" altLang="ru-RU" sz="1200" dirty="0" smtClean="0"/>
              <a:t>Платформенное ПО с открытом кодом  (ППО) с открытым кодом разрабатываются энтузиастами, что позволяет достичь выдающихся результатов в создании новых алгоритмов, методов тестирования и отладки. Они могут позволить себе сосредоточиться на поиске наилучшего алгоритма работы с новым типом данных и ускорении его работы. Именно поэтому многие коммерческие компании поддерживают сообщества </a:t>
            </a:r>
            <a:r>
              <a:rPr lang="ru-RU" altLang="ru-RU" sz="1200" dirty="0" err="1" smtClean="0"/>
              <a:t>Open</a:t>
            </a:r>
            <a:r>
              <a:rPr lang="ru-RU" altLang="ru-RU" sz="1200" dirty="0" smtClean="0"/>
              <a:t> </a:t>
            </a:r>
            <a:r>
              <a:rPr lang="ru-RU" altLang="ru-RU" sz="1200" dirty="0" err="1" smtClean="0"/>
              <a:t>Source</a:t>
            </a:r>
            <a:r>
              <a:rPr lang="ru-RU" altLang="ru-RU" sz="1200" dirty="0" smtClean="0"/>
              <a:t>. Однако открытый код хорош, если в использующей его организации имеется множество квалифицированных программистов, знающих этот код и способных самостоятельно изменять его под свои нужды. Защищенность систем с открытым кодом, вопреки расхожему мнению, также находится обычно на высоком уровне — до сих пор не обнаружено закладок в открытом ПО, а многие из таких продуктов сертифицированы ФСТЭК.</a:t>
            </a:r>
          </a:p>
          <a:p>
            <a:pPr eaLnBrk="1" hangingPunct="1"/>
            <a:endParaRPr lang="ru-RU" altLang="ru-RU" sz="1200" dirty="0" smtClean="0"/>
          </a:p>
          <a:p>
            <a:pPr eaLnBrk="1" hangingPunct="1"/>
            <a:r>
              <a:rPr lang="ru-RU" altLang="ru-RU" sz="1200" dirty="0" smtClean="0"/>
              <a:t>К сожалению, некоммерческие ППО сильно отстают по своим характеристикам от коммерческих. Причина проста — нехватка ресурсов. Например, сообщество разработчиков </a:t>
            </a:r>
            <a:r>
              <a:rPr lang="ru-RU" altLang="ru-RU" sz="1200" dirty="0" err="1" smtClean="0"/>
              <a:t>PostgreSQL</a:t>
            </a:r>
            <a:r>
              <a:rPr lang="ru-RU" altLang="ru-RU" sz="1200" dirty="0" smtClean="0"/>
              <a:t> насчитывает по всему миру около тысячи человек, большинство из них работает время от времени. Как это можно сравнивать, например, с разработкой ППО в компании </a:t>
            </a:r>
            <a:r>
              <a:rPr lang="ru-RU" altLang="ru-RU" sz="1200" dirty="0" err="1" smtClean="0"/>
              <a:t>Oracle</a:t>
            </a:r>
            <a:r>
              <a:rPr lang="ru-RU" altLang="ru-RU" sz="1200" dirty="0" smtClean="0"/>
              <a:t>, где непрерывно и целенаправленно работают десятки тысяч человек уже несколько десятков лет? Разработчики некоммерческих ППО заявляют, что хотя многих функций ППО они еще не реализовали, но для большинства приложений они и не нужны. Но кто даст гарантии того, что завтра приложению не понадобятся отсутствующие функции? К примеру, в </a:t>
            </a:r>
            <a:r>
              <a:rPr lang="ru-RU" altLang="ru-RU" sz="1200" u="sng" dirty="0" smtClean="0">
                <a:hlinkClick r:id="rId3"/>
              </a:rPr>
              <a:t>[1]</a:t>
            </a:r>
            <a:r>
              <a:rPr lang="ru-RU" altLang="ru-RU" sz="1200" dirty="0" smtClean="0"/>
              <a:t> перечислены направления развития ППО , которые хотя и частично, но были реализованы в коммерческих системах </a:t>
            </a:r>
            <a:r>
              <a:rPr lang="ru-RU" altLang="ru-RU" sz="1200" u="sng" dirty="0" smtClean="0">
                <a:hlinkClick r:id="rId3"/>
              </a:rPr>
              <a:t>[2]</a:t>
            </a:r>
            <a:r>
              <a:rPr lang="ru-RU" altLang="ru-RU" sz="1200" dirty="0" smtClean="0"/>
              <a:t>, однако почти ничего не появилось в некоммерческих.</a:t>
            </a:r>
          </a:p>
          <a:p>
            <a:pPr eaLnBrk="1" hangingPunct="1"/>
            <a:r>
              <a:rPr lang="ru-RU" altLang="ru-RU" sz="1200" i="1" dirty="0" smtClean="0"/>
              <a:t>Производительность. </a:t>
            </a:r>
            <a:r>
              <a:rPr lang="ru-RU" altLang="ru-RU" sz="1200" dirty="0" smtClean="0"/>
              <a:t>У большинства некоммерческих систем отсутствуют аналоги следующих механизмов: распределение нагрузки по нескольким физическим компьютерам; </a:t>
            </a:r>
            <a:r>
              <a:rPr lang="ru-RU" altLang="ru-RU" sz="1200" dirty="0" err="1" smtClean="0"/>
              <a:t>грид</a:t>
            </a:r>
            <a:r>
              <a:rPr lang="ru-RU" altLang="ru-RU" sz="1200" dirty="0" smtClean="0"/>
              <a:t>; развитые оптимизаторы запросов и параллельное выполнение запросов; администрирование без остановки работы; средства тестирования изменений в режиме </a:t>
            </a:r>
            <a:r>
              <a:rPr lang="ru-RU" altLang="ru-RU" sz="1200" dirty="0" err="1" smtClean="0"/>
              <a:t>онлайн</a:t>
            </a:r>
            <a:r>
              <a:rPr lang="ru-RU" altLang="ru-RU" sz="1200" dirty="0" smtClean="0"/>
              <a:t> и в тестовой среде под реальной нагрузкой; технологии работы в памяти с </a:t>
            </a:r>
            <a:r>
              <a:rPr lang="ru-RU" altLang="ru-RU" sz="1200" dirty="0" err="1" smtClean="0"/>
              <a:t>поколоночным</a:t>
            </a:r>
            <a:r>
              <a:rPr lang="ru-RU" altLang="ru-RU" sz="1200" dirty="0" smtClean="0"/>
              <a:t> хранением; машины баз данных (архитектура для ускорения работы ППО за счет распределенной обработки и сокращения операций ввода-вывода); реализация команд ППО в ядре процессора; мощные средства диагностики, настройки, </a:t>
            </a:r>
            <a:r>
              <a:rPr lang="ru-RU" altLang="ru-RU" sz="1200" dirty="0" err="1" smtClean="0"/>
              <a:t>проактивного</a:t>
            </a:r>
            <a:r>
              <a:rPr lang="ru-RU" altLang="ru-RU" sz="1200" dirty="0" smtClean="0"/>
              <a:t> мониторинга, самонастройки; материализованные представления и многомерные встроенные кубы; быстрая пакетная загрузка; оптимизация кода для разных платформ. Сегодня наблюдается революция в области производительности ППО, проходящая через три этапа: несколько лет назад появились специализированные аппаратно-программные комплексы, на порядок ускоряющие выполнение приложений ППО без их переписывания; сегодня активно разворачивается технология работы в памяти, на порядок ускоряющая выполнение аналитических запросов </a:t>
            </a:r>
            <a:r>
              <a:rPr lang="ru-RU" altLang="ru-RU" sz="1200" u="sng" dirty="0" smtClean="0">
                <a:hlinkClick r:id="rId3"/>
              </a:rPr>
              <a:t>[2]</a:t>
            </a:r>
            <a:r>
              <a:rPr lang="ru-RU" altLang="ru-RU" sz="1200" dirty="0" smtClean="0"/>
              <a:t>; ожидается появление команд ППО, «зашитых» в ядро процессора, что еще на порядок ускорит выполнение. Некоммерческие ППО еще и не подошли к первому этапу, в них нет оптимизации программного кода и ускорения тех или иных программных компонентов. Выпускать машины баз данных, реализовывать команды ППО (здесь речь о СУБД в основном) на чипе сегодня умеют только </a:t>
            </a:r>
            <a:r>
              <a:rPr lang="ru-RU" altLang="ru-RU" sz="1200" dirty="0" err="1" smtClean="0"/>
              <a:t>Oracle</a:t>
            </a:r>
            <a:r>
              <a:rPr lang="ru-RU" altLang="ru-RU" sz="1200" dirty="0" smtClean="0"/>
              <a:t> и IBM, производящие и СУБД, и процессоры, и серверы.</a:t>
            </a:r>
          </a:p>
          <a:p>
            <a:pPr eaLnBrk="1" hangingPunct="1"/>
            <a:r>
              <a:rPr lang="ru-RU" altLang="ru-RU" sz="1200" i="1" dirty="0" smtClean="0"/>
              <a:t>Надежность. </a:t>
            </a:r>
            <a:r>
              <a:rPr lang="ru-RU" altLang="ru-RU" sz="1200" dirty="0" smtClean="0"/>
              <a:t>В большинстве некоммерческих систем не реализованы: защита от выхода из строя компьютера, автоматический повтор прерванных транзакций; защита от выхода из строя дисков, балансировка нагрузки ввода-вывода; обновление приложений без остановки их работы; изменение параметров и администрирование без остановки работы; управление множеством баз как одной; оперативное восстановление файлов, блоков, объектов; регулярная автоматическая проверка целостности основной базы и резервных баз; удаление резервных узлов на большое расстояние для </a:t>
            </a:r>
            <a:r>
              <a:rPr lang="ru-RU" altLang="ru-RU" sz="1200" dirty="0" err="1" smtClean="0"/>
              <a:t>катастрофоустойчивости</a:t>
            </a:r>
            <a:r>
              <a:rPr lang="ru-RU" altLang="ru-RU" sz="1200" dirty="0" smtClean="0"/>
              <a:t> и т. д.</a:t>
            </a:r>
          </a:p>
          <a:p>
            <a:pPr eaLnBrk="1" hangingPunct="1"/>
            <a:r>
              <a:rPr lang="ru-RU" altLang="ru-RU" sz="1200" i="1" dirty="0" smtClean="0"/>
              <a:t>Управляемость. </a:t>
            </a:r>
            <a:r>
              <a:rPr lang="ru-RU" altLang="ru-RU" sz="1200" dirty="0" smtClean="0"/>
              <a:t>Большинство некоммерческих систем не имеют мощных средств администрирования, диагностики, настройки и самонастройки, что подобно езде на автомобиле с заклеенной приборной панелью. Поэтому невозможно эффективно использовать оборудование, предупреждать сбои и обеспечивать высокую производительность. Большинство ППО с открытым кодом не поддерживают работу с очень большими базами, и хотя разработчики советуют не хранить много лишних данных или заменить одну СУБД на несколько, проблема в том, что если баз много, то управление ими существенно затрудняется.</a:t>
            </a:r>
          </a:p>
          <a:p>
            <a:pPr eaLnBrk="1" hangingPunct="1"/>
            <a:r>
              <a:rPr lang="ru-RU" altLang="ru-RU" sz="1200" i="1" dirty="0" smtClean="0"/>
              <a:t>Техническая поддержка. </a:t>
            </a:r>
            <a:r>
              <a:rPr lang="ru-RU" altLang="ru-RU" sz="1200" dirty="0" smtClean="0"/>
              <a:t>Работоспособность ППО в значительной степени зависит от мощной системы технической поддержки, выстроить которую для режима 24x7х365 — задача промышленного уровня. Сообщество </a:t>
            </a:r>
            <a:r>
              <a:rPr lang="ru-RU" altLang="ru-RU" sz="1200" dirty="0" err="1" smtClean="0"/>
              <a:t>Open</a:t>
            </a:r>
            <a:r>
              <a:rPr lang="ru-RU" altLang="ru-RU" sz="1200" dirty="0" smtClean="0"/>
              <a:t> </a:t>
            </a:r>
            <a:r>
              <a:rPr lang="ru-RU" altLang="ru-RU" sz="1200" dirty="0" err="1" smtClean="0"/>
              <a:t>Source</a:t>
            </a:r>
            <a:r>
              <a:rPr lang="ru-RU" altLang="ru-RU" sz="1200" dirty="0" smtClean="0"/>
              <a:t> не будет заниматься такой рутинной задачей и не имеет для этого ресурсов. Информация об ошибке обычно попадает в </a:t>
            </a:r>
            <a:r>
              <a:rPr lang="ru-RU" altLang="ru-RU" sz="1200" dirty="0" err="1" smtClean="0"/>
              <a:t>англоговорящую</a:t>
            </a:r>
            <a:r>
              <a:rPr lang="ru-RU" altLang="ru-RU" sz="1200" dirty="0" smtClean="0"/>
              <a:t> группу, и если тот, кто занимается этой частью кода, в данный момент свободен, то попытается помочь, однако, учитывая высокую цену простоев крупных корпоративных систем, это неприемлемо. </a:t>
            </a:r>
          </a:p>
          <a:p>
            <a:pPr eaLnBrk="1" hangingPunct="1"/>
            <a:r>
              <a:rPr lang="ru-RU" altLang="ru-RU" sz="1200" i="1" dirty="0" smtClean="0"/>
              <a:t>Совокупная стоимость владения. </a:t>
            </a:r>
            <a:r>
              <a:rPr lang="ru-RU" altLang="ru-RU" sz="1200" dirty="0" smtClean="0"/>
              <a:t>Один из аргументов в пользу ПО с открытым кодом — отсутствие платы за лицензию, однако корректнее говорить не о стоимости ПО, а о стоимости владения. Часто забывают, что на лицензию приходится лишь 10–20% </a:t>
            </a:r>
            <a:r>
              <a:rPr lang="ru-RU" altLang="ru-RU" sz="1200" u="sng" dirty="0" smtClean="0">
                <a:hlinkClick r:id="rId4"/>
              </a:rPr>
              <a:t>стоимости</a:t>
            </a:r>
            <a:r>
              <a:rPr lang="ru-RU" altLang="ru-RU" sz="1200" dirty="0" smtClean="0"/>
              <a:t> создаваемой </a:t>
            </a:r>
            <a:r>
              <a:rPr lang="ru-RU" altLang="ru-RU" sz="1200" dirty="0" err="1" smtClean="0"/>
              <a:t>ИТ-системы</a:t>
            </a:r>
            <a:r>
              <a:rPr lang="ru-RU" altLang="ru-RU" sz="1200" dirty="0" smtClean="0"/>
              <a:t>, основная же часть расходов связана с разработкой, тестированием и сопровождением. Работа со свободным ПО предполагает высокую квалификацию сотрудников, а за техническую поддержку обычно все равно надо платить. В результате использование открытого ПО в сложных корпоративных проектах может привести к высоким дополнительным затратам, превышающим стоимость лицензий.</a:t>
            </a:r>
          </a:p>
          <a:p>
            <a:pPr eaLnBrk="1" hangingPunct="1"/>
            <a:r>
              <a:rPr lang="ru-RU" altLang="ru-RU" sz="1200" i="1" dirty="0" smtClean="0"/>
              <a:t>Миграция. </a:t>
            </a:r>
            <a:r>
              <a:rPr lang="ru-RU" altLang="ru-RU" sz="1200" dirty="0" smtClean="0"/>
              <a:t>Иногда утверждают, что перевод существующих приложений на некоммерческие ППО — простой и недорогой процесс. Однако опыт показал, что миграция даже небольших приложений, в которых не предусмотрена независимость от СУБД, может обернуться крупным проектом. Часто оказывается, что проще переписать приложения целиком: диалекты языков программирования обычно различаются, многие механизмы отсутствуют вовсе, разбираться в чужом коде всегда сложно, а кроме самого приложения разработчик должен хорошо знать особенности замещаемого ПО и замещающего ПО . Доступных хороших средств автоматизации процесса миграции либо почти нет, либо они принадлежат производителям и стоят дорого. Кроме того, получаемый в результате миграции код обычно не только хуже по производительности и надежности, но и не оптимален и требует последующей настройки.</a:t>
            </a:r>
          </a:p>
          <a:p>
            <a:pPr eaLnBrk="1" hangingPunct="1"/>
            <a:r>
              <a:rPr lang="ru-RU" altLang="ru-RU" sz="1200" i="1" dirty="0" smtClean="0"/>
              <a:t>Документация. </a:t>
            </a:r>
            <a:r>
              <a:rPr lang="ru-RU" altLang="ru-RU" sz="1200" dirty="0" smtClean="0"/>
              <a:t>Документации для некоммерческих ППО очень мало, а локализованной практически нет.</a:t>
            </a:r>
          </a:p>
          <a:p>
            <a:pPr eaLnBrk="1" hangingPunct="1"/>
            <a:endParaRPr lang="ru-RU" altLang="ru-RU" sz="1200" dirty="0" smtClean="0"/>
          </a:p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110BC4-A10B-4300-B278-251B4ED30FDC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497A2-9FBF-4B97-B268-209F16143CFF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z="1000" smtClean="0"/>
              <a:t>ActiveFrame</a:t>
            </a:r>
            <a:r>
              <a:rPr lang="ru-RU" altLang="ru-RU" sz="1000" smtClean="0"/>
              <a:t> 5 – представляет собой каркас системы (или подсистемы). При этом уже включат вспомогательные программы, библиотеки кода, языки сценариев и даже  другое ПО, призванное облегчить разработку и объединение разных компонентов большого программного проекта. Это объединение органичное объединение стало возможно за счёт использования принципов единого интерфейса с возможностью декларативного создания (разработка без модификации программного кода будущей системы), наличия высокоуровневых сервисов,  технологий и подходов.</a:t>
            </a:r>
            <a:endParaRPr lang="en-US" altLang="ru-RU" sz="1000" smtClean="0"/>
          </a:p>
          <a:p>
            <a:pPr eaLnBrk="1" hangingPunct="1"/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1AA5F9-BF75-4DAF-8FD2-6E05E36682F9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 smtClean="0"/>
              <a:t>Что же из себя представляет платформа – </a:t>
            </a:r>
            <a:r>
              <a:rPr lang="en-US" altLang="ru-RU" sz="1000" smtClean="0"/>
              <a:t>JEE </a:t>
            </a:r>
            <a:r>
              <a:rPr lang="ru-RU" altLang="ru-RU" sz="1000" smtClean="0"/>
              <a:t>приложение, имеющее классическую трехзвенную архитектуру и реализующее основные сервисы для поддержки решений управления информационным контентом: </a:t>
            </a:r>
            <a:endParaRPr lang="en-US" altLang="ru-RU" sz="1000" smtClean="0"/>
          </a:p>
          <a:p>
            <a:r>
              <a:rPr lang="ru-RU" altLang="ru-RU" sz="1000" smtClean="0"/>
              <a:t>Сервис конфигурации</a:t>
            </a:r>
          </a:p>
          <a:p>
            <a:r>
              <a:rPr lang="ru-RU" altLang="ru-RU" sz="1000" smtClean="0"/>
              <a:t>Сервис хранения данных</a:t>
            </a:r>
          </a:p>
          <a:p>
            <a:r>
              <a:rPr lang="ru-RU" altLang="ru-RU" sz="1000" smtClean="0"/>
              <a:t>Сервис для работы с объектами типа «карточка»</a:t>
            </a:r>
          </a:p>
          <a:p>
            <a:r>
              <a:rPr lang="ru-RU" altLang="ru-RU" sz="1000" smtClean="0"/>
              <a:t>Сервис поддержки Инфраструктуры модулей расширения</a:t>
            </a:r>
          </a:p>
          <a:p>
            <a:r>
              <a:rPr lang="ru-RU" altLang="ru-RU" sz="1000" smtClean="0"/>
              <a:t>Сервис поиска</a:t>
            </a:r>
          </a:p>
          <a:p>
            <a:r>
              <a:rPr lang="ru-RU" altLang="ru-RU" sz="1000" smtClean="0"/>
              <a:t>Сервис для работы с ЖЦ и Интеграция движка Activiti</a:t>
            </a:r>
          </a:p>
          <a:p>
            <a:r>
              <a:rPr lang="ru-RU" altLang="ru-RU" sz="1000" smtClean="0"/>
              <a:t>Сервис для работы с правами доступа и  Механизм динамических ролей</a:t>
            </a:r>
          </a:p>
          <a:p>
            <a:r>
              <a:rPr lang="ru-RU" altLang="ru-RU" sz="1000" smtClean="0"/>
              <a:t>Сервис для работы с системным журналом</a:t>
            </a:r>
          </a:p>
          <a:p>
            <a:r>
              <a:rPr lang="ru-RU" altLang="ru-RU" sz="1000" smtClean="0"/>
              <a:t>Сервис генерации отчетов и интеграция с </a:t>
            </a:r>
            <a:r>
              <a:rPr lang="en-US" altLang="ru-RU" sz="1000" smtClean="0"/>
              <a:t>JasperReports</a:t>
            </a:r>
            <a:endParaRPr lang="ru-RU" altLang="ru-RU" sz="1000" smtClean="0"/>
          </a:p>
          <a:p>
            <a:r>
              <a:rPr lang="ru-RU" altLang="ru-RU" sz="1000" smtClean="0"/>
              <a:t>GUI-инфраструктура, Document Box</a:t>
            </a:r>
          </a:p>
          <a:p>
            <a:r>
              <a:rPr lang="ru-RU" altLang="ru-RU" sz="1000" smtClean="0"/>
              <a:t>Приложение GUI «Список объектов»</a:t>
            </a:r>
          </a:p>
          <a:p>
            <a:r>
              <a:rPr lang="ru-RU" altLang="ru-RU" sz="1000" smtClean="0"/>
              <a:t>Сервис конфигурируемых списков</a:t>
            </a:r>
          </a:p>
          <a:p>
            <a:r>
              <a:rPr lang="ru-RU" altLang="ru-RU" sz="1000" smtClean="0"/>
              <a:t>Составное приложение «список/редактор системных объектов»</a:t>
            </a:r>
          </a:p>
          <a:p>
            <a:r>
              <a:rPr lang="ru-RU" altLang="ru-RU" sz="1000" smtClean="0"/>
              <a:t>Приложение «Редактор системных объектов»</a:t>
            </a:r>
          </a:p>
          <a:p>
            <a:r>
              <a:rPr lang="ru-RU" altLang="ru-RU" sz="1000" smtClean="0"/>
              <a:t>Сервис конфигурируемых форм</a:t>
            </a:r>
          </a:p>
          <a:p>
            <a:r>
              <a:rPr lang="ru-RU" altLang="ru-RU" sz="1000" smtClean="0"/>
              <a:t>GUI компоненты отображения конфигурируемых форм</a:t>
            </a:r>
          </a:p>
          <a:p>
            <a:r>
              <a:rPr lang="ru-RU" altLang="ru-RU" sz="1000" smtClean="0"/>
              <a:t>Основыне виджеты, отображающие атрибуты объектов системы</a:t>
            </a:r>
          </a:p>
          <a:p>
            <a:r>
              <a:rPr lang="ru-RU" altLang="ru-RU" sz="1000" smtClean="0"/>
              <a:t>Сервис импорта/экспорта объектов системы из/в xml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E2B0E-D6B2-4F3C-ACBE-ADCB587F848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000" b="1" smtClean="0"/>
              <a:t>Операционные системы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Для установки на машинах разработчиков/конечных пользователей</a:t>
            </a:r>
          </a:p>
          <a:p>
            <a:pPr eaLnBrk="1" hangingPunct="1"/>
            <a:r>
              <a:rPr lang="en-US" altLang="ru-RU" sz="1000" b="1" smtClean="0"/>
              <a:t>OpenSuse Linux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Стабильный и удобный интерфейс на базе </a:t>
            </a:r>
            <a:r>
              <a:rPr lang="en-US" altLang="ru-RU" sz="1000" smtClean="0"/>
              <a:t>KDE</a:t>
            </a:r>
            <a:r>
              <a:rPr lang="ru-RU" altLang="ru-RU" sz="1000" smtClean="0"/>
              <a:t> 4.7.2</a:t>
            </a:r>
          </a:p>
          <a:p>
            <a:pPr eaLnBrk="1" hangingPunct="1"/>
            <a:r>
              <a:rPr lang="ru-RU" altLang="ru-RU" sz="1000" smtClean="0"/>
              <a:t>Богатый набор предустановленых утилит</a:t>
            </a:r>
          </a:p>
          <a:p>
            <a:pPr eaLnBrk="1" hangingPunct="1"/>
            <a:r>
              <a:rPr lang="ru-RU" altLang="ru-RU" sz="1000" smtClean="0"/>
              <a:t>Нативная поддержка работы в </a:t>
            </a:r>
            <a:r>
              <a:rPr lang="en-US" altLang="ru-RU" sz="1000" smtClean="0"/>
              <a:t>Windows</a:t>
            </a:r>
            <a:r>
              <a:rPr lang="ru-RU" altLang="ru-RU" sz="1000" smtClean="0"/>
              <a:t>-сетях (благодаря тому что изначально систему разрабатывала </a:t>
            </a:r>
            <a:r>
              <a:rPr lang="en-US" altLang="ru-RU" sz="1000" smtClean="0"/>
              <a:t>Novell</a:t>
            </a:r>
            <a:r>
              <a:rPr lang="ru-RU" altLang="ru-RU" sz="1000" smtClean="0"/>
              <a:t>)</a:t>
            </a:r>
          </a:p>
          <a:p>
            <a:pPr eaLnBrk="1" hangingPunct="1"/>
            <a:r>
              <a:rPr lang="ru-RU" altLang="ru-RU" sz="1000" smtClean="0"/>
              <a:t>Хорошая интеграция с «облачными» технологиями</a:t>
            </a:r>
          </a:p>
          <a:p>
            <a:pPr eaLnBrk="1" hangingPunct="1"/>
            <a:r>
              <a:rPr lang="ru-RU" altLang="ru-RU" sz="1000" smtClean="0"/>
              <a:t>Система ориентирована на работу не только как настольная станция но и как сервер, что особенно удобно для разработчиков</a:t>
            </a:r>
          </a:p>
          <a:p>
            <a:pPr eaLnBrk="1" hangingPunct="1"/>
            <a:r>
              <a:rPr lang="ru-RU" altLang="ru-RU" sz="1000" smtClean="0"/>
              <a:t>Преимущества</a:t>
            </a:r>
          </a:p>
          <a:p>
            <a:pPr eaLnBrk="1" hangingPunct="1"/>
            <a:r>
              <a:rPr lang="ru-RU" altLang="ru-RU" sz="1000" smtClean="0"/>
              <a:t>Профессионально разработанная стабильная система</a:t>
            </a:r>
          </a:p>
          <a:p>
            <a:pPr eaLnBrk="1" hangingPunct="1"/>
            <a:r>
              <a:rPr lang="ru-RU" altLang="ru-RU" sz="1000" smtClean="0"/>
              <a:t>Большое сообщество пользователей и разработчиков</a:t>
            </a:r>
          </a:p>
          <a:p>
            <a:pPr eaLnBrk="1" hangingPunct="1"/>
            <a:r>
              <a:rPr lang="ru-RU" altLang="ru-RU" sz="1000" smtClean="0"/>
              <a:t>Регулярные обновления и релизы</a:t>
            </a:r>
          </a:p>
          <a:p>
            <a:pPr eaLnBrk="1" hangingPunct="1"/>
            <a:r>
              <a:rPr lang="ru-RU" altLang="ru-RU" sz="1000" smtClean="0"/>
              <a:t>Очень удобная по сравнению с многими другими дистрибутивами система управления </a:t>
            </a:r>
            <a:r>
              <a:rPr lang="en-US" altLang="ru-RU" sz="1000" smtClean="0"/>
              <a:t>Yast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Недостатки: Необходимо использовать свободно-распространяемые драйверы или придется устанавливать некоторые коммерческие кодеки (аудио видео) самостоятельно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Для установки в качестве сервера</a:t>
            </a:r>
          </a:p>
          <a:p>
            <a:pPr eaLnBrk="1" hangingPunct="1"/>
            <a:r>
              <a:rPr lang="en-US" altLang="ru-RU" sz="1000" b="1" smtClean="0"/>
              <a:t>CentOS Linux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Жизненный цикл поддержки порядка 10 лет</a:t>
            </a:r>
          </a:p>
          <a:p>
            <a:pPr eaLnBrk="1" hangingPunct="1"/>
            <a:r>
              <a:rPr lang="ru-RU" altLang="ru-RU" sz="1000" smtClean="0"/>
              <a:t>Более удобная (по сравнению с </a:t>
            </a:r>
            <a:r>
              <a:rPr lang="en-US" altLang="ru-RU" sz="1000" smtClean="0"/>
              <a:t>Deban</a:t>
            </a:r>
            <a:r>
              <a:rPr lang="ru-RU" altLang="ru-RU" sz="1000" smtClean="0"/>
              <a:t> и </a:t>
            </a:r>
            <a:r>
              <a:rPr lang="en-US" altLang="ru-RU" sz="1000" smtClean="0"/>
              <a:t>Ubuntu</a:t>
            </a:r>
            <a:r>
              <a:rPr lang="ru-RU" altLang="ru-RU" sz="1000" smtClean="0"/>
              <a:t>) система управления пакетами</a:t>
            </a:r>
          </a:p>
          <a:p>
            <a:pPr eaLnBrk="1" hangingPunct="1"/>
            <a:r>
              <a:rPr lang="ru-RU" altLang="ru-RU" sz="1000" smtClean="0"/>
              <a:t>Наиболее распространенная серверная платформа на данный момент</a:t>
            </a:r>
          </a:p>
          <a:p>
            <a:pPr eaLnBrk="1" hangingPunct="1"/>
            <a:r>
              <a:rPr lang="ru-RU" altLang="ru-RU" sz="1000" smtClean="0"/>
              <a:t>Преимущества</a:t>
            </a:r>
          </a:p>
          <a:p>
            <a:pPr eaLnBrk="1" hangingPunct="1"/>
            <a:r>
              <a:rPr lang="ru-RU" altLang="ru-RU" sz="1000" smtClean="0"/>
              <a:t>Этот дистрибутив является открытой версией дистрибутивов </a:t>
            </a:r>
            <a:r>
              <a:rPr lang="en-US" altLang="ru-RU" sz="1000" smtClean="0"/>
              <a:t>RHEL</a:t>
            </a:r>
            <a:r>
              <a:rPr lang="ru-RU" altLang="ru-RU" sz="1000" smtClean="0"/>
              <a:t>, таким образом, изначально, это система </a:t>
            </a:r>
            <a:r>
              <a:rPr lang="en-US" altLang="ru-RU" sz="1000" smtClean="0"/>
              <a:t>Enterprise </a:t>
            </a:r>
            <a:r>
              <a:rPr lang="ru-RU" altLang="ru-RU" sz="1000" smtClean="0"/>
              <a:t>уровня</a:t>
            </a:r>
          </a:p>
          <a:p>
            <a:pPr eaLnBrk="1" hangingPunct="1"/>
            <a:r>
              <a:rPr lang="ru-RU" altLang="ru-RU" sz="1000" smtClean="0"/>
              <a:t>Регулярные обновления системы безопасности (что важно для систем уровня предприятия)</a:t>
            </a:r>
          </a:p>
          <a:p>
            <a:pPr eaLnBrk="1" hangingPunct="1"/>
            <a:r>
              <a:rPr lang="ru-RU" altLang="ru-RU" sz="1000" smtClean="0"/>
              <a:t>Высокий уровень безопасности и производительность системы</a:t>
            </a:r>
          </a:p>
          <a:p>
            <a:pPr eaLnBrk="1" hangingPunct="1"/>
            <a:r>
              <a:rPr lang="ru-RU" altLang="ru-RU" sz="1000" smtClean="0"/>
              <a:t>Несколько урезанные возможности по сравнению с коммерческой версией </a:t>
            </a:r>
            <a:r>
              <a:rPr lang="en-US" altLang="ru-RU" sz="1000" smtClean="0"/>
              <a:t>RHEL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Благодаря частым релизам, старые версии могут не поддерживать новое прикладное ПО, но для сервера не требуется постоянное обновление системы в целом.</a:t>
            </a:r>
          </a:p>
          <a:p>
            <a:pPr eaLnBrk="1" hangingPunct="1"/>
            <a:endParaRPr lang="ru-RU" altLang="ru-RU" sz="1000" smtClean="0"/>
          </a:p>
          <a:p>
            <a:pPr eaLnBrk="1" hangingPunct="1"/>
            <a:r>
              <a:rPr lang="ru-RU" altLang="ru-RU" sz="1000" smtClean="0"/>
              <a:t>Недостатки: Проблемы с использованием технологий </a:t>
            </a:r>
            <a:r>
              <a:rPr lang="en-US" altLang="ru-RU" sz="1000" smtClean="0"/>
              <a:t>Microsoft </a:t>
            </a:r>
            <a:r>
              <a:rPr lang="ru-RU" altLang="ru-RU" sz="1000" smtClean="0"/>
              <a:t>таких как </a:t>
            </a:r>
            <a:r>
              <a:rPr lang="en-US" altLang="ru-RU" sz="1000" smtClean="0"/>
              <a:t>ASP</a:t>
            </a:r>
            <a:r>
              <a:rPr lang="ru-RU" altLang="ru-RU" sz="1000" smtClean="0"/>
              <a:t> .</a:t>
            </a:r>
            <a:r>
              <a:rPr lang="en-US" altLang="ru-RU" sz="1000" smtClean="0"/>
              <a:t>NET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b="1" smtClean="0"/>
              <a:t>Серверы приложений</a:t>
            </a:r>
            <a:endParaRPr lang="ru-RU" altLang="ru-RU" sz="1000" smtClean="0"/>
          </a:p>
          <a:p>
            <a:pPr eaLnBrk="1" hangingPunct="1"/>
            <a:r>
              <a:rPr lang="en-US" altLang="ru-RU" sz="1000" b="1" smtClean="0"/>
              <a:t>Glassfish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Распространенность 11%</a:t>
            </a:r>
          </a:p>
          <a:p>
            <a:pPr eaLnBrk="1" hangingPunct="1"/>
            <a:r>
              <a:rPr lang="ru-RU" altLang="ru-RU" sz="1000" smtClean="0"/>
              <a:t>Удобство и время развертки сервера по пятибальной шкале 3.5</a:t>
            </a:r>
          </a:p>
          <a:p>
            <a:pPr eaLnBrk="1" hangingPunct="1"/>
            <a:r>
              <a:rPr lang="ru-RU" altLang="ru-RU" sz="1000" smtClean="0"/>
              <a:t>Поддержка основных </a:t>
            </a:r>
            <a:r>
              <a:rPr lang="en-US" altLang="ru-RU" sz="1000" smtClean="0"/>
              <a:t>IDE 4.5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Удобство конфигурирования сервера 3</a:t>
            </a:r>
          </a:p>
          <a:p>
            <a:pPr eaLnBrk="1" hangingPunct="1"/>
            <a:r>
              <a:rPr lang="ru-RU" altLang="ru-RU" sz="1000" smtClean="0"/>
              <a:t>Поддержка возможностей и открытых стандартов 5</a:t>
            </a:r>
          </a:p>
          <a:p>
            <a:pPr eaLnBrk="1" hangingPunct="1"/>
            <a:r>
              <a:rPr lang="ru-RU" altLang="ru-RU" sz="1000" smtClean="0"/>
              <a:t>Управление сервером </a:t>
            </a:r>
            <a:r>
              <a:rPr lang="en-US" altLang="ru-RU" sz="1000" smtClean="0"/>
              <a:t>5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JBoss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Распространенность 28%</a:t>
            </a:r>
          </a:p>
          <a:p>
            <a:pPr eaLnBrk="1" hangingPunct="1"/>
            <a:r>
              <a:rPr lang="ru-RU" altLang="ru-RU" sz="1000" smtClean="0"/>
              <a:t>Удобство и время развертки сервера по пятибальной шкале 4</a:t>
            </a:r>
          </a:p>
          <a:p>
            <a:pPr eaLnBrk="1" hangingPunct="1"/>
            <a:r>
              <a:rPr lang="ru-RU" altLang="ru-RU" sz="1000" smtClean="0"/>
              <a:t>Поддержка основных </a:t>
            </a:r>
            <a:r>
              <a:rPr lang="en-US" altLang="ru-RU" sz="1000" smtClean="0"/>
              <a:t>IDE 4.5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Удобство конфигурирования сервера 4</a:t>
            </a:r>
          </a:p>
          <a:p>
            <a:pPr eaLnBrk="1" hangingPunct="1"/>
            <a:r>
              <a:rPr lang="ru-RU" altLang="ru-RU" sz="1000" smtClean="0"/>
              <a:t>Поддержка возможностей и открытых стандартов 5</a:t>
            </a:r>
          </a:p>
          <a:p>
            <a:pPr eaLnBrk="1" hangingPunct="1"/>
            <a:r>
              <a:rPr lang="ru-RU" altLang="ru-RU" sz="1000" smtClean="0"/>
              <a:t>Управление сервером</a:t>
            </a:r>
            <a:r>
              <a:rPr lang="en-US" altLang="ru-RU" sz="1000" smtClean="0"/>
              <a:t> 4.5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Tomcat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Распространенность 59%</a:t>
            </a:r>
          </a:p>
          <a:p>
            <a:pPr eaLnBrk="1" hangingPunct="1"/>
            <a:r>
              <a:rPr lang="ru-RU" altLang="ru-RU" sz="1000" smtClean="0"/>
              <a:t>Удобство и время развертки сервера по пятибальной шкале 5</a:t>
            </a:r>
          </a:p>
          <a:p>
            <a:pPr eaLnBrk="1" hangingPunct="1"/>
            <a:r>
              <a:rPr lang="ru-RU" altLang="ru-RU" sz="1000" smtClean="0"/>
              <a:t>Поддержка основных </a:t>
            </a:r>
            <a:r>
              <a:rPr lang="en-US" altLang="ru-RU" sz="1000" smtClean="0"/>
              <a:t>IDE 4.5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Удобство конфигурирования сервера 4</a:t>
            </a:r>
          </a:p>
          <a:p>
            <a:pPr eaLnBrk="1" hangingPunct="1"/>
            <a:r>
              <a:rPr lang="ru-RU" altLang="ru-RU" sz="1000" smtClean="0"/>
              <a:t>Поддержка возможностей и открытых стандартов 3</a:t>
            </a:r>
          </a:p>
          <a:p>
            <a:pPr eaLnBrk="1" hangingPunct="1"/>
            <a:r>
              <a:rPr lang="ru-RU" altLang="ru-RU" sz="1000" smtClean="0"/>
              <a:t>Управление сервером 2</a:t>
            </a:r>
            <a:r>
              <a:rPr lang="en-US" altLang="ru-RU" sz="1000" smtClean="0"/>
              <a:t>.5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 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 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 </a:t>
            </a:r>
            <a:endParaRPr lang="ru-RU" altLang="ru-RU" sz="1000" smtClean="0"/>
          </a:p>
          <a:p>
            <a:pPr eaLnBrk="1" hangingPunct="1"/>
            <a:r>
              <a:rPr lang="ru-RU" altLang="ru-RU" sz="1000" b="1" smtClean="0"/>
              <a:t>Таким образом, по предпочтительности использования сервера можно распределить в следующем порядке: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JBoss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Glassfish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Tomcat</a:t>
            </a:r>
            <a:endParaRPr lang="ru-RU" altLang="ru-RU" sz="1000" smtClean="0"/>
          </a:p>
          <a:p>
            <a:pPr eaLnBrk="1" hangingPunct="1"/>
            <a:endParaRPr lang="ru-RU" altLang="ru-RU" sz="1000" b="1" smtClean="0"/>
          </a:p>
          <a:p>
            <a:pPr eaLnBrk="1" hangingPunct="1"/>
            <a:r>
              <a:rPr lang="ru-RU" altLang="ru-RU" sz="1000" b="1" smtClean="0"/>
              <a:t>Бесплатные реляционные СУБД</a:t>
            </a:r>
            <a:endParaRPr lang="ru-RU" altLang="ru-RU" sz="1000" smtClean="0"/>
          </a:p>
          <a:p>
            <a:pPr eaLnBrk="1" hangingPunct="1"/>
            <a:r>
              <a:rPr lang="en-US" altLang="ru-RU" sz="1000" b="1" smtClean="0"/>
              <a:t>SQLLite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Достоинства:</a:t>
            </a:r>
          </a:p>
          <a:p>
            <a:pPr eaLnBrk="1" hangingPunct="1"/>
            <a:r>
              <a:rPr lang="ru-RU" altLang="ru-RU" sz="1000" smtClean="0"/>
              <a:t>Основана на файловой системе, очень мобильна</a:t>
            </a:r>
          </a:p>
          <a:p>
            <a:pPr eaLnBrk="1" hangingPunct="1"/>
            <a:r>
              <a:rPr lang="ru-RU" altLang="ru-RU" sz="1000" smtClean="0"/>
              <a:t>Поддержка основных стандартов </a:t>
            </a:r>
            <a:r>
              <a:rPr lang="en-US" altLang="ru-RU" sz="1000" smtClean="0"/>
              <a:t>SQL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Очень удобна для разработки и тестирования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Нет системы управления пользователями</a:t>
            </a:r>
          </a:p>
          <a:p>
            <a:pPr eaLnBrk="1" hangingPunct="1"/>
            <a:r>
              <a:rPr lang="ru-RU" altLang="ru-RU" sz="1000" smtClean="0"/>
              <a:t>Нет эффективных инструментов по улучшению производительности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MySQL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</a:t>
            </a:r>
          </a:p>
          <a:p>
            <a:pPr eaLnBrk="1" hangingPunct="1"/>
            <a:r>
              <a:rPr lang="ru-RU" altLang="ru-RU" sz="1000" smtClean="0"/>
              <a:t>Удобство установки и использования</a:t>
            </a:r>
          </a:p>
          <a:p>
            <a:pPr eaLnBrk="1" hangingPunct="1"/>
            <a:r>
              <a:rPr lang="ru-RU" altLang="ru-RU" sz="1000" smtClean="0"/>
              <a:t>Поддержка большого количества особенностей </a:t>
            </a:r>
            <a:r>
              <a:rPr lang="en-US" altLang="ru-RU" sz="1000" smtClean="0"/>
              <a:t>SQL 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Удобное обеспечение безопасности и управление правами пользователей</a:t>
            </a:r>
          </a:p>
          <a:p>
            <a:pPr eaLnBrk="1" hangingPunct="1"/>
            <a:r>
              <a:rPr lang="ru-RU" altLang="ru-RU" sz="1000" smtClean="0"/>
              <a:t>Возможность управления большими объёмами данных и возможность масштабирования</a:t>
            </a:r>
          </a:p>
          <a:p>
            <a:pPr eaLnBrk="1" hangingPunct="1"/>
            <a:r>
              <a:rPr lang="ru-RU" altLang="ru-RU" sz="1000" smtClean="0"/>
              <a:t>Высокая скорость обработки и производительность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Некоторые ограничения присущие большинству бесплатных СУБД</a:t>
            </a:r>
          </a:p>
          <a:p>
            <a:pPr eaLnBrk="1" hangingPunct="1"/>
            <a:r>
              <a:rPr lang="ru-RU" altLang="ru-RU" sz="1000" smtClean="0"/>
              <a:t>Некоторые функции такие как ссылки, транзакции и аудит работают не так хорошо как в некоторых коммерческих СУБД</a:t>
            </a:r>
          </a:p>
          <a:p>
            <a:pPr eaLnBrk="1" hangingPunct="1"/>
            <a:r>
              <a:rPr lang="ru-RU" altLang="ru-RU" sz="1000" smtClean="0"/>
              <a:t>Разработка этой базы в последнее время идет очень медленно. Новые возможности появляются не так часто как в коммерческих базах</a:t>
            </a:r>
          </a:p>
          <a:p>
            <a:pPr eaLnBrk="1" hangingPunct="1"/>
            <a:r>
              <a:rPr lang="ru-RU" altLang="ru-RU" sz="1000" smtClean="0"/>
              <a:t>Есть проблемы в случае «конкурентного» доступа к записям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PostgresSQL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Достоинства:</a:t>
            </a:r>
          </a:p>
          <a:p>
            <a:pPr eaLnBrk="1" hangingPunct="1"/>
            <a:r>
              <a:rPr lang="ru-RU" altLang="ru-RU" sz="1000" smtClean="0"/>
              <a:t>Бесплатная, с поддержкой основных стандартов </a:t>
            </a:r>
            <a:r>
              <a:rPr lang="en-US" altLang="ru-RU" sz="1000" smtClean="0"/>
              <a:t>SQL</a:t>
            </a:r>
            <a:r>
              <a:rPr lang="ru-RU" altLang="ru-RU" sz="1000" smtClean="0"/>
              <a:t> и мощным сообществом пользователей и разработчиков</a:t>
            </a:r>
          </a:p>
          <a:p>
            <a:pPr eaLnBrk="1" hangingPunct="1"/>
            <a:r>
              <a:rPr lang="ru-RU" altLang="ru-RU" sz="1000" smtClean="0"/>
              <a:t>Хорошая поддержка сторонних разработчиков в плане инструментария</a:t>
            </a:r>
          </a:p>
          <a:p>
            <a:pPr eaLnBrk="1" hangingPunct="1"/>
            <a:r>
              <a:rPr lang="ru-RU" altLang="ru-RU" sz="1000" smtClean="0"/>
              <a:t>Возможность расширения при помощи хранимых процедур</a:t>
            </a:r>
          </a:p>
          <a:p>
            <a:pPr eaLnBrk="1" hangingPunct="1"/>
            <a:r>
              <a:rPr lang="ru-RU" altLang="ru-RU" sz="1000" smtClean="0"/>
              <a:t>Объектно-ориентированная система (в случае необходимости такого использования)</a:t>
            </a:r>
          </a:p>
          <a:p>
            <a:pPr eaLnBrk="1" hangingPunct="1"/>
            <a:r>
              <a:rPr lang="ru-RU" altLang="ru-RU" sz="1000" smtClean="0"/>
              <a:t>Невысокая производительность, уступает к примеру тому-же </a:t>
            </a:r>
            <a:r>
              <a:rPr lang="en-US" altLang="ru-RU" sz="1000" smtClean="0"/>
              <a:t>MySQL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Слабая поддержка среди хостинг-провайдеров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FireBird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Достоинства:</a:t>
            </a:r>
          </a:p>
          <a:p>
            <a:pPr eaLnBrk="1" hangingPunct="1"/>
            <a:r>
              <a:rPr lang="ru-RU" altLang="ru-RU" sz="1000" smtClean="0"/>
              <a:t>СУБД легкая и простая в установке</a:t>
            </a:r>
          </a:p>
          <a:p>
            <a:pPr eaLnBrk="1" hangingPunct="1"/>
            <a:r>
              <a:rPr lang="ru-RU" altLang="ru-RU" sz="1000" smtClean="0"/>
              <a:t>Не потребляет много ресурсов на сервере</a:t>
            </a:r>
          </a:p>
          <a:p>
            <a:pPr eaLnBrk="1" hangingPunct="1"/>
            <a:r>
              <a:rPr lang="ru-RU" altLang="ru-RU" sz="1000" smtClean="0"/>
              <a:t>Достаточно производительная</a:t>
            </a:r>
          </a:p>
          <a:p>
            <a:pPr eaLnBrk="1" hangingPunct="1"/>
            <a:r>
              <a:rPr lang="ru-RU" altLang="ru-RU" sz="1000" smtClean="0"/>
              <a:t>Открытая лицензия использования</a:t>
            </a:r>
          </a:p>
          <a:p>
            <a:pPr eaLnBrk="1" hangingPunct="1"/>
            <a:r>
              <a:rPr lang="ru-RU" altLang="ru-RU" sz="1000" smtClean="0"/>
              <a:t>Есть возможность использовать внешние библиотеки для расширения функциональности</a:t>
            </a:r>
          </a:p>
          <a:p>
            <a:pPr eaLnBrk="1" hangingPunct="1"/>
            <a:r>
              <a:rPr lang="ru-RU" altLang="ru-RU" sz="1000" smtClean="0"/>
              <a:t>Есть много готовых компонентов для работы с этой СУБД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Документация очень скудная</a:t>
            </a:r>
          </a:p>
          <a:p>
            <a:pPr eaLnBrk="1" hangingPunct="1"/>
            <a:r>
              <a:rPr lang="ru-RU" altLang="ru-RU" sz="1000" smtClean="0"/>
              <a:t>Нет поддержки репликации по умолчанию ( только в специальных аддонах)</a:t>
            </a:r>
          </a:p>
          <a:p>
            <a:pPr eaLnBrk="1" hangingPunct="1"/>
            <a:r>
              <a:rPr lang="ru-RU" altLang="ru-RU" sz="1000" smtClean="0"/>
              <a:t>По причине «возраста» достаточно редко используется в современных проектах и как следствие технической информации по различным вопросам намного меньше чем по другим СУБД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b="1" smtClean="0"/>
              <a:t>Библиотеки поисковых сервисов</a:t>
            </a:r>
            <a:endParaRPr lang="ru-RU" altLang="ru-RU" sz="1000" smtClean="0"/>
          </a:p>
          <a:p>
            <a:pPr eaLnBrk="1" hangingPunct="1"/>
            <a:r>
              <a:rPr lang="en-US" altLang="ru-RU" sz="1000" b="1" smtClean="0"/>
              <a:t>MySQL Full-text search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</a:t>
            </a:r>
          </a:p>
          <a:p>
            <a:pPr eaLnBrk="1" hangingPunct="1"/>
            <a:r>
              <a:rPr lang="ru-RU" altLang="ru-RU" sz="1000" smtClean="0"/>
              <a:t>Простота в настройке и использовании</a:t>
            </a:r>
          </a:p>
          <a:p>
            <a:pPr eaLnBrk="1" hangingPunct="1"/>
            <a:r>
              <a:rPr lang="ru-RU" altLang="ru-RU" sz="1000" smtClean="0"/>
              <a:t>Поддержка большого количества возможностей</a:t>
            </a:r>
          </a:p>
          <a:p>
            <a:pPr eaLnBrk="1" hangingPunct="1"/>
            <a:r>
              <a:rPr lang="ru-RU" altLang="ru-RU" sz="1000" smtClean="0"/>
              <a:t>При добавлении новых данных они автоматически станут доступны для поиска</a:t>
            </a:r>
          </a:p>
          <a:p>
            <a:pPr eaLnBrk="1" hangingPunct="1"/>
            <a:r>
              <a:rPr lang="ru-RU" altLang="ru-RU" sz="1000" smtClean="0"/>
              <a:t>Требует работы с базой </a:t>
            </a:r>
            <a:r>
              <a:rPr lang="en-US" altLang="ru-RU" sz="1000" smtClean="0"/>
              <a:t>MySQL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Не очень хорошо масштабируется при увеличении числа записей</a:t>
            </a:r>
          </a:p>
          <a:p>
            <a:pPr eaLnBrk="1" hangingPunct="1"/>
            <a:r>
              <a:rPr lang="ru-RU" altLang="ru-RU" sz="1000" smtClean="0"/>
              <a:t>Настройки применяются глобально к серверу а не отдельным таблицам</a:t>
            </a:r>
          </a:p>
          <a:p>
            <a:pPr eaLnBrk="1" hangingPunct="1"/>
            <a:r>
              <a:rPr lang="ru-RU" altLang="ru-RU" sz="1000" smtClean="0"/>
              <a:t>Любое слово встречающееся более чем в 50% записей считается стоп-словом и игнорируется при поиске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Работает только при использовании способа хранения MyISAM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Apache Lucene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</a:t>
            </a:r>
          </a:p>
          <a:p>
            <a:pPr eaLnBrk="1" hangingPunct="1"/>
            <a:r>
              <a:rPr lang="ru-RU" altLang="ru-RU" sz="1000" smtClean="0"/>
              <a:t>Очень гибкая библиотека, можно писать свой код и делать все что нужно</a:t>
            </a:r>
          </a:p>
          <a:p>
            <a:pPr eaLnBrk="1" hangingPunct="1"/>
            <a:r>
              <a:rPr lang="ru-RU" altLang="ru-RU" sz="1000" smtClean="0"/>
              <a:t>Хорошая поддержка разработчиков</a:t>
            </a:r>
          </a:p>
          <a:p>
            <a:pPr eaLnBrk="1" hangingPunct="1"/>
            <a:r>
              <a:rPr lang="ru-RU" altLang="ru-RU" sz="1000" smtClean="0"/>
              <a:t>Продуманный дизайн, очень стабильно работает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Поскольку это библиотека, нужно писать много собственного кода чтобы получить нужный результат</a:t>
            </a:r>
          </a:p>
          <a:p>
            <a:pPr eaLnBrk="1" hangingPunct="1"/>
            <a:r>
              <a:rPr lang="ru-RU" altLang="ru-RU" sz="1000" smtClean="0"/>
              <a:t>Довольна трудна в изучении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Solr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Достоинства:</a:t>
            </a:r>
          </a:p>
          <a:p>
            <a:pPr eaLnBrk="1" hangingPunct="1"/>
            <a:r>
              <a:rPr lang="ru-RU" altLang="ru-RU" sz="1000" smtClean="0"/>
              <a:t>Очень прост в установке и использовании</a:t>
            </a:r>
          </a:p>
          <a:p>
            <a:pPr eaLnBrk="1" hangingPunct="1"/>
            <a:r>
              <a:rPr lang="ru-RU" altLang="ru-RU" sz="1000" smtClean="0"/>
              <a:t>В основе лежит </a:t>
            </a:r>
            <a:r>
              <a:rPr lang="en-US" altLang="ru-RU" sz="1000" smtClean="0"/>
              <a:t>Lucene</a:t>
            </a:r>
            <a:r>
              <a:rPr lang="ru-RU" altLang="ru-RU" sz="1000" smtClean="0"/>
              <a:t> так что возможности расширения и «кастомизации» очень велики</a:t>
            </a:r>
          </a:p>
          <a:p>
            <a:pPr eaLnBrk="1" hangingPunct="1"/>
            <a:r>
              <a:rPr lang="ru-RU" altLang="ru-RU" sz="1000" smtClean="0"/>
              <a:t>Много дополнительных возможностей, таких как фасетный поиск и прочее</a:t>
            </a:r>
          </a:p>
          <a:p>
            <a:pPr eaLnBrk="1" hangingPunct="1"/>
            <a:r>
              <a:rPr lang="ru-RU" altLang="ru-RU" sz="1000" smtClean="0"/>
              <a:t>Может использоваться как сервер поиска или как библиотека</a:t>
            </a:r>
          </a:p>
          <a:p>
            <a:pPr eaLnBrk="1" hangingPunct="1"/>
            <a:r>
              <a:rPr lang="ru-RU" altLang="ru-RU" sz="1000" smtClean="0"/>
              <a:t>Имеет </a:t>
            </a:r>
            <a:r>
              <a:rPr lang="en-US" altLang="ru-RU" sz="1000" smtClean="0"/>
              <a:t>API</a:t>
            </a:r>
            <a:r>
              <a:rPr lang="ru-RU" altLang="ru-RU" sz="1000" smtClean="0"/>
              <a:t> для использования с разными языками программирования. Может быть установлена на одной машине а использующий код находится на другой</a:t>
            </a:r>
          </a:p>
          <a:p>
            <a:pPr eaLnBrk="1" hangingPunct="1"/>
            <a:r>
              <a:rPr lang="ru-RU" altLang="ru-RU" sz="1000" smtClean="0"/>
              <a:t>Активная поддержка через списки рассылки (новости и т д.)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«тяжеловесная» документация</a:t>
            </a:r>
          </a:p>
          <a:p>
            <a:pPr eaLnBrk="1" hangingPunct="1"/>
            <a:r>
              <a:rPr lang="ru-RU" altLang="ru-RU" sz="1000" smtClean="0"/>
              <a:t>Не самое «зрелое» решение на рынке поисковых систем</a:t>
            </a:r>
          </a:p>
          <a:p>
            <a:pPr eaLnBrk="1" hangingPunct="1"/>
            <a:r>
              <a:rPr lang="ru-RU" altLang="ru-RU" sz="1000" smtClean="0"/>
              <a:t>Не обеспечивает доступа к низкоуровневым интерфейсам библиотеки </a:t>
            </a:r>
            <a:r>
              <a:rPr lang="en-US" altLang="ru-RU" sz="1000" smtClean="0"/>
              <a:t>Lucene</a:t>
            </a:r>
            <a:r>
              <a:rPr lang="ru-RU" altLang="ru-RU" sz="1000" smtClean="0"/>
              <a:t>.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b="1" smtClean="0"/>
              <a:t>Системы построения отчетов</a:t>
            </a:r>
            <a:endParaRPr lang="ru-RU" altLang="ru-RU" sz="1000" smtClean="0"/>
          </a:p>
          <a:p>
            <a:pPr eaLnBrk="1" hangingPunct="1"/>
            <a:r>
              <a:rPr lang="en-US" altLang="ru-RU" sz="1000" b="1" smtClean="0"/>
              <a:t>BIRT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</a:t>
            </a:r>
          </a:p>
          <a:p>
            <a:pPr eaLnBrk="1" hangingPunct="1"/>
            <a:r>
              <a:rPr lang="ru-RU" altLang="ru-RU" sz="1000" smtClean="0"/>
              <a:t>Есть удобный плагин построения отчетов для </a:t>
            </a:r>
            <a:r>
              <a:rPr lang="en-US" altLang="ru-RU" sz="1000" smtClean="0"/>
              <a:t>Eclipse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Простой процесс деплоймента</a:t>
            </a:r>
          </a:p>
          <a:p>
            <a:pPr eaLnBrk="1" hangingPunct="1"/>
            <a:r>
              <a:rPr lang="ru-RU" altLang="ru-RU" sz="1000" smtClean="0"/>
              <a:t>С помощью нескольких источников данных можно строить слжные отчеты</a:t>
            </a:r>
          </a:p>
          <a:p>
            <a:pPr eaLnBrk="1" hangingPunct="1"/>
            <a:r>
              <a:rPr lang="ru-RU" altLang="ru-RU" sz="1000" smtClean="0"/>
              <a:t>Поддержка </a:t>
            </a:r>
            <a:r>
              <a:rPr lang="en-US" altLang="ru-RU" sz="1000" smtClean="0"/>
              <a:t>JavaScript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Поддержка различных типов графиков</a:t>
            </a:r>
          </a:p>
          <a:p>
            <a:pPr eaLnBrk="1" hangingPunct="1"/>
            <a:endParaRPr lang="ru-RU" altLang="ru-RU" sz="1000" smtClean="0"/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Сложен в изучении</a:t>
            </a:r>
          </a:p>
          <a:p>
            <a:pPr eaLnBrk="1" hangingPunct="1"/>
            <a:r>
              <a:rPr lang="ru-RU" altLang="ru-RU" sz="1000" smtClean="0"/>
              <a:t>Должен быть интегрирован в приложение при деплойменте</a:t>
            </a:r>
          </a:p>
          <a:p>
            <a:pPr eaLnBrk="1" hangingPunct="1"/>
            <a:r>
              <a:rPr lang="ru-RU" altLang="ru-RU" sz="1000" smtClean="0"/>
              <a:t>Использование </a:t>
            </a:r>
            <a:r>
              <a:rPr lang="en-US" altLang="ru-RU" sz="1000" smtClean="0"/>
              <a:t>BIRT API</a:t>
            </a:r>
            <a:r>
              <a:rPr lang="ru-RU" altLang="ru-RU" sz="1000" smtClean="0"/>
              <a:t> при интеграции в приложение достаточно трудоемко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en-US" altLang="ru-RU" sz="1000" b="1" smtClean="0"/>
              <a:t>JasperReports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Достоинства:</a:t>
            </a:r>
          </a:p>
          <a:p>
            <a:pPr eaLnBrk="1" hangingPunct="1"/>
            <a:r>
              <a:rPr lang="ru-RU" altLang="ru-RU" sz="1000" smtClean="0"/>
              <a:t>Широко распространенная и стабильная библиотека для создания отчетов. Хороший выбор елси нужно создавать отчеты по расписанию.</a:t>
            </a:r>
          </a:p>
          <a:p>
            <a:pPr eaLnBrk="1" hangingPunct="1"/>
            <a:r>
              <a:rPr lang="ru-RU" altLang="ru-RU" sz="1000" smtClean="0"/>
              <a:t>Предоставляет доступ на основании ролей при создании отчета. </a:t>
            </a:r>
          </a:p>
          <a:p>
            <a:pPr eaLnBrk="1" hangingPunct="1"/>
            <a:r>
              <a:rPr lang="ru-RU" altLang="ru-RU" sz="1000" smtClean="0"/>
              <a:t>Возможность использования разных типов источников данных</a:t>
            </a:r>
          </a:p>
          <a:p>
            <a:pPr eaLnBrk="1" hangingPunct="1"/>
            <a:r>
              <a:rPr lang="ru-RU" altLang="ru-RU" sz="1000" smtClean="0"/>
              <a:t>Недостатки:</a:t>
            </a:r>
          </a:p>
          <a:p>
            <a:pPr eaLnBrk="1" hangingPunct="1"/>
            <a:r>
              <a:rPr lang="ru-RU" altLang="ru-RU" sz="1000" smtClean="0"/>
              <a:t>Создание и редактирование отчетов достаточно сложный процесс. </a:t>
            </a:r>
          </a:p>
          <a:p>
            <a:pPr eaLnBrk="1" hangingPunct="1"/>
            <a:r>
              <a:rPr lang="ru-RU" altLang="ru-RU" sz="1000" smtClean="0"/>
              <a:t>Особенности:</a:t>
            </a:r>
          </a:p>
          <a:p>
            <a:pPr eaLnBrk="1" hangingPunct="1"/>
            <a:r>
              <a:rPr lang="ru-RU" altLang="ru-RU" sz="1000" smtClean="0"/>
              <a:t>На данный момент существует ряд плагинов или отдельных приложений но и те и другие имеют ряд недостатков.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smtClean="0"/>
              <a:t> </a:t>
            </a:r>
          </a:p>
          <a:p>
            <a:pPr eaLnBrk="1" hangingPunct="1"/>
            <a:r>
              <a:rPr lang="ru-RU" altLang="ru-RU" sz="1000" b="1" smtClean="0"/>
              <a:t>Резюме.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Подводя итог на основании вышеописанных данных можно представить следующие варианты конфигурации системы предназначенной для разработки/использования приложений. Эти конфигурации являются наиболее «типичными» исходя из популярности и распространенности используемых продуктов. Также важен факт что для конечного потребителя и разработчиков это ПО является бесплатным. Сервер </a:t>
            </a:r>
            <a:r>
              <a:rPr lang="en-US" altLang="ru-RU" sz="1000" smtClean="0"/>
              <a:t>Glassfish</a:t>
            </a:r>
            <a:r>
              <a:rPr lang="ru-RU" altLang="ru-RU" sz="1000" smtClean="0"/>
              <a:t> не рассматривается как вариант для конечного пользователя  т.к. он является проприетарным продуктов компании </a:t>
            </a:r>
            <a:r>
              <a:rPr lang="en-US" altLang="ru-RU" sz="1000" smtClean="0"/>
              <a:t>Oracle</a:t>
            </a:r>
            <a:r>
              <a:rPr lang="ru-RU" altLang="ru-RU" sz="1000" smtClean="0"/>
              <a:t> и в случае коммерческого использования или потребности в сопровождении и поддержке, компания </a:t>
            </a:r>
            <a:r>
              <a:rPr lang="en-US" altLang="ru-RU" sz="1000" smtClean="0"/>
              <a:t>Oracle</a:t>
            </a:r>
            <a:r>
              <a:rPr lang="ru-RU" altLang="ru-RU" sz="1000" smtClean="0"/>
              <a:t> может предложить переход на коммерческую лицензию.</a:t>
            </a:r>
          </a:p>
          <a:p>
            <a:pPr eaLnBrk="1" hangingPunct="1"/>
            <a:r>
              <a:rPr lang="ru-RU" altLang="ru-RU" sz="1000" smtClean="0"/>
              <a:t>1: </a:t>
            </a:r>
            <a:r>
              <a:rPr lang="en-US" altLang="ru-RU" sz="1000" smtClean="0"/>
              <a:t>OpenSUSE / JBoss AS/ MySQL / MySQL Full-text search / JasperReports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2: </a:t>
            </a:r>
            <a:r>
              <a:rPr lang="en-US" altLang="ru-RU" sz="1000" smtClean="0"/>
              <a:t>OpenSUSE / Tomcat / Postgres / Solr / JasperReports</a:t>
            </a:r>
            <a:endParaRPr lang="ru-RU" altLang="ru-RU" sz="1000" smtClean="0"/>
          </a:p>
          <a:p>
            <a:pPr eaLnBrk="1" hangingPunct="1"/>
            <a:r>
              <a:rPr lang="en-US" altLang="ru-RU" sz="1000" smtClean="0"/>
              <a:t> </a:t>
            </a:r>
            <a:endParaRPr lang="ru-RU" altLang="ru-RU" sz="1000" smtClean="0"/>
          </a:p>
          <a:p>
            <a:pPr eaLnBrk="1" hangingPunct="1"/>
            <a:r>
              <a:rPr lang="ru-RU" altLang="ru-RU" sz="1000" smtClean="0"/>
              <a:t>В случае с сервером конечного пользователя ОС заменить на </a:t>
            </a:r>
            <a:r>
              <a:rPr lang="en-US" altLang="ru-RU" sz="1000" smtClean="0"/>
              <a:t>CentOS</a:t>
            </a:r>
            <a:r>
              <a:rPr lang="ru-RU" altLang="ru-RU" sz="1000" smtClean="0"/>
              <a:t>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58197D-92DB-4543-BD27-19B3E94EAC5E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Универсальное рабочее место CompanyMedia реализовано в форме web-клиента с поддержкой распространенных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интернет-браузеров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ориентировано на руководителей всех уровней, линейных менеджеров и исполнителей всех уровней.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едином интерфейсе сотрудникам организации предоставляется доступ к внешней деловой корреспонденции, внутренней переписке, материалам проектных групп, коллегиальных органов, поручениям и распорядительным документам, договорам и другим документам, необходимым для повседневной работы.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Интерфейс пользователя включает следующие разделы: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Уведомления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Календарь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Документы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Заседания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Кейсы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Справочники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Аналитика.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Краткое описание возможностей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Универсальное рабочее место позволяет сотрудникам организации: 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Планировать свое рабочее время, устанавливать очередность и сроки выполнения задач в контексте текущих проектов и связанных с ними бизнес-процессов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Контролировать с помощью напоминаний и уведомлений ход исполнения задач – собственных и делегированных другим исполнителям, подчиненным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Выстраивать внутренние коммуникации для коллективной работы над проектами и документами с привлечением наиболее опытных экспертов организации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Применять инструментарий адаптивного кейс-менеджмента, объединяющего документы, кадровые ресурсы и процессы при решении конкретных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бизнес-задач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Оценивать и повышать уровень собственной эффективности на основе статистических данных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Анализировать результативность работы групп и подразделений</a:t>
            </a:r>
          </a:p>
          <a:p>
            <a:pP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отчетность перед руководством.           .</a:t>
            </a:r>
          </a:p>
          <a:p>
            <a:pPr fontAlgn="ctr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ctr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универсального рабочего места CompanyMedia  – персональные коллекции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состоящие из индивидуального набора ссылок на документы, с которыми пользователь регулярно работает в рамках своей основной деятельности. В единой среде пользователь видит полный комплекс своих задач и связанных с ними документов, обновляемая подборка которых отражает состояние всех деловых активностей, в которых сотрудник принимает участие. Для наглядного отображения приоритетных задач панель быстрого доступа реализована в виде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стикеров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визуально повторяющих привычные «бумажные» напоминания о важных делах.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Представление информации организовано в современном эргономичном интерфейсе с возможностью гибких настроек – как пользовательских, так и осуществляемых администраторами системы.  Настройки могут касаться доступного функционала и способа визуального представления данных, что позволяет создать рабочее пространство, отражающее потребности и личные предпочтения пользователя.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F70C-DCEB-4440-9026-DC4E17E003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02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ижний колонтитул 3"/>
          <p:cNvSpPr txBox="1">
            <a:spLocks noGrp="1"/>
          </p:cNvSpPr>
          <p:nvPr/>
        </p:nvSpPr>
        <p:spPr bwMode="auto">
          <a:xfrm>
            <a:off x="1" y="9380537"/>
            <a:ext cx="294408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defTabSz="942975" eaLnBrk="1" hangingPunct="1"/>
            <a:r>
              <a:rPr lang="en-US" altLang="ru-RU" sz="1200">
                <a:latin typeface="Times New Roman" pitchFamily="18" charset="0"/>
                <a:cs typeface="Arial" charset="0"/>
              </a:rPr>
              <a:t>тел: (095) 956-79-28, WEB:www.intertrust.ru</a:t>
            </a:r>
          </a:p>
        </p:txBody>
      </p:sp>
      <p:sp>
        <p:nvSpPr>
          <p:cNvPr id="41989" name="Номер слайда 4"/>
          <p:cNvSpPr txBox="1">
            <a:spLocks noGrp="1"/>
          </p:cNvSpPr>
          <p:nvPr/>
        </p:nvSpPr>
        <p:spPr bwMode="auto">
          <a:xfrm>
            <a:off x="3853590" y="9380537"/>
            <a:ext cx="294408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defTabSz="942975" eaLnBrk="1" hangingPunct="1"/>
            <a:fld id="{EE2C9830-3964-47B1-B2E5-0C8B05F329C8}" type="slidenum">
              <a:rPr lang="en-US" altLang="ru-RU" sz="1200">
                <a:latin typeface="Times New Roman" pitchFamily="18" charset="0"/>
                <a:cs typeface="Arial" charset="0"/>
              </a:rPr>
              <a:pPr algn="r" defTabSz="942975" eaLnBrk="1" hangingPunct="1"/>
              <a:t>13</a:t>
            </a:fld>
            <a:endParaRPr lang="en-US" altLang="ru-RU" sz="12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представлении "Неделя" отображаются дни выбранной недели и список задач, запланированных на эту неделю.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перехода в представление "Неделя" из представления "Месяц", щелкните на строку-кнопку "Неделя" на панели действий.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перехода между различными неделями используются строки-кнопки "Следующая неделя" и "Предыдущая неделя" на панели действий. По умолчанию в представлении отображаются только будние дня.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отобразились суббота и воскресенье, необходимо щелкнуть мышкой по плашке "Суббота, Воскресенье".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BB7A-D8DE-49E7-A2D5-1C3C4965ADA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35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351" y="2130315"/>
            <a:ext cx="6694953" cy="14700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08947"/>
            <a:ext cx="567996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73850"/>
            <a:ext cx="3008525" cy="11609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458" y="273850"/>
            <a:ext cx="5111217" cy="5851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26" y="1434770"/>
            <a:ext cx="3008525" cy="4690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69" y="4799929"/>
            <a:ext cx="5485392" cy="567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69" y="613223"/>
            <a:ext cx="5485392" cy="4114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69" y="5367788"/>
            <a:ext cx="5485392" cy="804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37" y="426735"/>
            <a:ext cx="2057337" cy="52249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326" y="426735"/>
            <a:ext cx="6051065" cy="52249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0850"/>
            <a:ext cx="5835650" cy="547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468001"/>
            <a:ext cx="4895221" cy="531030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rgbClr val="5855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0000" y="1878995"/>
            <a:ext cx="6505037" cy="43056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200"/>
            </a:lvl2pPr>
            <a:lvl3pPr marL="200025" indent="-200025"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3pPr>
            <a:lvl4pPr marL="398860" indent="-198835">
              <a:buClr>
                <a:schemeClr val="accent1"/>
              </a:buClr>
              <a:buFont typeface="Wingdings" panose="05000000000000000000" pitchFamily="2" charset="2"/>
              <a:buChar char="ü"/>
              <a:defRPr sz="2200"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468001"/>
            <a:ext cx="4895221" cy="531030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rgbClr val="5855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0000" y="1878995"/>
            <a:ext cx="6505037" cy="43056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200"/>
            </a:lvl2pPr>
            <a:lvl3pPr marL="200025" indent="-200025"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3pPr>
            <a:lvl4pPr marL="398860" indent="-198835">
              <a:buClr>
                <a:schemeClr val="accent1"/>
              </a:buClr>
              <a:buFont typeface="Wingdings" panose="05000000000000000000" pitchFamily="2" charset="2"/>
              <a:buChar char="ü"/>
              <a:defRPr sz="2200"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7200" y="1716089"/>
            <a:ext cx="8229600" cy="270483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457200" y="426580"/>
            <a:ext cx="8229600" cy="73682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9" name="Рисунок SmartArt 8"/>
          <p:cNvSpPr>
            <a:spLocks noGrp="1"/>
          </p:cNvSpPr>
          <p:nvPr>
            <p:ph type="dgm" sz="quarter" idx="11"/>
          </p:nvPr>
        </p:nvSpPr>
        <p:spPr>
          <a:xfrm>
            <a:off x="457200" y="4760913"/>
            <a:ext cx="8151813" cy="1123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42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42801"/>
            <a:ext cx="8229600" cy="7368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D:\!!!ПРОЕКТЫ\ПАПКА ПРОДАВЦА\ПРЕЗЕНТАЦИЯ СМ Делопроизодство\объекты\ipadair2_spacegrey_landscape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0329" t="21727" r="9482" b="21615"/>
          <a:stretch/>
        </p:blipFill>
        <p:spPr bwMode="auto">
          <a:xfrm>
            <a:off x="827584" y="1150082"/>
            <a:ext cx="7505700" cy="5303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3945785"/>
      </p:ext>
    </p:extLst>
  </p:cSld>
  <p:clrMapOvr>
    <a:masterClrMapping/>
  </p:clrMapOvr>
  <p:transition advTm="10125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D:\!!!ПРОЕКТЫ\ПАПКА ПРОДАВЦА\ПРЕЗЕНТАЦИЯ СМ Делопроизодство\объекты\ipadair2_spacegrey_landscape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0329" t="21727" r="9482" b="21615"/>
          <a:stretch/>
        </p:blipFill>
        <p:spPr bwMode="auto">
          <a:xfrm>
            <a:off x="810820" y="926096"/>
            <a:ext cx="7505700" cy="5303254"/>
          </a:xfrm>
          <a:prstGeom prst="rect">
            <a:avLst/>
          </a:prstGeom>
          <a:noFill/>
        </p:spPr>
      </p:pic>
      <p:pic>
        <p:nvPicPr>
          <p:cNvPr id="3" name="Picture 3" descr="C:\Флешка\Мои материалы\Папка продавца\Презентации\Электронное взаимодействие для Apple\ipad ai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11" y="990167"/>
            <a:ext cx="7288889" cy="517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9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3282" cy="13625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789040"/>
            <a:ext cx="7773282" cy="150029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13328" y="5517232"/>
            <a:ext cx="9157327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327" y="2483127"/>
            <a:ext cx="4054201" cy="31685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2474" y="2483127"/>
            <a:ext cx="4054201" cy="31685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73850"/>
            <a:ext cx="82293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327" y="1535574"/>
            <a:ext cx="4040342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327" y="2175677"/>
            <a:ext cx="4040342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535574"/>
            <a:ext cx="4041603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2175677"/>
            <a:ext cx="4041603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Флешка\Мои материалы\Папка продавца\Презентации\Презентация для РВЗ\master_gorizo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705167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463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Флешка\Мероприятия\2017\АСДГ Красноярск\Презентация Савельева\Картинки iPad\iPad 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8550" y="198081"/>
            <a:ext cx="4765272" cy="677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71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326" y="426736"/>
            <a:ext cx="8229348" cy="7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6" name="Текст 2"/>
          <p:cNvSpPr>
            <a:spLocks noGrp="1"/>
          </p:cNvSpPr>
          <p:nvPr>
            <p:ph type="body" idx="1"/>
          </p:nvPr>
        </p:nvSpPr>
        <p:spPr bwMode="auto">
          <a:xfrm>
            <a:off x="457326" y="1844824"/>
            <a:ext cx="8229348" cy="316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2"/>
            <a:r>
              <a:rPr lang="ru-RU" dirty="0" smtClean="0"/>
              <a:t>Второй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ru-RU" dirty="0" smtClean="0"/>
              <a:t>Третий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71" r:id="rId8"/>
    <p:sldLayoutId id="2147483772" r:id="rId9"/>
    <p:sldLayoutId id="2147483712" r:id="rId10"/>
    <p:sldLayoutId id="2147483713" r:id="rId11"/>
    <p:sldLayoutId id="2147483714" r:id="rId12"/>
    <p:sldLayoutId id="2147483715" r:id="rId13"/>
    <p:sldLayoutId id="2147483732" r:id="rId14"/>
    <p:sldLayoutId id="2147483759" r:id="rId15"/>
    <p:sldLayoutId id="2147483760" r:id="rId16"/>
    <p:sldLayoutId id="2147483761" r:id="rId17"/>
    <p:sldLayoutId id="2147483762" r:id="rId18"/>
    <p:sldLayoutId id="2147483764" r:id="rId19"/>
    <p:sldLayoutId id="2147483767" r:id="rId20"/>
    <p:sldLayoutId id="2147483773" r:id="rId21"/>
    <p:sldLayoutId id="2147483774" r:id="rId22"/>
    <p:sldLayoutId id="2147483775" r:id="rId2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Blip>
          <a:blip r:embed="rId26"/>
        </a:buBlip>
        <a:defRPr sz="24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26"/>
        </a:buBlip>
        <a:defRPr sz="2400">
          <a:solidFill>
            <a:srgbClr val="254061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u"/>
        <a:defRPr sz="2200">
          <a:solidFill>
            <a:srgbClr val="25406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1.wdp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470044" y="6061753"/>
            <a:ext cx="5758140" cy="607607"/>
          </a:xfrm>
        </p:spPr>
        <p:txBody>
          <a:bodyPr/>
          <a:lstStyle/>
          <a:p>
            <a:pPr algn="l"/>
            <a:r>
              <a:rPr lang="ru-RU" sz="1800" b="1" dirty="0" smtClean="0"/>
              <a:t>АО «КОМПАНИЯ «ИНТЕРТРАСТ»</a:t>
            </a:r>
            <a:endParaRPr lang="ru-RU" sz="18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41343" y="3210443"/>
            <a:ext cx="6550937" cy="10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 err="1" smtClean="0"/>
              <a:t>Импортонезависимая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масштабирумая</a:t>
            </a:r>
            <a:r>
              <a:rPr lang="ru-RU" sz="2800" dirty="0" smtClean="0"/>
              <a:t> СЭД</a:t>
            </a:r>
            <a:endParaRPr lang="ru-RU" sz="2800" dirty="0"/>
          </a:p>
        </p:txBody>
      </p:sp>
      <p:pic>
        <p:nvPicPr>
          <p:cNvPr id="6" name="Picture 2" descr="C:\Флешка\Мои материалы\Дизайнерские элементы\Логотип companyMedia\CompanyMe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1770"/>
            <a:ext cx="369806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67544" y="5589240"/>
            <a:ext cx="5758140" cy="60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САВЕЛЬЕВ АЛЕКСАНДР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3"/>
          <p:cNvSpPr>
            <a:spLocks noGrp="1"/>
          </p:cNvSpPr>
          <p:nvPr>
            <p:ph type="title"/>
          </p:nvPr>
        </p:nvSpPr>
        <p:spPr>
          <a:xfrm>
            <a:off x="467544" y="404580"/>
            <a:ext cx="7573963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Линейка рабочих мест</a:t>
            </a:r>
          </a:p>
        </p:txBody>
      </p:sp>
      <p:pic>
        <p:nvPicPr>
          <p:cNvPr id="35843" name="Picture 5" descr="C:\Флешка\Мои материалы\Папка продавца\Презентации\Презентация для РВЗ\палншет Company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" y="1558130"/>
            <a:ext cx="2065889" cy="1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C:\Флешка\Мои материалы\Папка продавца\Презентации\Презентация для РВЗ\палншет CompanyMedia V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2143374"/>
            <a:ext cx="2144213" cy="179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5672212" y="1649933"/>
            <a:ext cx="736600" cy="723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8" name="Picture 13" descr="C:\Флешка\Мои материалы\Презентация РВЗ для Линева_10.02\apple_v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12" y="1622946"/>
            <a:ext cx="1116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4767337" y="1622946"/>
            <a:ext cx="762000" cy="762000"/>
            <a:chOff x="5892138" y="1399061"/>
            <a:chExt cx="762000" cy="762000"/>
          </a:xfrm>
        </p:grpSpPr>
        <p:sp>
          <p:nvSpPr>
            <p:cNvPr id="16" name="Овал 15"/>
            <p:cNvSpPr/>
            <p:nvPr/>
          </p:nvSpPr>
          <p:spPr>
            <a:xfrm>
              <a:off x="5904838" y="1426048"/>
              <a:ext cx="736600" cy="7239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7" name="Picture 12" descr="C:\Флешка\Мои материалы\Презентация РВЗ для Линева_10.02\app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138" y="1399061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Овал 18"/>
          <p:cNvSpPr/>
          <p:nvPr/>
        </p:nvSpPr>
        <p:spPr>
          <a:xfrm>
            <a:off x="6624712" y="1646758"/>
            <a:ext cx="736600" cy="723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1" name="Picture 11" descr="C:\Флешка\Мои материалы\Презентация РВЗ для Линева_10.02\Androi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74" y="1672158"/>
            <a:ext cx="70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4" descr="C:\Флешка\Мои материалы\Презентация РВЗ для Линева_10.02\ww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62" y="1554683"/>
            <a:ext cx="9318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2" descr="http://www.telephonspb.ru/upload/resizer2/1_20e4673c7d5ea6dff964e058544664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115" l="9524" r="9473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258">
            <a:off x="41056" y="4295336"/>
            <a:ext cx="16557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4" descr="http://msk.ishopcity.ru/iresizer/resize/1000x800/1309210042yj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9854" b="94526" l="5528" r="89950">
                        <a14:foregroundMark x1="62312" y1="14599" x2="62312" y2="14599"/>
                        <a14:foregroundMark x1="63819" y1="11314" x2="63819" y2="11314"/>
                        <a14:foregroundMark x1="65578" y1="12409" x2="65578" y2="12409"/>
                        <a14:foregroundMark x1="68593" y1="13869" x2="68593" y2="13869"/>
                        <a14:foregroundMark x1="70854" y1="16058" x2="70854" y2="16058"/>
                        <a14:foregroundMark x1="74121" y1="19343" x2="74121" y2="19343"/>
                        <a14:foregroundMark x1="77387" y1="22993" x2="77387" y2="22993"/>
                        <a14:foregroundMark x1="80905" y1="25547" x2="80905" y2="25547"/>
                        <a14:foregroundMark x1="83920" y1="28102" x2="83920" y2="28102"/>
                        <a14:foregroundMark x1="85678" y1="30657" x2="85678" y2="30657"/>
                        <a14:foregroundMark x1="87688" y1="31387" x2="87688" y2="31387"/>
                        <a14:foregroundMark x1="86935" y1="34307" x2="86935" y2="34307"/>
                        <a14:foregroundMark x1="87688" y1="38686" x2="87688" y2="38686"/>
                        <a14:foregroundMark x1="84673" y1="43066" x2="84673" y2="43066"/>
                        <a14:foregroundMark x1="80402" y1="46715" x2="80402" y2="46715"/>
                        <a14:foregroundMark x1="76382" y1="50000" x2="76382" y2="50000"/>
                        <a14:foregroundMark x1="70854" y1="55839" x2="70854" y2="55839"/>
                        <a14:foregroundMark x1="82915" y1="34672" x2="82915" y2="34672"/>
                        <a14:foregroundMark x1="70603" y1="20438" x2="70603" y2="20438"/>
                        <a14:foregroundMark x1="59548" y1="14234" x2="59548" y2="14234"/>
                        <a14:foregroundMark x1="53769" y1="18978" x2="53769" y2="18978"/>
                        <a14:foregroundMark x1="57035" y1="15693" x2="57035" y2="15693"/>
                        <a14:foregroundMark x1="46231" y1="25182" x2="46231" y2="25182"/>
                        <a14:foregroundMark x1="39196" y1="31022" x2="39196" y2="31022"/>
                        <a14:foregroundMark x1="50251" y1="21533" x2="50251" y2="21533"/>
                        <a14:foregroundMark x1="33166" y1="35766" x2="33166" y2="35766"/>
                        <a14:foregroundMark x1="27136" y1="40511" x2="27136" y2="40511"/>
                        <a14:foregroundMark x1="21608" y1="44891" x2="21608" y2="44891"/>
                        <a14:foregroundMark x1="15327" y1="51095" x2="15327" y2="51095"/>
                        <a14:foregroundMark x1="10553" y1="54380" x2="10553" y2="54380"/>
                        <a14:foregroundMark x1="8040" y1="56934" x2="8040" y2="56934"/>
                        <a14:foregroundMark x1="7286" y1="59124" x2="7286" y2="59124"/>
                        <a14:foregroundMark x1="7035" y1="62774" x2="7035" y2="62774"/>
                        <a14:foregroundMark x1="7035" y1="66058" x2="7035" y2="66058"/>
                        <a14:foregroundMark x1="8794" y1="68613" x2="8794" y2="68613"/>
                        <a14:foregroundMark x1="10804" y1="71168" x2="10804" y2="71168"/>
                        <a14:foregroundMark x1="13317" y1="72993" x2="13317" y2="72993"/>
                        <a14:foregroundMark x1="16583" y1="77372" x2="16583" y2="77372"/>
                        <a14:foregroundMark x1="22111" y1="82117" x2="22111" y2="82117"/>
                        <a14:foregroundMark x1="18090" y1="48540" x2="18090" y2="48540"/>
                        <a14:foregroundMark x1="19849" y1="48540" x2="19849" y2="48540"/>
                        <a14:foregroundMark x1="23367" y1="44891" x2="23367" y2="44891"/>
                        <a14:foregroundMark x1="25377" y1="43796" x2="25377" y2="43796"/>
                        <a14:foregroundMark x1="64573" y1="62409" x2="64573" y2="62409"/>
                        <a14:foregroundMark x1="52010" y1="21533" x2="52010" y2="21533"/>
                        <a14:foregroundMark x1="55528" y1="18248" x2="55528" y2="18248"/>
                        <a14:foregroundMark x1="48241" y1="24088" x2="48241" y2="24088"/>
                        <a14:foregroundMark x1="43216" y1="28102" x2="43216" y2="28102"/>
                        <a14:foregroundMark x1="40704" y1="29927" x2="40704" y2="29927"/>
                        <a14:foregroundMark x1="36683" y1="33212" x2="36683" y2="33212"/>
                        <a14:foregroundMark x1="34422" y1="36131" x2="34422" y2="36131"/>
                        <a14:foregroundMark x1="30905" y1="38321" x2="30905" y2="38321"/>
                        <a14:foregroundMark x1="28894" y1="40146" x2="28894" y2="40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2224">
            <a:off x="943891" y="4878012"/>
            <a:ext cx="16557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Флешка\Мероприятия\2017\Конференция ЯНАО\Презентации\WebDoc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13" y="2920311"/>
            <a:ext cx="2207500" cy="18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8" descr="C:\Флешка\Мои материалы\Дизайнерские элементы\Планшет Samsung\samsung_скрин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570">
            <a:off x="3181203" y="3885288"/>
            <a:ext cx="2607077" cy="18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Флешка\Мои материалы\Дизайнерские элементы\Планшет Samsung\монитор с CM_безтени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645024"/>
            <a:ext cx="3299593" cy="32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4521360"/>
      </p:ext>
    </p:extLst>
  </p:cSld>
  <p:clrMapOvr>
    <a:masterClrMapping/>
  </p:clrMapOvr>
  <p:transition advTm="1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Флешка\Мои материалы\Папка продавца\Презентации\разработка презентации делопроизводство\Скрины\2015-09-18 16_15_11-CompanyMedia 4.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" y="1556792"/>
            <a:ext cx="9145277" cy="4534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645920" y="1846793"/>
            <a:ext cx="7498080" cy="2269223"/>
            <a:chOff x="1645920" y="1480457"/>
            <a:chExt cx="7498080" cy="22692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45920" y="1480457"/>
              <a:ext cx="7498080" cy="2269223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ая прямоугольная выноска 16"/>
            <p:cNvSpPr/>
            <p:nvPr/>
          </p:nvSpPr>
          <p:spPr>
            <a:xfrm>
              <a:off x="4032250" y="2438410"/>
              <a:ext cx="1920875" cy="438150"/>
            </a:xfrm>
            <a:prstGeom prst="wedgeRoundRectCallout">
              <a:avLst>
                <a:gd name="adj1" fmla="val -25009"/>
                <a:gd name="adj2" fmla="val -4986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Область документов выбранной коллекции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45920" y="4116017"/>
            <a:ext cx="7498080" cy="1969866"/>
            <a:chOff x="1645920" y="3749681"/>
            <a:chExt cx="7498080" cy="196986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45920" y="3749681"/>
              <a:ext cx="7498080" cy="1969866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ая прямоугольная выноска 17"/>
            <p:cNvSpPr/>
            <p:nvPr/>
          </p:nvSpPr>
          <p:spPr>
            <a:xfrm>
              <a:off x="4032249" y="4515539"/>
              <a:ext cx="1920875" cy="438150"/>
            </a:xfrm>
            <a:prstGeom prst="wedgeRoundRectCallout">
              <a:avLst>
                <a:gd name="adj1" fmla="val -25340"/>
                <a:gd name="adj2" fmla="val -4986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Карточка документа</a:t>
              </a:r>
              <a:endParaRPr lang="ru-RU" sz="11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0" y="1556792"/>
            <a:ext cx="9144000" cy="299526"/>
            <a:chOff x="0" y="1190456"/>
            <a:chExt cx="9144000" cy="29952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190456"/>
              <a:ext cx="9144000" cy="299526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ая прямоугольная выноска 18"/>
            <p:cNvSpPr/>
            <p:nvPr/>
          </p:nvSpPr>
          <p:spPr>
            <a:xfrm>
              <a:off x="3621087" y="1250950"/>
              <a:ext cx="2743200" cy="171281"/>
            </a:xfrm>
            <a:prstGeom prst="wedgeRoundRectCallout">
              <a:avLst>
                <a:gd name="adj1" fmla="val -25340"/>
                <a:gd name="adj2" fmla="val -4986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Вспомогательная панель сотрудника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8624" y="1841350"/>
            <a:ext cx="1599576" cy="4244532"/>
            <a:chOff x="508624" y="1475014"/>
            <a:chExt cx="1599576" cy="42445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8624" y="1475014"/>
              <a:ext cx="1137296" cy="4244532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ая прямоугольная выноска 15"/>
            <p:cNvSpPr/>
            <p:nvPr/>
          </p:nvSpPr>
          <p:spPr>
            <a:xfrm>
              <a:off x="679450" y="3378205"/>
              <a:ext cx="1428750" cy="438150"/>
            </a:xfrm>
            <a:prstGeom prst="wedgeRoundRectCallout">
              <a:avLst>
                <a:gd name="adj1" fmla="val -21535"/>
                <a:gd name="adj2" fmla="val -120877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Панель навигации</a:t>
              </a:r>
              <a:endParaRPr lang="ru-RU" sz="11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1277" y="1846793"/>
            <a:ext cx="2109477" cy="4244532"/>
            <a:chOff x="-1277" y="1480457"/>
            <a:chExt cx="2109477" cy="42445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1277" y="1480457"/>
              <a:ext cx="504197" cy="4244532"/>
            </a:xfrm>
            <a:prstGeom prst="rect">
              <a:avLst/>
            </a:prstGeom>
            <a:solidFill>
              <a:schemeClr val="bg1">
                <a:lumMod val="85000"/>
                <a:alpha val="42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679450" y="4356100"/>
              <a:ext cx="1428750" cy="438150"/>
            </a:xfrm>
            <a:prstGeom prst="wedgeRoundRectCallout">
              <a:avLst>
                <a:gd name="adj1" fmla="val -68646"/>
                <a:gd name="adj2" fmla="val -177399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Разделы</a:t>
              </a:r>
              <a:endParaRPr lang="ru-RU" sz="1100" dirty="0"/>
            </a:p>
          </p:txBody>
        </p:sp>
      </p:grp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608261" y="3523644"/>
            <a:ext cx="4768850" cy="879945"/>
          </a:xfrm>
          <a:prstGeom prst="roundRect">
            <a:avLst>
              <a:gd name="adj" fmla="val 9370"/>
            </a:avLst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Каждый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может настраивать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внешний вид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свои текущие задачи или предпочтения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6820"/>
          </a:xfrm>
        </p:spPr>
        <p:txBody>
          <a:bodyPr/>
          <a:lstStyle/>
          <a:p>
            <a:r>
              <a:rPr lang="ru-RU" dirty="0"/>
              <a:t>Рабочее место </a:t>
            </a:r>
            <a:r>
              <a:rPr lang="ru-RU" dirty="0" smtClean="0"/>
              <a:t>пользователя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53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87924"/>
            <a:ext cx="8229600" cy="736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dirty="0"/>
              <a:t>Изменение цветового оформления рабочего пространства пользователя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96" y="1412776"/>
            <a:ext cx="9144000" cy="48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412776"/>
            <a:ext cx="9144000" cy="48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12776"/>
            <a:ext cx="9085236" cy="48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178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4895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rgbClr val="F16000"/>
                </a:solidFill>
              </a:rPr>
              <a:t>Персонализация</a:t>
            </a:r>
          </a:p>
        </p:txBody>
      </p:sp>
      <p:pic>
        <p:nvPicPr>
          <p:cNvPr id="10" name="Picture 2" descr="C:\Флешка\Мероприятия\2017\АСДГ Красноярск\Презентация Савельева\Разворот интерфейса\Горизонтальная_основн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8924"/>
            <a:ext cx="6023617" cy="5845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Флешка\Мероприятия\2017\АСДГ Красноярск\Презентация Савельева\Разворот интерфейса\Вертикальна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328592" cy="4916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673532" y="2852936"/>
            <a:ext cx="4333875" cy="3329403"/>
          </a:xfrm>
          <a:prstGeom prst="roundRect">
            <a:avLst>
              <a:gd name="adj" fmla="val 9370"/>
            </a:avLst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Рабочее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пространство делиться по вертикали или по горизонтали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 последним поступившим уведомлениям из любого раздела системы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Пользователь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знакомится с поручениями и заданиями, узнает их подробности и отправляет результаты работ, открыв только одну страницу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Список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разделов настраивается под нужды сотрудника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Ссылки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 объекты, которые полезно всегда иметь под рукой, доступны из отдельной панели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0" y="243182"/>
            <a:ext cx="6491004" cy="7375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Заметки с помощью </a:t>
            </a:r>
            <a:r>
              <a:rPr lang="ru-RU" dirty="0" err="1"/>
              <a:t>стикеров</a:t>
            </a:r>
            <a:endParaRPr lang="ru-RU" dirty="0"/>
          </a:p>
        </p:txBody>
      </p:sp>
      <p:pic>
        <p:nvPicPr>
          <p:cNvPr id="3074" name="Picture 2" descr="C:\Флешка\Задачи\02. Разработка Материалов\Описание CM для Тони (НЛМК)\Заметки\Замет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55"/>
          <a:stretch/>
        </p:blipFill>
        <p:spPr bwMode="auto">
          <a:xfrm>
            <a:off x="-1277" y="844145"/>
            <a:ext cx="9145277" cy="6041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0225" y="5812836"/>
            <a:ext cx="6624920" cy="936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55545" y="4149100"/>
            <a:ext cx="4509152" cy="1530509"/>
          </a:xfrm>
          <a:prstGeom prst="roundRect">
            <a:avLst/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необходимости по документам можно создавать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стикеры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Стикер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представляет собой ярлык документа и отображается на специальной панели.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Стикер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сопровождается необходимой заметкой</a:t>
            </a:r>
          </a:p>
        </p:txBody>
      </p:sp>
    </p:spTree>
    <p:extLst>
      <p:ext uri="{BB962C8B-B14F-4D97-AF65-F5344CB8AC3E}">
        <p14:creationId xmlns="" xmlns:p14="http://schemas.microsoft.com/office/powerpoint/2010/main" val="6246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-20880" r="10927" b="1"/>
          <a:stretch/>
        </p:blipFill>
        <p:spPr bwMode="auto">
          <a:xfrm rot="10800000" flipH="1">
            <a:off x="-36512" y="836609"/>
            <a:ext cx="9180512" cy="476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0" y="1250769"/>
            <a:ext cx="9133692" cy="5074754"/>
            <a:chOff x="0" y="1250769"/>
            <a:chExt cx="9133692" cy="5074754"/>
          </a:xfrm>
        </p:grpSpPr>
        <p:pic>
          <p:nvPicPr>
            <p:cNvPr id="2051" name="Picture 3" descr="C:\Флешка\Задачи\02. Разработка Материалов\Описание CM для Тони (НЛМК)\Календарь\Представление_не исполненные задачи-Месяц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0769"/>
              <a:ext cx="9133692" cy="50747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5470" y="1268699"/>
              <a:ext cx="1296180" cy="360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232299" y="4572177"/>
              <a:ext cx="5716031" cy="1017123"/>
            </a:xfrm>
            <a:prstGeom prst="roundRect">
              <a:avLst/>
            </a:prstGeom>
            <a:solidFill>
              <a:srgbClr val="A9E0F9">
                <a:alpha val="84000"/>
              </a:srgbClr>
            </a:solidFill>
            <a:ln w="38100" cmpd="dbl">
              <a:solidFill>
                <a:srgbClr val="176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</a:rPr>
                <a:t>Доступны два представления для отображения информации о задачах: "Неисполненные задачи" и "Все задачи".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58" y="260648"/>
            <a:ext cx="8255298" cy="7375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Календарь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7684" y="1250769"/>
            <a:ext cx="9192959" cy="4459796"/>
            <a:chOff x="17684" y="1250769"/>
            <a:chExt cx="9192959" cy="4459796"/>
          </a:xfrm>
        </p:grpSpPr>
        <p:pic>
          <p:nvPicPr>
            <p:cNvPr id="2052" name="Picture 4" descr="C:\Флешка\Задачи\02. Разработка Материалов\Описание CM для Тони (НЛМК)\Календарь\Секция Задачи дня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" y="1250769"/>
              <a:ext cx="9192959" cy="44597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758124" y="2114890"/>
              <a:ext cx="1141415" cy="3523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484092" y="2355619"/>
              <a:ext cx="4509152" cy="1530509"/>
            </a:xfrm>
            <a:prstGeom prst="roundRect">
              <a:avLst/>
            </a:prstGeom>
            <a:solidFill>
              <a:srgbClr val="A9E0F9">
                <a:alpha val="84000"/>
              </a:srgbClr>
            </a:solidFill>
            <a:ln w="38100" cmpd="dbl">
              <a:solidFill>
                <a:srgbClr val="176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Arial Narrow" pitchFamily="34" charset="0"/>
                </a:rPr>
                <a:t>Для просмотра списка задач, запланированных на определенный день, из представления "Месяц" необходимо выбрать день - в правой части формы откроется секция с перечнем задач</a:t>
              </a:r>
            </a:p>
          </p:txBody>
        </p:sp>
      </p:grpSp>
      <p:pic>
        <p:nvPicPr>
          <p:cNvPr id="29" name="Picture 5" descr="C:\Флешка\Задачи\02. Разработка Материалов\Описание CM для Тони (НЛМК)\Календарь\Просмотр календаря других сотрудников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40"/>
          <a:stretch/>
        </p:blipFill>
        <p:spPr bwMode="auto">
          <a:xfrm>
            <a:off x="-32690" y="1268700"/>
            <a:ext cx="9133692" cy="5260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076582" y="1313226"/>
            <a:ext cx="1116790" cy="1089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80401" y="4572177"/>
            <a:ext cx="4509152" cy="1530509"/>
          </a:xfrm>
          <a:prstGeom prst="roundRect">
            <a:avLst/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Руководитель, для которого указаны замещающие, может посмотреть календарь любого из замещающих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для замещающих доступны календари руководителя и других замещающих.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443" y="827420"/>
            <a:ext cx="4371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Планирование и управление задачами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7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/>
          </p:cNvSpPr>
          <p:nvPr>
            <p:ph type="title" idx="4294967295"/>
          </p:nvPr>
        </p:nvSpPr>
        <p:spPr>
          <a:xfrm>
            <a:off x="446856" y="476672"/>
            <a:ext cx="8229600" cy="552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>
                <a:latin typeface="Arial" charset="0"/>
                <a:cs typeface="Arial" charset="0"/>
              </a:rPr>
              <a:t>Полный цикл работы с документами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12245"/>
          <a:stretch/>
        </p:blipFill>
        <p:spPr bwMode="auto">
          <a:xfrm>
            <a:off x="0" y="1061662"/>
            <a:ext cx="9144000" cy="53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b="12202"/>
          <a:stretch/>
        </p:blipFill>
        <p:spPr bwMode="auto">
          <a:xfrm>
            <a:off x="-11707" y="1065292"/>
            <a:ext cx="9144000" cy="53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 cstate="print"/>
          <a:srcRect b="12202"/>
          <a:stretch/>
        </p:blipFill>
        <p:spPr bwMode="auto">
          <a:xfrm>
            <a:off x="0" y="1065292"/>
            <a:ext cx="9144000" cy="53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51" y="1421712"/>
            <a:ext cx="9144000" cy="417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4380401" y="4212137"/>
            <a:ext cx="4509152" cy="1530509"/>
          </a:xfrm>
          <a:prstGeom prst="roundRect">
            <a:avLst/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Фиксация жизненного цикла работы с документом,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исполнения резолюций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поручений,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делегирование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отчеты.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01113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-20880" r="10927" b="1"/>
          <a:stretch/>
        </p:blipFill>
        <p:spPr bwMode="auto">
          <a:xfrm rot="10800000" flipH="1">
            <a:off x="-36512" y="908717"/>
            <a:ext cx="9180512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856" y="332656"/>
            <a:ext cx="8229600" cy="5921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Обсуждения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" y="1628800"/>
            <a:ext cx="9143999" cy="50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128721" y="2085609"/>
            <a:ext cx="2236610" cy="3600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4163" y="877245"/>
            <a:ext cx="7603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Рабочая переписка должна фиксироваться в контексте решаемых задач, а не рассеиваться по различным средствам связи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6889" y="5948328"/>
            <a:ext cx="7675579" cy="591330"/>
          </a:xfrm>
          <a:prstGeom prst="roundRect">
            <a:avLst/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Используя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сервис «обсуждения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рабочая переписка всегда будет привязана к объекту обсуждения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7443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326" y="332656"/>
            <a:ext cx="8229348" cy="7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Мобильные клиенты </a:t>
            </a:r>
            <a:r>
              <a:rPr lang="ru-RU" altLang="ru-RU" dirty="0"/>
              <a:t>системы (МРМ)</a:t>
            </a:r>
          </a:p>
        </p:txBody>
      </p:sp>
      <p:pic>
        <p:nvPicPr>
          <p:cNvPr id="5" name="Picture 5" descr="C:\Флешка\Мои материалы\Папка продавца\Презентации\Презентация для РВЗ\палншет CompanyMed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1446933"/>
            <a:ext cx="494982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Флешка\Мои материалы\Папка продавца\Презентации\Презентация для РВЗ\палншет CompanyMedia V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412776"/>
            <a:ext cx="49498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73325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Для руководителя и сотрудника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6612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Для руководителя высшего звена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24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856" y="316136"/>
            <a:ext cx="8229600" cy="736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Работа с помощником / без помощника</a:t>
            </a:r>
            <a:endParaRPr lang="ru-RU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60963" y="1016000"/>
            <a:ext cx="229261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помощником</a:t>
            </a:r>
            <a:endParaRPr lang="ru-RU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4500" y="1011238"/>
            <a:ext cx="230864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 помощника</a:t>
            </a:r>
            <a:endParaRPr lang="ru-RU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173038" y="2996952"/>
            <a:ext cx="39290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На планшет поступает весь комплекс рабочих документов руководителя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Личный контроль движения документов – рассмотрение, изменение, согласование и т.д. 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Самостоятельное формирование резолюций и выдача поручений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Непосредственное участие в подготовке заседаний, работе со всеми материалами</a:t>
            </a:r>
          </a:p>
        </p:txBody>
      </p:sp>
      <p:pic>
        <p:nvPicPr>
          <p:cNvPr id="29703" name="Picture 3" descr="C:\Флешка\Мои материалы\Папка продавца\Презентации\Презентация для РВЗ\Работа с помощником и без\Документооборо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68438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C:\Флешка\Мои материалы\Папка продавца\Презентации\Презентация для РВЗ\Работа с помощником и без\Руководите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1616075"/>
            <a:ext cx="10302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Флешка\Мои материалы\Папка продавца\Презентации\Презентация для РВЗ\Работа с помощником и без\Руководите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1616075"/>
            <a:ext cx="10302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 descr="C:\Флешка\Мои материалы\Папка продавца\Презентации\Презентация для РВЗ\Работа с помощником и без\Помощ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571625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3" descr="C:\Флешка\Мои материалы\Папка продавца\Презентации\Презентация для РВЗ\Работа с помощником и без\Документооборо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465263"/>
            <a:ext cx="12223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 rot="16200000">
            <a:off x="1751013" y="1866900"/>
            <a:ext cx="285750" cy="488950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  <a:lumOff val="1000"/>
                </a:schemeClr>
              </a:gs>
              <a:gs pos="87000">
                <a:schemeClr val="accent1">
                  <a:tint val="50000"/>
                  <a:shade val="100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786438" y="1835150"/>
            <a:ext cx="285750" cy="488950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  <a:lumOff val="1000"/>
                </a:schemeClr>
              </a:gs>
              <a:gs pos="87000">
                <a:schemeClr val="accent1">
                  <a:tint val="50000"/>
                  <a:shade val="100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7389813" y="1831975"/>
            <a:ext cx="285750" cy="488950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  <a:lumOff val="1000"/>
                </a:schemeClr>
              </a:gs>
              <a:gs pos="87000">
                <a:schemeClr val="accent1">
                  <a:tint val="50000"/>
                  <a:shade val="100000"/>
                  <a:satMod val="350000"/>
                  <a:lumMod val="0"/>
                  <a:lumOff val="10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11" name="Rectangle 3"/>
          <p:cNvSpPr txBox="1">
            <a:spLocks noChangeArrowheads="1"/>
          </p:cNvSpPr>
          <p:nvPr/>
        </p:nvSpPr>
        <p:spPr bwMode="auto">
          <a:xfrm>
            <a:off x="4102100" y="2924944"/>
            <a:ext cx="490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Поступающий поток документов предварительно поступает помощнику. Руководитель лично работает с наиболее значимыми документами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Рассмотрение, изменение, согласование части документов выполняет помощник – в соответствии с должностными обязанностями, компетенциями и правами доступа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Проекты резолюций и поручения частично готовит помощник, руководитель – визирует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>
                <a:solidFill>
                  <a:srgbClr val="254061"/>
                </a:solidFill>
              </a:rPr>
              <a:t>Выборочная работа с материалами заседаний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22244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68213" y="522511"/>
            <a:ext cx="66960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altLang="ru-RU" kern="1200" dirty="0"/>
              <a:t>Основные мотивы использования </a:t>
            </a:r>
            <a:r>
              <a:rPr lang="ru-RU" altLang="ru-RU" kern="1200" dirty="0" err="1"/>
              <a:t>импортонезависимых</a:t>
            </a:r>
            <a:r>
              <a:rPr lang="ru-RU" altLang="ru-RU" kern="1200" dirty="0"/>
              <a:t> СЭД</a:t>
            </a:r>
          </a:p>
        </p:txBody>
      </p:sp>
      <p:sp>
        <p:nvSpPr>
          <p:cNvPr id="6349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7544" y="1556792"/>
            <a:ext cx="3675063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85750" lvl="2" indent="-285750" eaLnBrk="1" hangingPunct="1"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/>
              <a:t>Независимость от политической ситуации (санкции, эмбарго)</a:t>
            </a:r>
          </a:p>
          <a:p>
            <a:pPr marL="200025" lvl="2" indent="-200025" eaLnBrk="1" hangingPunct="1">
              <a:buClr>
                <a:schemeClr val="accent1"/>
              </a:buClr>
              <a:buNone/>
            </a:pPr>
            <a:endParaRPr lang="ru-RU" altLang="ru-RU" sz="14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4137471" y="1124744"/>
            <a:ext cx="4755009" cy="5051775"/>
            <a:chOff x="4281487" y="1264888"/>
            <a:chExt cx="4755009" cy="5051775"/>
          </a:xfrm>
        </p:grpSpPr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1488" y="1264888"/>
              <a:ext cx="4755008" cy="5051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39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1487" y="2996952"/>
              <a:ext cx="4755009" cy="159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7544" y="2276872"/>
            <a:ext cx="3675062" cy="8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285750" lvl="2" indent="-285750" defTabSz="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 sz="14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lvl="2"/>
            <a:r>
              <a:rPr lang="ru-RU" altLang="ru-RU" dirty="0"/>
              <a:t>Обеспечение доверия к ПО через сертификацию компетентными органами РФ</a:t>
            </a:r>
          </a:p>
          <a:p>
            <a:pPr lvl="2"/>
            <a:endParaRPr lang="ru-RU" altLang="ru-RU" dirty="0"/>
          </a:p>
          <a:p>
            <a:pPr lvl="2"/>
            <a:endParaRPr lang="ru-RU" altLang="ru-RU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67544" y="3212976"/>
            <a:ext cx="3675062" cy="6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285750" lvl="2" indent="-285750" defTabSz="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 sz="14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lvl="2"/>
            <a:r>
              <a:rPr lang="ru-RU" altLang="ru-RU" dirty="0"/>
              <a:t>Отсутствие иностранного лицензионного ПО обеспечивает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83568" y="3933056"/>
            <a:ext cx="34590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9pPr>
          </a:lstStyle>
          <a:p>
            <a:pPr marL="285750" lvl="2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/>
              <a:t>нормальное бюджетирование в рублях при колебаниях курса валюты</a:t>
            </a:r>
          </a:p>
          <a:p>
            <a:pPr marL="285750" lvl="2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/>
              <a:t>экономия на чувствительных ежегодных отчислениях на поддержку (</a:t>
            </a:r>
            <a:r>
              <a:rPr lang="en-US" altLang="ru-RU" sz="1300" dirty="0" err="1" smtClean="0"/>
              <a:t>maintance</a:t>
            </a:r>
            <a:r>
              <a:rPr lang="ru-RU" altLang="ru-RU" sz="1300" dirty="0" smtClean="0"/>
              <a:t>)</a:t>
            </a:r>
          </a:p>
          <a:p>
            <a:pPr marL="285750" lvl="2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ru-RU" altLang="ru-RU" sz="1300" dirty="0" smtClean="0"/>
          </a:p>
          <a:p>
            <a:pPr marL="285750" lvl="2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ru-RU" altLang="ru-RU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  <p:bldP spid="8" grpId="0" build="p"/>
      <p:bldP spid="10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736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Вся информация с собой!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1903"/>
            <a:ext cx="596534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1903"/>
            <a:ext cx="5965341" cy="448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5965341" cy="44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381920" y="2157967"/>
            <a:ext cx="4752157" cy="3672408"/>
          </a:xfrm>
          <a:prstGeom prst="roundRect">
            <a:avLst>
              <a:gd name="adj" fmla="val 9370"/>
            </a:avLst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Документы заседаний: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Повестка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дня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Вопросы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повестки дня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Материалы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к заседанию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Проект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протокола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Приглашение </a:t>
            </a:r>
            <a:endParaRPr lang="ru-RU" sz="160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Функции: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Направление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Повестки на ознакомление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Предварительное согласование повестки дня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Принятие/отклонение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приглашения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Согласование проекта протокола</a:t>
            </a:r>
          </a:p>
        </p:txBody>
      </p:sp>
      <p:pic>
        <p:nvPicPr>
          <p:cNvPr id="12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22500" r="10927"/>
          <a:stretch/>
        </p:blipFill>
        <p:spPr bwMode="auto">
          <a:xfrm rot="10800000" flipH="1">
            <a:off x="-36512" y="764705"/>
            <a:ext cx="9180512" cy="36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764706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Заседания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936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25"/>
    </mc:Choice>
    <mc:Fallback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6" name="Группа 2"/>
          <p:cNvGrpSpPr>
            <a:grpSpLocks noChangeAspect="1"/>
          </p:cNvGrpSpPr>
          <p:nvPr/>
        </p:nvGrpSpPr>
        <p:grpSpPr bwMode="auto">
          <a:xfrm>
            <a:off x="1475656" y="1556792"/>
            <a:ext cx="6048672" cy="4479043"/>
            <a:chOff x="722909" y="678652"/>
            <a:chExt cx="6435785" cy="4764634"/>
          </a:xfrm>
        </p:grpSpPr>
        <p:pic>
          <p:nvPicPr>
            <p:cNvPr id="327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09" y="678652"/>
              <a:ext cx="6435785" cy="476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1336675"/>
              <a:ext cx="3214687" cy="333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142801"/>
            <a:ext cx="8229600" cy="736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Заочное голосование</a:t>
            </a:r>
            <a:endParaRPr lang="ru-RU" dirty="0"/>
          </a:p>
        </p:txBody>
      </p:sp>
      <p:pic>
        <p:nvPicPr>
          <p:cNvPr id="13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22500" r="10927"/>
          <a:stretch/>
        </p:blipFill>
        <p:spPr bwMode="auto">
          <a:xfrm rot="10800000" flipH="1">
            <a:off x="-36512" y="764705"/>
            <a:ext cx="9180512" cy="36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764706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Заседания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5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25"/>
    </mc:Choice>
    <mc:Fallback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71900"/>
            <a:ext cx="8229600" cy="736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Графические комментарии</a:t>
            </a:r>
            <a:endParaRPr lang="ru-RU" dirty="0"/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991" y="1340768"/>
            <a:ext cx="5940829" cy="44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0825" y="4389616"/>
            <a:ext cx="3529013" cy="871180"/>
          </a:xfrm>
          <a:prstGeom prst="roundRect">
            <a:avLst>
              <a:gd name="adj" fmla="val 9370"/>
            </a:avLst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Возможность внесения графический пометок по документу</a:t>
            </a:r>
          </a:p>
        </p:txBody>
      </p:sp>
      <p:sp>
        <p:nvSpPr>
          <p:cNvPr id="12" name="Oval 7"/>
          <p:cNvSpPr>
            <a:spLocks noChangeAspect="1" noChangeArrowheads="1"/>
          </p:cNvSpPr>
          <p:nvPr/>
        </p:nvSpPr>
        <p:spPr bwMode="auto">
          <a:xfrm>
            <a:off x="5105400" y="2348880"/>
            <a:ext cx="355600" cy="296862"/>
          </a:xfrm>
          <a:prstGeom prst="ellips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221467" y="1411917"/>
            <a:ext cx="3302861" cy="4393347"/>
            <a:chOff x="4425544" y="1909768"/>
            <a:chExt cx="3009735" cy="4128325"/>
          </a:xfrm>
        </p:grpSpPr>
        <p:pic>
          <p:nvPicPr>
            <p:cNvPr id="3892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44" y="1909768"/>
              <a:ext cx="3009735" cy="412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Oval 7"/>
            <p:cNvSpPr>
              <a:spLocks noChangeAspect="1" noChangeArrowheads="1"/>
            </p:cNvSpPr>
            <p:nvPr/>
          </p:nvSpPr>
          <p:spPr bwMode="auto">
            <a:xfrm>
              <a:off x="6713537" y="2065338"/>
              <a:ext cx="438623" cy="38862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0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22500" r="10927"/>
          <a:stretch/>
        </p:blipFill>
        <p:spPr bwMode="auto">
          <a:xfrm rot="10800000" flipH="1">
            <a:off x="-36512" y="764705"/>
            <a:ext cx="9180512" cy="36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764706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Дополнительные возможности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321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25"/>
    </mc:Choice>
    <mc:Fallback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387924"/>
            <a:ext cx="6861448" cy="736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Мобильный клиент для руководителя высшего звена</a:t>
            </a:r>
            <a:endParaRPr lang="ru-RU" dirty="0"/>
          </a:p>
        </p:txBody>
      </p:sp>
      <p:pic>
        <p:nvPicPr>
          <p:cNvPr id="46085" name="Picture 5" descr="C:\Флешка\Мои материалы\Папка продавца\Презентации\Презентация для РВЗ\V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44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61240"/>
            <a:ext cx="5976664" cy="44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AutoShape 7"/>
          <p:cNvSpPr>
            <a:spLocks noChangeArrowheads="1"/>
          </p:cNvSpPr>
          <p:nvPr/>
        </p:nvSpPr>
        <p:spPr bwMode="auto">
          <a:xfrm>
            <a:off x="2627784" y="3549691"/>
            <a:ext cx="4084638" cy="1968222"/>
          </a:xfrm>
          <a:prstGeom prst="roundRect">
            <a:avLst>
              <a:gd name="adj" fmla="val 9370"/>
            </a:avLst>
          </a:prstGeom>
          <a:solidFill>
            <a:srgbClr val="A9E0F9">
              <a:alpha val="84000"/>
            </a:srgbClr>
          </a:solidFill>
          <a:ln w="38100" cmpd="dbl">
            <a:solidFill>
              <a:srgbClr val="176ACF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Привычные папки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Сразу открывается содержание документа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Принятие решения по первой странице документа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3404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25"/>
    </mc:Choice>
    <mc:Fallback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0" y="3717032"/>
            <a:ext cx="5184575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-4463" y="2224977"/>
            <a:ext cx="5184575" cy="54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-36511" y="1232024"/>
            <a:ext cx="5184575" cy="54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326" y="332656"/>
            <a:ext cx="7787082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/>
              <a:t>Выполнение требований к СЭД для госструктур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tretch/>
        </p:blipFill>
        <p:spPr bwMode="auto">
          <a:xfrm>
            <a:off x="3635896" y="3645024"/>
            <a:ext cx="5111750" cy="287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1287264"/>
            <a:ext cx="3008525" cy="485552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600" dirty="0" smtClean="0"/>
              <a:t>МЭДО 2.5, 2.7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2817" r="1748" b="5450"/>
          <a:stretch/>
        </p:blipFill>
        <p:spPr bwMode="auto">
          <a:xfrm>
            <a:off x="3591644" y="980728"/>
            <a:ext cx="515682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6"/>
          <p:cNvSpPr txBox="1">
            <a:spLocks/>
          </p:cNvSpPr>
          <p:nvPr/>
        </p:nvSpPr>
        <p:spPr bwMode="auto">
          <a:xfrm>
            <a:off x="395536" y="1772816"/>
            <a:ext cx="3008525" cy="45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ru-RU" dirty="0"/>
              <a:t>СМЭВ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395536" y="2276872"/>
            <a:ext cx="3008525" cy="4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ru-RU" dirty="0"/>
              <a:t>ССТУ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 bwMode="auto">
          <a:xfrm>
            <a:off x="403442" y="2852936"/>
            <a:ext cx="3088438" cy="8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dirty="0"/>
              <a:t>Встроенные </a:t>
            </a:r>
            <a:r>
              <a:rPr lang="ru-RU" dirty="0" err="1" smtClean="0"/>
              <a:t>сертифици-рованные</a:t>
            </a:r>
            <a:r>
              <a:rPr lang="ru-RU" dirty="0" smtClean="0"/>
              <a:t> </a:t>
            </a:r>
            <a:r>
              <a:rPr lang="ru-RU" dirty="0"/>
              <a:t>СКЗИ (</a:t>
            </a:r>
            <a:r>
              <a:rPr lang="ru-RU" dirty="0" err="1"/>
              <a:t>КриптПро</a:t>
            </a:r>
            <a:r>
              <a:rPr lang="ru-RU" dirty="0"/>
              <a:t> </a:t>
            </a:r>
            <a:r>
              <a:rPr lang="en-US" dirty="0"/>
              <a:t>CSP </a:t>
            </a:r>
            <a:r>
              <a:rPr lang="ru-RU" dirty="0"/>
              <a:t>4</a:t>
            </a:r>
            <a:r>
              <a:rPr lang="en-US" dirty="0"/>
              <a:t>, </a:t>
            </a:r>
            <a:r>
              <a:rPr lang="en-US" dirty="0" err="1"/>
              <a:t>VIPNet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2" name="Текст 6"/>
          <p:cNvSpPr txBox="1">
            <a:spLocks/>
          </p:cNvSpPr>
          <p:nvPr/>
        </p:nvSpPr>
        <p:spPr bwMode="auto">
          <a:xfrm>
            <a:off x="395536" y="3789040"/>
            <a:ext cx="3215952" cy="6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ru-RU" dirty="0"/>
              <a:t>Наличие в Реестре отечественного ПО</a:t>
            </a:r>
          </a:p>
        </p:txBody>
      </p:sp>
      <p:sp>
        <p:nvSpPr>
          <p:cNvPr id="17" name="Текст 6"/>
          <p:cNvSpPr txBox="1">
            <a:spLocks/>
          </p:cNvSpPr>
          <p:nvPr/>
        </p:nvSpPr>
        <p:spPr bwMode="auto">
          <a:xfrm>
            <a:off x="683568" y="4365104"/>
            <a:ext cx="2863973" cy="6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en-US" dirty="0"/>
              <a:t>CompanyMedia – № 871</a:t>
            </a:r>
          </a:p>
          <a:p>
            <a:r>
              <a:rPr lang="en-US" dirty="0" err="1"/>
              <a:t>ActiveFrame</a:t>
            </a:r>
            <a:r>
              <a:rPr lang="en-US" dirty="0"/>
              <a:t> - № 802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Флешка\Мои материалы\Картинки для материалов\Презентации\Заседания\Отрисовка\карта_прозрачн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4" y="3109913"/>
            <a:ext cx="8521700" cy="374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469799" y="3906243"/>
            <a:ext cx="1919065" cy="1608324"/>
            <a:chOff x="3469799" y="3906243"/>
            <a:chExt cx="1919065" cy="160832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69799" y="3906243"/>
              <a:ext cx="1919065" cy="1608324"/>
            </a:xfrm>
            <a:prstGeom prst="round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30759" y="4050951"/>
              <a:ext cx="1800225" cy="1248712"/>
              <a:chOff x="3469799" y="4050951"/>
              <a:chExt cx="1800225" cy="1248712"/>
            </a:xfrm>
          </p:grpSpPr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3469799" y="4930331"/>
                <a:ext cx="18002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Мобильное РМ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6" descr="C:\Флешка\Мои материалы\Картинки для материалов\Презентации\Заседания\Отрисовка\планшеты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553" y="4050951"/>
                <a:ext cx="792163" cy="755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821938" y="3903894"/>
            <a:ext cx="1944687" cy="1608324"/>
            <a:chOff x="821938" y="3903894"/>
            <a:chExt cx="1944687" cy="160832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34313" y="3903894"/>
              <a:ext cx="1919065" cy="1608324"/>
            </a:xfrm>
            <a:prstGeom prst="round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38" y="4038759"/>
              <a:ext cx="1944687" cy="1427004"/>
              <a:chOff x="821938" y="4038759"/>
              <a:chExt cx="1944687" cy="1427004"/>
            </a:xfrm>
          </p:grpSpPr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821938" y="4824413"/>
                <a:ext cx="1944687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Архитектурные решения</a:t>
                </a:r>
              </a:p>
            </p:txBody>
          </p:sp>
          <p:pic>
            <p:nvPicPr>
              <p:cNvPr id="18" name="Picture 3" descr="C:\Флешка\Мои материалы\Картинки для материалов\Презентации\Заседания\Отрисовка\Архитектура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131" y="4038759"/>
                <a:ext cx="1079500" cy="835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6431622" y="3896202"/>
            <a:ext cx="1944688" cy="1608324"/>
            <a:chOff x="6431622" y="3896202"/>
            <a:chExt cx="1944688" cy="160832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38195" y="3896202"/>
              <a:ext cx="1919065" cy="1608324"/>
            </a:xfrm>
            <a:prstGeom prst="round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7" descr="C:\Флешка\Мои материалы\Картинки для материалов\Презентации\Заседания\Отрисовка\Web интерфейс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532" y="4002881"/>
              <a:ext cx="1116013" cy="9810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431622" y="4906666"/>
              <a:ext cx="19446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Web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-клиент </a:t>
              </a: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для удаленного доступа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7108" y="332656"/>
            <a:ext cx="8229348" cy="737546"/>
          </a:xfrm>
        </p:spPr>
        <p:txBody>
          <a:bodyPr/>
          <a:lstStyle/>
          <a:p>
            <a:r>
              <a:rPr lang="ru-RU" dirty="0" err="1" smtClean="0"/>
              <a:t>Масштабируемость</a:t>
            </a:r>
            <a:r>
              <a:rPr lang="ru-RU" dirty="0" smtClean="0"/>
              <a:t> СЭД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348" cy="9361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800" kern="1200" dirty="0"/>
              <a:t>Сохранение работоспособности и производительности СЭД при росте числа пользователей, объемов документооборота без изменения программного кода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kern="1200" dirty="0"/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kern="1200" dirty="0"/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kern="1200" dirty="0"/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kern="1200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 bwMode="auto">
          <a:xfrm>
            <a:off x="467048" y="2132856"/>
            <a:ext cx="8229348" cy="6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 sz="18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6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ru-RU" dirty="0"/>
              <a:t>Вертикальное масштабирование – увеличение мощностей «железа» </a:t>
            </a:r>
            <a:r>
              <a:rPr lang="ru-RU" dirty="0" smtClean="0"/>
              <a:t>серверов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447108" y="2889790"/>
            <a:ext cx="8229348" cy="61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 defTabSz="457200" eaLnBrk="1" hangingPunct="1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 sz="18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6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ru-RU" dirty="0"/>
              <a:t>Горизонтальное масштабирование – разделение задач по серверам, распределение нагрузки по нескольким серверам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326" y="332656"/>
            <a:ext cx="8229348" cy="737546"/>
          </a:xfrm>
        </p:spPr>
        <p:txBody>
          <a:bodyPr/>
          <a:lstStyle/>
          <a:p>
            <a:r>
              <a:rPr lang="ru-RU" dirty="0" smtClean="0"/>
              <a:t>Одна организация</a:t>
            </a:r>
            <a:endParaRPr lang="ru-RU" dirty="0"/>
          </a:p>
        </p:txBody>
      </p:sp>
      <p:pic>
        <p:nvPicPr>
          <p:cNvPr id="46083" name="Picture 3" descr="C:\Флешка\Мероприятия\2017\АСДГ Красноярск\Презентация Савельева\Иконки\moni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8" y="1394968"/>
            <a:ext cx="864171" cy="864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Флешка\Мероприятия\2017\АСДГ Красноярск\Презентация Савельева\Иконки\iP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4" y="2860618"/>
            <a:ext cx="617331" cy="739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326880" y="1340768"/>
            <a:ext cx="1656184" cy="1152128"/>
            <a:chOff x="6084168" y="836613"/>
            <a:chExt cx="1656184" cy="11521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84168" y="836613"/>
              <a:ext cx="1656184" cy="1152128"/>
            </a:xfrm>
            <a:prstGeom prst="rect">
              <a:avLst/>
            </a:prstGeom>
            <a:solidFill>
              <a:srgbClr val="A8D1F2"/>
            </a:solidFill>
            <a:ln w="3175">
              <a:solidFill>
                <a:srgbClr val="021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836613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 Narrow" pitchFamily="34" charset="0"/>
                </a:rPr>
                <a:t>Сервер поиска</a:t>
              </a:r>
              <a:endParaRPr lang="ru-RU" sz="1200" dirty="0">
                <a:latin typeface="Arial Narrow" pitchFamily="34" charset="0"/>
              </a:endParaRPr>
            </a:p>
          </p:txBody>
        </p:sp>
        <p:pic>
          <p:nvPicPr>
            <p:cNvPr id="11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124744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336639" y="1340768"/>
            <a:ext cx="1656184" cy="1152128"/>
            <a:chOff x="2267744" y="-243408"/>
            <a:chExt cx="1656184" cy="11521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67744" y="-243408"/>
              <a:ext cx="1656184" cy="1152128"/>
            </a:xfrm>
            <a:prstGeom prst="rect">
              <a:avLst/>
            </a:prstGeom>
            <a:solidFill>
              <a:srgbClr val="A8D1F2"/>
            </a:solidFill>
            <a:ln w="3175">
              <a:solidFill>
                <a:srgbClr val="0219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7744" y="-243408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 Narrow" pitchFamily="34" charset="0"/>
                </a:rPr>
                <a:t>Сервер балансировки</a:t>
              </a:r>
              <a:endParaRPr lang="ru-RU" sz="1200" dirty="0">
                <a:latin typeface="Arial Narrow" pitchFamily="34" charset="0"/>
              </a:endParaRPr>
            </a:p>
          </p:txBody>
        </p:sp>
        <p:pic>
          <p:nvPicPr>
            <p:cNvPr id="13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3591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6693123" y="2852936"/>
            <a:ext cx="1440160" cy="1368152"/>
          </a:xfrm>
          <a:prstGeom prst="rect">
            <a:avLst/>
          </a:prstGeom>
          <a:solidFill>
            <a:srgbClr val="74E43C"/>
          </a:solidFill>
          <a:ln w="3175"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C:\Флешка\Мероприятия\2017\АСДГ Красноярск\Презентация Савельева\Иконки\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89" y="2996952"/>
            <a:ext cx="707628" cy="70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693123" y="3836876"/>
            <a:ext cx="144016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itchFamily="34" charset="0"/>
              </a:rPr>
              <a:t>Сервер шлюза МЭДО</a:t>
            </a:r>
            <a:endParaRPr lang="ru-RU" sz="1200" dirty="0">
              <a:latin typeface="Arial Narrow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12603" y="2852936"/>
            <a:ext cx="4680520" cy="1368152"/>
            <a:chOff x="1979712" y="4257092"/>
            <a:chExt cx="468052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79712" y="4257092"/>
              <a:ext cx="4680520" cy="1368152"/>
            </a:xfrm>
            <a:prstGeom prst="rect">
              <a:avLst/>
            </a:prstGeom>
            <a:solidFill>
              <a:srgbClr val="74E43C"/>
            </a:solidFill>
            <a:ln w="3175">
              <a:solidFill>
                <a:srgbClr val="0096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9712" y="5301208"/>
              <a:ext cx="468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 Narrow" pitchFamily="34" charset="0"/>
                </a:rPr>
                <a:t>Группа серверов </a:t>
              </a:r>
              <a:r>
                <a:rPr lang="en-US" sz="1200" dirty="0" err="1" smtClean="0">
                  <a:latin typeface="Arial Narrow" pitchFamily="34" charset="0"/>
                </a:rPr>
                <a:t>WildFly</a:t>
              </a:r>
              <a:endParaRPr lang="ru-RU" sz="1200" dirty="0">
                <a:latin typeface="Arial Narrow" pitchFamily="34" charset="0"/>
              </a:endParaRPr>
            </a:p>
          </p:txBody>
        </p:sp>
        <p:pic>
          <p:nvPicPr>
            <p:cNvPr id="27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365104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365104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36" y="4365104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365104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365104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156619" y="5047902"/>
              <a:ext cx="942330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800" dirty="0" smtClean="0">
                  <a:latin typeface="Arial Narrow" pitchFamily="34" charset="0"/>
                </a:rPr>
                <a:t>Сервер пользователей</a:t>
              </a:r>
              <a:endParaRPr lang="ru-RU" sz="800" dirty="0">
                <a:latin typeface="Arial Narrow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72484" y="5074383"/>
              <a:ext cx="923652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ru-RU" sz="800" dirty="0"/>
                <a:t>Сервер отчетов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03664" y="5074383"/>
              <a:ext cx="948556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ru-RU" sz="800" dirty="0"/>
                <a:t>Сервер агентов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54933" y="5047902"/>
              <a:ext cx="867290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ru-RU" sz="800" dirty="0"/>
                <a:t>Сервер пользователей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9029" y="5047902"/>
              <a:ext cx="82829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ru-RU" sz="800" dirty="0"/>
                <a:t>Сервер пользователей</a:t>
              </a:r>
            </a:p>
          </p:txBody>
        </p:sp>
      </p:grpSp>
      <p:pic>
        <p:nvPicPr>
          <p:cNvPr id="48" name="Picture 2" descr="C:\Флешка\Мероприятия\2017\АСДГ Красноярск\Презентация Савельева\Иконки\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02" y="1611052"/>
            <a:ext cx="707628" cy="70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767736" y="1241002"/>
            <a:ext cx="144016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Arial Narrow" pitchFamily="34" charset="0"/>
              </a:rPr>
              <a:t>СЭД другой организации</a:t>
            </a:r>
            <a:endParaRPr lang="ru-RU" sz="1200" dirty="0">
              <a:latin typeface="Arial Narrow" pitchFamily="34" charset="0"/>
            </a:endParaRPr>
          </a:p>
        </p:txBody>
      </p:sp>
      <p:cxnSp>
        <p:nvCxnSpPr>
          <p:cNvPr id="45058" name="Прямая со стрелкой 45057"/>
          <p:cNvCxnSpPr/>
          <p:nvPr/>
        </p:nvCxnSpPr>
        <p:spPr>
          <a:xfrm flipV="1">
            <a:off x="7413203" y="2318680"/>
            <a:ext cx="0" cy="49552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80312" y="2481165"/>
            <a:ext cx="837431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latin typeface="Arial Narrow" pitchFamily="34" charset="0"/>
              </a:rPr>
              <a:t>МЭДО</a:t>
            </a:r>
            <a:r>
              <a:rPr lang="ru-RU" sz="1050" dirty="0" smtClean="0">
                <a:latin typeface="Arial Narrow" pitchFamily="34" charset="0"/>
              </a:rPr>
              <a:t> (</a:t>
            </a:r>
            <a:r>
              <a:rPr lang="en-US" sz="1050" dirty="0" smtClean="0">
                <a:latin typeface="Arial Narrow" pitchFamily="34" charset="0"/>
              </a:rPr>
              <a:t>http)</a:t>
            </a:r>
            <a:endParaRPr lang="ru-RU" sz="1050" dirty="0"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98529" y="2548276"/>
            <a:ext cx="481583" cy="227755"/>
          </a:xfrm>
          <a:prstGeom prst="rect">
            <a:avLst/>
          </a:prstGeom>
          <a:noFill/>
          <a:ln>
            <a:noFill/>
            <a:headEnd type="triangle"/>
            <a:tailEnd type="triangle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Arial Narrow" pitchFamily="34" charset="0"/>
              </a:rPr>
              <a:t>http</a:t>
            </a:r>
            <a:endParaRPr lang="ru-RU" sz="1100" dirty="0">
              <a:latin typeface="Arial Narrow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5154972" y="2509292"/>
            <a:ext cx="0" cy="31803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621998" y="2564904"/>
            <a:ext cx="131598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Arial Narrow" pitchFamily="34" charset="0"/>
              </a:rPr>
              <a:t>http (</a:t>
            </a:r>
            <a:r>
              <a:rPr lang="ru-RU" sz="1100" dirty="0" smtClean="0">
                <a:latin typeface="Arial Narrow" pitchFamily="34" charset="0"/>
              </a:rPr>
              <a:t>точка входа)</a:t>
            </a:r>
            <a:endParaRPr lang="ru-RU" sz="1100" dirty="0">
              <a:latin typeface="Arial Narrow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H="1" flipV="1">
            <a:off x="3395253" y="2318680"/>
            <a:ext cx="744500" cy="70323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3279992" y="2335347"/>
            <a:ext cx="115261" cy="68657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8" idx="0"/>
          </p:cNvCxnSpPr>
          <p:nvPr/>
        </p:nvCxnSpPr>
        <p:spPr>
          <a:xfrm flipV="1">
            <a:off x="2654449" y="2335347"/>
            <a:ext cx="333375" cy="62560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331640" y="1916832"/>
            <a:ext cx="14370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31640" y="1689077"/>
            <a:ext cx="1053455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Arial Narrow" pitchFamily="34" charset="0"/>
              </a:rPr>
              <a:t>http (web-</a:t>
            </a:r>
            <a:r>
              <a:rPr lang="en-US" sz="1100" dirty="0" err="1" smtClean="0">
                <a:latin typeface="Arial Narrow" pitchFamily="34" charset="0"/>
              </a:rPr>
              <a:t>gui</a:t>
            </a:r>
            <a:r>
              <a:rPr lang="ru-RU" sz="1100" dirty="0" smtClean="0">
                <a:latin typeface="Arial Narrow" pitchFamily="34" charset="0"/>
              </a:rPr>
              <a:t>)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3606" y="2337149"/>
            <a:ext cx="131598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Arial Narrow" pitchFamily="34" charset="0"/>
              </a:rPr>
              <a:t>Web</a:t>
            </a:r>
            <a:r>
              <a:rPr lang="ru-RU" sz="1100" dirty="0" smtClean="0">
                <a:latin typeface="Arial Narrow" pitchFamily="34" charset="0"/>
              </a:rPr>
              <a:t>-клиенты</a:t>
            </a:r>
            <a:endParaRPr lang="ru-RU" sz="1100" dirty="0">
              <a:latin typeface="Arial Narrow" pitchFamily="34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1246002" y="3375732"/>
            <a:ext cx="109063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509824" y="3147977"/>
            <a:ext cx="481583" cy="227755"/>
          </a:xfrm>
          <a:prstGeom prst="rect">
            <a:avLst/>
          </a:prstGeom>
          <a:noFill/>
          <a:ln>
            <a:noFill/>
            <a:headEnd type="triangle"/>
            <a:tailEnd type="triangle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Arial Narrow" pitchFamily="34" charset="0"/>
              </a:rPr>
              <a:t>http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528" y="3705301"/>
            <a:ext cx="1315988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latin typeface="Arial Narrow" pitchFamily="34" charset="0"/>
              </a:rPr>
              <a:t>Мобильные клиенты  </a:t>
            </a:r>
            <a:endParaRPr lang="ru-RU" sz="1100" dirty="0">
              <a:latin typeface="Arial Narrow" pitchFamily="34" charset="0"/>
            </a:endParaRPr>
          </a:p>
        </p:txBody>
      </p:sp>
      <p:cxnSp>
        <p:nvCxnSpPr>
          <p:cNvPr id="85" name="Прямая со стрелкой 84"/>
          <p:cNvCxnSpPr>
            <a:endCxn id="32" idx="1"/>
          </p:cNvCxnSpPr>
          <p:nvPr/>
        </p:nvCxnSpPr>
        <p:spPr>
          <a:xfrm flipV="1">
            <a:off x="6382879" y="3350766"/>
            <a:ext cx="676510" cy="133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610697" y="3124343"/>
            <a:ext cx="481583" cy="227755"/>
          </a:xfrm>
          <a:prstGeom prst="rect">
            <a:avLst/>
          </a:prstGeom>
          <a:noFill/>
          <a:ln>
            <a:noFill/>
            <a:headEnd type="triangle"/>
            <a:tailEnd type="triangle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Arial Narrow" pitchFamily="34" charset="0"/>
              </a:rPr>
              <a:t>http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53850" y="4293096"/>
            <a:ext cx="429214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latin typeface="Arial Narrow" pitchFamily="34" charset="0"/>
              </a:defRPr>
            </a:lvl1pPr>
          </a:lstStyle>
          <a:p>
            <a:r>
              <a:rPr lang="en-US" sz="1100" dirty="0" smtClean="0"/>
              <a:t>NFS</a:t>
            </a:r>
            <a:endParaRPr lang="en-US" sz="1100" dirty="0"/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5553850" y="4224675"/>
            <a:ext cx="0" cy="43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3110644" y="4224675"/>
            <a:ext cx="0" cy="432000"/>
          </a:xfrm>
          <a:prstGeom prst="straightConnector1">
            <a:avLst/>
          </a:prstGeom>
          <a:ln w="19050">
            <a:solidFill>
              <a:srgbClr val="FF99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110644" y="4293096"/>
            <a:ext cx="450131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latin typeface="Arial Narrow" pitchFamily="34" charset="0"/>
              </a:defRPr>
            </a:lvl1pPr>
          </a:lstStyle>
          <a:p>
            <a:r>
              <a:rPr lang="en-US" sz="1100" dirty="0" err="1" smtClean="0"/>
              <a:t>jdbc</a:t>
            </a:r>
            <a:endParaRPr lang="en-US" sz="800" dirty="0"/>
          </a:p>
        </p:txBody>
      </p:sp>
      <p:grpSp>
        <p:nvGrpSpPr>
          <p:cNvPr id="45082" name="Группа 45081"/>
          <p:cNvGrpSpPr/>
          <p:nvPr/>
        </p:nvGrpSpPr>
        <p:grpSpPr>
          <a:xfrm>
            <a:off x="1991407" y="4599087"/>
            <a:ext cx="2364569" cy="1389732"/>
            <a:chOff x="1991407" y="6381328"/>
            <a:chExt cx="2364569" cy="13897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91407" y="6391076"/>
              <a:ext cx="2340260" cy="1379984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6669360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332" y="6669360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025055" y="6381328"/>
              <a:ext cx="2330921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 smtClean="0">
                  <a:latin typeface="Arial Narrow" pitchFamily="34" charset="0"/>
                </a:rPr>
                <a:t>Кластер серверов</a:t>
              </a:r>
              <a:r>
                <a:rPr lang="en-US" sz="1200" dirty="0" smtClean="0">
                  <a:latin typeface="Arial Narrow" pitchFamily="34" charset="0"/>
                </a:rPr>
                <a:t> </a:t>
              </a:r>
              <a:r>
                <a:rPr lang="en-US" sz="1200" dirty="0" err="1" smtClean="0">
                  <a:latin typeface="Arial Narrow" pitchFamily="34" charset="0"/>
                </a:rPr>
                <a:t>PostgreSQL</a:t>
              </a:r>
              <a:endParaRPr lang="ru-RU" sz="1200" dirty="0">
                <a:latin typeface="Arial Narrow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07884" y="7388162"/>
              <a:ext cx="1119237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en-US" sz="800" dirty="0"/>
                <a:t>Master CM5</a:t>
              </a:r>
            </a:p>
            <a:p>
              <a:r>
                <a:rPr lang="en-US" sz="800" dirty="0"/>
                <a:t>Slave CMJ</a:t>
              </a:r>
              <a:endParaRPr lang="ru-RU" sz="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91407" y="7388162"/>
              <a:ext cx="1119237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en-US" sz="800" dirty="0" smtClean="0"/>
                <a:t>Master CM5</a:t>
              </a:r>
            </a:p>
            <a:p>
              <a:r>
                <a:rPr lang="en-US" sz="800" dirty="0" smtClean="0"/>
                <a:t>Slave CMJ</a:t>
              </a:r>
              <a:endParaRPr lang="ru-RU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01021" y="6813376"/>
              <a:ext cx="762867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en-US" sz="800" dirty="0" smtClean="0"/>
                <a:t>WAL streaming</a:t>
              </a:r>
              <a:endParaRPr lang="en-US" sz="800" dirty="0"/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 flipH="1">
              <a:off x="2771800" y="7005056"/>
              <a:ext cx="792000" cy="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083" name="Группа 45082"/>
          <p:cNvGrpSpPr/>
          <p:nvPr/>
        </p:nvGrpSpPr>
        <p:grpSpPr>
          <a:xfrm>
            <a:off x="4613722" y="4581128"/>
            <a:ext cx="2520280" cy="1386904"/>
            <a:chOff x="4608004" y="6381328"/>
            <a:chExt cx="2520280" cy="13869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08004" y="6388248"/>
              <a:ext cx="2520280" cy="1379984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08004" y="6381328"/>
              <a:ext cx="252028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200" dirty="0" smtClean="0">
                  <a:latin typeface="Arial Narrow" pitchFamily="34" charset="0"/>
                </a:rPr>
                <a:t>Серверы хранения и </a:t>
              </a:r>
              <a:r>
                <a:rPr lang="ru-RU" sz="1200" dirty="0" err="1" smtClean="0">
                  <a:latin typeface="Arial Narrow" pitchFamily="34" charset="0"/>
                </a:rPr>
                <a:t>бекапирования</a:t>
              </a:r>
              <a:r>
                <a:rPr lang="ru-RU" sz="1200" dirty="0" smtClean="0">
                  <a:latin typeface="Arial Narrow" pitchFamily="34" charset="0"/>
                </a:rPr>
                <a:t> вложений</a:t>
              </a:r>
              <a:endParaRPr lang="ru-RU" sz="1200" dirty="0">
                <a:latin typeface="Arial Narrow" pitchFamily="34" charset="0"/>
              </a:endParaRPr>
            </a:p>
          </p:txBody>
        </p:sp>
        <p:pic>
          <p:nvPicPr>
            <p:cNvPr id="46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927" y="6669360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Флешка\Мероприятия\2017\АСДГ Красноярск\Презентация Савельева\Иконки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833" y="6669360"/>
              <a:ext cx="707628" cy="707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4683943" y="7432506"/>
              <a:ext cx="1119237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ru-RU" sz="800" dirty="0"/>
                <a:t>Сервер пользователей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64721" y="7439034"/>
              <a:ext cx="1119237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ru-RU" sz="800" dirty="0"/>
                <a:t>Сервер пользователей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42049" y="6838579"/>
              <a:ext cx="381433" cy="19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 sz="1000">
                  <a:latin typeface="Arial Narrow" pitchFamily="34" charset="0"/>
                </a:defRPr>
              </a:lvl1pPr>
            </a:lstStyle>
            <a:p>
              <a:r>
                <a:rPr lang="en-US" sz="800" dirty="0" smtClean="0"/>
                <a:t>NFS</a:t>
              </a:r>
              <a:endParaRPr lang="en-US" sz="800" dirty="0"/>
            </a:p>
          </p:txBody>
        </p:sp>
        <p:cxnSp>
          <p:nvCxnSpPr>
            <p:cNvPr id="105" name="Прямая со стрелкой 104"/>
            <p:cNvCxnSpPr/>
            <p:nvPr/>
          </p:nvCxnSpPr>
          <p:spPr>
            <a:xfrm flipH="1">
              <a:off x="5508184" y="7004196"/>
              <a:ext cx="720000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167508" y="908720"/>
            <a:ext cx="281555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 Narrow" pitchFamily="34" charset="0"/>
              </a:rPr>
              <a:t>Схема взаимодействия серверов</a:t>
            </a:r>
            <a:endParaRPr lang="ru-RU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332656"/>
            <a:ext cx="8229348" cy="737546"/>
          </a:xfrm>
        </p:spPr>
        <p:txBody>
          <a:bodyPr/>
          <a:lstStyle/>
          <a:p>
            <a:r>
              <a:rPr lang="ru-RU" dirty="0" smtClean="0"/>
              <a:t>Один узел для нескольких организаций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97" y="980728"/>
            <a:ext cx="5019675" cy="5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531214"/>
            <a:ext cx="8229348" cy="7375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Несколько узлов для нескольких организаций на одном ЦОД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054475" cy="200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17" y="1556792"/>
            <a:ext cx="46085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332656"/>
            <a:ext cx="8229348" cy="737546"/>
          </a:xfrm>
        </p:spPr>
        <p:txBody>
          <a:bodyPr/>
          <a:lstStyle/>
          <a:p>
            <a:r>
              <a:rPr lang="ru-RU" dirty="0" err="1" smtClean="0"/>
              <a:t>Катастрофоустойчивая</a:t>
            </a:r>
            <a:r>
              <a:rPr lang="ru-RU" dirty="0" smtClean="0"/>
              <a:t> схема с двумя ЦОД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07380" cy="52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-36512" y="4057576"/>
            <a:ext cx="9203355" cy="627609"/>
            <a:chOff x="129557" y="1447800"/>
            <a:chExt cx="9203355" cy="870173"/>
          </a:xfrm>
        </p:grpSpPr>
        <p:pic>
          <p:nvPicPr>
            <p:cNvPr id="27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36"/>
            <a:stretch/>
          </p:blipFill>
          <p:spPr bwMode="auto">
            <a:xfrm flipH="1">
              <a:off x="3464776" y="1447800"/>
              <a:ext cx="5868136" cy="8701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36"/>
            <a:stretch/>
          </p:blipFill>
          <p:spPr bwMode="auto">
            <a:xfrm rot="10800000" flipH="1">
              <a:off x="129557" y="1447800"/>
              <a:ext cx="4440583" cy="86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-36512" y="2761432"/>
            <a:ext cx="9203355" cy="627609"/>
            <a:chOff x="129557" y="1447800"/>
            <a:chExt cx="9203355" cy="870173"/>
          </a:xfrm>
        </p:grpSpPr>
        <p:pic>
          <p:nvPicPr>
            <p:cNvPr id="23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36"/>
            <a:stretch/>
          </p:blipFill>
          <p:spPr bwMode="auto">
            <a:xfrm flipH="1">
              <a:off x="3464776" y="1447800"/>
              <a:ext cx="5868136" cy="8701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336"/>
            <a:stretch/>
          </p:blipFill>
          <p:spPr bwMode="auto">
            <a:xfrm rot="10800000" flipH="1">
              <a:off x="129557" y="1447800"/>
              <a:ext cx="4440583" cy="8640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flipH="1">
            <a:off x="3312376" y="1131888"/>
            <a:ext cx="5868136" cy="870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-22843" y="1131888"/>
            <a:ext cx="4440583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11560" y="2132856"/>
            <a:ext cx="37099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>
              <a:buClr>
                <a:schemeClr val="accent1"/>
              </a:buClr>
              <a:buSzPct val="100000"/>
              <a:buChar char="q"/>
            </a:pPr>
            <a:r>
              <a:rPr lang="ru-RU" altLang="ru-RU" sz="1600" kern="1200" dirty="0">
                <a:ea typeface="+mn-ea"/>
              </a:rPr>
              <a:t>Главное – функциональное богатство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683568" y="1386607"/>
            <a:ext cx="286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accent1"/>
                </a:solidFill>
              </a:rPr>
              <a:t>Отечественные решения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5508104" y="1386607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accent1"/>
                </a:solidFill>
              </a:rPr>
              <a:t>Иностранные решения</a:t>
            </a:r>
          </a:p>
        </p:txBody>
      </p:sp>
      <p:sp>
        <p:nvSpPr>
          <p:cNvPr id="30726" name="Text Placeholder 2"/>
          <p:cNvSpPr>
            <a:spLocks/>
          </p:cNvSpPr>
          <p:nvPr/>
        </p:nvSpPr>
        <p:spPr bwMode="auto">
          <a:xfrm>
            <a:off x="5330056" y="2185368"/>
            <a:ext cx="3850456" cy="4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600" dirty="0">
                <a:solidFill>
                  <a:srgbClr val="254061"/>
                </a:solidFill>
                <a:latin typeface="+mn-lt"/>
              </a:rPr>
              <a:t>Главное – </a:t>
            </a: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аскетизм</a:t>
            </a:r>
            <a:endParaRPr lang="ru-RU" altLang="ru-RU" sz="1600" dirty="0">
              <a:solidFill>
                <a:srgbClr val="254061"/>
              </a:solidFill>
              <a:latin typeface="+mn-lt"/>
            </a:endParaRPr>
          </a:p>
        </p:txBody>
      </p:sp>
      <p:sp>
        <p:nvSpPr>
          <p:cNvPr id="51206" name="Title 1"/>
          <p:cNvSpPr>
            <a:spLocks/>
          </p:cNvSpPr>
          <p:nvPr/>
        </p:nvSpPr>
        <p:spPr bwMode="auto">
          <a:xfrm>
            <a:off x="425450" y="476672"/>
            <a:ext cx="601875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80000"/>
              </a:lnSpc>
            </a:pPr>
            <a:r>
              <a:rPr lang="ru-RU" altLang="ru-RU" sz="2400" b="1" dirty="0">
                <a:solidFill>
                  <a:srgbClr val="F16000"/>
                </a:solidFill>
                <a:latin typeface="+mj-lt"/>
                <a:ea typeface="+mj-ea"/>
                <a:cs typeface="+mj-cs"/>
              </a:rPr>
              <a:t>Особенности отечественных СЭД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28" y="5517232"/>
            <a:ext cx="9144000" cy="923330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210" y="5517232"/>
            <a:ext cx="842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самом деле, программное обеспечение современной </a:t>
            </a:r>
            <a:r>
              <a:rPr lang="ru-RU" b="1" dirty="0" smtClean="0">
                <a:solidFill>
                  <a:schemeClr val="bg1"/>
                </a:solidFill>
              </a:rPr>
              <a:t>СЭД должно </a:t>
            </a:r>
            <a:r>
              <a:rPr lang="ru-RU" b="1" dirty="0">
                <a:solidFill>
                  <a:schemeClr val="bg1"/>
                </a:solidFill>
              </a:rPr>
              <a:t>предоставлять все эти </a:t>
            </a:r>
            <a:r>
              <a:rPr lang="ru-RU" b="1" dirty="0" smtClean="0">
                <a:solidFill>
                  <a:schemeClr val="bg1"/>
                </a:solidFill>
              </a:rPr>
              <a:t>возможности за счет конфигурирования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C:\Флешка\Мероприятия\2017\АСДГ Красноярск\Презентация Савельева\Иконки\VS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00551"/>
            <a:ext cx="1794048" cy="1542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611560" y="2761432"/>
            <a:ext cx="3709988" cy="7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285750" lvl="2" indent="-285750" defTabSz="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 sz="14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lvl="2"/>
            <a:r>
              <a:rPr lang="ru-RU" altLang="ru-RU" sz="1600" dirty="0"/>
              <a:t>Доработанные/разработанные под требования заказчика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606908" y="3481512"/>
            <a:ext cx="3709988" cy="5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285750" lvl="2" indent="-285750" defTabSz="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lvl="2"/>
            <a:r>
              <a:rPr lang="ru-RU" altLang="ru-RU" dirty="0"/>
              <a:t>Руководителям – свой интерфейс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11560" y="4057576"/>
            <a:ext cx="3709988" cy="6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285750" lvl="2" indent="-285750" defTabSz="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lvl="2"/>
            <a:r>
              <a:rPr lang="ru-RU" altLang="ru-RU" dirty="0"/>
              <a:t>Множество готовых шаблонов отчетов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00118" y="4725144"/>
            <a:ext cx="3709988" cy="70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1pPr>
            <a:lvl2pPr marL="742950" indent="-285750" defTabSz="457200" eaLnBrk="1" hangingPunct="1">
              <a:spcBef>
                <a:spcPct val="20000"/>
              </a:spcBef>
              <a:buSzPct val="100000"/>
              <a:buBlip>
                <a:blip r:embed="rId5"/>
              </a:buBlip>
              <a:defRPr sz="2400">
                <a:solidFill>
                  <a:srgbClr val="254061"/>
                </a:solidFill>
                <a:latin typeface="+mn-lt"/>
              </a:defRPr>
            </a:lvl2pPr>
            <a:lvl3pPr marL="285750" lvl="2" indent="-285750" defTabSz="4572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lvl="2"/>
            <a:r>
              <a:rPr lang="ru-RU" altLang="ru-RU" dirty="0"/>
              <a:t>Большое внимание учетно-контрольной функции</a:t>
            </a:r>
          </a:p>
        </p:txBody>
      </p:sp>
      <p:sp>
        <p:nvSpPr>
          <p:cNvPr id="19" name="Text Placeholder 2"/>
          <p:cNvSpPr>
            <a:spLocks/>
          </p:cNvSpPr>
          <p:nvPr/>
        </p:nvSpPr>
        <p:spPr bwMode="auto">
          <a:xfrm>
            <a:off x="5330056" y="2755852"/>
            <a:ext cx="3850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Использование </a:t>
            </a:r>
            <a:r>
              <a:rPr lang="ru-RU" altLang="ru-RU" sz="1600" dirty="0">
                <a:solidFill>
                  <a:srgbClr val="254061"/>
                </a:solidFill>
                <a:latin typeface="+mn-lt"/>
              </a:rPr>
              <a:t>«</a:t>
            </a:r>
            <a:r>
              <a:rPr lang="ru-RU" altLang="ru-RU" sz="1600" dirty="0" err="1">
                <a:solidFill>
                  <a:srgbClr val="254061"/>
                </a:solidFill>
                <a:latin typeface="+mn-lt"/>
              </a:rPr>
              <a:t>коробного</a:t>
            </a:r>
            <a:r>
              <a:rPr lang="ru-RU" altLang="ru-RU" sz="1600" dirty="0">
                <a:solidFill>
                  <a:srgbClr val="254061"/>
                </a:solidFill>
                <a:latin typeface="+mn-lt"/>
              </a:rPr>
              <a:t>» программного </a:t>
            </a: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обеспечения</a:t>
            </a:r>
            <a:endParaRPr lang="ru-RU" altLang="ru-RU" sz="1600" dirty="0">
              <a:solidFill>
                <a:srgbClr val="254061"/>
              </a:solidFill>
              <a:latin typeface="+mn-lt"/>
            </a:endParaRPr>
          </a:p>
        </p:txBody>
      </p:sp>
      <p:sp>
        <p:nvSpPr>
          <p:cNvPr id="20" name="Text Placeholder 2"/>
          <p:cNvSpPr>
            <a:spLocks/>
          </p:cNvSpPr>
          <p:nvPr/>
        </p:nvSpPr>
        <p:spPr bwMode="auto">
          <a:xfrm>
            <a:off x="5330056" y="3523307"/>
            <a:ext cx="3850456" cy="4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У </a:t>
            </a:r>
            <a:r>
              <a:rPr lang="ru-RU" altLang="ru-RU" sz="1600" dirty="0">
                <a:solidFill>
                  <a:srgbClr val="254061"/>
                </a:solidFill>
                <a:latin typeface="+mn-lt"/>
              </a:rPr>
              <a:t>всех единый </a:t>
            </a: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интерфейс</a:t>
            </a:r>
            <a:endParaRPr lang="ru-RU" altLang="ru-RU" sz="1600" dirty="0">
              <a:solidFill>
                <a:srgbClr val="254061"/>
              </a:solidFill>
              <a:latin typeface="+mn-lt"/>
            </a:endParaRPr>
          </a:p>
        </p:txBody>
      </p:sp>
      <p:sp>
        <p:nvSpPr>
          <p:cNvPr id="21" name="Text Placeholder 2"/>
          <p:cNvSpPr>
            <a:spLocks/>
          </p:cNvSpPr>
          <p:nvPr/>
        </p:nvSpPr>
        <p:spPr bwMode="auto">
          <a:xfrm>
            <a:off x="5330056" y="4057576"/>
            <a:ext cx="3850456" cy="6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Пользователи </a:t>
            </a:r>
            <a:r>
              <a:rPr lang="ru-RU" altLang="ru-RU" sz="1600" dirty="0">
                <a:solidFill>
                  <a:srgbClr val="254061"/>
                </a:solidFill>
                <a:latin typeface="+mn-lt"/>
              </a:rPr>
              <a:t>сами создают </a:t>
            </a: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отчеты</a:t>
            </a:r>
            <a:endParaRPr lang="ru-RU" altLang="ru-RU" sz="1600" dirty="0">
              <a:solidFill>
                <a:srgbClr val="254061"/>
              </a:solidFill>
              <a:latin typeface="+mn-lt"/>
            </a:endParaRPr>
          </a:p>
        </p:txBody>
      </p:sp>
      <p:sp>
        <p:nvSpPr>
          <p:cNvPr id="22" name="Text Placeholder 2"/>
          <p:cNvSpPr>
            <a:spLocks/>
          </p:cNvSpPr>
          <p:nvPr/>
        </p:nvSpPr>
        <p:spPr bwMode="auto">
          <a:xfrm>
            <a:off x="5330056" y="4725144"/>
            <a:ext cx="3850456" cy="6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rgbClr val="254061"/>
                </a:solidFill>
                <a:latin typeface="+mn-lt"/>
              </a:rPr>
              <a:t>Акцент </a:t>
            </a:r>
            <a:r>
              <a:rPr lang="ru-RU" altLang="ru-RU" sz="1600" dirty="0">
                <a:solidFill>
                  <a:srgbClr val="254061"/>
                </a:solidFill>
                <a:latin typeface="+mn-lt"/>
              </a:rPr>
              <a:t>на содержании текста документа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9" grpId="0"/>
      <p:bldP spid="14" grpId="0" build="p"/>
      <p:bldP spid="15" grpId="0" build="p"/>
      <p:bldP spid="16" grpId="0" build="p"/>
      <p:bldP spid="1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Региональные госструктуры, использующие </a:t>
            </a:r>
            <a:r>
              <a:rPr lang="en-US" dirty="0" err="1" smtClean="0"/>
              <a:t>CompanyMedia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9623254"/>
              </p:ext>
            </p:extLst>
          </p:nvPr>
        </p:nvGraphicFramePr>
        <p:xfrm>
          <a:off x="539552" y="1361796"/>
          <a:ext cx="8136903" cy="480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520280"/>
                <a:gridCol w="2448271"/>
              </a:tblGrid>
              <a:tr h="316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Госструктура</a:t>
                      </a:r>
                    </a:p>
                  </a:txBody>
                  <a:tcPr>
                    <a:solidFill>
                      <a:srgbClr val="2C8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Версия СМ</a:t>
                      </a:r>
                    </a:p>
                  </a:txBody>
                  <a:tcPr marL="36000" marR="36000" marT="18000" marB="18000">
                    <a:solidFill>
                      <a:srgbClr val="2C8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пользователей</a:t>
                      </a:r>
                    </a:p>
                  </a:txBody>
                  <a:tcPr>
                    <a:solidFill>
                      <a:srgbClr val="2C8FE0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ЯНАО 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10 000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Красноярского края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900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  <a:tr h="316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Новосибирской обл.  </a:t>
                      </a: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5.1.2</a:t>
                      </a: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3 600</a:t>
                      </a: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Самарской обл.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3 500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Воронежской области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3 100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г. Красноярск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2 200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Пензенской области</a:t>
                      </a: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4.6</a:t>
                      </a:r>
                      <a:endParaRPr lang="ru-RU" sz="1200" u="none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2 000</a:t>
                      </a: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Правительство Оренбургской области</a:t>
                      </a:r>
                      <a:endParaRPr lang="ru-RU" sz="12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4.6.1 (переход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на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5)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  <a:tr h="316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г. Севастополь</a:t>
                      </a:r>
                      <a:endParaRPr lang="ru-RU" sz="12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5.1.2</a:t>
                      </a:r>
                      <a:endParaRPr lang="ru-RU" sz="1400" b="1" kern="12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1 900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Правительство Ульяновской обл.</a:t>
                      </a:r>
                      <a:endParaRPr lang="ru-RU" sz="1200" b="0" u="none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4.4.6 (переход на 5)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1 200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г. Калуги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3.6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700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г. Нижневартовска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г. Омск</a:t>
                      </a:r>
                      <a:endParaRPr lang="ru-RU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4.6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>
                    <a:solidFill>
                      <a:srgbClr val="C8EDF4"/>
                    </a:solidFill>
                  </a:tcPr>
                </a:tc>
              </a:tr>
              <a:tr h="3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Администрация Костромской области</a:t>
                      </a:r>
                      <a:endParaRPr lang="ru-RU" sz="12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000" marR="900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5.1.2</a:t>
                      </a:r>
                      <a:endParaRPr lang="ru-RU" sz="1600" b="1" kern="12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659" marR="37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59" marR="376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1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-20880" r="10927" b="1"/>
          <a:stretch/>
        </p:blipFill>
        <p:spPr bwMode="auto">
          <a:xfrm rot="10800000" flipH="1">
            <a:off x="-36512" y="1196751"/>
            <a:ext cx="9180512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4656" y="522511"/>
            <a:ext cx="6451600" cy="53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Отличительные характеристики отечественной СЭД </a:t>
            </a:r>
            <a:r>
              <a:rPr lang="en-US" altLang="ru-RU" dirty="0" smtClean="0"/>
              <a:t>CompanyMedia5</a:t>
            </a:r>
            <a:endParaRPr lang="ru-RU" altLang="ru-RU" dirty="0" smtClean="0">
              <a:cs typeface="Arial" charset="0"/>
            </a:endParaRPr>
          </a:p>
        </p:txBody>
      </p:sp>
      <p:sp>
        <p:nvSpPr>
          <p:cNvPr id="45059" name="Text Placeholder 2"/>
          <p:cNvSpPr txBox="1">
            <a:spLocks/>
          </p:cNvSpPr>
          <p:nvPr/>
        </p:nvSpPr>
        <p:spPr bwMode="auto">
          <a:xfrm>
            <a:off x="217537" y="2249140"/>
            <a:ext cx="3304365" cy="39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Коллекции документов</a:t>
            </a: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Ограничение доступа 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объектам</a:t>
            </a:r>
            <a:endParaRPr lang="ru-RU" altLang="ru-RU" sz="13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Произвольная 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выборка данных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атрибутивный и полнотекстовый поиск</a:t>
            </a:r>
            <a:endParaRPr lang="ru-RU" altLang="ru-RU" sz="13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панели навигации,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коллекции, 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формы, уведомления, панель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действий</a:t>
            </a: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Мультиязычность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индивидуально настраиваемый пользовательский 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интерфейс</a:t>
            </a: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Персонализация</a:t>
            </a:r>
            <a:endParaRPr lang="ru-RU" altLang="ru-RU" sz="13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События</a:t>
            </a: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Уведомления</a:t>
            </a: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Бизнес-процессы</a:t>
            </a:r>
          </a:p>
          <a:p>
            <a:pPr marL="485775" lvl="3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3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Отчёты </a:t>
            </a:r>
            <a:endParaRPr lang="ru-RU" altLang="ru-RU" sz="13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2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altLang="ru-RU" sz="13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2" indent="-285750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altLang="ru-RU" sz="13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Рисунок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902" y="2326680"/>
            <a:ext cx="5479291" cy="32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259468"/>
            <a:ext cx="220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Функциональность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 t="-20880" r="10927" b="1"/>
          <a:stretch/>
        </p:blipFill>
        <p:spPr bwMode="auto">
          <a:xfrm rot="10800000" flipH="1">
            <a:off x="-36512" y="1196751"/>
            <a:ext cx="9180512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32147" y="332135"/>
            <a:ext cx="6588125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Отличительные характеристики отечественной СЭД </a:t>
            </a:r>
            <a:r>
              <a:rPr lang="en-US" altLang="ru-RU" dirty="0" smtClean="0"/>
              <a:t>CompanyMedia5</a:t>
            </a:r>
            <a:endParaRPr lang="ru-RU" altLang="ru-RU" dirty="0" smtClean="0">
              <a:cs typeface="Arial" charset="0"/>
            </a:endParaRPr>
          </a:p>
        </p:txBody>
      </p:sp>
      <p:sp>
        <p:nvSpPr>
          <p:cNvPr id="47107" name="Text Placeholder 2"/>
          <p:cNvSpPr txBox="1">
            <a:spLocks/>
          </p:cNvSpPr>
          <p:nvPr/>
        </p:nvSpPr>
        <p:spPr bwMode="auto">
          <a:xfrm>
            <a:off x="452810" y="1963874"/>
            <a:ext cx="6423446" cy="38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Гибкая, компонентная архитектура на СПО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решениях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993" y="2492896"/>
            <a:ext cx="54304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23528" y="2521954"/>
            <a:ext cx="3210473" cy="5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5775" lvl="3" indent="-285750" eaLnBrk="1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Сервис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поиска: </a:t>
            </a:r>
            <a:r>
              <a:rPr lang="en-US" altLang="ru-RU" sz="14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Solr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23527" y="3068960"/>
            <a:ext cx="321047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4pPr marL="485775" lvl="3" indent="-285750" eaLnBrk="1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3">
              <a:lnSpc>
                <a:spcPct val="90000"/>
              </a:lnSpc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Сервис для работы с ЖЦ и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интеграция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движка: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</a:rPr>
              <a:t>Activiti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23528" y="3573016"/>
            <a:ext cx="3960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4pPr marL="485775" lvl="3" indent="-285750" eaLnBrk="1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3">
              <a:lnSpc>
                <a:spcPct val="100000"/>
              </a:lnSpc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Сервис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хранения записей</a:t>
            </a: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ru-RU" dirty="0" err="1" smtClean="0">
                <a:solidFill>
                  <a:schemeClr val="accent5">
                    <a:lumMod val="50000"/>
                  </a:schemeClr>
                </a:solidFill>
              </a:rPr>
              <a:t>PostgreSQL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23528" y="4293096"/>
            <a:ext cx="321047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4pPr marL="485775" lvl="3" indent="-285750" eaLnBrk="1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3">
              <a:lnSpc>
                <a:spcPct val="80000"/>
              </a:lnSpc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Сервис генерации отчетов и интеграция с </a:t>
            </a:r>
            <a:r>
              <a:rPr lang="en-US" altLang="ru-RU" dirty="0" err="1">
                <a:solidFill>
                  <a:schemeClr val="accent5">
                    <a:lumMod val="50000"/>
                  </a:schemeClr>
                </a:solidFill>
              </a:rPr>
              <a:t>JasperReports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23528" y="4869160"/>
            <a:ext cx="3210473" cy="4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4pPr marL="485775" lvl="3" indent="-285750" eaLnBrk="1" hangingPunct="1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q"/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3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Интегрированная среда разработки:</a:t>
            </a: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</a:rPr>
              <a:t> Eclipse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59468"/>
            <a:ext cx="2885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Архитектура/компоненты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flipH="1">
            <a:off x="3277352" y="1628799"/>
            <a:ext cx="5868136" cy="870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-12599" y="1628800"/>
            <a:ext cx="4440583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46856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Компонентная политика </a:t>
            </a:r>
            <a:r>
              <a:rPr lang="en-US" altLang="ru-RU" dirty="0"/>
              <a:t>CompanyMedia5</a:t>
            </a:r>
            <a:endParaRPr lang="ru-RU" altLang="ru-RU" dirty="0"/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2636838"/>
            <a:ext cx="3956050" cy="2447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85750" lvl="2" indent="-285750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/>
              <a:t>Компоненты интерфейса пользователя  </a:t>
            </a:r>
          </a:p>
          <a:p>
            <a:pPr marL="285750" lvl="2" indent="-285750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/>
              <a:t>Логика автоматизированных процессов</a:t>
            </a:r>
          </a:p>
          <a:p>
            <a:pPr marL="285750" lvl="2" indent="-285750" eaLnBrk="1" hangingPunct="1"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/>
              <a:t>Интеграционная обвязка заимствованных компонентов</a:t>
            </a:r>
          </a:p>
          <a:p>
            <a:pPr marL="285750" lvl="2" indent="-285750" eaLnBrk="1" hangingPunct="1"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/>
              <a:t>Отдельные модули расширения для заимствованных компонентов</a:t>
            </a:r>
          </a:p>
          <a:p>
            <a:pPr marL="285750" lvl="2" indent="-285750" eaLnBrk="1" hangingPunct="1"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/>
              <a:t>Методология внедрения/поддержки/ разработки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00284" y="1844824"/>
            <a:ext cx="2863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</a:rPr>
              <a:t>Собственная разработка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5069904" y="1700808"/>
            <a:ext cx="389458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accent1"/>
                </a:solidFill>
              </a:rPr>
              <a:t>Заимствованные продукты класса СПО </a:t>
            </a:r>
            <a:r>
              <a:rPr lang="ru-RU" altLang="ru-RU" dirty="0" smtClean="0">
                <a:solidFill>
                  <a:schemeClr val="accent1"/>
                </a:solidFill>
              </a:rPr>
              <a:t>или </a:t>
            </a:r>
            <a:r>
              <a:rPr lang="ru-RU" altLang="ru-RU" dirty="0">
                <a:solidFill>
                  <a:schemeClr val="accent1"/>
                </a:solidFill>
              </a:rPr>
              <a:t>отечественных поставщиков</a:t>
            </a:r>
          </a:p>
        </p:txBody>
      </p:sp>
      <p:sp>
        <p:nvSpPr>
          <p:cNvPr id="30726" name="Text Placeholder 2"/>
          <p:cNvSpPr>
            <a:spLocks/>
          </p:cNvSpPr>
          <p:nvPr/>
        </p:nvSpPr>
        <p:spPr bwMode="auto">
          <a:xfrm>
            <a:off x="4925888" y="2714997"/>
            <a:ext cx="4038600" cy="323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 smtClean="0">
                <a:solidFill>
                  <a:srgbClr val="254061"/>
                </a:solidFill>
                <a:latin typeface="+mn-lt"/>
              </a:rPr>
              <a:t>Продукты </a:t>
            </a: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для формирования отчетов</a:t>
            </a:r>
          </a:p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Поисковый сервер</a:t>
            </a:r>
          </a:p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Система мониторинга</a:t>
            </a:r>
          </a:p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Сервис сканирования и распознавания</a:t>
            </a:r>
          </a:p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Сервис текстовой аналитики</a:t>
            </a:r>
          </a:p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Офисные </a:t>
            </a:r>
            <a:r>
              <a:rPr lang="ru-RU" altLang="ru-RU" sz="1400" dirty="0" smtClean="0">
                <a:solidFill>
                  <a:srgbClr val="254061"/>
                </a:solidFill>
                <a:latin typeface="+mn-lt"/>
              </a:rPr>
              <a:t>п</a:t>
            </a:r>
            <a:r>
              <a:rPr lang="ru-RU" altLang="ru-RU" sz="1400" dirty="0" smtClean="0">
                <a:solidFill>
                  <a:srgbClr val="254061"/>
                </a:solidFill>
                <a:latin typeface="+mn-lt"/>
              </a:rPr>
              <a:t>акеты</a:t>
            </a:r>
            <a:endParaRPr lang="ru-RU" altLang="ru-RU" sz="1400" dirty="0">
              <a:solidFill>
                <a:srgbClr val="254061"/>
              </a:solidFill>
              <a:latin typeface="+mn-lt"/>
            </a:endParaRPr>
          </a:p>
          <a:p>
            <a:pPr marL="285750" lvl="2" indent="-28575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Платформенное ПО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ОС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СУБД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ru-RU" altLang="ru-RU" sz="1400" dirty="0">
                <a:solidFill>
                  <a:srgbClr val="254061"/>
                </a:solidFill>
                <a:latin typeface="+mn-lt"/>
              </a:rPr>
              <a:t>Сервер приложений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flipH="1">
            <a:off x="3779911" y="4199602"/>
            <a:ext cx="5353734" cy="167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-36511" y="4221088"/>
            <a:ext cx="4603334" cy="167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flipH="1">
            <a:off x="3275855" y="1340768"/>
            <a:ext cx="5868136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36"/>
          <a:stretch/>
        </p:blipFill>
        <p:spPr bwMode="auto">
          <a:xfrm rot="10800000" flipH="1">
            <a:off x="-36511" y="1340769"/>
            <a:ext cx="5184575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108" y="332656"/>
            <a:ext cx="8229348" cy="737546"/>
          </a:xfrm>
        </p:spPr>
        <p:txBody>
          <a:bodyPr/>
          <a:lstStyle/>
          <a:p>
            <a:r>
              <a:rPr lang="ru-RU" dirty="0" smtClean="0"/>
              <a:t>Трехуровневая архитектура </a:t>
            </a:r>
            <a:r>
              <a:rPr lang="en-US" dirty="0" smtClean="0"/>
              <a:t>CompanyMedia5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5715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4248" y="1465039"/>
            <a:ext cx="2184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Уровень представления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852936"/>
            <a:ext cx="1388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Бизнес-логика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4890646"/>
            <a:ext cx="130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Платформа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>
          <a:xfrm>
            <a:off x="457326" y="332656"/>
            <a:ext cx="8229348" cy="737546"/>
          </a:xfrm>
        </p:spPr>
        <p:txBody>
          <a:bodyPr/>
          <a:lstStyle/>
          <a:p>
            <a:r>
              <a:rPr lang="ru-RU" dirty="0" smtClean="0"/>
              <a:t>Базовое ПО для </a:t>
            </a:r>
            <a:r>
              <a:rPr lang="en-US" dirty="0" err="1" smtClean="0"/>
              <a:t>CompanyMedia</a:t>
            </a:r>
            <a:r>
              <a:rPr lang="en-US" dirty="0" smtClean="0"/>
              <a:t> 5</a:t>
            </a:r>
            <a:endParaRPr lang="ru-RU" dirty="0"/>
          </a:p>
        </p:txBody>
      </p:sp>
      <p:sp>
        <p:nvSpPr>
          <p:cNvPr id="181252" name="Rectangle 4"/>
          <p:cNvSpPr>
            <a:spLocks noGrp="1"/>
          </p:cNvSpPr>
          <p:nvPr>
            <p:ph idx="1"/>
          </p:nvPr>
        </p:nvSpPr>
        <p:spPr>
          <a:xfrm>
            <a:off x="447108" y="908720"/>
            <a:ext cx="8229348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600" kern="1200" dirty="0"/>
              <a:t>Сервер</a:t>
            </a:r>
            <a:endParaRPr lang="en-US" sz="1600" kern="1200" dirty="0"/>
          </a:p>
          <a:p>
            <a:pPr lvl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ru-RU" sz="1600" kern="1200" dirty="0">
                <a:ea typeface="+mn-ea"/>
              </a:rPr>
              <a:t>СУБД – </a:t>
            </a:r>
            <a:r>
              <a:rPr lang="en-US" sz="1600" kern="1200" dirty="0" err="1">
                <a:ea typeface="+mn-ea"/>
              </a:rPr>
              <a:t>PostgreSQL</a:t>
            </a:r>
            <a:r>
              <a:rPr lang="en-US" sz="1600" kern="1200" dirty="0">
                <a:ea typeface="+mn-ea"/>
              </a:rPr>
              <a:t> </a:t>
            </a:r>
            <a:r>
              <a:rPr lang="ru-RU" sz="1600" kern="1200" dirty="0">
                <a:ea typeface="+mn-ea"/>
              </a:rPr>
              <a:t>или «вариации» на его базе</a:t>
            </a:r>
            <a:r>
              <a:rPr lang="en-US" sz="1600" kern="1200" dirty="0">
                <a:ea typeface="+mn-ea"/>
              </a:rPr>
              <a:t>, 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en-US" sz="1600" kern="1200" dirty="0">
                <a:ea typeface="+mn-ea"/>
              </a:rPr>
              <a:t>WEB-</a:t>
            </a:r>
            <a:r>
              <a:rPr lang="ru-RU" sz="1600" kern="1200" dirty="0">
                <a:ea typeface="+mn-ea"/>
              </a:rPr>
              <a:t>сервер приложений - </a:t>
            </a:r>
            <a:r>
              <a:rPr lang="en-US" sz="1600" kern="1200" dirty="0" err="1">
                <a:ea typeface="+mn-ea"/>
              </a:rPr>
              <a:t>TomEE</a:t>
            </a:r>
            <a:r>
              <a:rPr lang="en-US" sz="1600" kern="1200" dirty="0">
                <a:ea typeface="+mn-ea"/>
              </a:rPr>
              <a:t>+</a:t>
            </a:r>
            <a:r>
              <a:rPr lang="ru-RU" sz="1600" kern="1200" dirty="0">
                <a:ea typeface="+mn-ea"/>
              </a:rPr>
              <a:t>, </a:t>
            </a:r>
            <a:r>
              <a:rPr lang="en-US" sz="1600" kern="1200" dirty="0" err="1">
                <a:ea typeface="+mn-ea"/>
              </a:rPr>
              <a:t>Jboss</a:t>
            </a:r>
            <a:r>
              <a:rPr lang="ru-RU" sz="1600" kern="1200" dirty="0">
                <a:ea typeface="+mn-ea"/>
              </a:rPr>
              <a:t>\</a:t>
            </a:r>
            <a:r>
              <a:rPr lang="en-US" sz="1600" kern="1200" dirty="0" err="1">
                <a:ea typeface="+mn-ea"/>
              </a:rPr>
              <a:t>WildFly</a:t>
            </a:r>
            <a:endParaRPr lang="ru-RU" sz="1600" kern="1200" dirty="0">
              <a:ea typeface="+mn-ea"/>
            </a:endParaRPr>
          </a:p>
          <a:p>
            <a:pPr lvl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ru-RU" sz="1600" kern="1200" dirty="0">
                <a:ea typeface="+mn-ea"/>
              </a:rPr>
              <a:t>ОС – </a:t>
            </a:r>
            <a:r>
              <a:rPr lang="en-US" sz="1600" kern="1200" dirty="0" err="1">
                <a:ea typeface="+mn-ea"/>
              </a:rPr>
              <a:t>AltLinux</a:t>
            </a:r>
            <a:r>
              <a:rPr lang="en-US" sz="1600" kern="1200" dirty="0">
                <a:ea typeface="+mn-ea"/>
              </a:rPr>
              <a:t>, </a:t>
            </a:r>
            <a:r>
              <a:rPr lang="en-US" sz="1600" kern="1200" dirty="0" err="1">
                <a:ea typeface="+mn-ea"/>
              </a:rPr>
              <a:t>AstraLinux</a:t>
            </a:r>
            <a:r>
              <a:rPr lang="en-US" sz="1600" kern="1200" dirty="0">
                <a:ea typeface="+mn-ea"/>
              </a:rPr>
              <a:t>, </a:t>
            </a:r>
            <a:r>
              <a:rPr lang="ru-RU" sz="1600" kern="1200" dirty="0" err="1">
                <a:ea typeface="+mn-ea"/>
              </a:rPr>
              <a:t>МСВСфера</a:t>
            </a:r>
            <a:r>
              <a:rPr lang="ru-RU" sz="1600" kern="1200" dirty="0">
                <a:ea typeface="+mn-ea"/>
              </a:rPr>
              <a:t>, </a:t>
            </a:r>
            <a:r>
              <a:rPr lang="en-US" sz="1600" kern="1200" dirty="0" err="1">
                <a:ea typeface="+mn-ea"/>
              </a:rPr>
              <a:t>CentOS</a:t>
            </a:r>
            <a:r>
              <a:rPr lang="en-US" sz="1600" kern="1200" dirty="0">
                <a:ea typeface="+mn-ea"/>
              </a:rPr>
              <a:t>, Red Hat Enterprise Linux, Windows </a:t>
            </a:r>
            <a:r>
              <a:rPr lang="en-US" sz="1600" kern="1200" dirty="0" smtClean="0">
                <a:ea typeface="+mn-ea"/>
              </a:rPr>
              <a:t>64</a:t>
            </a:r>
            <a:endParaRPr lang="en-US" sz="1600" kern="1200" dirty="0">
              <a:ea typeface="+mn-e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28" y="5661247"/>
            <a:ext cx="9144000" cy="720081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210" y="5661248"/>
            <a:ext cx="799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Весь </a:t>
            </a:r>
            <a:r>
              <a:rPr lang="ru-RU" b="1" dirty="0">
                <a:solidFill>
                  <a:schemeClr val="bg1"/>
                </a:solidFill>
              </a:rPr>
              <a:t>исходный код прикладного ПО (сервера и клиента) доступен в открытом виде – «Открытая СЭД»</a:t>
            </a:r>
          </a:p>
        </p:txBody>
      </p:sp>
      <p:pic>
        <p:nvPicPr>
          <p:cNvPr id="7" name="Picture 4" descr="C:\Флешка\Мои материалы\Брошюра 10 причин апгрейда\Презентация\Значек информации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" y="5777478"/>
            <a:ext cx="243810" cy="243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447108" y="4798893"/>
            <a:ext cx="8229348" cy="8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 defTabSz="457200" eaLnBrk="1" hangingPunct="1">
              <a:lnSpc>
                <a:spcPct val="12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marL="742950" lvl="1" indent="-2857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dirty="0"/>
              <a:t>Все заимствованные СПО компоненты имеют лицензию, разрешающую использовать в коммерческом ПО</a:t>
            </a:r>
            <a:r>
              <a:rPr lang="en-US" dirty="0"/>
              <a:t> – LGPL v2.1, BSD Style, CDDL + GPLv2, MIT License</a:t>
            </a:r>
            <a:endParaRPr lang="ru-RU" dirty="0"/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447108" y="3861048"/>
            <a:ext cx="82293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2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marL="742950" lvl="1" indent="-2857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ru-RU" dirty="0"/>
              <a:t>Мобильный клиент</a:t>
            </a:r>
          </a:p>
          <a:p>
            <a:pPr lvl="1"/>
            <a:r>
              <a:rPr lang="en-US" dirty="0" err="1"/>
              <a:t>iOS</a:t>
            </a:r>
            <a:endParaRPr lang="en-US" dirty="0"/>
          </a:p>
          <a:p>
            <a:pPr lvl="1"/>
            <a:r>
              <a:rPr lang="en-US" dirty="0"/>
              <a:t>Android</a:t>
            </a:r>
          </a:p>
        </p:txBody>
      </p:sp>
      <p:sp>
        <p:nvSpPr>
          <p:cNvPr id="11" name="Rectangle 4"/>
          <p:cNvSpPr txBox="1">
            <a:spLocks/>
          </p:cNvSpPr>
          <p:nvPr/>
        </p:nvSpPr>
        <p:spPr bwMode="auto">
          <a:xfrm>
            <a:off x="447108" y="2312876"/>
            <a:ext cx="8229348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marL="742950" lvl="1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r>
              <a:rPr lang="en-US" dirty="0"/>
              <a:t>WEB-</a:t>
            </a:r>
            <a:r>
              <a:rPr lang="ru-RU" dirty="0"/>
              <a:t>клиент (пользователи, администраторы)</a:t>
            </a:r>
          </a:p>
          <a:p>
            <a:pPr lvl="1"/>
            <a:r>
              <a:rPr lang="ru-RU" dirty="0"/>
              <a:t>Браузер – </a:t>
            </a:r>
            <a:r>
              <a:rPr lang="en-US" dirty="0"/>
              <a:t>Mozilla</a:t>
            </a:r>
            <a:r>
              <a:rPr lang="ru-RU" dirty="0"/>
              <a:t> </a:t>
            </a:r>
            <a:r>
              <a:rPr lang="en-US" dirty="0" err="1"/>
              <a:t>FireFox</a:t>
            </a:r>
            <a:r>
              <a:rPr lang="ru-RU" dirty="0"/>
              <a:t>, </a:t>
            </a:r>
            <a:r>
              <a:rPr lang="en-US" dirty="0"/>
              <a:t>Chrome, </a:t>
            </a:r>
            <a:r>
              <a:rPr lang="ru-RU" dirty="0"/>
              <a:t>Яндекс</a:t>
            </a:r>
            <a:r>
              <a:rPr lang="en-US" dirty="0"/>
              <a:t>, IE10,11</a:t>
            </a:r>
            <a:endParaRPr lang="ru-RU" dirty="0"/>
          </a:p>
          <a:p>
            <a:pPr lvl="1"/>
            <a:r>
              <a:rPr lang="ru-RU" dirty="0"/>
              <a:t>Офисный пакет – </a:t>
            </a:r>
            <a:r>
              <a:rPr lang="en-US" dirty="0" err="1"/>
              <a:t>LibreOffice</a:t>
            </a:r>
            <a:r>
              <a:rPr lang="en-US" dirty="0"/>
              <a:t>, MS Office</a:t>
            </a:r>
            <a:endParaRPr lang="ru-RU" dirty="0"/>
          </a:p>
          <a:p>
            <a:pPr lvl="1"/>
            <a:r>
              <a:rPr lang="ru-RU" dirty="0"/>
              <a:t>Сканирование и распознавание – продукты </a:t>
            </a:r>
            <a:r>
              <a:rPr lang="en-US" dirty="0"/>
              <a:t>ABBYY</a:t>
            </a:r>
            <a:endParaRPr lang="ru-RU" dirty="0"/>
          </a:p>
          <a:p>
            <a:pPr lvl="1"/>
            <a:r>
              <a:rPr lang="ru-RU" dirty="0"/>
              <a:t>ОС – </a:t>
            </a:r>
            <a:r>
              <a:rPr lang="en-US" dirty="0" err="1"/>
              <a:t>AltLinux</a:t>
            </a:r>
            <a:r>
              <a:rPr lang="en-US" dirty="0"/>
              <a:t>, </a:t>
            </a:r>
            <a:r>
              <a:rPr lang="en-US" dirty="0" err="1"/>
              <a:t>AstraLinux</a:t>
            </a:r>
            <a:r>
              <a:rPr lang="en-US" dirty="0"/>
              <a:t>, </a:t>
            </a:r>
            <a:r>
              <a:rPr lang="en-US" dirty="0" err="1"/>
              <a:t>CentOS</a:t>
            </a:r>
            <a:r>
              <a:rPr lang="en-US" dirty="0"/>
              <a:t>, Windows</a:t>
            </a:r>
            <a:r>
              <a:rPr lang="ru-RU" dirty="0"/>
              <a:t> </a:t>
            </a:r>
            <a:r>
              <a:rPr lang="en-US" dirty="0" smtClean="0"/>
              <a:t>32/64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326" y="332656"/>
            <a:ext cx="8229348" cy="7375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Готовые решения в </a:t>
            </a:r>
            <a:r>
              <a:rPr lang="en-US" dirty="0" err="1" smtClean="0">
                <a:latin typeface="Arial" charset="0"/>
                <a:cs typeface="Arial" charset="0"/>
              </a:rPr>
              <a:t>CompanyMedia</a:t>
            </a:r>
            <a:r>
              <a:rPr lang="ru-RU" dirty="0" smtClean="0">
                <a:latin typeface="Arial" charset="0"/>
                <a:cs typeface="Arial" charset="0"/>
              </a:rPr>
              <a:t>5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819680" y="3965170"/>
            <a:ext cx="4038600" cy="210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rgbClr val="254061"/>
                </a:solidFill>
                <a:latin typeface="+mn-lt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ru-RU" sz="2000" dirty="0" smtClean="0">
              <a:solidFill>
                <a:srgbClr val="969696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4" descr="C:\Флешка\Мои материалы\Папка продавца\Презентации\CompanyMedia 5\Все решения_раду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223"/>
          <a:stretch>
            <a:fillRect/>
          </a:stretch>
        </p:blipFill>
        <p:spPr bwMode="auto">
          <a:xfrm>
            <a:off x="2303240" y="1325581"/>
            <a:ext cx="684076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19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можности палитры инструментов">
  <a:themeElements>
    <a:clrScheme name="8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8_Тема Offic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8_Тема Offic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1760</Words>
  <Application>Microsoft Office PowerPoint</Application>
  <PresentationFormat>Экран (4:3)</PresentationFormat>
  <Paragraphs>514</Paragraphs>
  <Slides>30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Возможности палитры инструментов</vt:lpstr>
      <vt:lpstr>Слайд 1</vt:lpstr>
      <vt:lpstr>Основные мотивы использования импортонезависимых СЭД</vt:lpstr>
      <vt:lpstr>Слайд 3</vt:lpstr>
      <vt:lpstr>Отличительные характеристики отечественной СЭД CompanyMedia5</vt:lpstr>
      <vt:lpstr>Отличительные характеристики отечественной СЭД CompanyMedia5</vt:lpstr>
      <vt:lpstr>Компонентная политика CompanyMedia5</vt:lpstr>
      <vt:lpstr>Трехуровневая архитектура CompanyMedia5</vt:lpstr>
      <vt:lpstr>Базовое ПО для CompanyMedia 5</vt:lpstr>
      <vt:lpstr>Готовые решения в CompanyMedia5</vt:lpstr>
      <vt:lpstr>Линейка рабочих мест</vt:lpstr>
      <vt:lpstr>Рабочее место пользователя</vt:lpstr>
      <vt:lpstr>Изменение цветового оформления рабочего пространства пользователя</vt:lpstr>
      <vt:lpstr>Персонализация</vt:lpstr>
      <vt:lpstr>Заметки с помощью стикеров</vt:lpstr>
      <vt:lpstr>Календарь</vt:lpstr>
      <vt:lpstr>Полный цикл работы с документами</vt:lpstr>
      <vt:lpstr>Обсуждения</vt:lpstr>
      <vt:lpstr>Мобильные клиенты системы (МРМ)</vt:lpstr>
      <vt:lpstr>Работа с помощником / без помощника</vt:lpstr>
      <vt:lpstr>Вся информация с собой!</vt:lpstr>
      <vt:lpstr>Заочное голосование</vt:lpstr>
      <vt:lpstr>Графические комментарии</vt:lpstr>
      <vt:lpstr>Мобильный клиент для руководителя высшего звена</vt:lpstr>
      <vt:lpstr>Выполнение требований к СЭД для госструктур</vt:lpstr>
      <vt:lpstr>Масштабируемость СЭД</vt:lpstr>
      <vt:lpstr>Одна организация</vt:lpstr>
      <vt:lpstr>Один узел для нескольких организаций</vt:lpstr>
      <vt:lpstr>Несколько узлов для нескольких организаций на одном ЦОД</vt:lpstr>
      <vt:lpstr>Катастрофоустойчивая схема с двумя ЦОД</vt:lpstr>
      <vt:lpstr>Региональные госструктуры, использующие CompanyMedia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cp:lastPrinted>2017-06-09T11:48:00Z</cp:lastPrinted>
  <dcterms:created xsi:type="dcterms:W3CDTF">2017-09-28T07:21:17Z</dcterms:created>
  <dcterms:modified xsi:type="dcterms:W3CDTF">2017-10-12T02:26:40Z</dcterms:modified>
</cp:coreProperties>
</file>