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4" r:id="rId4"/>
    <p:sldId id="277" r:id="rId5"/>
    <p:sldId id="275" r:id="rId6"/>
    <p:sldId id="278" r:id="rId7"/>
    <p:sldId id="276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0C74-2A30-423D-8B1D-269861B5388C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5B518-B406-4760-8C6C-29D8CEC80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1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B518-B406-4760-8C6C-29D8CEC800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5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B518-B406-4760-8C6C-29D8CEC800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8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B518-B406-4760-8C6C-29D8CEC800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2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9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9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1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B592-46E8-4D6D-A607-BA872D2385D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C739-093D-4BC8-ACE6-64E7BB0D6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barnaul.org/" TargetMode="External"/><Relationship Id="rId5" Type="http://schemas.openxmlformats.org/officeDocument/2006/relationships/hyperlink" Target="http://www.barnaul.org/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3175" y="4063386"/>
            <a:ext cx="6257925" cy="65149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2A2A7E"/>
                </a:solidFill>
              </a:rPr>
              <a:t>Октябрь, 2014 г.</a:t>
            </a:r>
            <a:endParaRPr lang="ru-RU" dirty="0">
              <a:solidFill>
                <a:srgbClr val="2A2A7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2703178" y="2221216"/>
            <a:ext cx="6995194" cy="1537363"/>
            <a:chOff x="0" y="95414"/>
            <a:chExt cx="6995194" cy="153736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95414"/>
              <a:ext cx="6995194" cy="1537363"/>
            </a:xfrm>
            <a:prstGeom prst="roundRect">
              <a:avLst/>
            </a:prstGeom>
            <a:solidFill>
              <a:srgbClr val="3A32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048" y="170462"/>
              <a:ext cx="6845098" cy="1387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Идти в ногу или плыть против течения. Интеграционный подход к построению информационного общества в г. Барнауле</a:t>
              </a:r>
              <a:endParaRPr lang="ru-RU" sz="2400" b="1" dirty="0">
                <a:solidFill>
                  <a:srgbClr val="2A2A7E"/>
                </a:solidFill>
              </a:endParaRPr>
            </a:p>
          </p:txBody>
        </p:sp>
      </p:grpSp>
      <p:sp>
        <p:nvSpPr>
          <p:cNvPr id="8" name="Подзаголовок 2"/>
          <p:cNvSpPr>
            <a:spLocks noGrp="1"/>
          </p:cNvSpPr>
          <p:nvPr/>
        </p:nvSpPr>
        <p:spPr>
          <a:xfrm>
            <a:off x="5811949" y="4180554"/>
            <a:ext cx="5384800" cy="153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АССОЦИАЦИЯ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СИБИРСКИХ  И  ДАЛЬНЕВОСТОЧНЫХ ГОРОДОВ</a:t>
            </a:r>
          </a:p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«Информационные технологии в местном самоуправлении»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165157" y="935787"/>
            <a:ext cx="6257925" cy="65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2A7E"/>
                </a:solidFill>
              </a:rPr>
              <a:t>Информатизация изнутри и снаружи</a:t>
            </a:r>
            <a:endParaRPr lang="ru-RU" sz="2800" b="1" dirty="0">
              <a:solidFill>
                <a:srgbClr val="2A2A7E"/>
              </a:solidFill>
            </a:endParaRPr>
          </a:p>
        </p:txBody>
      </p:sp>
      <p:pic>
        <p:nvPicPr>
          <p:cNvPr id="1026" name="Picture 2" descr="&amp;Lcy;&amp;iecy;&amp;ncy;&amp;icy;&amp;ncy;&amp;scy;&amp;kcy;&amp;icy;&amp;jcy; &amp;pcy;&amp;rcy;&amp;ocy;&amp;scy;&amp;pcy;&amp;iecy;&amp;kcy;&amp;tcy; - &amp;ZHcy;&amp;icy;&amp;zcy;&amp;ncy;&amp;softcy; &amp;Acy;&amp;lcy;&amp;tcy;&amp;a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1557592"/>
            <a:ext cx="2697801" cy="20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ocy;&amp;ocy;&amp;rcy;&amp;dcy;&amp;icy;&amp;ncy;&amp;acy;&amp;tscy;&amp;icy;&amp;ocy;&amp;ncy;&amp;ncy;&amp;ycy;&amp;jcy; &amp;scy;&amp;ocy;&amp;vcy;&amp;iecy;&amp;tcy; &amp;pcy;&amp;ocy; &amp;rcy;&amp;iecy;&amp;acy;&amp;lcy;&amp;icy;&amp;zcy;&amp;acy;&amp;tscy;&amp;icy;&amp;icy; &amp;scy;&amp;ocy;&amp;tscy;&amp;icy;&amp;acy;&amp;lcy;&amp;softcy;&amp;ncy;&amp;ocy;&amp;jcy; &amp;pcy;&amp;ocy;&amp;lcy;&amp;icy;&amp;tcy;&amp;icy;&amp;kcy;&amp;icy; &amp;vcy; &amp;icy;&amp;ncy;&amp;tcy;&amp;iecy;&amp;rcy;&amp;iecy;&amp;scy;&amp;acy;&amp;khcy; &amp;scy;&amp;iecy;&amp;mcy;&amp;softcy;&amp;icy; &amp;icy; &amp;dcy;&amp;iecy;&amp;tcy;&amp;iecy;&amp;jcy; &amp;scy;&amp;ocy;&amp;zcy;&amp;dcy;&amp;acy;&amp;lcy;&amp;icy; &amp;vcy; &amp;Acy;&amp;lcy;&amp;tcy;&amp;acy;&amp;jcy;&amp;scy;&amp;kcy;&amp;ocy;&amp;mcy; &amp;kcy;&amp;rcy;&amp;acy;&amp;iecy; - &amp;Pcy;&amp;ocy;&amp;lcy;&amp;icy;&amp;tcy;&amp;Scy;&amp;icy;&amp;bcy;.&amp;Rcy;&amp;ucy; - &amp;Pcy;&amp;ocy;&amp;lcy;&amp;i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57" y="1587283"/>
            <a:ext cx="2568549" cy="19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17805820">
            <a:off x="4208327" y="3075351"/>
            <a:ext cx="746245" cy="1174215"/>
          </a:xfrm>
          <a:prstGeom prst="downArrow">
            <a:avLst>
              <a:gd name="adj1" fmla="val 39806"/>
              <a:gd name="adj2" fmla="val 37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334826">
            <a:off x="8076105" y="3102689"/>
            <a:ext cx="746245" cy="1174215"/>
          </a:xfrm>
          <a:prstGeom prst="downArrow">
            <a:avLst>
              <a:gd name="adj1" fmla="val 39806"/>
              <a:gd name="adj2" fmla="val 37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&amp;Kcy;&amp;acy;&amp;kcy; &amp;ucy;&amp;dcy;&amp;acy;&amp;lcy;&amp;icy;&amp;tcy;&amp;softcy; &amp;vcy;&amp;icy;&amp;rcy;&amp;ucy;&amp;scy; &amp;Vcy;&amp;kcy;&amp;ocy;&amp;ncy;&amp;tcy;&amp;acy;&amp;kcy;&amp;tcy;&amp;iecy; &amp;icy; &amp;rcy;&amp;acy;&amp;zcy;&amp;bcy;&amp;lcy;&amp;ocy;&amp;kcy;&amp;icy;&amp;rcy;&amp;ocy;&amp;vcy;&amp;acy;&amp;tcy;&amp;softcy; &amp;acy;&amp;kcy;&amp;kcy;&amp;acy;&amp;ucy;&amp;ncy;&amp;tcy; :: &amp;Icy;&amp;ncy;&amp;tcy;&amp;iecy;&amp;rcy;&amp;ncy;&amp;iecy;&amp;tcy; :: KakProsto.ru: &amp;kcy;&amp;acy;&amp;kcy; &amp;pcy;&amp;rcy;&amp;ocy;&amp;scy;&amp;tcy;&amp;ocy; &amp;scy;&amp;dcy;&amp;iecy;&amp;lcy;&amp;acy;&amp;tcy;&amp;softcy; &amp;vcy;&amp;scy;&amp;io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36" y="3461392"/>
            <a:ext cx="2900413" cy="19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553014">
            <a:off x="4076689" y="2995558"/>
            <a:ext cx="1252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Электронный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Барнаул</a:t>
            </a:r>
            <a:endParaRPr lang="ru-RU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483363">
            <a:off x="7649826" y="2753349"/>
            <a:ext cx="125444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СИР,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Модуль МЭВ,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ГИС ГМП</a:t>
            </a:r>
            <a:endParaRPr lang="ru-RU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35" y="2011271"/>
            <a:ext cx="4199443" cy="3087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165157" y="935787"/>
            <a:ext cx="6257925" cy="65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2A7E"/>
                </a:solidFill>
              </a:rPr>
              <a:t>Видите разницу</a:t>
            </a:r>
            <a:r>
              <a:rPr lang="en-US" sz="2800" b="1" dirty="0" smtClean="0">
                <a:solidFill>
                  <a:srgbClr val="2A2A7E"/>
                </a:solidFill>
              </a:rPr>
              <a:t>? </a:t>
            </a:r>
            <a:r>
              <a:rPr lang="en-US" sz="2800" b="1" dirty="0" smtClean="0">
                <a:solidFill>
                  <a:srgbClr val="2A2A7E"/>
                </a:solidFill>
                <a:sym typeface="Wingdings" panose="05000000000000000000" pitchFamily="2" charset="2"/>
              </a:rPr>
              <a:t></a:t>
            </a:r>
            <a:endParaRPr lang="ru-RU" sz="2800" b="1" dirty="0">
              <a:solidFill>
                <a:srgbClr val="2A2A7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1" y="1663327"/>
            <a:ext cx="3746350" cy="3931813"/>
          </a:xfrm>
          <a:prstGeom prst="rect">
            <a:avLst/>
          </a:prstGeom>
        </p:spPr>
      </p:pic>
      <p:pic>
        <p:nvPicPr>
          <p:cNvPr id="2050" name="Picture 2" descr="http://admromalt.ru/files/romanovo.atriz-state.com/uni_img_site/zdaniead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1471424"/>
            <a:ext cx="3048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Ncy;&amp;ocy;&amp;vcy;&amp;ocy;&amp;iecy; &amp;zcy;&amp;dcy;&amp;acy;&amp;ncy;&amp;icy;&amp;iecy; &amp;acy;&amp;dcy;&amp;mcy;&amp;icy;&amp;ncy;&amp;icy;&amp;scy;&amp;tcy;&amp;rcy;&amp;acy;&amp;tscy;&amp;icy;&amp;icy; &amp;Bcy;&amp;acy;&amp;rcy;&amp;ncy;&amp;acy;&amp;ucy;&amp;lcy;&amp;acy; &amp;pcy;&amp;ocy;&amp;scy;&amp;tcy;&amp;rcy;&amp;ocy;&amp;iecy;&amp;ncy;&amp;ocy; &amp;scy; &amp;ucy;&amp;dcy;&amp;ocy;&amp;bcy;&amp;scy;&amp;tcy;&amp;vcy;&amp;acy;&amp;mcy;&amp;icy;, &amp;ncy;&amp;ocy; &amp;bcy;&amp;iecy;&amp;zcy; &amp;icy;&amp;zcy;&amp;lcy;&amp;icy;&amp;shcy;&amp;iecy;&amp;scy;&amp;tcy;&amp;vcy; :: &amp;Ncy;&amp;ocy;&amp;vcy;&amp;ocy;&amp;scy;&amp;tcy;&amp;icy; :: &amp;Icy;&amp;ncy;&amp;fcy;&amp;ocy;&amp;rcy;&amp;mcy;&amp;acy;&amp;tscy;&amp;icy;&amp;ocy;&amp;ncy;&amp;ncy;&amp;ocy;&amp;iecy; &amp;acy;&amp;gcy;&amp;iecy;&amp;ncy;&amp;tcy;&amp;scy;&amp;tcy;&amp;vcy;&amp;ocy; &amp;Acy;&amp;tcy;&amp;mcy;&amp;ocy;&amp;scy;&amp;fcy;&amp;iecy;&amp;rcy;&amp;acy; &amp;ncy;&amp;o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41" y="1471424"/>
            <a:ext cx="3381596" cy="22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165157" y="935787"/>
            <a:ext cx="6257925" cy="651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2A7E"/>
                </a:solidFill>
              </a:rPr>
              <a:t>Решения, которые доступны муниципалитету</a:t>
            </a:r>
            <a:endParaRPr lang="ru-RU" sz="2800" b="1" dirty="0">
              <a:solidFill>
                <a:srgbClr val="2A2A7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4247" y="3407216"/>
            <a:ext cx="13262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Электронный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Барнаул</a:t>
            </a:r>
            <a:endParaRPr lang="ru-RU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95859" y="3122027"/>
            <a:ext cx="125444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СИР,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Модуль МЭВ,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ГИС ГМП</a:t>
            </a:r>
            <a:endParaRPr lang="ru-RU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7197" y="4834368"/>
            <a:ext cx="3474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Ведомственные муниципальные системы, </a:t>
            </a:r>
          </a:p>
          <a:p>
            <a:pPr algn="ctr"/>
            <a:r>
              <a:rPr lang="ru-RU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ГИС-система</a:t>
            </a:r>
            <a:endParaRPr lang="ru-RU" sz="1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7643" y="1886741"/>
            <a:ext cx="248377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Федеральные </a:t>
            </a:r>
            <a:r>
              <a:rPr lang="ru-RU" sz="1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информацоинные</a:t>
            </a:r>
            <a:r>
              <a:rPr lang="ru-RU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системы</a:t>
            </a:r>
          </a:p>
          <a:p>
            <a:pPr algn="ctr"/>
            <a:r>
              <a:rPr lang="ru-RU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(ФИАС, РГУ, … )</a:t>
            </a:r>
            <a:endParaRPr lang="ru-RU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3354362">
            <a:off x="4000500" y="2273300"/>
            <a:ext cx="1371600" cy="1016000"/>
          </a:xfrm>
          <a:prstGeom prst="downArrow">
            <a:avLst>
              <a:gd name="adj1" fmla="val 355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5918506" y="1578701"/>
            <a:ext cx="1371600" cy="4088941"/>
          </a:xfrm>
          <a:prstGeom prst="downArrow">
            <a:avLst>
              <a:gd name="adj1" fmla="val 35561"/>
              <a:gd name="adj2" fmla="val 5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561470">
            <a:off x="3874034" y="4089377"/>
            <a:ext cx="1371600" cy="1016000"/>
          </a:xfrm>
          <a:prstGeom prst="downArrow">
            <a:avLst>
              <a:gd name="adj1" fmla="val 355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businesswomen &amp;Vcy;&amp;acy;&amp;rcy;&amp;kcy;&amp;ocy;&amp;ncy; &amp;Ocy;&amp;Ocy;&amp;O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" y="2569946"/>
            <a:ext cx="3049828" cy="20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165157" y="935787"/>
            <a:ext cx="6257925" cy="65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2A7E"/>
                </a:solidFill>
              </a:rPr>
              <a:t>Выход</a:t>
            </a:r>
            <a:r>
              <a:rPr lang="en-US" sz="2800" b="1" dirty="0" smtClean="0">
                <a:solidFill>
                  <a:srgbClr val="2A2A7E"/>
                </a:solidFill>
              </a:rPr>
              <a:t>: </a:t>
            </a:r>
            <a:r>
              <a:rPr lang="ru-RU" sz="2800" b="1" dirty="0" smtClean="0">
                <a:solidFill>
                  <a:srgbClr val="2A2A7E"/>
                </a:solidFill>
              </a:rPr>
              <a:t>интеграционный подход!</a:t>
            </a:r>
            <a:endParaRPr lang="ru-RU" sz="2800" b="1" dirty="0">
              <a:solidFill>
                <a:srgbClr val="2A2A7E"/>
              </a:solidFill>
            </a:endParaRPr>
          </a:p>
        </p:txBody>
      </p:sp>
      <p:pic>
        <p:nvPicPr>
          <p:cNvPr id="3076" name="Picture 4" descr="&amp;Ocy;&amp;bcy;&amp;ucy;&amp;chcy;&amp;acy;&amp;yucy;&amp;shchcy;&amp;acy;&amp;yacy; &amp;gcy;&amp;rcy;&amp;ucy;&amp;pcy;&amp;pcy;&amp;acy;. &amp;Dcy;.&amp;Acy;.&amp;Lcy;&amp;iecy;&amp;ocy;&amp;ncy;&amp;tcy;&amp;softcy;&amp;iecy;&amp;vcy; &quot;&amp;Pcy;&amp;ocy;&amp;dcy;&amp;khcy;&amp;ocy;&amp;dcy;&amp;ycy; &amp;vcy; &amp;ecy;&amp;kcy;&amp;zcy;&amp;icy;&amp;scy;&amp;tcy;&amp;iecy;&amp;ncy;&amp;tscy;&amp;icy;&amp;acy;&amp;lcy;&amp;softcy;&amp;ncy;&amp;ocy;&amp;jcy; &amp;pcy;&amp;scy;&amp;icy;&amp;khcy;&amp;ocy;&amp;lcy;&amp;ocy;&amp;gcy;&amp;icy;&amp;icy;&quot; - health 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5" y="1587283"/>
            <a:ext cx="4382554" cy="43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8061" y="1566880"/>
            <a:ext cx="66626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Интеграция с РГУ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Интеграция с «библиотекой адаптеров»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Интеграция с ФИАС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Интеграция с МФЦ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Интеграция с ЕПГУ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Интеграция с ГИС ГМП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Интеграция с СЭДД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Интеграция с ведомственными </a:t>
            </a:r>
          </a:p>
          <a:p>
            <a:r>
              <a:rPr lang="ru-RU" sz="2800" dirty="0" smtClean="0"/>
              <a:t>муниципальными системами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7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165157" y="935787"/>
            <a:ext cx="6257925" cy="65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2A7E"/>
                </a:solidFill>
              </a:rPr>
              <a:t>Как это выглядит</a:t>
            </a:r>
            <a:endParaRPr lang="ru-RU" sz="2800" b="1" dirty="0">
              <a:solidFill>
                <a:srgbClr val="2A2A7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919" t="23281" r="2108" b="3712"/>
          <a:stretch/>
        </p:blipFill>
        <p:spPr bwMode="auto">
          <a:xfrm>
            <a:off x="338455" y="1402617"/>
            <a:ext cx="5757545" cy="2694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1264" t="10293" r="4189" b="2549"/>
          <a:stretch/>
        </p:blipFill>
        <p:spPr bwMode="auto">
          <a:xfrm>
            <a:off x="1497866" y="2481378"/>
            <a:ext cx="5615940" cy="346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21482" t="6575" r="20845" b="520"/>
          <a:stretch/>
        </p:blipFill>
        <p:spPr bwMode="auto">
          <a:xfrm>
            <a:off x="8479204" y="1109247"/>
            <a:ext cx="3424555" cy="2988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7"/>
          <a:srcRect l="28259" t="6786" r="26019" b="21949"/>
          <a:stretch/>
        </p:blipFill>
        <p:spPr bwMode="auto">
          <a:xfrm>
            <a:off x="5643855" y="2280187"/>
            <a:ext cx="4305300" cy="3634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196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165157" y="935787"/>
            <a:ext cx="6257925" cy="651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2A7E"/>
                </a:solidFill>
              </a:rPr>
              <a:t>Постоянная работа по популяризации предоставления услуг в электронном виде</a:t>
            </a:r>
            <a:endParaRPr lang="ru-RU" sz="2800" b="1" dirty="0">
              <a:solidFill>
                <a:srgbClr val="2A2A7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929" y="1566880"/>
            <a:ext cx="40566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Листовки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Социальная реклама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Видеоролики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Инфоматы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err="1" smtClean="0"/>
              <a:t>Редизайн</a:t>
            </a:r>
            <a:r>
              <a:rPr lang="ru-RU" sz="2400" dirty="0" smtClean="0"/>
              <a:t> портала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Мобильное приложение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SMS-</a:t>
            </a:r>
            <a:r>
              <a:rPr lang="ru-RU" sz="2400" dirty="0" smtClean="0"/>
              <a:t>уведомления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Результаты в электронном </a:t>
            </a:r>
            <a:endParaRPr lang="ru-RU" sz="2400" dirty="0" smtClean="0"/>
          </a:p>
          <a:p>
            <a:r>
              <a:rPr lang="ru-RU" sz="2400" dirty="0" smtClean="0"/>
              <a:t>виде </a:t>
            </a:r>
            <a:r>
              <a:rPr lang="ru-RU" sz="2400" dirty="0" smtClean="0"/>
              <a:t>с ЭП</a:t>
            </a:r>
          </a:p>
          <a:p>
            <a:r>
              <a:rPr lang="ru-RU" sz="2400" dirty="0" smtClean="0"/>
              <a:t>9. </a:t>
            </a:r>
            <a:r>
              <a:rPr lang="en-US" sz="2400" dirty="0" smtClean="0"/>
              <a:t>USABILITY</a:t>
            </a:r>
            <a:r>
              <a:rPr lang="en-US" sz="2400" dirty="0" smtClean="0"/>
              <a:t>!</a:t>
            </a:r>
          </a:p>
          <a:p>
            <a:r>
              <a:rPr lang="ru-RU" sz="2400" dirty="0" smtClean="0"/>
              <a:t>10. </a:t>
            </a:r>
            <a:r>
              <a:rPr lang="ru-RU" sz="2400" dirty="0" smtClean="0"/>
              <a:t>ВСЕ УСЛУГИ </a:t>
            </a:r>
            <a:r>
              <a:rPr lang="en-US" sz="2400" dirty="0" smtClean="0"/>
              <a:t>(71) </a:t>
            </a:r>
          </a:p>
          <a:p>
            <a:r>
              <a:rPr lang="ru-RU" sz="2400" dirty="0" smtClean="0"/>
              <a:t>       В </a:t>
            </a:r>
            <a:r>
              <a:rPr lang="ru-RU" sz="2400" dirty="0" smtClean="0"/>
              <a:t>ЭЛЕКТРОННОМ </a:t>
            </a:r>
            <a:endParaRPr lang="ru-RU" sz="2400" dirty="0" smtClean="0"/>
          </a:p>
          <a:p>
            <a:r>
              <a:rPr lang="ru-RU" sz="2400" dirty="0" smtClean="0"/>
              <a:t>       ВИДЕ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" y="1566880"/>
            <a:ext cx="4062062" cy="2025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98" y="1554249"/>
            <a:ext cx="3307677" cy="3351779"/>
          </a:xfrm>
          <a:prstGeom prst="rect">
            <a:avLst/>
          </a:prstGeom>
        </p:spPr>
      </p:pic>
      <p:pic>
        <p:nvPicPr>
          <p:cNvPr id="1028" name="Picture 4" descr="http://portal.barnaul.org/sportal/resources/img/baner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11" y="4957004"/>
            <a:ext cx="241935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4" y="3714350"/>
            <a:ext cx="3885067" cy="2185350"/>
          </a:xfrm>
          <a:prstGeom prst="rect">
            <a:avLst/>
          </a:prstGeom>
        </p:spPr>
      </p:pic>
      <p:pic>
        <p:nvPicPr>
          <p:cNvPr id="1026" name="Picture 2" descr="http://barnaul.org/upload/iblock/5b9/dsc_58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583" y="3744450"/>
            <a:ext cx="1662604" cy="24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8679"/>
            <a:ext cx="12192000" cy="222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chemeClr val="bg2"/>
            </a:outerShdw>
            <a:softEdge rad="12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лос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100"/>
            <a:ext cx="1203007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01" y="2629690"/>
            <a:ext cx="2743740" cy="823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0179" y="3463167"/>
            <a:ext cx="3468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ООО «</a:t>
            </a:r>
            <a:r>
              <a:rPr lang="ru-RU" sz="1400" dirty="0" err="1" smtClean="0">
                <a:solidFill>
                  <a:srgbClr val="3A3285"/>
                </a:solidFill>
                <a:latin typeface="Archangelsk (Заголовки)"/>
              </a:rPr>
              <a:t>ГосКомСофт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»</a:t>
            </a:r>
          </a:p>
          <a:p>
            <a:pPr algn="ctr"/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Россия, г</a:t>
            </a:r>
            <a:r>
              <a:rPr lang="ru-RU" sz="1400" dirty="0">
                <a:solidFill>
                  <a:srgbClr val="3A3285"/>
                </a:solidFill>
                <a:latin typeface="Archangelsk (Заголовки)"/>
              </a:rPr>
              <a:t>. 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Новосибирск</a:t>
            </a:r>
          </a:p>
          <a:p>
            <a:pPr algn="ctr"/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ул</a:t>
            </a:r>
            <a:r>
              <a:rPr lang="ru-RU" sz="1400" dirty="0">
                <a:solidFill>
                  <a:srgbClr val="3A3285"/>
                </a:solidFill>
                <a:latin typeface="Archangelsk (Заголовки)"/>
              </a:rPr>
              <a:t>. 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Крылова, 26, </a:t>
            </a:r>
            <a:r>
              <a:rPr lang="ru-RU" sz="1400" dirty="0">
                <a:solidFill>
                  <a:srgbClr val="3A3285"/>
                </a:solidFill>
                <a:latin typeface="Archangelsk (Заголовки)"/>
              </a:rPr>
              <a:t>5 этаж</a:t>
            </a:r>
          </a:p>
          <a:p>
            <a:pPr algn="ctr"/>
            <a:r>
              <a:rPr lang="ru-RU" sz="1400" dirty="0">
                <a:solidFill>
                  <a:srgbClr val="3A3285"/>
                </a:solidFill>
                <a:latin typeface="Archangelsk (Заголовки)"/>
              </a:rPr>
              <a:t>тел./факс: 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+7</a:t>
            </a:r>
            <a:r>
              <a:rPr lang="en-US" sz="1400" dirty="0" smtClean="0">
                <a:solidFill>
                  <a:srgbClr val="3A3285"/>
                </a:solidFill>
                <a:latin typeface="Archangelsk (Заголовки)"/>
              </a:rPr>
              <a:t>(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383</a:t>
            </a:r>
            <a:r>
              <a:rPr lang="en-US" sz="1400" dirty="0" smtClean="0">
                <a:solidFill>
                  <a:srgbClr val="3A3285"/>
                </a:solidFill>
                <a:latin typeface="Archangelsk (Заголовки)"/>
              </a:rPr>
              <a:t>)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354</a:t>
            </a:r>
            <a:r>
              <a:rPr lang="en-US" sz="1400" dirty="0" smtClean="0">
                <a:solidFill>
                  <a:srgbClr val="3A3285"/>
                </a:solidFill>
                <a:latin typeface="Archangelsk (Заголовки)"/>
              </a:rPr>
              <a:t> 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1011</a:t>
            </a:r>
            <a:endParaRPr lang="ru-RU" sz="1400" dirty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r>
              <a:rPr lang="en-US" sz="1400" dirty="0" smtClean="0">
                <a:solidFill>
                  <a:srgbClr val="3A3285"/>
                </a:solidFill>
                <a:latin typeface="Archangelsk (Заголовки)"/>
              </a:rPr>
              <a:t>email: info@goskomsoft.ru</a:t>
            </a:r>
            <a:endParaRPr lang="ru-RU" sz="1400" dirty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r>
              <a:rPr lang="en-US" sz="1400" dirty="0" smtClean="0">
                <a:solidFill>
                  <a:srgbClr val="3A3285"/>
                </a:solidFill>
                <a:latin typeface="Archangelsk (Заголовки)"/>
              </a:rPr>
              <a:t>www.goskomsoft</a:t>
            </a:r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.</a:t>
            </a:r>
            <a:r>
              <a:rPr lang="en-US" sz="1400" dirty="0">
                <a:solidFill>
                  <a:srgbClr val="3A3285"/>
                </a:solidFill>
                <a:latin typeface="Archangelsk (Заголовки)"/>
              </a:rPr>
              <a:t>ru</a:t>
            </a:r>
            <a:endParaRPr lang="ru-RU" sz="1400" dirty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endParaRPr lang="ru-RU" sz="1400" dirty="0">
              <a:solidFill>
                <a:srgbClr val="3A3285"/>
              </a:solidFill>
              <a:latin typeface="Archangelsk (Заголовки)"/>
            </a:endParaRPr>
          </a:p>
        </p:txBody>
      </p:sp>
      <p:pic>
        <p:nvPicPr>
          <p:cNvPr id="3074" name="Picture 2" descr="Barnaul coat of arm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4" y="1912240"/>
            <a:ext cx="1190625" cy="15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61279" y="3570888"/>
            <a:ext cx="346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A3285"/>
                </a:solidFill>
                <a:latin typeface="Archangelsk (Заголовки)"/>
              </a:rPr>
              <a:t>Администрация </a:t>
            </a:r>
            <a:r>
              <a:rPr lang="ru-RU" sz="1400" dirty="0" err="1" smtClean="0">
                <a:solidFill>
                  <a:srgbClr val="3A3285"/>
                </a:solidFill>
                <a:latin typeface="Archangelsk (Заголовки)"/>
              </a:rPr>
              <a:t>г.Барнаула</a:t>
            </a:r>
            <a:endParaRPr lang="en-US" sz="1400" dirty="0" smtClean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r>
              <a:rPr lang="en-US" sz="1400" dirty="0" smtClean="0">
                <a:solidFill>
                  <a:srgbClr val="3A3285"/>
                </a:solidFill>
                <a:latin typeface="Archangelsk (Заголовки)"/>
              </a:rPr>
              <a:t>sec@Barnaul-adm.ru</a:t>
            </a:r>
            <a:endParaRPr lang="ru-RU" sz="1400" dirty="0" smtClean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r>
              <a:rPr lang="en-US" sz="1400" dirty="0" smtClean="0">
                <a:solidFill>
                  <a:srgbClr val="3A3285"/>
                </a:solidFill>
                <a:latin typeface="Archangelsk (Заголовки)"/>
                <a:hlinkClick r:id="rId5"/>
              </a:rPr>
              <a:t>http://www.barnaul.org</a:t>
            </a:r>
            <a:endParaRPr lang="en-US" sz="1400" dirty="0" smtClean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r>
              <a:rPr lang="en-US" sz="1400" dirty="0" smtClean="0">
                <a:solidFill>
                  <a:srgbClr val="3A3285"/>
                </a:solidFill>
                <a:latin typeface="Archangelsk (Заголовки)"/>
                <a:hlinkClick r:id="rId6"/>
              </a:rPr>
              <a:t>http://portal.barnaul.org</a:t>
            </a:r>
            <a:endParaRPr lang="en-US" sz="1400" dirty="0" smtClean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endParaRPr lang="en-US" sz="1400" dirty="0" smtClean="0">
              <a:solidFill>
                <a:srgbClr val="3A3285"/>
              </a:solidFill>
              <a:latin typeface="Archangelsk (Заголовки)"/>
            </a:endParaRPr>
          </a:p>
          <a:p>
            <a:pPr algn="ctr"/>
            <a:endParaRPr lang="en-US" sz="1400" dirty="0" smtClean="0">
              <a:solidFill>
                <a:srgbClr val="3A3285"/>
              </a:solidFill>
              <a:latin typeface="Archangelsk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721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207</Words>
  <Application>Microsoft Office PowerPoint</Application>
  <PresentationFormat>Широкоэкранный</PresentationFormat>
  <Paragraphs>59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Archangelsk (Заголовки)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2B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Korableva</dc:creator>
  <cp:lastModifiedBy>Alexey Shovkun</cp:lastModifiedBy>
  <cp:revision>53</cp:revision>
  <dcterms:created xsi:type="dcterms:W3CDTF">2013-06-26T03:33:58Z</dcterms:created>
  <dcterms:modified xsi:type="dcterms:W3CDTF">2014-10-16T06:32:16Z</dcterms:modified>
</cp:coreProperties>
</file>