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514" r:id="rId5"/>
    <p:sldId id="588" r:id="rId6"/>
    <p:sldId id="591" r:id="rId7"/>
    <p:sldId id="592" r:id="rId8"/>
    <p:sldId id="594" r:id="rId9"/>
    <p:sldId id="595" r:id="rId10"/>
    <p:sldId id="564" r:id="rId11"/>
    <p:sldId id="637" r:id="rId12"/>
    <p:sldId id="660" r:id="rId13"/>
    <p:sldId id="659" r:id="rId14"/>
    <p:sldId id="598" r:id="rId15"/>
    <p:sldId id="519" r:id="rId16"/>
    <p:sldId id="666" r:id="rId17"/>
    <p:sldId id="664" r:id="rId18"/>
    <p:sldId id="630" r:id="rId19"/>
    <p:sldId id="597" r:id="rId20"/>
    <p:sldId id="669" r:id="rId21"/>
    <p:sldId id="638" r:id="rId22"/>
    <p:sldId id="667" r:id="rId23"/>
    <p:sldId id="668" r:id="rId24"/>
    <p:sldId id="66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4E6A"/>
    <a:srgbClr val="005828"/>
    <a:srgbClr val="C2ECC7"/>
    <a:srgbClr val="93DD9C"/>
    <a:srgbClr val="007033"/>
    <a:srgbClr val="008E40"/>
    <a:srgbClr val="A20000"/>
    <a:srgbClr val="9C603E"/>
    <a:srgbClr val="E0C4DD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68" autoAdjust="0"/>
    <p:restoredTop sz="97829" autoAdjust="0"/>
  </p:normalViewPr>
  <p:slideViewPr>
    <p:cSldViewPr>
      <p:cViewPr>
        <p:scale>
          <a:sx n="90" d="100"/>
          <a:sy n="9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20" d="100"/>
          <a:sy n="120" d="100"/>
        </p:scale>
        <p:origin x="-3042" y="174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adm-files\Users\&#1059;&#1087;&#1088;&#1072;&#1074;&#1083;&#1077;&#1085;&#1080;&#1077;%20&#1080;&#1085;&#1092;&#1086;&#1088;&#1084;&#1072;&#1090;&#1080;&#1079;&#1072;&#1094;&#1080;&#1080;%20&#1080;%20&#1089;&#1074;&#1103;&#1079;&#1080;\start\_&#1056;&#1045;&#1045;&#1057;&#1058;&#1056;%20&#1084;&#1091;&#1085;&#1080;&#1094;&#1080;&#1087;&#1072;&#1083;&#1100;&#1085;&#1099;&#1093;%20&#1091;&#1089;&#1083;&#1091;&#1075;%20&#1075;&#1086;&#1088;&#1086;&#1076;&#1072;\&#1056;&#1072;&#1079;&#1076;&#1077;&#1083;%20I%20-%20&#1059;&#1089;&#1083;&#1091;&#1075;&#1080;%20&#1086;&#1088;&#1075;&#1072;&#1085;&#1086;&#1074;%20&#1052;&#1057;&#1059;\3.%20&#1040;&#1085;&#1072;&#1083;&#1080;&#1079;%20&#1082;&#1086;&#1083;-&#1074;&#1072;%20&#1086;&#1073;&#1088;&#1072;&#1097;&#1077;&#1085;&#1080;&#1081;%20&#1079;&#1072;%20&#1091;&#1089;&#1083;&#1091;&#1075;&#1072;&#1084;&#1080;\2014\&#1057;&#1074;&#1086;&#1076;_&#1080;&#1090;&#1086;&#1075;&#1080;%202014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470188101487314"/>
          <c:y val="2.2698711168566619E-2"/>
          <c:w val="0.52743088363954505"/>
          <c:h val="0.94465232890664785"/>
        </c:manualLayout>
      </c:layout>
      <c:doughnut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0.28610601317067902"/>
                  <c:y val="2.1725063617147898E-2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/>
                      <a:t>97% </a:t>
                    </a:r>
                    <a:r>
                      <a:rPr lang="ru-RU" sz="1800" dirty="0" smtClean="0"/>
                      <a:t>традиционный способ обращений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525276413329015"/>
                  <c:y val="-3.6189627839684789E-2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rgbClr val="C00000"/>
                        </a:solidFill>
                      </a:defRPr>
                    </a:pPr>
                    <a:r>
                      <a:rPr lang="ru-RU" sz="1800" dirty="0">
                        <a:solidFill>
                          <a:srgbClr val="C00000"/>
                        </a:solidFill>
                      </a:rPr>
                      <a:t>3% </a:t>
                    </a:r>
                    <a:r>
                      <a:rPr lang="ru-RU" sz="1800" dirty="0" smtClean="0">
                        <a:solidFill>
                          <a:srgbClr val="C00000"/>
                        </a:solidFill>
                      </a:rPr>
                      <a:t>электронный способ обращений</a:t>
                    </a:r>
                    <a:endParaRPr lang="ru-RU" dirty="0">
                      <a:solidFill>
                        <a:srgbClr val="C00000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диаграммы!$A$308:$A$309</c:f>
              <c:strCache>
                <c:ptCount val="2"/>
                <c:pt idx="0">
                  <c:v>Традиционный способ</c:v>
                </c:pt>
                <c:pt idx="1">
                  <c:v>Электронный способ</c:v>
                </c:pt>
              </c:strCache>
            </c:strRef>
          </c:cat>
          <c:val>
            <c:numRef>
              <c:f>диаграммы!$B$308:$B$309</c:f>
              <c:numCache>
                <c:formatCode>General</c:formatCode>
                <c:ptCount val="2"/>
                <c:pt idx="0" formatCode="#,##0">
                  <c:v>113977</c:v>
                </c:pt>
                <c:pt idx="1">
                  <c:v>3502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+mj-lt"/>
        </a:defRPr>
      </a:pPr>
      <a:endParaRPr lang="ru-RU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EE17D-6287-4525-B633-0F1736BBCD2C}" type="datetimeFigureOut">
              <a:rPr lang="ru-RU" smtClean="0"/>
              <a:pPr/>
              <a:t>16.10.2015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507FC-E0AA-4BD2-A921-299ECCAD97D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189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FA573-A8B2-4076-BFEB-BAE88A8D0247}" type="datetimeFigureOut">
              <a:rPr lang="ru-RU" smtClean="0"/>
              <a:pPr/>
              <a:t>16.10.2015</a:t>
            </a:fld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61550-21AC-44BE-B177-FC59FD61A4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7920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76672" y="4343400"/>
            <a:ext cx="6048672" cy="4333056"/>
          </a:xfrm>
        </p:spPr>
        <p:txBody>
          <a:bodyPr>
            <a:noAutofit/>
          </a:bodyPr>
          <a:lstStyle/>
          <a:p>
            <a:pPr algn="just">
              <a:tabLst>
                <a:tab pos="357188" algn="l"/>
              </a:tabLst>
            </a:pPr>
            <a:r>
              <a:rPr lang="ru-RU" sz="1400" dirty="0" smtClean="0"/>
              <a:t>	Одной </a:t>
            </a:r>
            <a:r>
              <a:rPr lang="ru-RU" sz="1400" dirty="0"/>
              <a:t>из важнейших задач государства является предоставление государственных и муниципальных услуг населению с максимальной доступностью и с высоким качеством</a:t>
            </a:r>
            <a:r>
              <a:rPr lang="ru-RU" sz="1400" dirty="0" smtClean="0"/>
              <a:t>.</a:t>
            </a:r>
          </a:p>
          <a:p>
            <a:pPr algn="just">
              <a:tabLst>
                <a:tab pos="357188" algn="l"/>
              </a:tabLst>
            </a:pPr>
            <a:r>
              <a:rPr lang="ru-RU" sz="1400" dirty="0" smtClean="0"/>
              <a:t>	На </a:t>
            </a:r>
            <a:r>
              <a:rPr lang="ru-RU" sz="1400" dirty="0"/>
              <a:t>сегодняшний день муниципальная услуга является базовым элементом деятельности органов местного самоуправления, основой экономических и социальных отношений между людьми на территории муниципального образования. </a:t>
            </a:r>
          </a:p>
          <a:p>
            <a:pPr algn="just">
              <a:tabLst>
                <a:tab pos="357188" algn="l"/>
              </a:tabLst>
            </a:pPr>
            <a:r>
              <a:rPr lang="ru-RU" sz="1400" dirty="0" smtClean="0"/>
              <a:t>	В </a:t>
            </a:r>
            <a:r>
              <a:rPr lang="ru-RU" sz="1400" dirty="0"/>
              <a:t>настоящее время всё большую популярность приобретают электронные услуги. Проверить штрафы ГИБДД, узнать о состоянии лицевых счетов в системе пенсионного страхования, налоговой задолженности, оформить загранпаспорт, записать ребенка в очередь в детский сад и получить множество других услуг, можно не выходя из дома.</a:t>
            </a:r>
          </a:p>
          <a:p>
            <a:pPr algn="just">
              <a:tabLst>
                <a:tab pos="357188" algn="l"/>
              </a:tabLst>
            </a:pPr>
            <a:r>
              <a:rPr lang="ru-RU" sz="1400" dirty="0" smtClean="0"/>
              <a:t>	Росту </a:t>
            </a:r>
            <a:r>
              <a:rPr lang="ru-RU" sz="1400" dirty="0"/>
              <a:t>популярности способствует </a:t>
            </a:r>
            <a:r>
              <a:rPr lang="ru-RU" sz="1400" dirty="0" smtClean="0"/>
              <a:t>увеличение </a:t>
            </a:r>
            <a:r>
              <a:rPr lang="ru-RU" sz="1400" dirty="0"/>
              <a:t>числа центров, удостоверяющих </a:t>
            </a:r>
            <a:r>
              <a:rPr lang="ru-RU" sz="1400" dirty="0" smtClean="0"/>
              <a:t>граждан, привязка к ЕСИА популярных и востребованных услуг</a:t>
            </a:r>
            <a:r>
              <a:rPr lang="ru-RU" sz="1400" smtClean="0"/>
              <a:t>, например перевод </a:t>
            </a:r>
            <a:r>
              <a:rPr lang="ru-RU" sz="1400" dirty="0" smtClean="0"/>
              <a:t>личного </a:t>
            </a:r>
            <a:r>
              <a:rPr lang="ru-RU" sz="1400" dirty="0"/>
              <a:t>кабинета налогоплательщика </a:t>
            </a:r>
            <a:r>
              <a:rPr lang="ru-RU" sz="1400" dirty="0" smtClean="0"/>
              <a:t>на </a:t>
            </a:r>
            <a:r>
              <a:rPr lang="ru-RU" sz="1400" dirty="0"/>
              <a:t>ЕСИА, и возможность оплатить налоги через </a:t>
            </a:r>
            <a:r>
              <a:rPr lang="ru-RU" sz="1400" dirty="0" smtClean="0"/>
              <a:t>ЛК. Несомненно</a:t>
            </a:r>
            <a:r>
              <a:rPr lang="ru-RU" sz="1400" dirty="0"/>
              <a:t>, на рост популярности окажет влияние и обещанное снижение размера госпошлины на 30% при заказе услуги через Интернет, если конечно </a:t>
            </a:r>
            <a:r>
              <a:rPr lang="ru-RU" sz="1400" dirty="0" smtClean="0"/>
              <a:t>данная задача будет выполнена.</a:t>
            </a:r>
            <a:endParaRPr lang="ru-RU" sz="1400" dirty="0"/>
          </a:p>
          <a:p>
            <a:pPr algn="just">
              <a:tabLst>
                <a:tab pos="357188" algn="l"/>
              </a:tabLst>
            </a:pPr>
            <a:r>
              <a:rPr lang="ru-RU" sz="1400" dirty="0" smtClean="0"/>
              <a:t>	Для </a:t>
            </a:r>
            <a:r>
              <a:rPr lang="ru-RU" sz="1400" dirty="0"/>
              <a:t>удобства пользователей услуги и сервисы, доступные гражданам в электронном виде, постоянно совершенствуются и развиваются.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4002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7942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Подать заявку можно любым предлагаемым способом. Важно при этом быть зарегистрированным в ЕСИА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8363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сайте города имеется личный кабинет жителя.</a:t>
            </a:r>
          </a:p>
          <a:p>
            <a:r>
              <a:rPr lang="ru-RU" dirty="0" smtClean="0"/>
              <a:t>Раздел предназначен для оптимизации интерактивного взаимодействия зарегистрированных посетителей Сайта с администрацией города и включает в себя подразделы: «Обращения», «Резерв управленческих кадров», «Запросы муниципальных услуг», «Информация о личном кабинете» и «Настройки».</a:t>
            </a:r>
          </a:p>
          <a:p>
            <a:r>
              <a:rPr lang="ru-RU" dirty="0" smtClean="0"/>
              <a:t>Для удобства указанная при регистрации информация в дальнейшем автоматически размещается в соответствующих полях при обращении к Сайту, поэтому повторный ввод контактной информации не требуется.</a:t>
            </a:r>
          </a:p>
          <a:p>
            <a:r>
              <a:rPr lang="ru-RU" dirty="0" smtClean="0"/>
              <a:t>Подраздел «Запросы муниципальных услуг» содержит информацию по зарегистрированным заявкам на муниципальные услуги, предоставляемые органами администрации города и муниципальными учреждениями через подраздел сайта  «Электронные формы заявлений».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817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3717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90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Через МФЦ оказывается 17 муниципальных услуг. По 7 из которых взаимодействие между администрацией и МФЦ происходит в электронной форме. По остальным – посредством курьерской доставки документов в канцелярию с дальнейшей регистрацией в СЭД.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950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tabLst>
                <a:tab pos="357188" algn="l"/>
              </a:tabLst>
            </a:pPr>
            <a:r>
              <a:rPr lang="ru-RU" sz="1400" dirty="0" smtClean="0"/>
              <a:t>	Как видите, сделано много.</a:t>
            </a:r>
          </a:p>
          <a:p>
            <a:pPr algn="just">
              <a:tabLst>
                <a:tab pos="357188" algn="l"/>
              </a:tabLst>
            </a:pPr>
            <a:r>
              <a:rPr lang="ru-RU" sz="1400" dirty="0" smtClean="0"/>
              <a:t>	Однако</a:t>
            </a:r>
            <a:r>
              <a:rPr lang="ru-RU" sz="1400" dirty="0"/>
              <a:t>, несмотря на очевидные преимущества электронных услуг, жители города Красноярска все же отдают предпочтение традиционному (личному) способу обращения за муниципальными </a:t>
            </a:r>
            <a:r>
              <a:rPr lang="ru-RU" sz="1400" dirty="0" smtClean="0"/>
              <a:t>услугами.</a:t>
            </a:r>
          </a:p>
          <a:p>
            <a:pPr algn="just">
              <a:tabLst>
                <a:tab pos="357188" algn="l"/>
              </a:tabLst>
            </a:pPr>
            <a:r>
              <a:rPr lang="ru-RU" sz="1400" dirty="0" smtClean="0"/>
              <a:t>	Популярность </a:t>
            </a:r>
            <a:r>
              <a:rPr lang="ru-RU" sz="1400" dirty="0"/>
              <a:t>традиционного способа обращения усматривается как в недоверии заявителя электронным способам подачи документов, так и  недостаточной информированности населения о других способах подачи заявления. Кроме того, при личном обращении заявитель может проконсультироваться предварительно у специалиста принимающего документы на услугу. А вот в случае электронных услуг консультации в режиме отсутствуют. </a:t>
            </a:r>
            <a:endParaRPr lang="ru-RU" sz="1400" dirty="0" smtClean="0"/>
          </a:p>
          <a:p>
            <a:pPr algn="just">
              <a:tabLst>
                <a:tab pos="357188" algn="l"/>
              </a:tabLst>
            </a:pPr>
            <a:r>
              <a:rPr lang="ru-RU" sz="1400" dirty="0"/>
              <a:t>	</a:t>
            </a:r>
            <a:r>
              <a:rPr lang="ru-RU" sz="1400" dirty="0" smtClean="0"/>
              <a:t>В этой связи искать причины пока еще небольшой популярности электронных услуг нужно и в качестве предоставления услуг.</a:t>
            </a:r>
            <a:endParaRPr lang="ru-RU" sz="14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4416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tabLst>
                <a:tab pos="357188" algn="l"/>
              </a:tabLst>
            </a:pPr>
            <a:r>
              <a:rPr lang="ru-RU" sz="1400" dirty="0"/>
              <a:t>	</a:t>
            </a:r>
            <a:r>
              <a:rPr lang="ru-RU" sz="1400" dirty="0" smtClean="0"/>
              <a:t>Исходя </a:t>
            </a:r>
            <a:r>
              <a:rPr lang="ru-RU" sz="1400" dirty="0"/>
              <a:t>из ключевого направления административной реформы оценка качества предоставления услуг выступает основой для системы оценки деятельности органов местного самоуправления. Ответственность за качество предоставления муниципальных услуг лежит на должностных лицах органов, предоставляющих услуги.</a:t>
            </a:r>
          </a:p>
          <a:p>
            <a:pPr algn="just">
              <a:tabLst>
                <a:tab pos="357188" algn="l"/>
              </a:tabLst>
            </a:pPr>
            <a:r>
              <a:rPr lang="ru-RU" sz="1400" dirty="0"/>
              <a:t>	</a:t>
            </a:r>
            <a:r>
              <a:rPr lang="ru-RU" sz="1400" dirty="0" smtClean="0"/>
              <a:t>На </a:t>
            </a:r>
            <a:r>
              <a:rPr lang="ru-RU" sz="1400" dirty="0"/>
              <a:t>сегодняшний день в муниципальных органах власти отсутствует система количественно измеримых характеристик качества предоставления услуг, что затрудняет общую объективную оценку деятельности органов местного самоуправления в данном направлении. </a:t>
            </a:r>
          </a:p>
          <a:p>
            <a:pPr algn="just">
              <a:tabLst>
                <a:tab pos="357188" algn="l"/>
              </a:tabLst>
            </a:pPr>
            <a:r>
              <a:rPr lang="ru-RU" sz="1400" dirty="0" smtClean="0"/>
              <a:t>	В текущем году мы впервые попытались провести оценку </a:t>
            </a:r>
            <a:r>
              <a:rPr lang="ru-RU" sz="1400" dirty="0"/>
              <a:t>качества предоставления муниципальных услуг органами администрации </a:t>
            </a:r>
            <a:r>
              <a:rPr lang="ru-RU" sz="1400" dirty="0" smtClean="0"/>
              <a:t>города.</a:t>
            </a:r>
          </a:p>
          <a:p>
            <a:pPr algn="just">
              <a:tabLst>
                <a:tab pos="357188" algn="l"/>
              </a:tabLst>
            </a:pPr>
            <a:r>
              <a:rPr lang="ru-RU" sz="1400" dirty="0" smtClean="0"/>
              <a:t>	При этом под </a:t>
            </a:r>
            <a:r>
              <a:rPr lang="ru-RU" sz="1400" dirty="0"/>
              <a:t>оценкой качества </a:t>
            </a:r>
            <a:r>
              <a:rPr lang="ru-RU" sz="1400" dirty="0" smtClean="0"/>
              <a:t>мы понимали </a:t>
            </a:r>
            <a:r>
              <a:rPr lang="ru-RU" sz="1400" dirty="0"/>
              <a:t>комплексное исследование процессов предоставления муниципальных услуг на их соответствие требованиям, закрепленным в административных регламентах. </a:t>
            </a:r>
            <a:r>
              <a:rPr lang="ru-RU" sz="1400" dirty="0" smtClean="0"/>
              <a:t>И в этой связи были определены следующие основные задачами оценки качества:</a:t>
            </a:r>
            <a:endParaRPr lang="ru-RU" sz="14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246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548680" y="4355976"/>
            <a:ext cx="5904656" cy="4114800"/>
          </a:xfrm>
        </p:spPr>
        <p:txBody>
          <a:bodyPr/>
          <a:lstStyle/>
          <a:p>
            <a:pPr algn="just">
              <a:tabLst>
                <a:tab pos="357188" algn="l"/>
              </a:tabLst>
            </a:pPr>
            <a:r>
              <a:rPr lang="ru-RU" sz="1400" dirty="0"/>
              <a:t>На сегодняшний день для жителей Красноярска и организаций реализована возможность подать заявление и иные документы в электронном виде для части муниципальных услуг - 53% от общего </a:t>
            </a:r>
            <a:r>
              <a:rPr lang="ru-RU" sz="1400" dirty="0" smtClean="0"/>
              <a:t>количества, </a:t>
            </a:r>
            <a:r>
              <a:rPr lang="ru-RU" sz="1400" dirty="0"/>
              <a:t>включённых в муниципальный реестр. Для подачи заявлений используются  ЕПГУ, </a:t>
            </a:r>
            <a:r>
              <a:rPr lang="ru-RU" sz="1400" dirty="0" smtClean="0"/>
              <a:t>КПГУ </a:t>
            </a:r>
            <a:r>
              <a:rPr lang="ru-RU" sz="1400" dirty="0"/>
              <a:t>и сайта города.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358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Не буду подробно рассказывать </a:t>
            </a:r>
            <a:r>
              <a:rPr lang="ru-RU" dirty="0"/>
              <a:t>про проведение анализа, </a:t>
            </a:r>
            <a:r>
              <a:rPr lang="ru-RU" dirty="0" smtClean="0"/>
              <a:t>так как это долго. Отмечу лишь, что провести его стало возможно в том числе за счет используемой системы электронного документооборота. Допускаю, что не все учли, но даже то что получили заставляет задуматься и спланировать шаги по изменению ситуации. При этом уверена, что в сложившейся </a:t>
            </a:r>
            <a:r>
              <a:rPr lang="ru-RU" dirty="0"/>
              <a:t>ситуации  мы не </a:t>
            </a:r>
            <a:r>
              <a:rPr lang="ru-RU" dirty="0" smtClean="0"/>
              <a:t>уникальны и подобная картина характерна для других муниципалитетов. </a:t>
            </a:r>
          </a:p>
          <a:p>
            <a:r>
              <a:rPr lang="ru-RU" dirty="0" smtClean="0"/>
              <a:t>Итак результаты и предложения.</a:t>
            </a:r>
          </a:p>
          <a:p>
            <a:pPr marL="228600" indent="-228600">
              <a:buAutoNum type="arabicPeriod"/>
            </a:pPr>
            <a:r>
              <a:rPr lang="ru-RU" dirty="0" smtClean="0"/>
              <a:t>Нарушение </a:t>
            </a:r>
            <a:r>
              <a:rPr lang="ru-RU" dirty="0"/>
              <a:t>срока предоставления услуг зафиксированы по 263 обращениям, что составляет 0,2% от общего количества </a:t>
            </a:r>
            <a:r>
              <a:rPr lang="ru-RU" dirty="0" smtClean="0"/>
              <a:t>обращений. </a:t>
            </a:r>
            <a:r>
              <a:rPr lang="ru-RU" dirty="0"/>
              <a:t>В то же время 42,3% обращений заявителей были рассмотрены структурными подразделениями, и результаты услуг предоставлены ими ранее сроков, установленных АР, что свидетельствует о возможной оптимизации сроков в сторону уменьшения</a:t>
            </a:r>
            <a:r>
              <a:rPr lang="ru-RU" dirty="0" smtClean="0"/>
              <a:t>.</a:t>
            </a:r>
          </a:p>
          <a:p>
            <a:r>
              <a:rPr lang="ru-RU" u="sng" dirty="0" smtClean="0"/>
              <a:t>В этой связи  предложение: на слайде </a:t>
            </a:r>
            <a:r>
              <a:rPr lang="ru-RU" i="1" dirty="0" smtClean="0"/>
              <a:t>Внести соответствующие изменения в административные регламенты в части сокращения сроков предоставления услуг</a:t>
            </a:r>
          </a:p>
          <a:p>
            <a:pPr marL="228600" indent="-228600">
              <a:buAutoNum type="arabicPeriod" startAt="2"/>
            </a:pPr>
            <a:r>
              <a:rPr lang="ru-RU" dirty="0" smtClean="0"/>
              <a:t>Анализ </a:t>
            </a:r>
            <a:r>
              <a:rPr lang="ru-RU" dirty="0"/>
              <a:t>разработанных и утвержденных АР показывает в большей степени декларативный подход к стандартам услуг, когда вводятся показатели без указания индикаторов (целевых значений показателя), позволяющих оценить данные показатели и способов определения (измерения</a:t>
            </a:r>
            <a:r>
              <a:rPr lang="ru-RU" dirty="0" smtClean="0"/>
              <a:t>).</a:t>
            </a:r>
          </a:p>
          <a:p>
            <a:pPr marL="0" indent="0">
              <a:buNone/>
            </a:pPr>
            <a:r>
              <a:rPr lang="ru-RU" u="sng" dirty="0" smtClean="0"/>
              <a:t>предложение:  </a:t>
            </a:r>
            <a:r>
              <a:rPr lang="ru-RU" i="1" dirty="0" smtClean="0"/>
              <a:t>Выработать единый подход к формированию системы показателей доступности и качества муниципальных услуг</a:t>
            </a:r>
          </a:p>
          <a:p>
            <a:pPr marL="0" indent="0">
              <a:buNone/>
            </a:pPr>
            <a:r>
              <a:rPr lang="ru-RU" dirty="0" smtClean="0"/>
              <a:t>3.  Важный </a:t>
            </a:r>
            <a:r>
              <a:rPr lang="ru-RU" dirty="0"/>
              <a:t>инструмент внутренней системы контроля качества предоставления муниципальных услуг не работает</a:t>
            </a:r>
            <a:r>
              <a:rPr lang="ru-RU" dirty="0" smtClean="0"/>
              <a:t>. Речь о проверках прописанных в регламентах, но как правило не осуществляемых.</a:t>
            </a:r>
          </a:p>
          <a:p>
            <a:pPr marL="0" indent="0">
              <a:buNone/>
            </a:pPr>
            <a:r>
              <a:rPr lang="ru-RU" u="sng" dirty="0" smtClean="0"/>
              <a:t>предложение</a:t>
            </a:r>
            <a:r>
              <a:rPr lang="ru-RU" i="1" u="sng" dirty="0" smtClean="0"/>
              <a:t>: </a:t>
            </a:r>
            <a:r>
              <a:rPr lang="ru-RU" i="1" dirty="0" smtClean="0"/>
              <a:t>Установить ответственность должностных лиц при не достижении значений утвержденных показателей доступности и качества муниципальных услуг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5347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Житель города, зайдя на ЕПГУ видит услуги города следующим образом.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9416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данном слайде представлена схема движения документов при обращении заявителя через ЕПГУ. Ключевые системы для нас: портал, СЭД и РСМЭВ «Енисей-ГУ». При </a:t>
            </a:r>
            <a:r>
              <a:rPr lang="ru-RU" dirty="0" err="1" smtClean="0"/>
              <a:t>решенности</a:t>
            </a:r>
            <a:r>
              <a:rPr lang="ru-RU" dirty="0" smtClean="0"/>
              <a:t> такого способа существенной является проблема внесения изменений по портал </a:t>
            </a:r>
            <a:r>
              <a:rPr lang="ru-RU" dirty="0" err="1" smtClean="0"/>
              <a:t>госуслуг</a:t>
            </a:r>
            <a:r>
              <a:rPr lang="ru-RU" dirty="0" smtClean="0"/>
              <a:t>. Заявленный конструктор форм не разработан, а любое изменение для муниципалитета – серьезные финансовые затраты, особенно в настоящее время.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993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Запрос услуг через Краевой портал для граждан работает, но найти город со своими услугами </a:t>
            </a:r>
            <a:r>
              <a:rPr lang="ru-RU" dirty="0" err="1" smtClean="0"/>
              <a:t>сложновато</a:t>
            </a:r>
            <a:r>
              <a:rPr lang="ru-RU" dirty="0" smtClean="0"/>
              <a:t>. Край большой,  список сформирован по алфавиту в котором город Красноярск под номером 51. чтобы добраться до заказа услуги 6 кликов.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911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Схема движения документов представлена на слайде. </a:t>
            </a:r>
          </a:p>
          <a:p>
            <a:r>
              <a:rPr lang="ru-RU" dirty="0" smtClean="0"/>
              <a:t>В данном случае отмечается следующая проблема – мы практически не можем повлиять на формы, размещаемые на сайте. Как собственно на ситуацию в целом. Край старается унифицировать формы и взаимодействие для всех муниципалитетов без учета величины этих муниципалитетов.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5156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Наше игровое поле – сайт администрации. При наличии финансирования и отсутствии законодательных препятствий именно здесь мы можем свободно осуществлять перевод услуг в электронный вид.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950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312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0" y="0"/>
            <a:ext cx="9180512" cy="6872288"/>
            <a:chOff x="-36512" y="0"/>
            <a:chExt cx="9180512" cy="6872288"/>
          </a:xfrm>
        </p:grpSpPr>
        <p:pic>
          <p:nvPicPr>
            <p:cNvPr id="11" name="Содержимое 3" descr="фон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Рисунок 7" descr="2.bmp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030288" y="620713"/>
              <a:ext cx="8078787" cy="625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724150" y="558800"/>
              <a:ext cx="4419600" cy="798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Рисунок 9" descr="1.JPG"/>
            <p:cNvPicPr>
              <a:picLocks noChangeAspect="1"/>
            </p:cNvPicPr>
            <p:nvPr userDrawn="1"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-36512" y="0"/>
              <a:ext cx="1181100" cy="6864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Содержимое 3" descr="герб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2863" y="0"/>
              <a:ext cx="1077912" cy="197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2130425"/>
            <a:ext cx="7416824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963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16.10.2015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16.10.2015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16.10.2015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одержимое 3" descr="фон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513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 userDrawn="1"/>
        </p:nvSpPr>
        <p:spPr>
          <a:xfrm>
            <a:off x="1008063" y="6704013"/>
            <a:ext cx="8172450" cy="180975"/>
          </a:xfrm>
          <a:prstGeom prst="rect">
            <a:avLst/>
          </a:prstGeom>
          <a:solidFill>
            <a:srgbClr val="AF8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6" name="Рисунок 8" descr="3_3_1024_768.jpg"/>
          <p:cNvPicPr>
            <a:picLocks noChangeAspect="1"/>
          </p:cNvPicPr>
          <p:nvPr userDrawn="1"/>
        </p:nvPicPr>
        <p:blipFill>
          <a:blip r:embed="rId3" cstate="screen"/>
          <a:srcRect l="7143" r="81589"/>
          <a:stretch>
            <a:fillRect/>
          </a:stretch>
        </p:blipFill>
        <p:spPr bwMode="auto">
          <a:xfrm>
            <a:off x="11113" y="0"/>
            <a:ext cx="1030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 userDrawn="1"/>
        </p:nvSpPr>
        <p:spPr>
          <a:xfrm>
            <a:off x="0" y="290686"/>
            <a:ext cx="9180513" cy="792163"/>
          </a:xfrm>
          <a:prstGeom prst="rect">
            <a:avLst/>
          </a:prstGeom>
          <a:solidFill>
            <a:srgbClr val="AF8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" name="Picture 16" descr="Герб copy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44624"/>
            <a:ext cx="68738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 userDrawn="1">
            <p:ph idx="1"/>
          </p:nvPr>
        </p:nvSpPr>
        <p:spPr>
          <a:xfrm>
            <a:off x="1115616" y="1484784"/>
            <a:ext cx="7869560" cy="452596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16.10.2015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950912" y="44624"/>
            <a:ext cx="8229600" cy="1143000"/>
          </a:xfrm>
        </p:spPr>
        <p:txBody>
          <a:bodyPr/>
          <a:lstStyle>
            <a:lvl1pPr>
              <a:defRPr b="1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16.10.2015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16.10.2015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16.10.2015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16.10.2015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16.10.2015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16.10.2015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16.10.2015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57508-AC67-410B-A50D-CE0D70AA49A4}" type="datetimeFigureOut">
              <a:rPr lang="ru-RU" smtClean="0"/>
              <a:pPr/>
              <a:t>16.10.2015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70E81-3961-43F1-856F-8E7FFD45B8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2060848"/>
            <a:ext cx="6336704" cy="252028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Электронные услуги Красноярска.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Реалии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сегодняшнего дня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>Информация об услуге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9" t="6066" b="3789"/>
          <a:stretch/>
        </p:blipFill>
        <p:spPr bwMode="auto">
          <a:xfrm>
            <a:off x="-5574" y="1124744"/>
            <a:ext cx="9258094" cy="565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442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>Электронные формы заявлений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3" t="5970" r="2647" b="15091"/>
          <a:stretch/>
        </p:blipFill>
        <p:spPr bwMode="auto">
          <a:xfrm>
            <a:off x="1" y="1052736"/>
            <a:ext cx="9143999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74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Запрос услуги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1" b="18407"/>
          <a:stretch/>
        </p:blipFill>
        <p:spPr bwMode="auto">
          <a:xfrm>
            <a:off x="0" y="1196752"/>
            <a:ext cx="9144000" cy="445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" y="858210"/>
            <a:ext cx="9036496" cy="508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7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0" r="-644" b="7710"/>
          <a:stretch/>
        </p:blipFill>
        <p:spPr bwMode="auto">
          <a:xfrm>
            <a:off x="13199" y="-27384"/>
            <a:ext cx="9202942" cy="426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6" b="20711"/>
          <a:stretch/>
        </p:blipFill>
        <p:spPr bwMode="auto">
          <a:xfrm>
            <a:off x="-1" y="4236583"/>
            <a:ext cx="9159903" cy="262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30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>Сопровождение заявки через СЭД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2" y="1196751"/>
            <a:ext cx="9167402" cy="515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30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3774" y="0"/>
            <a:ext cx="8518525" cy="836712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solidFill>
                  <a:srgbClr val="A20000"/>
                </a:solidFill>
                <a:latin typeface="Opium" pitchFamily="2" charset="0"/>
              </a:rPr>
              <a:t>Муниципальные услуги на базе КГБУ «МФЦ» </a:t>
            </a:r>
            <a:endParaRPr lang="ru-RU" sz="2700" b="1" dirty="0">
              <a:solidFill>
                <a:srgbClr val="A20000"/>
              </a:solidFill>
              <a:latin typeface="Opium" pitchFamily="2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591905"/>
              </p:ext>
            </p:extLst>
          </p:nvPr>
        </p:nvGraphicFramePr>
        <p:xfrm>
          <a:off x="19508" y="764704"/>
          <a:ext cx="9088996" cy="599662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32048"/>
                <a:gridCol w="8656948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№ п/п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Наименование муниципальной услуги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972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5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35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Принятие решения об оказании единовременной адресной материальной помощи многодетным семьям, имеющим 5 и более детей в возрасте до 18 лет и доход, не превышающий 1,5-кратную величину прожиточного минимума.</a:t>
                      </a:r>
                      <a:endParaRPr lang="ru-RU" sz="135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911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5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Принятие решения об оказании единовременной адресной материальной помощи многодетным семьям, имеющим доход, не превышающий 1,5-кратную величину прожиточного минимума.</a:t>
                      </a:r>
                      <a:endParaRPr lang="ru-RU" sz="135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4319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50" b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ru-RU" sz="1350" b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Выдача градостроительного плана земельного участка.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50" b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35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Согласование переустройства и (или) перепланировки жилого помещения.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50" b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35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Постановка на учет для определения детей в образовательные учреждения, реализующие основную общеобразовательную программу дошкольного образования (детские сады), расположенные на территории города Красноярска.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4319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50" b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35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Прием документов и выдача решений о переводе или об отказе в переводе жилого помещения в нежилое или нежилого помещения в жилое помещение.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2576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5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35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Предоставление освободившихся жилых помещений в коммунальных квартирах.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72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50" b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35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Выдача разрешения на установку и эксплуатацию рекламной конструкции.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6856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5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35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Предоставление информации из Реестра муниципальной собственности.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7348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5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35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Предоставление информации из Реестра муниципального жилищного фонда.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5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35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Предоставление информации об объектах недвижимого имущества, находящихся в муниципальной собственности и предназначенных для сдачи в аренду.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50" b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35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Выдача разрешения на строительство объекта.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250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5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135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Предоставление земельного участка для строительства без проведения торгов.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276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5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35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Принятие решения об оказании единовременной адресной материальной помощи семьям, имеющим детей-инвалидов.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5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135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Прием заявлений и принятие решения по вопросу предоставления земельного участка в собственность для индивидуального               жилищного строительства многодетным гражданам, имеющим место жительства на территории города Красноярска.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998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50" b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135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Прием заявлений, документов, а также постановка граждан на учет в качестве нуждающихся в жилых помещениях.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998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5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  <a:endParaRPr lang="ru-RU" sz="135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Присвоение адресов объектам недвижимости в городе Красноярске.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73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T:\Presentation_rostelecom\5\5_4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957" y="2889274"/>
            <a:ext cx="956799" cy="130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/>
          <a:srcRect l="-667"/>
          <a:stretch>
            <a:fillRect/>
          </a:stretch>
        </p:blipFill>
        <p:spPr bwMode="auto">
          <a:xfrm>
            <a:off x="2712727" y="3533317"/>
            <a:ext cx="2092159" cy="137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трелка углом вверх 7"/>
          <p:cNvSpPr/>
          <p:nvPr/>
        </p:nvSpPr>
        <p:spPr>
          <a:xfrm rot="10800000" flipV="1">
            <a:off x="899592" y="5085184"/>
            <a:ext cx="6820178" cy="1224134"/>
          </a:xfrm>
          <a:prstGeom prst="bentUpArrow">
            <a:avLst>
              <a:gd name="adj1" fmla="val 3286"/>
              <a:gd name="adj2" fmla="val 5022"/>
              <a:gd name="adj3" fmla="val 111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>Схема движения документов </a:t>
            </a:r>
            <a:b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</a:b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>при обращении через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>МФЦ 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ium"/>
            </a:endParaRPr>
          </a:p>
        </p:txBody>
      </p:sp>
      <p:sp>
        <p:nvSpPr>
          <p:cNvPr id="6" name="Двойная стрелка влево/вправо 5"/>
          <p:cNvSpPr/>
          <p:nvPr/>
        </p:nvSpPr>
        <p:spPr>
          <a:xfrm rot="19085264">
            <a:off x="1261914" y="2265655"/>
            <a:ext cx="1156903" cy="841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войная стрелка влево/вправо 23"/>
          <p:cNvSpPr/>
          <p:nvPr/>
        </p:nvSpPr>
        <p:spPr>
          <a:xfrm>
            <a:off x="5154968" y="1867800"/>
            <a:ext cx="713176" cy="10285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войная стрелка влево/вправо 24"/>
          <p:cNvSpPr/>
          <p:nvPr/>
        </p:nvSpPr>
        <p:spPr>
          <a:xfrm rot="5400000">
            <a:off x="6926385" y="3502251"/>
            <a:ext cx="1506614" cy="8015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H="1">
            <a:off x="7739296" y="5819544"/>
            <a:ext cx="45719" cy="489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10" y="4132305"/>
            <a:ext cx="1018249" cy="1018249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353535"/>
            <a:ext cx="2029723" cy="136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Двойная стрелка влево/вправо 27"/>
          <p:cNvSpPr/>
          <p:nvPr/>
        </p:nvSpPr>
        <p:spPr>
          <a:xfrm>
            <a:off x="4948321" y="4546107"/>
            <a:ext cx="2294724" cy="9691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7802243" y="3086613"/>
            <a:ext cx="53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МВ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 r="81667" b="85000"/>
          <a:stretch/>
        </p:blipFill>
        <p:spPr bwMode="auto">
          <a:xfrm>
            <a:off x="2483768" y="1479468"/>
            <a:ext cx="2085166" cy="55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Двойная стрелка влево/вправо 14"/>
          <p:cNvSpPr/>
          <p:nvPr/>
        </p:nvSpPr>
        <p:spPr>
          <a:xfrm rot="19085264">
            <a:off x="5058672" y="3229220"/>
            <a:ext cx="1156903" cy="841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42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6767747"/>
              </p:ext>
            </p:extLst>
          </p:nvPr>
        </p:nvGraphicFramePr>
        <p:xfrm>
          <a:off x="24313" y="260648"/>
          <a:ext cx="9119687" cy="6253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1998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74440" y="1484784"/>
            <a:ext cx="7869560" cy="49685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u="sng" dirty="0" smtClean="0"/>
              <a:t>Основные задачи</a:t>
            </a:r>
            <a:r>
              <a:rPr lang="ru-RU" dirty="0" smtClean="0"/>
              <a:t>:</a:t>
            </a:r>
            <a:endParaRPr lang="ru-RU" dirty="0"/>
          </a:p>
          <a:p>
            <a:pPr lvl="0"/>
            <a:r>
              <a:rPr lang="ru-RU" dirty="0"/>
              <a:t>А</a:t>
            </a:r>
            <a:r>
              <a:rPr lang="ru-RU" dirty="0" smtClean="0"/>
              <a:t>нализ </a:t>
            </a:r>
            <a:r>
              <a:rPr lang="ru-RU" dirty="0"/>
              <a:t>соответствия фактических значений показателей качества предоставления муниципальных услуг нормативным значениям, установленным административными регламентами;</a:t>
            </a:r>
          </a:p>
          <a:p>
            <a:pPr lvl="0"/>
            <a:r>
              <a:rPr lang="ru-RU" dirty="0" smtClean="0"/>
              <a:t>Выявление </a:t>
            </a:r>
            <a:r>
              <a:rPr lang="ru-RU" dirty="0"/>
              <a:t>негативных факторов, влияющих на качество предоставления муниципальных услуг органами администрации города;</a:t>
            </a:r>
          </a:p>
          <a:p>
            <a:pPr lvl="0"/>
            <a:r>
              <a:rPr lang="ru-RU" dirty="0" smtClean="0"/>
              <a:t>Определение </a:t>
            </a:r>
            <a:r>
              <a:rPr lang="ru-RU" dirty="0"/>
              <a:t>мер по улучшению выявленных значений исследованных параметров качества муниципальных услуг.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44624"/>
            <a:ext cx="8352928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Качество предоставления услуг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8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оле 8"/>
          <p:cNvSpPr txBox="1"/>
          <p:nvPr/>
        </p:nvSpPr>
        <p:spPr>
          <a:xfrm>
            <a:off x="2192405" y="3455893"/>
            <a:ext cx="3229122" cy="85986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effectLst/>
                <a:latin typeface="Times New Roman"/>
                <a:ea typeface="Calibri"/>
                <a:cs typeface="Times New Roman"/>
              </a:rPr>
              <a:t>Енисей-ГУ</a:t>
            </a:r>
            <a:r>
              <a:rPr lang="ru-RU" sz="1600" dirty="0"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ru-RU" sz="1600" dirty="0" smtClean="0">
              <a:effectLst/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(РСМЭВ)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33" name="Поле 9"/>
          <p:cNvSpPr txBox="1"/>
          <p:nvPr/>
        </p:nvSpPr>
        <p:spPr>
          <a:xfrm>
            <a:off x="448494" y="5774774"/>
            <a:ext cx="8280920" cy="75057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effectLst/>
                <a:latin typeface="Times New Roman"/>
                <a:ea typeface="Calibri"/>
                <a:cs typeface="Times New Roman"/>
              </a:rPr>
              <a:t>СЭД администрации </a:t>
            </a:r>
            <a:endParaRPr lang="ru-RU" sz="1600" b="1" dirty="0" smtClean="0">
              <a:effectLst/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(</a:t>
            </a: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регистрация заявлений, межведомственное взаимодействие между структурными подразделениями администрации)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38" name="Поле 17"/>
          <p:cNvSpPr txBox="1"/>
          <p:nvPr/>
        </p:nvSpPr>
        <p:spPr>
          <a:xfrm rot="5400000">
            <a:off x="2427128" y="4444352"/>
            <a:ext cx="337432" cy="108824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vert270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Times New Roman"/>
                <a:ea typeface="Calibri"/>
                <a:cs typeface="Times New Roman"/>
              </a:rPr>
              <a:t>Регистрация</a:t>
            </a:r>
            <a:endParaRPr lang="ru-RU" sz="1200" dirty="0">
              <a:effectLst/>
              <a:ea typeface="Calibri"/>
              <a:cs typeface="Times New Roman"/>
            </a:endParaRPr>
          </a:p>
        </p:txBody>
      </p:sp>
      <p:sp>
        <p:nvSpPr>
          <p:cNvPr id="40" name="Поле 23"/>
          <p:cNvSpPr txBox="1"/>
          <p:nvPr/>
        </p:nvSpPr>
        <p:spPr>
          <a:xfrm>
            <a:off x="3619302" y="4398754"/>
            <a:ext cx="1240730" cy="32639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Times New Roman"/>
                <a:ea typeface="Calibri"/>
                <a:cs typeface="Times New Roman"/>
              </a:rPr>
              <a:t>Регистрация</a:t>
            </a:r>
            <a:endParaRPr lang="ru-RU" sz="1200" dirty="0">
              <a:effectLst/>
              <a:ea typeface="Calibri"/>
              <a:cs typeface="Times New Roman"/>
            </a:endParaRPr>
          </a:p>
        </p:txBody>
      </p:sp>
      <p:sp>
        <p:nvSpPr>
          <p:cNvPr id="41" name="Поле 24"/>
          <p:cNvSpPr txBox="1"/>
          <p:nvPr/>
        </p:nvSpPr>
        <p:spPr>
          <a:xfrm>
            <a:off x="4060145" y="4744774"/>
            <a:ext cx="1371600" cy="80073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АИС УНЖ (регистрация заявлений)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24" name="Rectangle 3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Заголовок 25"/>
          <p:cNvSpPr>
            <a:spLocks noGrp="1"/>
          </p:cNvSpPr>
          <p:nvPr>
            <p:ph type="title"/>
          </p:nvPr>
        </p:nvSpPr>
        <p:spPr>
          <a:xfrm>
            <a:off x="457200" y="108988"/>
            <a:ext cx="8229600" cy="1143000"/>
          </a:xfrm>
        </p:spPr>
        <p:txBody>
          <a:bodyPr>
            <a:no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>Способы подачи заявления на предоставления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>муниципальных услуг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ium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1053133" y="3071989"/>
            <a:ext cx="0" cy="254598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6353150" y="3072736"/>
            <a:ext cx="0" cy="254598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8100392" y="3082822"/>
            <a:ext cx="0" cy="254598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3131840" y="4437112"/>
            <a:ext cx="0" cy="1189548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2824758" y="3086212"/>
            <a:ext cx="0" cy="305909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4572000" y="3068960"/>
            <a:ext cx="0" cy="305909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4741894" y="4384731"/>
            <a:ext cx="0" cy="305909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оле 3"/>
          <p:cNvSpPr txBox="1"/>
          <p:nvPr/>
        </p:nvSpPr>
        <p:spPr>
          <a:xfrm>
            <a:off x="294953" y="1751762"/>
            <a:ext cx="1567521" cy="125142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ЕПГУ</a:t>
            </a:r>
          </a:p>
          <a:p>
            <a:pPr algn="ctr"/>
            <a:r>
              <a:rPr lang="ru-RU" sz="1150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14 </a:t>
            </a: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услуг</a:t>
            </a:r>
            <a:endParaRPr lang="ru-RU" sz="1400" dirty="0">
              <a:effectLst/>
              <a:ea typeface="Calibri"/>
              <a:cs typeface="Times New Roman"/>
            </a:endParaRPr>
          </a:p>
        </p:txBody>
      </p:sp>
      <p:sp>
        <p:nvSpPr>
          <p:cNvPr id="49" name="Поле 3"/>
          <p:cNvSpPr txBox="1"/>
          <p:nvPr/>
        </p:nvSpPr>
        <p:spPr>
          <a:xfrm>
            <a:off x="2047528" y="1751550"/>
            <a:ext cx="1567521" cy="125142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latin typeface="Times New Roman"/>
                <a:ea typeface="Calibri"/>
                <a:cs typeface="Times New Roman"/>
              </a:rPr>
              <a:t>К</a:t>
            </a: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ПГУ</a:t>
            </a:r>
          </a:p>
          <a:p>
            <a:pPr algn="ctr"/>
            <a:r>
              <a:rPr lang="ru-RU" sz="1150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10 </a:t>
            </a: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услуг</a:t>
            </a:r>
            <a:endParaRPr lang="ru-RU" sz="1400" dirty="0">
              <a:effectLst/>
              <a:ea typeface="Calibri"/>
              <a:cs typeface="Times New Roman"/>
            </a:endParaRPr>
          </a:p>
        </p:txBody>
      </p:sp>
      <p:sp>
        <p:nvSpPr>
          <p:cNvPr id="50" name="Поле 3"/>
          <p:cNvSpPr txBox="1"/>
          <p:nvPr/>
        </p:nvSpPr>
        <p:spPr>
          <a:xfrm>
            <a:off x="3788239" y="1751550"/>
            <a:ext cx="1567521" cy="125142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МФЦ</a:t>
            </a:r>
          </a:p>
          <a:p>
            <a:pPr algn="ctr"/>
            <a:r>
              <a:rPr lang="ru-RU" sz="1150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17 </a:t>
            </a: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услуг</a:t>
            </a:r>
            <a:endParaRPr lang="ru-RU" sz="1400" dirty="0">
              <a:effectLst/>
              <a:ea typeface="Calibri"/>
              <a:cs typeface="Times New Roman"/>
            </a:endParaRPr>
          </a:p>
        </p:txBody>
      </p:sp>
      <p:sp>
        <p:nvSpPr>
          <p:cNvPr id="51" name="Поле 3"/>
          <p:cNvSpPr txBox="1"/>
          <p:nvPr/>
        </p:nvSpPr>
        <p:spPr>
          <a:xfrm>
            <a:off x="5568790" y="1759341"/>
            <a:ext cx="1567521" cy="125142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latin typeface="Times New Roman"/>
                <a:ea typeface="Calibri"/>
                <a:cs typeface="Times New Roman"/>
              </a:rPr>
              <a:t>Сайт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30 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услуг</a:t>
            </a: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52" name="Поле 3"/>
          <p:cNvSpPr txBox="1"/>
          <p:nvPr/>
        </p:nvSpPr>
        <p:spPr>
          <a:xfrm>
            <a:off x="7324359" y="1758442"/>
            <a:ext cx="1567521" cy="125142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24359" y="1993364"/>
            <a:ext cx="1567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Лично 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на бумажном носителе</a:t>
            </a: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5568790" y="3086212"/>
            <a:ext cx="443370" cy="558812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53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Внести </a:t>
            </a:r>
            <a:r>
              <a:rPr lang="ru-RU" dirty="0"/>
              <a:t>соответствующие изменения в административные регламенты в части сокращения сроков предоставления </a:t>
            </a:r>
            <a:r>
              <a:rPr lang="ru-RU" dirty="0" smtClean="0"/>
              <a:t>услуг;</a:t>
            </a:r>
            <a:endParaRPr lang="ru-RU" dirty="0"/>
          </a:p>
          <a:p>
            <a:pPr lvl="0"/>
            <a:r>
              <a:rPr lang="ru-RU" dirty="0"/>
              <a:t>В</a:t>
            </a:r>
            <a:r>
              <a:rPr lang="ru-RU" dirty="0" smtClean="0"/>
              <a:t>ыработать </a:t>
            </a:r>
            <a:r>
              <a:rPr lang="ru-RU" dirty="0"/>
              <a:t>единый подход к формированию системы показателей доступности и качества муниципальных </a:t>
            </a:r>
            <a:r>
              <a:rPr lang="ru-RU" dirty="0" smtClean="0"/>
              <a:t>услуг;</a:t>
            </a:r>
            <a:endParaRPr lang="ru-RU" dirty="0"/>
          </a:p>
          <a:p>
            <a:pPr lvl="0"/>
            <a:r>
              <a:rPr lang="ru-RU" dirty="0"/>
              <a:t>У</a:t>
            </a:r>
            <a:r>
              <a:rPr lang="ru-RU" dirty="0" smtClean="0"/>
              <a:t>становить </a:t>
            </a:r>
            <a:r>
              <a:rPr lang="ru-RU" dirty="0"/>
              <a:t>ответственность должностных лиц при не достижении значений утвержденных показателей доступности и качества муниципальных услуг.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44624"/>
            <a:ext cx="8352928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Предложения по результатам мониторинга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4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A20000"/>
                </a:solidFill>
              </a:rPr>
              <a:t>Спасибо за внимание!</a:t>
            </a:r>
          </a:p>
          <a:p>
            <a:pPr algn="ctr">
              <a:buNone/>
            </a:pPr>
            <a:endParaRPr lang="ru-RU" dirty="0" smtClean="0">
              <a:solidFill>
                <a:srgbClr val="A20000"/>
              </a:solidFill>
            </a:endParaRPr>
          </a:p>
          <a:p>
            <a:pPr algn="ctr">
              <a:buNone/>
            </a:pPr>
            <a:r>
              <a:rPr lang="ru-RU" sz="2800" dirty="0" smtClean="0">
                <a:solidFill>
                  <a:srgbClr val="A20000"/>
                </a:solidFill>
              </a:rPr>
              <a:t>Маркина Людмила Николаевна,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A20000"/>
                </a:solidFill>
              </a:rPr>
              <a:t>заместитель руководителя управления информатизации и связи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A20000"/>
                </a:solidFill>
              </a:rPr>
              <a:t>администрации г.Красноярска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A20000"/>
                </a:solidFill>
              </a:rPr>
              <a:t>(3912)28-21-01</a:t>
            </a:r>
          </a:p>
          <a:p>
            <a:pPr algn="ctr">
              <a:buNone/>
            </a:pPr>
            <a:r>
              <a:rPr lang="en-US" sz="2000" dirty="0" smtClean="0">
                <a:solidFill>
                  <a:srgbClr val="A20000"/>
                </a:solidFill>
              </a:rPr>
              <a:t>marlyni@admkrsk.ru</a:t>
            </a:r>
            <a:endParaRPr lang="ru-RU" sz="2000" dirty="0" smtClean="0">
              <a:solidFill>
                <a:srgbClr val="A20000"/>
              </a:solidFill>
            </a:endParaRPr>
          </a:p>
          <a:p>
            <a:pPr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054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Муниципальные услуги через ЕПГУ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1" t="7165" r="25672" b="28381"/>
          <a:stretch/>
        </p:blipFill>
        <p:spPr bwMode="auto">
          <a:xfrm>
            <a:off x="1043608" y="1124745"/>
            <a:ext cx="7707610" cy="563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28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7" t="10660" r="68464" b="85006"/>
          <a:stretch/>
        </p:blipFill>
        <p:spPr bwMode="auto">
          <a:xfrm>
            <a:off x="2644886" y="1616568"/>
            <a:ext cx="2342060" cy="740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T:\Presentation_rostelecom\5\5_4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3274995"/>
            <a:ext cx="1054463" cy="143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screen"/>
          <a:srcRect l="-667"/>
          <a:stretch>
            <a:fillRect/>
          </a:stretch>
        </p:blipFill>
        <p:spPr bwMode="auto">
          <a:xfrm>
            <a:off x="6074826" y="1482786"/>
            <a:ext cx="2092159" cy="137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трелка углом вверх 7"/>
          <p:cNvSpPr/>
          <p:nvPr/>
        </p:nvSpPr>
        <p:spPr>
          <a:xfrm rot="10800000" flipV="1">
            <a:off x="899593" y="5301208"/>
            <a:ext cx="5832648" cy="33948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796136" y="413978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МВ</a:t>
            </a:r>
            <a:endParaRPr lang="ru-RU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>Схема движения документов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/>
            </a:r>
            <a:b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</a:b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>при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>обращении через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>ЕПГУ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ium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89" y="4004952"/>
            <a:ext cx="1418939" cy="1418939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520" y="3803254"/>
            <a:ext cx="2427614" cy="136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Двойная стрелка влево/вправо 5"/>
          <p:cNvSpPr/>
          <p:nvPr/>
        </p:nvSpPr>
        <p:spPr>
          <a:xfrm rot="19714339">
            <a:off x="1416535" y="2763802"/>
            <a:ext cx="1141658" cy="17826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войная стрелка влево/вправо 24"/>
          <p:cNvSpPr/>
          <p:nvPr/>
        </p:nvSpPr>
        <p:spPr>
          <a:xfrm>
            <a:off x="5076056" y="1967531"/>
            <a:ext cx="955631" cy="17826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войная стрелка влево/вправо 25"/>
          <p:cNvSpPr/>
          <p:nvPr/>
        </p:nvSpPr>
        <p:spPr>
          <a:xfrm rot="5400000">
            <a:off x="6616317" y="3520804"/>
            <a:ext cx="1144663" cy="17826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войная стрелка влево/вправо 26"/>
          <p:cNvSpPr/>
          <p:nvPr/>
        </p:nvSpPr>
        <p:spPr>
          <a:xfrm>
            <a:off x="5457665" y="4449632"/>
            <a:ext cx="1274576" cy="17826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60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03312" y="125760"/>
            <a:ext cx="8040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Муниципальные услуги через </a:t>
            </a:r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КПГУ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8" t="9884" b="6635"/>
          <a:stretch/>
        </p:blipFill>
        <p:spPr bwMode="auto">
          <a:xfrm>
            <a:off x="0" y="1165540"/>
            <a:ext cx="9252520" cy="528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0" t="9718" r="16112" b="20387"/>
          <a:stretch/>
        </p:blipFill>
        <p:spPr bwMode="auto">
          <a:xfrm>
            <a:off x="-19434" y="1182881"/>
            <a:ext cx="9139085" cy="567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9888" r="16649" b="4528"/>
          <a:stretch/>
        </p:blipFill>
        <p:spPr bwMode="auto">
          <a:xfrm>
            <a:off x="11147" y="1124744"/>
            <a:ext cx="9132853" cy="646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7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T:\Presentation_rostelecom\5\5_4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957" y="3542328"/>
            <a:ext cx="956799" cy="130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/>
          <a:srcRect l="-667"/>
          <a:stretch>
            <a:fillRect/>
          </a:stretch>
        </p:blipFill>
        <p:spPr bwMode="auto">
          <a:xfrm>
            <a:off x="3660594" y="4163360"/>
            <a:ext cx="2092159" cy="137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трелка углом вверх 7"/>
          <p:cNvSpPr/>
          <p:nvPr/>
        </p:nvSpPr>
        <p:spPr>
          <a:xfrm rot="10800000" flipV="1">
            <a:off x="899592" y="5085184"/>
            <a:ext cx="6820178" cy="1224134"/>
          </a:xfrm>
          <a:prstGeom prst="bentUpArrow">
            <a:avLst>
              <a:gd name="adj1" fmla="val 3286"/>
              <a:gd name="adj2" fmla="val 5022"/>
              <a:gd name="adj3" fmla="val 111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>Схема движения документов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/>
            </a:r>
            <a:b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</a:b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>при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>обращении через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>КПГУ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ium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" t="10211" r="68081" b="74486"/>
          <a:stretch/>
        </p:blipFill>
        <p:spPr bwMode="auto">
          <a:xfrm>
            <a:off x="2735410" y="1908171"/>
            <a:ext cx="2161012" cy="595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567" y="1643603"/>
            <a:ext cx="2427614" cy="136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Двойная стрелка влево/вправо 5"/>
          <p:cNvSpPr/>
          <p:nvPr/>
        </p:nvSpPr>
        <p:spPr>
          <a:xfrm rot="19085264">
            <a:off x="1401260" y="3127180"/>
            <a:ext cx="1156903" cy="841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войная стрелка влево/вправо 23"/>
          <p:cNvSpPr/>
          <p:nvPr/>
        </p:nvSpPr>
        <p:spPr>
          <a:xfrm>
            <a:off x="5154968" y="2204864"/>
            <a:ext cx="713176" cy="10285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войная стрелка влево/вправо 25"/>
          <p:cNvSpPr/>
          <p:nvPr/>
        </p:nvSpPr>
        <p:spPr>
          <a:xfrm>
            <a:off x="5875048" y="4766309"/>
            <a:ext cx="713176" cy="10285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H="1">
            <a:off x="7739296" y="5819544"/>
            <a:ext cx="45719" cy="489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46" y="4257184"/>
            <a:ext cx="1018249" cy="1018249"/>
          </a:xfrm>
          <a:prstGeom prst="rect">
            <a:avLst/>
          </a:prstGeom>
        </p:spPr>
      </p:pic>
      <p:sp>
        <p:nvSpPr>
          <p:cNvPr id="22" name="Двойная стрелка влево/вправо 21"/>
          <p:cNvSpPr/>
          <p:nvPr/>
        </p:nvSpPr>
        <p:spPr>
          <a:xfrm rot="18820136" flipV="1">
            <a:off x="5596543" y="3627960"/>
            <a:ext cx="1696641" cy="7258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39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683568" y="71438"/>
            <a:ext cx="8246120" cy="114300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Муниципальные услуги через 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1" r="2020" b="12272"/>
          <a:stretch/>
        </p:blipFill>
        <p:spPr bwMode="auto">
          <a:xfrm>
            <a:off x="-180528" y="1196752"/>
            <a:ext cx="941395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T:\Presentation_rostelecom\5\5_4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957" y="2889274"/>
            <a:ext cx="956799" cy="130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/>
          <a:srcRect l="-667"/>
          <a:stretch>
            <a:fillRect/>
          </a:stretch>
        </p:blipFill>
        <p:spPr bwMode="auto">
          <a:xfrm>
            <a:off x="2688384" y="2611039"/>
            <a:ext cx="2092159" cy="137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трелка углом вверх 7"/>
          <p:cNvSpPr/>
          <p:nvPr/>
        </p:nvSpPr>
        <p:spPr>
          <a:xfrm rot="10800000" flipV="1">
            <a:off x="899592" y="5085184"/>
            <a:ext cx="6820178" cy="1224134"/>
          </a:xfrm>
          <a:prstGeom prst="bentUpArrow">
            <a:avLst>
              <a:gd name="adj1" fmla="val 3286"/>
              <a:gd name="adj2" fmla="val 5022"/>
              <a:gd name="adj3" fmla="val 111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>Схема движения документов </a:t>
            </a:r>
            <a:b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</a:b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>при обращении через сайт города</a:t>
            </a:r>
          </a:p>
        </p:txBody>
      </p:sp>
      <p:sp>
        <p:nvSpPr>
          <p:cNvPr id="6" name="Двойная стрелка влево/вправо 5"/>
          <p:cNvSpPr/>
          <p:nvPr/>
        </p:nvSpPr>
        <p:spPr>
          <a:xfrm rot="19085264">
            <a:off x="1261914" y="2265655"/>
            <a:ext cx="1156903" cy="841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войная стрелка влево/вправо 23"/>
          <p:cNvSpPr/>
          <p:nvPr/>
        </p:nvSpPr>
        <p:spPr>
          <a:xfrm>
            <a:off x="5154968" y="1867800"/>
            <a:ext cx="713176" cy="10285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войная стрелка влево/вправо 24"/>
          <p:cNvSpPr/>
          <p:nvPr/>
        </p:nvSpPr>
        <p:spPr>
          <a:xfrm rot="8639284">
            <a:off x="4751803" y="2873595"/>
            <a:ext cx="1506614" cy="8015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войная стрелка влево/вправо 25"/>
          <p:cNvSpPr/>
          <p:nvPr/>
        </p:nvSpPr>
        <p:spPr>
          <a:xfrm rot="1126069">
            <a:off x="4882920" y="4120117"/>
            <a:ext cx="2297082" cy="9398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H="1">
            <a:off x="7739296" y="5819544"/>
            <a:ext cx="45719" cy="489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10" y="4132305"/>
            <a:ext cx="1018249" cy="101824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t="10882" r="77500" b="78566"/>
          <a:stretch/>
        </p:blipFill>
        <p:spPr bwMode="auto">
          <a:xfrm>
            <a:off x="2580926" y="1386343"/>
            <a:ext cx="2135089" cy="635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" r="2475" b="6129"/>
          <a:stretch/>
        </p:blipFill>
        <p:spPr bwMode="auto">
          <a:xfrm>
            <a:off x="6156176" y="1318367"/>
            <a:ext cx="2092159" cy="1292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54" y="4436450"/>
            <a:ext cx="2029723" cy="136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Двойная стрелка влево/вправо 27"/>
          <p:cNvSpPr/>
          <p:nvPr/>
        </p:nvSpPr>
        <p:spPr>
          <a:xfrm rot="20839946">
            <a:off x="4828809" y="5133458"/>
            <a:ext cx="2294724" cy="9691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5245099" y="4716354"/>
            <a:ext cx="53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МВ</a:t>
            </a:r>
            <a:endParaRPr lang="ru-RU" dirty="0"/>
          </a:p>
        </p:txBody>
      </p:sp>
      <p:sp>
        <p:nvSpPr>
          <p:cNvPr id="2" name="Двойная стрелка вверх/вниз 1"/>
          <p:cNvSpPr/>
          <p:nvPr/>
        </p:nvSpPr>
        <p:spPr>
          <a:xfrm>
            <a:off x="3734463" y="4132305"/>
            <a:ext cx="53471" cy="23279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42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ium"/>
              </a:rPr>
              <a:t>Обращение за услугой через сайт</a:t>
            </a:r>
          </a:p>
        </p:txBody>
      </p:sp>
    </p:spTree>
    <p:extLst>
      <p:ext uri="{BB962C8B-B14F-4D97-AF65-F5344CB8AC3E}">
        <p14:creationId xmlns:p14="http://schemas.microsoft.com/office/powerpoint/2010/main" val="364076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45C2386635CBA43A69DD8A8F7F165A6" ma:contentTypeVersion="0" ma:contentTypeDescription="Создание документа." ma:contentTypeScope="" ma:versionID="72024c0a65ac7d4323efbfc3bfc2afd7">
  <xsd:schema xmlns:xsd="http://www.w3.org/2001/XMLSchema" xmlns:p="http://schemas.microsoft.com/office/2006/metadata/properties" targetNamespace="http://schemas.microsoft.com/office/2006/metadata/properties" ma:root="true" ma:fieldsID="53974d1da0c14f073d2cc649cae9f3e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C66BE770-C4C4-4877-9267-849F65DB3F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1AD4C25F-DFF3-420F-B9ED-AFA0BEDF25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D03E50-BFAA-498C-B756-3F1EFBEEC938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10100</TotalTime>
  <Words>1148</Words>
  <Application>Microsoft Office PowerPoint</Application>
  <PresentationFormat>Экран (4:3)</PresentationFormat>
  <Paragraphs>145</Paragraphs>
  <Slides>21</Slides>
  <Notes>21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Электронные услуги Красноярска.  Реалии сегодняшнего дня</vt:lpstr>
      <vt:lpstr>Способы подачи заявления на предоставления муниципальных услуг</vt:lpstr>
      <vt:lpstr>Муниципальные услуги через ЕПГУ</vt:lpstr>
      <vt:lpstr>Схема движения документов  при обращении через ЕПГУ</vt:lpstr>
      <vt:lpstr>Презентация PowerPoint</vt:lpstr>
      <vt:lpstr>Схема движения документов  при обращении через КПГУ</vt:lpstr>
      <vt:lpstr>Муниципальные услуги через сайт</vt:lpstr>
      <vt:lpstr>Схема движения документов  при обращении через сайт города</vt:lpstr>
      <vt:lpstr>Обращение за услугой через сайт</vt:lpstr>
      <vt:lpstr>Информация об услуге</vt:lpstr>
      <vt:lpstr>Электронные формы заявлений</vt:lpstr>
      <vt:lpstr>Запрос услуги</vt:lpstr>
      <vt:lpstr>Презентация PowerPoint</vt:lpstr>
      <vt:lpstr>Презентация PowerPoint</vt:lpstr>
      <vt:lpstr>Сопровождение заявки через СЭД</vt:lpstr>
      <vt:lpstr>Муниципальные услуги на базе КГБУ «МФЦ» </vt:lpstr>
      <vt:lpstr>Схема движения документов  при обращении через МФЦ </vt:lpstr>
      <vt:lpstr>Презентация PowerPoint</vt:lpstr>
      <vt:lpstr>Качество предоставления услуг</vt:lpstr>
      <vt:lpstr>Предложения по результатам мониторинга</vt:lpstr>
      <vt:lpstr>Презентация PowerPoint</vt:lpstr>
    </vt:vector>
  </TitlesOfParts>
  <Company>Администрация города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Тукалова</dc:creator>
  <cp:lastModifiedBy>User</cp:lastModifiedBy>
  <cp:revision>768</cp:revision>
  <cp:lastPrinted>2015-02-11T07:07:24Z</cp:lastPrinted>
  <dcterms:created xsi:type="dcterms:W3CDTF">2010-10-12T04:08:28Z</dcterms:created>
  <dcterms:modified xsi:type="dcterms:W3CDTF">2015-10-16T03:57:04Z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0x010100E45C2386635CBA43A69DD8A8F7F165A6</vt:lpwstr>
  </property>
</Properties>
</file>