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89" r:id="rId3"/>
    <p:sldId id="261" r:id="rId4"/>
    <p:sldId id="258" r:id="rId5"/>
    <p:sldId id="290" r:id="rId6"/>
    <p:sldId id="291" r:id="rId7"/>
    <p:sldId id="293" r:id="rId8"/>
    <p:sldId id="296" r:id="rId9"/>
    <p:sldId id="295" r:id="rId10"/>
    <p:sldId id="297" r:id="rId11"/>
    <p:sldId id="288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793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2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E25C7-D8E2-43B5-8076-D99D409536AA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2877-D82E-42C0-80BC-D612E3A452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4787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60CC-A16D-4A66-B79D-703D3268ADBC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ABE8-4D8F-446F-B8A7-1EFE6CF49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60CC-A16D-4A66-B79D-703D3268ADBC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ABE8-4D8F-446F-B8A7-1EFE6CF49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60CC-A16D-4A66-B79D-703D3268ADBC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ABE8-4D8F-446F-B8A7-1EFE6CF49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60CC-A16D-4A66-B79D-703D3268ADBC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ABE8-4D8F-446F-B8A7-1EFE6CF49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60CC-A16D-4A66-B79D-703D3268ADBC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ABE8-4D8F-446F-B8A7-1EFE6CF49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60CC-A16D-4A66-B79D-703D3268ADBC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ABE8-4D8F-446F-B8A7-1EFE6CF49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60CC-A16D-4A66-B79D-703D3268ADBC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ABE8-4D8F-446F-B8A7-1EFE6CF49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60CC-A16D-4A66-B79D-703D3268ADBC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ABE8-4D8F-446F-B8A7-1EFE6CF49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60CC-A16D-4A66-B79D-703D3268ADBC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ABE8-4D8F-446F-B8A7-1EFE6CF49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60CC-A16D-4A66-B79D-703D3268ADBC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ABE8-4D8F-446F-B8A7-1EFE6CF49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60CC-A16D-4A66-B79D-703D3268ADBC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ABE8-4D8F-446F-B8A7-1EFE6CF49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F60CC-A16D-4A66-B79D-703D3268ADBC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6ABE8-4D8F-446F-B8A7-1EFE6CF49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r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8"/>
            <a:ext cx="1214446" cy="12144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49216" y="71420"/>
            <a:ext cx="7715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«Роль муниципалитета в федеральной и региональной информатизации»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63122" y="4731990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Красноярск  2013 </a:t>
            </a:r>
            <a:endParaRPr lang="ru-RU" dirty="0"/>
          </a:p>
        </p:txBody>
      </p:sp>
      <p:pic>
        <p:nvPicPr>
          <p:cNvPr id="7" name="Рисунок 6" descr="1262685945_10986519.jpg"/>
          <p:cNvPicPr>
            <a:picLocks noChangeAspect="1"/>
          </p:cNvPicPr>
          <p:nvPr/>
        </p:nvPicPr>
        <p:blipFill>
          <a:blip r:embed="rId3" cstate="print"/>
          <a:srcRect b="9680"/>
          <a:stretch>
            <a:fillRect/>
          </a:stretch>
        </p:blipFill>
        <p:spPr>
          <a:xfrm>
            <a:off x="2483768" y="1275606"/>
            <a:ext cx="4248472" cy="24534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2056" y="3651870"/>
            <a:ext cx="6782432" cy="1323439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Заместитель руководителя Аппарата администрации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Петропавловск-Камчатского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городского округа - начальник отдела информационных систем и сетей Аппарата администрации Петропавловск-Камчатского городского округа 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Шевчук А.А.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651870"/>
            <a:ext cx="1828970" cy="369332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Докладчик    -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357158" y="1571618"/>
            <a:ext cx="867933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3538" indent="-363538" algn="just" defTabSz="247650">
              <a:spcBef>
                <a:spcPts val="1200"/>
              </a:spcBef>
              <a:buFont typeface="Wingdings 3" pitchFamily="18" charset="2"/>
              <a:buChar char=""/>
            </a:pPr>
            <a:r>
              <a:rPr lang="ru-RU" sz="2000" b="1" dirty="0" smtClean="0">
                <a:solidFill>
                  <a:schemeClr val="accent1"/>
                </a:solidFill>
              </a:rPr>
              <a:t>Разработать и принять на федеральном уровне четкий документ регламентирующий порядок обмена информацией между всеми органами власти (не только в части 210-ФЗ, но и с учетом других задач) ;</a:t>
            </a:r>
          </a:p>
          <a:p>
            <a:pPr marL="363538" indent="-363538" algn="just" defTabSz="247650">
              <a:spcBef>
                <a:spcPts val="1200"/>
              </a:spcBef>
              <a:buFont typeface="Wingdings 3" pitchFamily="18" charset="2"/>
              <a:buChar char=""/>
            </a:pPr>
            <a:r>
              <a:rPr lang="ru-RU" sz="2000" b="1" dirty="0" smtClean="0">
                <a:solidFill>
                  <a:schemeClr val="accent1"/>
                </a:solidFill>
              </a:rPr>
              <a:t>Определить четкий круг задач входящих в полномочия муниципальной региональной и федеральной информатизации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303593"/>
            <a:ext cx="7858148" cy="9822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+mj-lt"/>
              </a:rPr>
              <a:t>Что нужно</a:t>
            </a:r>
            <a:endParaRPr lang="ru-RU" sz="3600" b="1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928808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Спасибо за внимание</a:t>
            </a:r>
            <a:endParaRPr lang="ru-RU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303593"/>
            <a:ext cx="7858148" cy="9822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+mj-lt"/>
              </a:rPr>
              <a:t>Мероприятия по информатизации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11560" y="1635646"/>
            <a:ext cx="0" cy="32403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23528" y="4659982"/>
            <a:ext cx="860444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11560" y="3723878"/>
            <a:ext cx="8208912" cy="93610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Муниципальный</a:t>
            </a:r>
            <a:endParaRPr lang="ru-RU" sz="5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787774"/>
            <a:ext cx="8208912" cy="936104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Региональный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851670"/>
            <a:ext cx="8208912" cy="936104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Федеральный </a:t>
            </a:r>
            <a:endParaRPr lang="ru-RU" sz="5400" dirty="0"/>
          </a:p>
        </p:txBody>
      </p:sp>
      <p:sp>
        <p:nvSpPr>
          <p:cNvPr id="12" name="Двойная стрелка вверх/вниз 11"/>
          <p:cNvSpPr/>
          <p:nvPr/>
        </p:nvSpPr>
        <p:spPr>
          <a:xfrm rot="5400000">
            <a:off x="4499992" y="-1028650"/>
            <a:ext cx="360040" cy="6840760"/>
          </a:xfrm>
          <a:prstGeom prst="upDownArrow">
            <a:avLst/>
          </a:prstGeom>
          <a:solidFill>
            <a:schemeClr val="accent1">
              <a:alpha val="42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верх/вниз 18"/>
          <p:cNvSpPr/>
          <p:nvPr/>
        </p:nvSpPr>
        <p:spPr>
          <a:xfrm rot="5400000">
            <a:off x="4499992" y="-92546"/>
            <a:ext cx="360040" cy="6840760"/>
          </a:xfrm>
          <a:prstGeom prst="upDownArrow">
            <a:avLst/>
          </a:prstGeom>
          <a:solidFill>
            <a:schemeClr val="accent1">
              <a:alpha val="42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верх/вниз 19"/>
          <p:cNvSpPr/>
          <p:nvPr/>
        </p:nvSpPr>
        <p:spPr>
          <a:xfrm rot="5400000">
            <a:off x="4499992" y="771550"/>
            <a:ext cx="360040" cy="6840760"/>
          </a:xfrm>
          <a:prstGeom prst="upDownArrow">
            <a:avLst/>
          </a:prstGeom>
          <a:solidFill>
            <a:schemeClr val="accent1">
              <a:alpha val="42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303593"/>
            <a:ext cx="7858148" cy="9822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+mj-lt"/>
              </a:rPr>
              <a:t>Обмен информацией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1560" y="1635646"/>
            <a:ext cx="0" cy="32403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23528" y="4659982"/>
            <a:ext cx="860444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11560" y="3723878"/>
            <a:ext cx="8208912" cy="93610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Муниципальный</a:t>
            </a:r>
            <a:endParaRPr lang="ru-RU" sz="5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2787774"/>
            <a:ext cx="8208912" cy="936104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Региональный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1851670"/>
            <a:ext cx="8208912" cy="936104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Федеральный </a:t>
            </a:r>
            <a:endParaRPr lang="ru-RU" sz="54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907704" y="1584658"/>
            <a:ext cx="0" cy="30963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452320" y="1563638"/>
            <a:ext cx="0" cy="30963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войная стрелка вверх/вниз 23"/>
          <p:cNvSpPr/>
          <p:nvPr/>
        </p:nvSpPr>
        <p:spPr>
          <a:xfrm>
            <a:off x="827584" y="2355726"/>
            <a:ext cx="216024" cy="187220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войная стрелка вверх/вниз 24"/>
          <p:cNvSpPr/>
          <p:nvPr/>
        </p:nvSpPr>
        <p:spPr>
          <a:xfrm>
            <a:off x="1403648" y="3219822"/>
            <a:ext cx="216024" cy="100811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83568" y="465998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210-ФЗ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 rot="10800000">
            <a:off x="7803720" y="2355726"/>
            <a:ext cx="224664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0800000">
            <a:off x="8235768" y="3291829"/>
            <a:ext cx="224664" cy="9361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732240" y="4659982"/>
            <a:ext cx="2243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Др. ФЗ и Приказы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357158" y="1571618"/>
            <a:ext cx="850112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3538" indent="-363538" algn="just" defTabSz="247650">
              <a:spcBef>
                <a:spcPts val="1200"/>
              </a:spcBef>
              <a:buFont typeface="Wingdings 3" pitchFamily="18" charset="2"/>
              <a:buChar char=""/>
            </a:pPr>
            <a:r>
              <a:rPr lang="ru-RU" sz="2000" b="1" dirty="0" smtClean="0">
                <a:solidFill>
                  <a:schemeClr val="accent1"/>
                </a:solidFill>
              </a:rPr>
              <a:t>Отсутствие четких целей и  задач по информатизации каждого уровня исполнительной власти; </a:t>
            </a:r>
            <a:endParaRPr lang="ru-RU" sz="2000" dirty="0" smtClean="0">
              <a:solidFill>
                <a:schemeClr val="accent1"/>
              </a:solidFill>
            </a:endParaRPr>
          </a:p>
          <a:p>
            <a:pPr marL="363538" indent="-363538" algn="just" defTabSz="247650">
              <a:spcBef>
                <a:spcPts val="1200"/>
              </a:spcBef>
              <a:buFont typeface="Wingdings 3" pitchFamily="18" charset="2"/>
              <a:buChar char=""/>
            </a:pPr>
            <a:r>
              <a:rPr lang="ru-RU" sz="2000" b="1" dirty="0" smtClean="0">
                <a:solidFill>
                  <a:schemeClr val="accent1"/>
                </a:solidFill>
              </a:rPr>
              <a:t>Отсутствие системного подхода по информатизации в целом и по каждой отрасли</a:t>
            </a:r>
            <a:r>
              <a:rPr lang="ru-RU" sz="2000" dirty="0" smtClean="0">
                <a:solidFill>
                  <a:schemeClr val="accent1"/>
                </a:solidFill>
              </a:rPr>
              <a:t>;</a:t>
            </a:r>
          </a:p>
          <a:p>
            <a:pPr marL="363538" indent="-363538" algn="just" defTabSz="247650">
              <a:spcBef>
                <a:spcPts val="1200"/>
              </a:spcBef>
              <a:buFont typeface="Wingdings 3" pitchFamily="18" charset="2"/>
              <a:buChar char=""/>
            </a:pPr>
            <a:r>
              <a:rPr lang="ru-RU" sz="2000" b="1" dirty="0" smtClean="0">
                <a:solidFill>
                  <a:schemeClr val="accent1"/>
                </a:solidFill>
              </a:rPr>
              <a:t>Отсутствие у муниципалитетов полномочий запрашивать необходимую информацию для работы органов администрации у вышестоящих органов власти и организаций, действующих  и расположенных на территории муниципалитета;</a:t>
            </a:r>
            <a:endParaRPr lang="ru-RU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303593"/>
            <a:ext cx="7858148" cy="9822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+mj-lt"/>
              </a:rPr>
              <a:t>Проблемы</a:t>
            </a:r>
            <a:endParaRPr lang="ru-RU" sz="3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357158" y="1571618"/>
            <a:ext cx="850112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defTabSz="247650">
              <a:spcBef>
                <a:spcPts val="1200"/>
              </a:spcBef>
            </a:pPr>
            <a:r>
              <a:rPr lang="ru-RU" sz="2400" b="1" dirty="0" smtClean="0">
                <a:solidFill>
                  <a:schemeClr val="accent1"/>
                </a:solidFill>
              </a:rPr>
              <a:t>Отсутствие четких целей и  задач по информатизации каждого уровня исполнительной власти  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 marL="363538" indent="-363538" algn="just" defTabSz="247650">
              <a:spcBef>
                <a:spcPts val="1200"/>
              </a:spcBef>
              <a:buFont typeface="Wingdings 3" pitchFamily="18" charset="2"/>
              <a:buChar char=""/>
            </a:pPr>
            <a:r>
              <a:rPr lang="ru-RU" sz="2000" b="1" dirty="0" smtClean="0">
                <a:solidFill>
                  <a:schemeClr val="accent1"/>
                </a:solidFill>
              </a:rPr>
              <a:t>разобщенность мероприятий по  информатизации по задачам и целям;</a:t>
            </a:r>
            <a:endParaRPr lang="ru-RU" sz="2000" dirty="0" smtClean="0">
              <a:solidFill>
                <a:schemeClr val="accent1"/>
              </a:solidFill>
            </a:endParaRPr>
          </a:p>
          <a:p>
            <a:pPr marL="363538" indent="-363538" algn="just" defTabSz="247650">
              <a:spcBef>
                <a:spcPts val="1200"/>
              </a:spcBef>
              <a:buFont typeface="Wingdings 3" pitchFamily="18" charset="2"/>
              <a:buChar char=""/>
            </a:pPr>
            <a:r>
              <a:rPr lang="ru-RU" sz="2000" b="1" dirty="0" smtClean="0">
                <a:solidFill>
                  <a:schemeClr val="accent1"/>
                </a:solidFill>
              </a:rPr>
              <a:t>дублирование </a:t>
            </a:r>
            <a:r>
              <a:rPr lang="ru-RU" sz="2000" b="1" dirty="0" smtClean="0">
                <a:solidFill>
                  <a:schemeClr val="accent1"/>
                </a:solidFill>
              </a:rPr>
              <a:t>мероприятий</a:t>
            </a:r>
            <a:r>
              <a:rPr lang="ru-RU" sz="2000" b="1" dirty="0" smtClean="0">
                <a:solidFill>
                  <a:schemeClr val="accent1"/>
                </a:solidFill>
              </a:rPr>
              <a:t>;</a:t>
            </a:r>
            <a:r>
              <a:rPr lang="ru-RU" sz="2000" b="1" dirty="0" smtClean="0">
                <a:solidFill>
                  <a:schemeClr val="accent1"/>
                </a:solidFill>
              </a:rPr>
              <a:t> </a:t>
            </a:r>
            <a:endParaRPr lang="ru-RU" sz="2000" b="1" dirty="0" smtClean="0">
              <a:solidFill>
                <a:schemeClr val="accent1"/>
              </a:solidFill>
            </a:endParaRPr>
          </a:p>
          <a:p>
            <a:pPr marL="363538" indent="-363538" algn="just" defTabSz="247650">
              <a:spcBef>
                <a:spcPts val="1200"/>
              </a:spcBef>
              <a:buFont typeface="Wingdings 3" pitchFamily="18" charset="2"/>
              <a:buChar char=""/>
            </a:pPr>
            <a:endParaRPr lang="ru-RU" sz="2000" b="1" dirty="0" smtClean="0">
              <a:solidFill>
                <a:schemeClr val="accent1"/>
              </a:solidFill>
            </a:endParaRPr>
          </a:p>
          <a:p>
            <a:pPr marL="363538" indent="-363538" algn="just" defTabSz="247650">
              <a:spcBef>
                <a:spcPts val="1200"/>
              </a:spcBef>
              <a:buFont typeface="Wingdings 3" pitchFamily="18" charset="2"/>
              <a:buChar char=""/>
            </a:pPr>
            <a:endParaRPr lang="ru-RU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303593"/>
            <a:ext cx="7858148" cy="9822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+mj-lt"/>
              </a:rPr>
              <a:t>Проблемы</a:t>
            </a:r>
            <a:endParaRPr lang="ru-RU" sz="3600" b="1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357158" y="1571618"/>
            <a:ext cx="8501122" cy="31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defTabSz="247650">
              <a:spcBef>
                <a:spcPts val="1200"/>
              </a:spcBef>
            </a:pPr>
            <a:r>
              <a:rPr lang="ru-RU" sz="2400" b="1" dirty="0" smtClean="0">
                <a:solidFill>
                  <a:schemeClr val="accent1"/>
                </a:solidFill>
              </a:rPr>
              <a:t>Отсутствие системного подхода по информатизации в целом и по каждой отрасли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 marL="363538" indent="-363538" algn="just" defTabSz="247650">
              <a:spcBef>
                <a:spcPts val="1200"/>
              </a:spcBef>
              <a:buFont typeface="Wingdings 3" pitchFamily="18" charset="2"/>
              <a:buChar char=""/>
            </a:pPr>
            <a:r>
              <a:rPr lang="ru-RU" sz="2000" b="1" dirty="0" smtClean="0">
                <a:solidFill>
                  <a:schemeClr val="accent1"/>
                </a:solidFill>
              </a:rPr>
              <a:t>использование федеральными и региональными органами власти </a:t>
            </a:r>
            <a:r>
              <a:rPr lang="ru-RU" sz="2000" b="1" dirty="0" err="1" smtClean="0">
                <a:solidFill>
                  <a:schemeClr val="accent1"/>
                </a:solidFill>
              </a:rPr>
              <a:t>ИТ-решений</a:t>
            </a:r>
            <a:r>
              <a:rPr lang="ru-RU" sz="2000" b="1" dirty="0" smtClean="0">
                <a:solidFill>
                  <a:schemeClr val="accent1"/>
                </a:solidFill>
              </a:rPr>
              <a:t>, которые не в полном объеме решают вопросы информатизации;</a:t>
            </a:r>
          </a:p>
          <a:p>
            <a:pPr marL="363538" indent="-363538" algn="just" defTabSz="247650">
              <a:spcBef>
                <a:spcPts val="1200"/>
              </a:spcBef>
              <a:buFont typeface="Wingdings 3" pitchFamily="18" charset="2"/>
              <a:buChar char=""/>
            </a:pPr>
            <a:r>
              <a:rPr lang="ru-RU" sz="2000" b="1" dirty="0" smtClean="0">
                <a:solidFill>
                  <a:schemeClr val="accent1"/>
                </a:solidFill>
              </a:rPr>
              <a:t>нагрузка на муниципалитеты широкого спектра разнообразных систем для наполнения их различной информацией (разный формат данных,   технические требования (использование разных ЭЦП,  браузеров и каналов связи) и уровень подготовки пользователей);</a:t>
            </a:r>
          </a:p>
          <a:p>
            <a:pPr marL="363538" indent="-363538" algn="just" defTabSz="247650">
              <a:spcBef>
                <a:spcPts val="1200"/>
              </a:spcBef>
              <a:buFont typeface="Wingdings 3" pitchFamily="18" charset="2"/>
              <a:buChar char=""/>
            </a:pPr>
            <a:endParaRPr lang="ru-RU" sz="2000" b="1" dirty="0" smtClean="0">
              <a:solidFill>
                <a:schemeClr val="accent1"/>
              </a:solidFill>
            </a:endParaRPr>
          </a:p>
          <a:p>
            <a:pPr marL="363538" indent="-363538" algn="just" defTabSz="247650">
              <a:spcBef>
                <a:spcPts val="1200"/>
              </a:spcBef>
              <a:buFont typeface="Wingdings 3" pitchFamily="18" charset="2"/>
              <a:buChar char=""/>
            </a:pPr>
            <a:endParaRPr lang="ru-RU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303593"/>
            <a:ext cx="7858148" cy="9822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+mj-lt"/>
              </a:rPr>
              <a:t>Проблемы</a:t>
            </a:r>
            <a:endParaRPr lang="ru-RU" sz="3600" b="1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357158" y="1203598"/>
            <a:ext cx="878684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defTabSz="247650">
              <a:spcBef>
                <a:spcPts val="1200"/>
              </a:spcBef>
            </a:pPr>
            <a:r>
              <a:rPr lang="ru-RU" sz="2400" b="1" dirty="0" smtClean="0">
                <a:solidFill>
                  <a:schemeClr val="accent1"/>
                </a:solidFill>
              </a:rPr>
              <a:t>Отсутствие у муниципалитетов полномочий запрашивать необходимую информацию для работы органов администрации у вышестоящих органов власти и организаций, действующих  и расположенных на территории муниципалитета</a:t>
            </a:r>
            <a:endParaRPr lang="ru-RU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indent="-363538" algn="just" defTabSz="247650">
              <a:spcBef>
                <a:spcPts val="1200"/>
              </a:spcBef>
              <a:buFont typeface="Wingdings 3" pitchFamily="18" charset="2"/>
              <a:buChar char=""/>
            </a:pPr>
            <a:r>
              <a:rPr lang="ru-RU" sz="2000" b="1" dirty="0" smtClean="0">
                <a:solidFill>
                  <a:schemeClr val="accent1"/>
                </a:solidFill>
              </a:rPr>
              <a:t>использование в работе не полного объема необходимой информации;</a:t>
            </a:r>
          </a:p>
          <a:p>
            <a:pPr marL="363538" indent="-363538" algn="just" defTabSz="247650">
              <a:spcBef>
                <a:spcPts val="1200"/>
              </a:spcBef>
              <a:buFont typeface="Wingdings 3" pitchFamily="18" charset="2"/>
              <a:buChar char=""/>
            </a:pPr>
            <a:r>
              <a:rPr lang="ru-RU" sz="2000" b="1" dirty="0" smtClean="0">
                <a:solidFill>
                  <a:schemeClr val="accent1"/>
                </a:solidFill>
              </a:rPr>
              <a:t>дублирование процессов по созданию однотипных по содержанию  баз данных (не соблюдается принцип автоматизации «единица информация должна быть внесена только один раз и в одном месте, а потом только обрабатываться»)   </a:t>
            </a:r>
          </a:p>
          <a:p>
            <a:pPr marL="363538" indent="-363538" algn="just" defTabSz="247650">
              <a:spcBef>
                <a:spcPts val="1200"/>
              </a:spcBef>
              <a:buFont typeface="Wingdings 3" pitchFamily="18" charset="2"/>
              <a:buChar char=""/>
            </a:pPr>
            <a:endParaRPr lang="ru-RU" sz="2000" b="1" dirty="0" smtClean="0">
              <a:solidFill>
                <a:schemeClr val="accent1"/>
              </a:solidFill>
            </a:endParaRPr>
          </a:p>
          <a:p>
            <a:pPr marL="363538" indent="-363538" algn="just" defTabSz="247650">
              <a:spcBef>
                <a:spcPts val="1200"/>
              </a:spcBef>
              <a:buFont typeface="Wingdings 3" pitchFamily="18" charset="2"/>
              <a:buChar char=""/>
            </a:pPr>
            <a:endParaRPr lang="ru-RU" sz="2000" b="1" dirty="0" smtClean="0">
              <a:solidFill>
                <a:schemeClr val="accent1"/>
              </a:solidFill>
            </a:endParaRPr>
          </a:p>
          <a:p>
            <a:pPr marL="363538" indent="-363538" algn="just" defTabSz="247650">
              <a:spcBef>
                <a:spcPts val="1200"/>
              </a:spcBef>
              <a:buFont typeface="Wingdings 3" pitchFamily="18" charset="2"/>
              <a:buChar char=""/>
            </a:pPr>
            <a:endParaRPr lang="ru-RU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303593"/>
            <a:ext cx="7858148" cy="9822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+mj-lt"/>
              </a:rPr>
              <a:t>Проблемы</a:t>
            </a:r>
            <a:endParaRPr lang="ru-RU" sz="3600" b="1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357158" y="1347614"/>
            <a:ext cx="878684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defTabSz="247650">
              <a:spcBef>
                <a:spcPts val="12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Органам местного самоуправления отводиться в основном роль поставщиков информации в электронном виде:</a:t>
            </a:r>
          </a:p>
          <a:p>
            <a:pPr marL="363538" indent="-363538" algn="just" defTabSz="247650">
              <a:spcBef>
                <a:spcPts val="1200"/>
              </a:spcBef>
              <a:buFont typeface="Wingdings 3" pitchFamily="18" charset="2"/>
              <a:buChar char=""/>
            </a:pPr>
            <a:r>
              <a:rPr lang="ru-RU" sz="2000" b="1" dirty="0" smtClean="0">
                <a:solidFill>
                  <a:srgbClr val="C00000"/>
                </a:solidFill>
              </a:rPr>
              <a:t>Наполнение  баз данных;</a:t>
            </a:r>
          </a:p>
          <a:p>
            <a:pPr marL="363538" indent="-363538" algn="just" defTabSz="247650">
              <a:spcBef>
                <a:spcPts val="1200"/>
              </a:spcBef>
              <a:buFont typeface="Wingdings 3" pitchFamily="18" charset="2"/>
              <a:buChar char=""/>
            </a:pPr>
            <a:r>
              <a:rPr lang="ru-RU" sz="2000" b="1" dirty="0" smtClean="0">
                <a:solidFill>
                  <a:srgbClr val="C00000"/>
                </a:solidFill>
              </a:rPr>
              <a:t>Направление через различные </a:t>
            </a:r>
            <a:r>
              <a:rPr lang="en-US" sz="2000" b="1" dirty="0" smtClean="0">
                <a:solidFill>
                  <a:srgbClr val="C00000"/>
                </a:solidFill>
              </a:rPr>
              <a:t>web-</a:t>
            </a:r>
            <a:r>
              <a:rPr lang="ru-RU" sz="2000" b="1" dirty="0" smtClean="0">
                <a:solidFill>
                  <a:srgbClr val="C00000"/>
                </a:solidFill>
              </a:rPr>
              <a:t>порталы отчетность в электронном виде;</a:t>
            </a:r>
          </a:p>
          <a:p>
            <a:pPr algn="just" defTabSz="247650">
              <a:spcBef>
                <a:spcPts val="1200"/>
              </a:spcBef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algn="just" defTabSz="247650">
              <a:spcBef>
                <a:spcPts val="1200"/>
              </a:spcBef>
            </a:pPr>
            <a:r>
              <a:rPr lang="ru-RU" sz="2000" b="1" i="1" dirty="0" smtClean="0">
                <a:solidFill>
                  <a:srgbClr val="C00000"/>
                </a:solidFill>
              </a:rPr>
              <a:t>Интерес к тому как они, это делают ручным способом или с использованием </a:t>
            </a:r>
            <a:r>
              <a:rPr lang="ru-RU" sz="2000" b="1" i="1" dirty="0" smtClean="0">
                <a:solidFill>
                  <a:schemeClr val="accent2"/>
                </a:solidFill>
              </a:rPr>
              <a:t>АИС не наблюдается</a:t>
            </a:r>
            <a:r>
              <a:rPr lang="ru-RU" sz="2400" b="1" i="1" dirty="0" smtClean="0">
                <a:solidFill>
                  <a:schemeClr val="accent2"/>
                </a:solidFill>
              </a:rPr>
              <a:t>. </a:t>
            </a:r>
            <a:endParaRPr lang="ru-RU" sz="2000" b="1" i="1" dirty="0" smtClean="0">
              <a:solidFill>
                <a:schemeClr val="accent2"/>
              </a:solidFill>
            </a:endParaRPr>
          </a:p>
          <a:p>
            <a:pPr marL="363538" indent="-363538" algn="just" defTabSz="247650">
              <a:spcBef>
                <a:spcPts val="1200"/>
              </a:spcBef>
              <a:buFont typeface="Wingdings 3" pitchFamily="18" charset="2"/>
              <a:buChar char=""/>
            </a:pPr>
            <a:endParaRPr lang="ru-RU" sz="2000" b="1" dirty="0" smtClean="0">
              <a:solidFill>
                <a:schemeClr val="accent1"/>
              </a:solidFill>
            </a:endParaRPr>
          </a:p>
          <a:p>
            <a:pPr marL="363538" indent="-363538" algn="just" defTabSz="247650">
              <a:spcBef>
                <a:spcPts val="1200"/>
              </a:spcBef>
              <a:buFont typeface="Wingdings 3" pitchFamily="18" charset="2"/>
              <a:buChar char=""/>
            </a:pPr>
            <a:endParaRPr lang="ru-RU" sz="2000" b="1" dirty="0" smtClean="0">
              <a:solidFill>
                <a:schemeClr val="accent1"/>
              </a:solidFill>
            </a:endParaRPr>
          </a:p>
          <a:p>
            <a:pPr marL="363538" indent="-363538" algn="just" defTabSz="247650">
              <a:spcBef>
                <a:spcPts val="1200"/>
              </a:spcBef>
              <a:buFont typeface="Wingdings 3" pitchFamily="18" charset="2"/>
              <a:buChar char=""/>
            </a:pPr>
            <a:endParaRPr lang="ru-RU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303593"/>
            <a:ext cx="7858148" cy="9822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+mj-lt"/>
              </a:rPr>
              <a:t>Муниципалитет – поставщик информации</a:t>
            </a:r>
            <a:endParaRPr lang="ru-RU" sz="3600" b="1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251520" y="1203598"/>
            <a:ext cx="871296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defTabSz="247650">
              <a:spcBef>
                <a:spcPts val="1200"/>
              </a:spcBef>
            </a:pPr>
            <a:r>
              <a:rPr lang="ru-RU" sz="2000" b="1" dirty="0" smtClean="0">
                <a:solidFill>
                  <a:srgbClr val="77933C"/>
                </a:solidFill>
              </a:rPr>
              <a:t>Внедрение   автоматизированной  системы сбора отчетности</a:t>
            </a:r>
          </a:p>
          <a:p>
            <a:pPr marL="363538" indent="-363538" algn="just" defTabSz="247650">
              <a:spcBef>
                <a:spcPts val="1200"/>
              </a:spcBef>
              <a:buFont typeface="Wingdings 3" pitchFamily="18" charset="2"/>
              <a:buChar char=""/>
            </a:pPr>
            <a:r>
              <a:rPr lang="ru-RU" b="1" dirty="0" smtClean="0">
                <a:solidFill>
                  <a:srgbClr val="77933C"/>
                </a:solidFill>
              </a:rPr>
              <a:t>автоматизировать работу органов администрации; </a:t>
            </a:r>
          </a:p>
          <a:p>
            <a:pPr marL="363538" indent="-363538" algn="just" defTabSz="247650">
              <a:spcBef>
                <a:spcPts val="1200"/>
              </a:spcBef>
              <a:buFont typeface="Wingdings 3" pitchFamily="18" charset="2"/>
              <a:buChar char=""/>
            </a:pPr>
            <a:r>
              <a:rPr lang="ru-RU" b="1" dirty="0" smtClean="0">
                <a:solidFill>
                  <a:srgbClr val="77933C"/>
                </a:solidFill>
              </a:rPr>
              <a:t>обеспечение выгрузки информации в необходимом формате, для дальнейшей ее загрузки в системы сбора информации федеральных и региональных органов власти; </a:t>
            </a:r>
          </a:p>
          <a:p>
            <a:pPr algn="just" defTabSz="247650">
              <a:lnSpc>
                <a:spcPts val="2000"/>
              </a:lnSpc>
              <a:spcBef>
                <a:spcPts val="1200"/>
              </a:spcBef>
            </a:pPr>
            <a:r>
              <a:rPr lang="ru-RU" sz="2000" b="1" dirty="0" smtClean="0">
                <a:solidFill>
                  <a:srgbClr val="77933C"/>
                </a:solidFill>
              </a:rPr>
              <a:t>Централизованное обеспечение необходимых технических условий для работы с сервисами федеральных и региональных органов власти  </a:t>
            </a:r>
          </a:p>
          <a:p>
            <a:pPr marL="363538" indent="-363538" algn="just" defTabSz="247650">
              <a:spcBef>
                <a:spcPts val="1200"/>
              </a:spcBef>
              <a:buFont typeface="Wingdings 3" pitchFamily="18" charset="2"/>
              <a:buChar char=""/>
            </a:pPr>
            <a:r>
              <a:rPr lang="ru-RU" b="1" dirty="0" smtClean="0">
                <a:solidFill>
                  <a:srgbClr val="77933C"/>
                </a:solidFill>
              </a:rPr>
              <a:t>ведение единого учета выданных ЭЦП сотрудникам органов администрации;</a:t>
            </a:r>
          </a:p>
          <a:p>
            <a:pPr marL="363538" indent="-363538" algn="just" defTabSz="247650">
              <a:spcBef>
                <a:spcPts val="1200"/>
              </a:spcBef>
              <a:buFont typeface="Wingdings 3" pitchFamily="18" charset="2"/>
              <a:buChar char=""/>
            </a:pPr>
            <a:r>
              <a:rPr lang="ru-RU" b="1" dirty="0" smtClean="0">
                <a:solidFill>
                  <a:srgbClr val="77933C"/>
                </a:solidFill>
              </a:rPr>
              <a:t>проведение систематических семинаров по обучению пользователей работе в системах сбора информации федеральных и региональных органов власти </a:t>
            </a:r>
          </a:p>
          <a:p>
            <a:pPr algn="just" defTabSz="247650">
              <a:spcBef>
                <a:spcPts val="1200"/>
              </a:spcBef>
            </a:pPr>
            <a:endParaRPr lang="ru-RU" b="1" dirty="0" smtClean="0">
              <a:solidFill>
                <a:srgbClr val="77933C"/>
              </a:solidFill>
            </a:endParaRPr>
          </a:p>
          <a:p>
            <a:pPr algn="just" defTabSz="247650">
              <a:spcBef>
                <a:spcPts val="1200"/>
              </a:spcBef>
            </a:pPr>
            <a:endParaRPr lang="ru-RU" sz="2000" b="1" dirty="0" smtClean="0">
              <a:solidFill>
                <a:srgbClr val="77933C"/>
              </a:solidFill>
            </a:endParaRPr>
          </a:p>
          <a:p>
            <a:pPr algn="just" defTabSz="247650">
              <a:spcBef>
                <a:spcPts val="1200"/>
              </a:spcBef>
            </a:pPr>
            <a:endParaRPr lang="ru-RU" sz="2000" b="1" dirty="0" smtClean="0">
              <a:solidFill>
                <a:srgbClr val="77933C"/>
              </a:solidFill>
            </a:endParaRPr>
          </a:p>
          <a:p>
            <a:pPr algn="just" defTabSz="247650">
              <a:spcBef>
                <a:spcPts val="1200"/>
              </a:spcBef>
            </a:pPr>
            <a:endParaRPr lang="ru-RU" sz="2000" b="1" dirty="0" smtClean="0">
              <a:solidFill>
                <a:srgbClr val="77933C"/>
              </a:solidFill>
            </a:endParaRPr>
          </a:p>
          <a:p>
            <a:pPr marL="363538" indent="-363538" algn="just" defTabSz="247650">
              <a:spcBef>
                <a:spcPts val="1200"/>
              </a:spcBef>
              <a:buFont typeface="Wingdings 3" pitchFamily="18" charset="2"/>
              <a:buChar char=""/>
            </a:pPr>
            <a:endParaRPr lang="ru-RU" sz="2000" b="1" dirty="0" smtClean="0">
              <a:solidFill>
                <a:schemeClr val="accent1"/>
              </a:solidFill>
            </a:endParaRPr>
          </a:p>
          <a:p>
            <a:pPr marL="363538" indent="-363538" algn="just" defTabSz="247650">
              <a:spcBef>
                <a:spcPts val="1200"/>
              </a:spcBef>
              <a:buFont typeface="Wingdings 3" pitchFamily="18" charset="2"/>
              <a:buChar char=""/>
            </a:pPr>
            <a:endParaRPr lang="ru-RU" sz="2000" b="1" dirty="0" smtClean="0">
              <a:solidFill>
                <a:schemeClr val="accent1"/>
              </a:solidFill>
            </a:endParaRPr>
          </a:p>
          <a:p>
            <a:pPr marL="363538" indent="-363538" algn="just" defTabSz="247650">
              <a:spcBef>
                <a:spcPts val="1200"/>
              </a:spcBef>
              <a:buFont typeface="Wingdings 3" pitchFamily="18" charset="2"/>
              <a:buChar char=""/>
            </a:pPr>
            <a:endParaRPr lang="ru-RU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303593"/>
            <a:ext cx="7858148" cy="98227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+mj-lt"/>
              </a:rPr>
              <a:t>Принятые решения по обеспечению сбора информации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2579</TotalTime>
  <Words>429</Words>
  <Application>Microsoft Office PowerPoint</Application>
  <PresentationFormat>Экран (16:9)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Anatoliy</dc:creator>
  <cp:lastModifiedBy>Slish</cp:lastModifiedBy>
  <cp:revision>162</cp:revision>
  <dcterms:created xsi:type="dcterms:W3CDTF">2013-08-17T17:18:05Z</dcterms:created>
  <dcterms:modified xsi:type="dcterms:W3CDTF">2013-10-16T03:24:03Z</dcterms:modified>
</cp:coreProperties>
</file>