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17"/>
  </p:notesMasterIdLst>
  <p:sldIdLst>
    <p:sldId id="278" r:id="rId3"/>
    <p:sldId id="286" r:id="rId4"/>
    <p:sldId id="295" r:id="rId5"/>
    <p:sldId id="296" r:id="rId6"/>
    <p:sldId id="293" r:id="rId7"/>
    <p:sldId id="277" r:id="rId8"/>
    <p:sldId id="272" r:id="rId9"/>
    <p:sldId id="291" r:id="rId10"/>
    <p:sldId id="288" r:id="rId11"/>
    <p:sldId id="284" r:id="rId12"/>
    <p:sldId id="281" r:id="rId13"/>
    <p:sldId id="294" r:id="rId14"/>
    <p:sldId id="269" r:id="rId15"/>
    <p:sldId id="271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7EFA67-8F44-468A-A560-F2E1C995F228}">
          <p14:sldIdLst>
            <p14:sldId id="278"/>
            <p14:sldId id="286"/>
            <p14:sldId id="295"/>
            <p14:sldId id="296"/>
            <p14:sldId id="293"/>
            <p14:sldId id="277"/>
            <p14:sldId id="272"/>
            <p14:sldId id="291"/>
            <p14:sldId id="288"/>
            <p14:sldId id="284"/>
          </p14:sldIdLst>
        </p14:section>
        <p14:section name="Раздел без заголовка" id="{12B2E97B-3C0E-4B09-9804-20FD8009789C}">
          <p14:sldIdLst>
            <p14:sldId id="281"/>
            <p14:sldId id="294"/>
            <p14:sldId id="269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85462" autoAdjust="0"/>
  </p:normalViewPr>
  <p:slideViewPr>
    <p:cSldViewPr>
      <p:cViewPr varScale="1">
        <p:scale>
          <a:sx n="100" d="100"/>
          <a:sy n="100" d="100"/>
        </p:scale>
        <p:origin x="-12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95906-6496-455A-814F-723C1EB2470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E83F4-B6E5-4565-BC07-346DD871A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E83F4-B6E5-4565-BC07-346DD871A72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2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093296"/>
            <a:ext cx="9144001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rtcloud.ru/wp-content/themes/rtcloud/images/russi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" y="3028949"/>
            <a:ext cx="999172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rtcloud.ru/wp-content/themes/rtcloud/images/b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7946" y="4583543"/>
            <a:ext cx="6400800" cy="9336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050433" y="5805264"/>
            <a:ext cx="1043136" cy="365125"/>
          </a:xfrm>
        </p:spPr>
        <p:txBody>
          <a:bodyPr/>
          <a:lstStyle/>
          <a:p>
            <a:fld id="{2798D241-15BD-47C8-BA59-7F0372D8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6" descr="RTClou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1876"/>
            <a:ext cx="25908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tcloud.ru/wp-content/themes/rtcloud/images/footer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5" y="4365104"/>
            <a:ext cx="63341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8 800 200 95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095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88021"/>
            <a:ext cx="3962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1" y="1960132"/>
            <a:ext cx="614869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34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584648" y="6381328"/>
            <a:ext cx="1187152" cy="365125"/>
          </a:xfrm>
        </p:spPr>
        <p:txBody>
          <a:bodyPr/>
          <a:lstStyle>
            <a:lvl1pPr>
              <a:defRPr sz="1100"/>
            </a:lvl1pPr>
          </a:lstStyle>
          <a:p>
            <a:fld id="{2B619E75-9634-4169-9C43-6B6BEF4384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DA74DF8B-EE85-4E2F-92F9-78C89083CF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7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093296"/>
            <a:ext cx="9144001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http://rtcloud.ru/wp-content/themes/rtcloud/images/russi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" y="3028949"/>
            <a:ext cx="999172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rtcloud.ru/wp-content/themes/rtcloud/images/b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7946" y="4583543"/>
            <a:ext cx="6400800" cy="9336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050433" y="5805264"/>
            <a:ext cx="1043136" cy="365125"/>
          </a:xfrm>
        </p:spPr>
        <p:txBody>
          <a:bodyPr/>
          <a:lstStyle/>
          <a:p>
            <a:fld id="{2798D241-15BD-47C8-BA59-7F0372D82C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6" descr="RTClou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1876"/>
            <a:ext cx="25908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tcloud.ru/wp-content/themes/rtcloud/images/footer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5" y="4365104"/>
            <a:ext cx="63341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8 800 200 95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095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88021"/>
            <a:ext cx="3962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1" y="1960132"/>
            <a:ext cx="614869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20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rtcloud.ru/wp-content/themes/rtcloud/images/b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4471"/>
            <a:ext cx="7272808" cy="618225"/>
          </a:xfrm>
          <a:ln>
            <a:noFill/>
          </a:ln>
        </p:spPr>
        <p:txBody>
          <a:bodyPr>
            <a:scene3d>
              <a:camera prst="obliqueTopRight"/>
              <a:lightRig rig="threePt" dir="t"/>
            </a:scene3d>
          </a:bodyPr>
          <a:lstStyle>
            <a:lvl1pPr>
              <a:defRPr b="0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75656" y="6356350"/>
            <a:ext cx="1115144" cy="365125"/>
          </a:xfrm>
        </p:spPr>
        <p:txBody>
          <a:bodyPr/>
          <a:lstStyle/>
          <a:p>
            <a:fld id="{2798D241-15BD-47C8-BA59-7F0372D82C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90391FE0-0D52-4250-87E0-0B3314852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6" descr="RTClou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44624"/>
            <a:ext cx="2016225" cy="8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026" name="Picture 2" descr="http://rtcloud.ru/wp-content/themes/rtcloud/images/line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tcloud.ru/wp-content/themes/rtcloud/images/smalllogo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53336"/>
            <a:ext cx="11811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34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241-15BD-47C8-BA59-7F0372D82C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1FE0-0D52-4250-87E0-0B3314852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6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241-15BD-47C8-BA59-7F0372D82C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1FE0-0D52-4250-87E0-0B3314852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6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241-15BD-47C8-BA59-7F0372D82C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1FE0-0D52-4250-87E0-0B3314852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69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241-15BD-47C8-BA59-7F0372D82C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1FE0-0D52-4250-87E0-0B3314852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 descr="http://rtcloud.ru/wp-content/themes/rtcloud/images/b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TClou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1172"/>
            <a:ext cx="25908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3"/>
          <p:cNvSpPr txBox="1">
            <a:spLocks/>
          </p:cNvSpPr>
          <p:nvPr userDrawn="1"/>
        </p:nvSpPr>
        <p:spPr>
          <a:xfrm>
            <a:off x="701040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391FE0-0D52-4250-87E0-0B3314852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://rtcloud.ru/wp-content/themes/rtcloud/images/small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56374"/>
            <a:ext cx="11811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44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241-15BD-47C8-BA59-7F0372D82C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1FE0-0D52-4250-87E0-0B3314852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1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512640" y="6376243"/>
            <a:ext cx="1187152" cy="365125"/>
          </a:xfrm>
        </p:spPr>
        <p:txBody>
          <a:bodyPr/>
          <a:lstStyle>
            <a:lvl1pPr>
              <a:defRPr sz="1100"/>
            </a:lvl1pPr>
          </a:lstStyle>
          <a:p>
            <a:fld id="{2798D241-15BD-47C8-BA59-7F0372D82C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90391FE0-0D52-4250-87E0-0B3314852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59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75656" y="6356350"/>
            <a:ext cx="1115144" cy="365125"/>
          </a:xfrm>
        </p:spPr>
        <p:txBody>
          <a:bodyPr/>
          <a:lstStyle>
            <a:lvl1pPr>
              <a:defRPr sz="1100"/>
            </a:lvl1pPr>
          </a:lstStyle>
          <a:p>
            <a:fld id="{2798D241-15BD-47C8-BA59-7F0372D82C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1FE0-0D52-4250-87E0-0B3314852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8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rtcloud.ru/wp-content/themes/rtcloud/images/b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4471"/>
            <a:ext cx="7272808" cy="618225"/>
          </a:xfrm>
          <a:ln>
            <a:noFill/>
          </a:ln>
        </p:spPr>
        <p:txBody>
          <a:bodyPr>
            <a:scene3d>
              <a:camera prst="obliqueTopRight"/>
              <a:lightRig rig="threePt" dir="t"/>
            </a:scene3d>
          </a:bodyPr>
          <a:lstStyle>
            <a:lvl1pPr>
              <a:defRPr b="0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75656" y="6356350"/>
            <a:ext cx="1115144" cy="365125"/>
          </a:xfrm>
        </p:spPr>
        <p:txBody>
          <a:bodyPr/>
          <a:lstStyle/>
          <a:p>
            <a:fld id="{2798D241-15BD-47C8-BA59-7F0372D82C46}" type="datetimeFigureOut">
              <a:rPr lang="ru-RU" smtClean="0"/>
              <a:t>13.10.2014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90391FE0-0D52-4250-87E0-0B3314852D1D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6" descr="RTClou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44624"/>
            <a:ext cx="2016225" cy="8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026" name="Picture 2" descr="http://rtcloud.ru/wp-content/themes/rtcloud/images/line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tcloud.ru/wp-content/themes/rtcloud/images/smalllogo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53336"/>
            <a:ext cx="11811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32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584648" y="6381328"/>
            <a:ext cx="1187152" cy="365125"/>
          </a:xfrm>
        </p:spPr>
        <p:txBody>
          <a:bodyPr/>
          <a:lstStyle>
            <a:lvl1pPr>
              <a:defRPr sz="1100"/>
            </a:lvl1pPr>
          </a:lstStyle>
          <a:p>
            <a:fld id="{2B619E75-9634-4169-9C43-6B6BEF4384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DA74DF8B-EE85-4E2F-92F9-78C89083CF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4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241-15BD-47C8-BA59-7F0372D8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1FE0-0D52-4250-87E0-0B331485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2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241-15BD-47C8-BA59-7F0372D8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1FE0-0D52-4250-87E0-0B331485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7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241-15BD-47C8-BA59-7F0372D8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1FE0-0D52-4250-87E0-0B331485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241-15BD-47C8-BA59-7F0372D8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1FE0-0D52-4250-87E0-0B3314852D1D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4" descr="http://rtcloud.ru/wp-content/themes/rtcloud/images/b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TClou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1172"/>
            <a:ext cx="25908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3"/>
          <p:cNvSpPr txBox="1">
            <a:spLocks/>
          </p:cNvSpPr>
          <p:nvPr userDrawn="1"/>
        </p:nvSpPr>
        <p:spPr>
          <a:xfrm>
            <a:off x="701040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391FE0-0D52-4250-87E0-0B3314852D1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rtcloud.ru/wp-content/themes/rtcloud/images/small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56374"/>
            <a:ext cx="11811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5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D241-15BD-47C8-BA59-7F0372D8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1FE0-0D52-4250-87E0-0B331485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1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512640" y="6376243"/>
            <a:ext cx="1187152" cy="365125"/>
          </a:xfrm>
        </p:spPr>
        <p:txBody>
          <a:bodyPr/>
          <a:lstStyle>
            <a:lvl1pPr>
              <a:defRPr sz="1100"/>
            </a:lvl1pPr>
          </a:lstStyle>
          <a:p>
            <a:fld id="{2798D241-15BD-47C8-BA59-7F0372D82C4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90391FE0-0D52-4250-87E0-0B331485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7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75656" y="6356350"/>
            <a:ext cx="1115144" cy="365125"/>
          </a:xfrm>
        </p:spPr>
        <p:txBody>
          <a:bodyPr/>
          <a:lstStyle>
            <a:lvl1pPr>
              <a:defRPr sz="1100"/>
            </a:lvl1pPr>
          </a:lstStyle>
          <a:p>
            <a:fld id="{2798D241-15BD-47C8-BA59-7F0372D82C4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1FE0-0D52-4250-87E0-0B3314852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8D241-15BD-47C8-BA59-7F0372D8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1FE0-0D52-4250-87E0-0B3314852D1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http://rtcloud.ru/wp-content/themes/rtcloud/images/b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TClou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2232248" cy="9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rtcloud.ru/wp-content/themes/rtcloud/images/lin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rtcloud.ru/wp-content/themes/rtcloud/images/smalllogo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53336"/>
            <a:ext cx="11811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75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8D241-15BD-47C8-BA59-7F0372D82C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1FE0-0D52-4250-87E0-0B3314852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http://rtcloud.ru/wp-content/themes/rtcloud/images/b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TClou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2232248" cy="9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251520" y="1340768"/>
            <a:ext cx="8640960" cy="47853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Образец текста</a:t>
            </a:r>
          </a:p>
          <a:p>
            <a:pPr lvl="1"/>
            <a:r>
              <a:rPr lang="ru-RU" dirty="0" smtClean="0">
                <a:solidFill>
                  <a:prstClr val="black"/>
                </a:solidFill>
              </a:rPr>
              <a:t>Второй уровень</a:t>
            </a:r>
          </a:p>
          <a:p>
            <a:pPr lvl="2"/>
            <a:r>
              <a:rPr lang="ru-RU" dirty="0" smtClean="0">
                <a:solidFill>
                  <a:prstClr val="black"/>
                </a:solidFill>
              </a:rPr>
              <a:t>Третий уровень</a:t>
            </a:r>
          </a:p>
          <a:p>
            <a:pPr lvl="3"/>
            <a:r>
              <a:rPr lang="ru-RU" dirty="0" smtClean="0">
                <a:solidFill>
                  <a:prstClr val="black"/>
                </a:solidFill>
              </a:rPr>
              <a:t>Четвертый уровень</a:t>
            </a:r>
          </a:p>
          <a:p>
            <a:pPr lvl="4"/>
            <a:r>
              <a:rPr lang="ru-RU" dirty="0" smtClean="0">
                <a:solidFill>
                  <a:prstClr val="black"/>
                </a:solidFill>
              </a:rPr>
              <a:t>Пятый уровень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" name="Picture 2" descr="http://rtcloud.ru/wp-content/themes/rtcloud/images/lin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9144000" cy="6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rtcloud.ru/wp-content/themes/rtcloud/images/smalllogo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53336"/>
            <a:ext cx="11811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3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8.png"/><Relationship Id="rId11" Type="http://schemas.openxmlformats.org/officeDocument/2006/relationships/image" Target="../media/image49.gif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rtcloud.ru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tags" Target="../tags/tag7.xml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tags" Target="../tags/tag6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16.png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tags" Target="../tags/tag8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1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42.jpe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4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3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6.xml"/><Relationship Id="rId7" Type="http://schemas.openxmlformats.org/officeDocument/2006/relationships/image" Target="../media/image1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5.png"/><Relationship Id="rId11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17.xml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6400800" cy="501641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>
                <a:latin typeface="PF Handbook Pro" pitchFamily="50" charset="0"/>
              </a:rPr>
              <a:t>Красноярск. АСДГ.</a:t>
            </a:r>
          </a:p>
          <a:p>
            <a:r>
              <a:rPr lang="ru-RU" sz="1600" dirty="0" smtClean="0">
                <a:latin typeface="PF Handbook Pro" pitchFamily="50" charset="0"/>
              </a:rPr>
              <a:t>2014г.</a:t>
            </a:r>
            <a:endParaRPr lang="ru-RU" sz="1600" dirty="0">
              <a:latin typeface="PF Handbook Pro" pitchFamily="50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481" y="1700808"/>
            <a:ext cx="6148695" cy="17293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PF Handbook Pro" pitchFamily="50" charset="0"/>
              </a:rPr>
              <a:t>Облачные </a:t>
            </a:r>
            <a:r>
              <a:rPr lang="ru-RU" dirty="0">
                <a:latin typeface="PF Handbook Pro" pitchFamily="50" charset="0"/>
              </a:rPr>
              <a:t>технологии на службе у государства</a:t>
            </a:r>
            <a:r>
              <a:rPr lang="ru-RU" dirty="0" smtClean="0">
                <a:latin typeface="PF Handbook Pro" pitchFamily="50" charset="0"/>
              </a:rPr>
              <a:t>.</a:t>
            </a:r>
            <a:br>
              <a:rPr lang="ru-RU" dirty="0" smtClean="0">
                <a:latin typeface="PF Handbook Pro" pitchFamily="50" charset="0"/>
              </a:rPr>
            </a:br>
            <a:r>
              <a:rPr lang="ru-RU" sz="2400" dirty="0" smtClean="0">
                <a:solidFill>
                  <a:schemeClr val="tx1">
                    <a:tint val="75000"/>
                  </a:schemeClr>
                </a:solidFill>
                <a:latin typeface="PF Handbook Pro" pitchFamily="50" charset="0"/>
                <a:ea typeface="+mn-ea"/>
                <a:cs typeface="+mn-cs"/>
              </a:rPr>
              <a:t>Возможности </a:t>
            </a:r>
            <a:r>
              <a:rPr lang="ru-RU" sz="2400" dirty="0">
                <a:solidFill>
                  <a:schemeClr val="tx1">
                    <a:tint val="75000"/>
                  </a:schemeClr>
                </a:solidFill>
                <a:latin typeface="PF Handbook Pro" pitchFamily="50" charset="0"/>
                <a:ea typeface="+mn-ea"/>
                <a:cs typeface="+mn-cs"/>
              </a:rPr>
              <a:t>и практика </a:t>
            </a:r>
            <a:r>
              <a:rPr lang="ru-RU" sz="2400" dirty="0" smtClean="0">
                <a:solidFill>
                  <a:schemeClr val="tx1">
                    <a:tint val="75000"/>
                  </a:schemeClr>
                </a:solidFill>
                <a:latin typeface="PF Handbook Pro" pitchFamily="50" charset="0"/>
                <a:ea typeface="+mn-ea"/>
                <a:cs typeface="+mn-cs"/>
              </a:rPr>
              <a:t>применения.</a:t>
            </a:r>
            <a:endParaRPr lang="ru-RU" sz="2400" dirty="0">
              <a:solidFill>
                <a:schemeClr val="tx1">
                  <a:tint val="75000"/>
                </a:schemeClr>
              </a:solidFill>
              <a:latin typeface="PF Handbook Pro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5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02722" y="3053706"/>
            <a:ext cx="120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Частное облако</a:t>
            </a:r>
            <a:endParaRPr lang="en-US" sz="1200" dirty="0" smtClean="0"/>
          </a:p>
          <a:p>
            <a:r>
              <a:rPr lang="ru-RU" sz="1200" dirty="0" smtClean="0"/>
              <a:t>заказчика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264702" y="3493325"/>
            <a:ext cx="1741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Резервный ЦОД</a:t>
            </a:r>
            <a:endParaRPr lang="ru-RU" sz="1200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Примеры </a:t>
            </a:r>
            <a:r>
              <a:rPr lang="ru-RU" sz="3200" dirty="0" smtClean="0"/>
              <a:t>использования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1052736"/>
            <a:ext cx="485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Непрерывность ИТ сервисов</a:t>
            </a:r>
            <a:r>
              <a:rPr lang="en-US" b="1" dirty="0" smtClean="0">
                <a:latin typeface="+mj-lt"/>
              </a:rPr>
              <a:t> / </a:t>
            </a:r>
            <a:r>
              <a:rPr lang="ru-RU" b="1" dirty="0" smtClean="0">
                <a:latin typeface="+mj-lt"/>
              </a:rPr>
              <a:t>Резервный ЦОД</a:t>
            </a:r>
          </a:p>
          <a:p>
            <a:r>
              <a:rPr lang="ru-RU" b="1" dirty="0">
                <a:latin typeface="+mj-lt"/>
              </a:rPr>
              <a:t>Заказчик</a:t>
            </a:r>
            <a:r>
              <a:rPr lang="en-US" b="1" dirty="0">
                <a:latin typeface="+mj-lt"/>
              </a:rPr>
              <a:t>:</a:t>
            </a:r>
            <a:r>
              <a:rPr lang="ru-RU" b="1" dirty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коммерческий банк</a:t>
            </a:r>
            <a:endParaRPr lang="ru-RU" b="1" dirty="0">
              <a:latin typeface="+mj-lt"/>
            </a:endParaRPr>
          </a:p>
        </p:txBody>
      </p:sp>
      <p:sp>
        <p:nvSpPr>
          <p:cNvPr id="33" name=" 3"/>
          <p:cNvSpPr/>
          <p:nvPr/>
        </p:nvSpPr>
        <p:spPr>
          <a:xfrm rot="2699289">
            <a:off x="4141282" y="2130325"/>
            <a:ext cx="705417" cy="789607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" name="Group 61"/>
          <p:cNvGrpSpPr/>
          <p:nvPr/>
        </p:nvGrpSpPr>
        <p:grpSpPr>
          <a:xfrm>
            <a:off x="342376" y="3829536"/>
            <a:ext cx="4076543" cy="476180"/>
            <a:chOff x="4634821" y="3532787"/>
            <a:chExt cx="4299774" cy="4761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30" name="Rounded Rectangle 62"/>
            <p:cNvSpPr/>
            <p:nvPr/>
          </p:nvSpPr>
          <p:spPr bwMode="auto">
            <a:xfrm>
              <a:off x="4634821" y="3532787"/>
              <a:ext cx="4297680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ru-RU" b="1" dirty="0" smtClean="0">
                  <a:solidFill>
                    <a:srgbClr val="FFFFFF"/>
                  </a:solidFill>
                </a:rPr>
                <a:t>   Задача</a:t>
              </a:r>
              <a:endParaRPr lang="en-US" sz="18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1" name="Rectangle 63"/>
            <p:cNvSpPr/>
            <p:nvPr/>
          </p:nvSpPr>
          <p:spPr bwMode="auto">
            <a:xfrm>
              <a:off x="4634821" y="3876344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/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539553" y="4305716"/>
            <a:ext cx="3879366" cy="15465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1" eaLnBrk="0" hangingPunct="0">
              <a:lnSpc>
                <a:spcPct val="150000"/>
              </a:lnSpc>
              <a:spcBef>
                <a:spcPts val="600"/>
              </a:spcBef>
              <a:buClr>
                <a:srgbClr val="0095D3">
                  <a:lumMod val="75000"/>
                </a:srgbClr>
              </a:buClr>
              <a:buSzPct val="115000"/>
              <a:defRPr/>
            </a:pPr>
            <a:r>
              <a:rPr lang="ru-RU" sz="1200" dirty="0" smtClean="0">
                <a:solidFill>
                  <a:srgbClr val="333333"/>
                </a:solidFill>
                <a:latin typeface="Arial"/>
                <a:ea typeface="ＭＳ Ｐゴシック"/>
              </a:rPr>
              <a:t>Обеспечение непрерывности ИТ процессов коммерческого банка. </a:t>
            </a:r>
            <a:r>
              <a:rPr lang="ru-RU" sz="1200" b="1" dirty="0" smtClean="0">
                <a:solidFill>
                  <a:srgbClr val="333333"/>
                </a:solidFill>
                <a:latin typeface="Arial"/>
                <a:ea typeface="ＭＳ Ｐゴシック"/>
              </a:rPr>
              <a:t>«Резервный ЦОД»</a:t>
            </a:r>
            <a:r>
              <a:rPr lang="ru-RU" sz="1200" dirty="0" smtClean="0">
                <a:solidFill>
                  <a:srgbClr val="333333"/>
                </a:solidFill>
                <a:latin typeface="Arial"/>
                <a:ea typeface="ＭＳ Ｐゴシック"/>
              </a:rPr>
              <a:t> </a:t>
            </a:r>
            <a:r>
              <a:rPr lang="en-US" sz="1200" dirty="0" smtClean="0">
                <a:solidFill>
                  <a:srgbClr val="333333"/>
                </a:solidFill>
                <a:latin typeface="Arial"/>
                <a:ea typeface="ＭＳ Ｐゴシック"/>
              </a:rPr>
              <a:t>: </a:t>
            </a:r>
          </a:p>
          <a:p>
            <a:pPr marL="1085850" lvl="3" indent="-171450" eaLnBrk="0" hangingPunct="0">
              <a:lnSpc>
                <a:spcPct val="150000"/>
              </a:lnSpc>
              <a:spcBef>
                <a:spcPts val="600"/>
              </a:spcBef>
              <a:buClr>
                <a:srgbClr val="0095D3">
                  <a:lumMod val="75000"/>
                </a:srgbClr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solidFill>
                  <a:srgbClr val="333333"/>
                </a:solidFill>
                <a:latin typeface="Arial"/>
                <a:ea typeface="ＭＳ Ｐゴシック"/>
              </a:rPr>
              <a:t> Защита</a:t>
            </a:r>
            <a:r>
              <a:rPr lang="en-US" sz="1100" dirty="0" smtClean="0">
                <a:solidFill>
                  <a:srgbClr val="333333"/>
                </a:solidFill>
                <a:latin typeface="Arial"/>
                <a:ea typeface="ＭＳ Ｐゴシック"/>
              </a:rPr>
              <a:t>: </a:t>
            </a:r>
            <a:r>
              <a:rPr lang="ru-RU" sz="1100" b="1" dirty="0" smtClean="0">
                <a:solidFill>
                  <a:srgbClr val="333333"/>
                </a:solidFill>
                <a:latin typeface="Arial"/>
                <a:ea typeface="ＭＳ Ｐゴシック"/>
              </a:rPr>
              <a:t>20 ВМ</a:t>
            </a:r>
            <a:endParaRPr lang="en-US" sz="1100" b="1" dirty="0" smtClean="0">
              <a:solidFill>
                <a:srgbClr val="333333"/>
              </a:solidFill>
              <a:latin typeface="Arial"/>
              <a:ea typeface="ＭＳ Ｐゴシック"/>
            </a:endParaRPr>
          </a:p>
          <a:p>
            <a:pPr marL="914400" lvl="3" eaLnBrk="0" hangingPunct="0">
              <a:lnSpc>
                <a:spcPct val="150000"/>
              </a:lnSpc>
              <a:spcBef>
                <a:spcPts val="600"/>
              </a:spcBef>
              <a:buClr>
                <a:srgbClr val="0095D3">
                  <a:lumMod val="75000"/>
                </a:srgbClr>
              </a:buClr>
              <a:buSzPct val="115000"/>
              <a:defRPr/>
            </a:pPr>
            <a:r>
              <a:rPr lang="ru-RU" sz="1100" dirty="0" smtClean="0">
                <a:solidFill>
                  <a:srgbClr val="333333"/>
                </a:solidFill>
                <a:latin typeface="Arial"/>
                <a:ea typeface="ＭＳ Ｐゴシック"/>
              </a:rPr>
              <a:t>      </a:t>
            </a:r>
            <a:r>
              <a:rPr lang="en-US" sz="1100" dirty="0" smtClean="0">
                <a:solidFill>
                  <a:srgbClr val="333333"/>
                </a:solidFill>
                <a:latin typeface="Arial"/>
                <a:ea typeface="ＭＳ Ｐゴシック"/>
              </a:rPr>
              <a:t>HDD: </a:t>
            </a:r>
            <a:r>
              <a:rPr lang="ru-RU" sz="1100" b="1" dirty="0" smtClean="0">
                <a:solidFill>
                  <a:srgbClr val="333333"/>
                </a:solidFill>
                <a:latin typeface="Arial"/>
                <a:ea typeface="ＭＳ Ｐゴシック"/>
              </a:rPr>
              <a:t>1</a:t>
            </a:r>
            <a:r>
              <a:rPr lang="en-US" sz="1100" b="1" dirty="0" smtClean="0">
                <a:solidFill>
                  <a:srgbClr val="333333"/>
                </a:solidFill>
                <a:latin typeface="Arial"/>
                <a:ea typeface="ＭＳ Ｐゴシック"/>
              </a:rPr>
              <a:t>3</a:t>
            </a:r>
            <a:r>
              <a:rPr lang="ru-RU" sz="1100" b="1" dirty="0" smtClean="0">
                <a:solidFill>
                  <a:srgbClr val="333333"/>
                </a:solidFill>
                <a:latin typeface="Arial"/>
                <a:ea typeface="ＭＳ Ｐゴシック"/>
              </a:rPr>
              <a:t>ТБ </a:t>
            </a:r>
          </a:p>
          <a:p>
            <a:pPr marL="914400" lvl="3" eaLnBrk="0" hangingPunct="0">
              <a:lnSpc>
                <a:spcPct val="150000"/>
              </a:lnSpc>
              <a:spcBef>
                <a:spcPts val="600"/>
              </a:spcBef>
              <a:buClr>
                <a:srgbClr val="0095D3">
                  <a:lumMod val="75000"/>
                </a:srgbClr>
              </a:buClr>
              <a:buSzPct val="115000"/>
              <a:defRPr/>
            </a:pPr>
            <a:r>
              <a:rPr lang="ru-RU" sz="1100" b="1" dirty="0" smtClean="0">
                <a:solidFill>
                  <a:srgbClr val="333333"/>
                </a:solidFill>
                <a:latin typeface="Arial"/>
                <a:ea typeface="ＭＳ Ｐゴシック"/>
              </a:rPr>
              <a:t>      </a:t>
            </a:r>
            <a:r>
              <a:rPr lang="ru-RU" sz="1100" b="1" dirty="0">
                <a:latin typeface="Arial"/>
                <a:ea typeface="ＭＳ Ｐゴシック"/>
              </a:rPr>
              <a:t>Канал </a:t>
            </a:r>
            <a:r>
              <a:rPr lang="en-US" sz="1100" b="1" dirty="0">
                <a:latin typeface="Arial"/>
                <a:ea typeface="ＭＳ Ｐゴシック"/>
              </a:rPr>
              <a:t>layer 2 VLAN </a:t>
            </a:r>
            <a:r>
              <a:rPr lang="en-US" sz="1100" b="1" dirty="0" smtClean="0">
                <a:latin typeface="Arial"/>
                <a:ea typeface="ＭＳ Ｐゴシック"/>
              </a:rPr>
              <a:t>100Mbps</a:t>
            </a:r>
            <a:endParaRPr lang="ru-RU" sz="1100" b="1" dirty="0">
              <a:latin typeface="Arial"/>
              <a:ea typeface="ＭＳ Ｐゴシック"/>
            </a:endParaRPr>
          </a:p>
        </p:txBody>
      </p:sp>
      <p:pic>
        <p:nvPicPr>
          <p:cNvPr id="38" name="Picture 7" descr="http://cdn1.iconfinder.com/data/icons/Antares_Complete_Pack/512/Devices/HD%20OpenDrive%20Al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03" y="5264831"/>
            <a:ext cx="276094" cy="27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86"/>
          <p:cNvSpPr/>
          <p:nvPr/>
        </p:nvSpPr>
        <p:spPr bwMode="auto">
          <a:xfrm>
            <a:off x="320659" y="3835342"/>
            <a:ext cx="4098260" cy="2370458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/>
            <a:endParaRPr lang="en-US" sz="1800" dirty="0" err="1" smtClean="0">
              <a:solidFill>
                <a:srgbClr val="FFFFFF"/>
              </a:solidFill>
            </a:endParaRPr>
          </a:p>
        </p:txBody>
      </p:sp>
      <p:grpSp>
        <p:nvGrpSpPr>
          <p:cNvPr id="40" name="Group 61"/>
          <p:cNvGrpSpPr/>
          <p:nvPr/>
        </p:nvGrpSpPr>
        <p:grpSpPr>
          <a:xfrm>
            <a:off x="4680584" y="3821412"/>
            <a:ext cx="4285724" cy="476180"/>
            <a:chOff x="4634821" y="3532787"/>
            <a:chExt cx="4299774" cy="4761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41" name="Rounded Rectangle 62"/>
            <p:cNvSpPr/>
            <p:nvPr/>
          </p:nvSpPr>
          <p:spPr bwMode="auto">
            <a:xfrm>
              <a:off x="4634821" y="3532787"/>
              <a:ext cx="4297680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ru-RU" b="1" dirty="0" smtClean="0">
                  <a:solidFill>
                    <a:srgbClr val="FFFFFF"/>
                  </a:solidFill>
                </a:rPr>
                <a:t>   Результат</a:t>
              </a:r>
              <a:endParaRPr lang="en-US" sz="18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2" name="Rectangle 63"/>
            <p:cNvSpPr/>
            <p:nvPr/>
          </p:nvSpPr>
          <p:spPr bwMode="auto">
            <a:xfrm>
              <a:off x="4634821" y="3876344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/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Rectangle 5"/>
          <p:cNvSpPr txBox="1">
            <a:spLocks noChangeArrowheads="1"/>
          </p:cNvSpPr>
          <p:nvPr/>
        </p:nvSpPr>
        <p:spPr bwMode="auto">
          <a:xfrm>
            <a:off x="4965484" y="4297592"/>
            <a:ext cx="3879366" cy="2225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1" eaLnBrk="0" hangingPunct="0">
              <a:lnSpc>
                <a:spcPct val="150000"/>
              </a:lnSpc>
              <a:spcBef>
                <a:spcPts val="600"/>
              </a:spcBef>
              <a:buClr>
                <a:srgbClr val="0095D3">
                  <a:lumMod val="75000"/>
                </a:srgbClr>
              </a:buClr>
              <a:buSzPct val="115000"/>
              <a:defRPr/>
            </a:pPr>
            <a:endParaRPr lang="ru-RU" sz="1100" b="1" dirty="0" smtClean="0">
              <a:solidFill>
                <a:srgbClr val="333333"/>
              </a:solidFill>
              <a:latin typeface="Arial"/>
              <a:ea typeface="ＭＳ Ｐゴシック"/>
            </a:endParaRPr>
          </a:p>
        </p:txBody>
      </p:sp>
      <p:sp>
        <p:nvSpPr>
          <p:cNvPr id="44" name="Rounded Rectangle 86"/>
          <p:cNvSpPr/>
          <p:nvPr/>
        </p:nvSpPr>
        <p:spPr bwMode="auto">
          <a:xfrm>
            <a:off x="4669239" y="3827218"/>
            <a:ext cx="4295249" cy="2370458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/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45" name="Rectangle 5"/>
          <p:cNvSpPr txBox="1">
            <a:spLocks noChangeArrowheads="1"/>
          </p:cNvSpPr>
          <p:nvPr/>
        </p:nvSpPr>
        <p:spPr bwMode="auto">
          <a:xfrm>
            <a:off x="4680584" y="4305716"/>
            <a:ext cx="4144755" cy="13388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lvl="2" eaLnBrk="0" hangingPunct="0">
              <a:spcBef>
                <a:spcPts val="600"/>
              </a:spcBef>
              <a:buClr>
                <a:srgbClr val="0095D3">
                  <a:lumMod val="75000"/>
                </a:srgbClr>
              </a:buClr>
              <a:buSzPct val="115000"/>
              <a:defRPr/>
            </a:pPr>
            <a:endParaRPr lang="en-US" sz="1100" dirty="0" smtClean="0">
              <a:solidFill>
                <a:srgbClr val="333333"/>
              </a:solidFill>
              <a:latin typeface="Arial"/>
              <a:ea typeface="ＭＳ Ｐゴシック"/>
            </a:endParaRPr>
          </a:p>
          <a:p>
            <a:pPr marL="457200" lvl="2" eaLnBrk="0" hangingPunct="0">
              <a:lnSpc>
                <a:spcPct val="200000"/>
              </a:lnSpc>
              <a:spcBef>
                <a:spcPts val="600"/>
              </a:spcBef>
              <a:buClr>
                <a:srgbClr val="0095D3">
                  <a:lumMod val="75000"/>
                </a:srgbClr>
              </a:buClr>
              <a:buSzPct val="115000"/>
              <a:defRPr/>
            </a:pPr>
            <a:r>
              <a:rPr lang="ru-RU" sz="1100" b="1" dirty="0">
                <a:latin typeface="Arial"/>
                <a:ea typeface="ＭＳ Ｐゴシック"/>
              </a:rPr>
              <a:t>Экономия средств на разворачивание резервной платформы</a:t>
            </a:r>
          </a:p>
          <a:p>
            <a:pPr marL="457200" lvl="2" eaLnBrk="0" hangingPunct="0">
              <a:lnSpc>
                <a:spcPct val="200000"/>
              </a:lnSpc>
              <a:spcBef>
                <a:spcPts val="600"/>
              </a:spcBef>
              <a:buClr>
                <a:srgbClr val="0095D3">
                  <a:lumMod val="75000"/>
                </a:srgbClr>
              </a:buClr>
              <a:buSzPct val="115000"/>
              <a:defRPr/>
            </a:pPr>
            <a:r>
              <a:rPr lang="ru-RU" sz="1100" b="1" dirty="0" smtClean="0">
                <a:latin typeface="Arial"/>
                <a:ea typeface="ＭＳ Ｐゴシック"/>
              </a:rPr>
              <a:t>Защита </a:t>
            </a:r>
            <a:r>
              <a:rPr lang="ru-RU" sz="1100" b="1" dirty="0">
                <a:latin typeface="Arial"/>
                <a:ea typeface="ＭＳ Ｐゴシック"/>
              </a:rPr>
              <a:t>от катастроф за </a:t>
            </a:r>
            <a:r>
              <a:rPr lang="en-US" sz="1100" b="1" dirty="0">
                <a:latin typeface="Arial"/>
                <a:ea typeface="ＭＳ Ｐゴシック"/>
              </a:rPr>
              <a:t>~ </a:t>
            </a:r>
            <a:r>
              <a:rPr lang="ru-RU" sz="1100" b="1" dirty="0" smtClean="0">
                <a:latin typeface="Arial"/>
                <a:ea typeface="ＭＳ Ｐゴシック"/>
              </a:rPr>
              <a:t>50 </a:t>
            </a:r>
            <a:r>
              <a:rPr lang="ru-RU" sz="1100" b="1" dirty="0" err="1">
                <a:latin typeface="Arial"/>
                <a:ea typeface="ＭＳ Ｐゴシック"/>
              </a:rPr>
              <a:t>тыс</a:t>
            </a:r>
            <a:r>
              <a:rPr lang="en-US" sz="1100" b="1" dirty="0">
                <a:latin typeface="Arial"/>
                <a:ea typeface="ＭＳ Ｐゴシック"/>
              </a:rPr>
              <a:t>.</a:t>
            </a:r>
            <a:r>
              <a:rPr lang="ru-RU" sz="1100" b="1" dirty="0">
                <a:latin typeface="Arial"/>
                <a:ea typeface="ＭＳ Ｐゴシック"/>
              </a:rPr>
              <a:t> </a:t>
            </a:r>
            <a:r>
              <a:rPr lang="ru-RU" sz="1100" b="1" dirty="0" err="1">
                <a:latin typeface="Arial"/>
                <a:ea typeface="ＭＳ Ｐゴシック"/>
              </a:rPr>
              <a:t>руб</a:t>
            </a:r>
            <a:r>
              <a:rPr lang="en-US" sz="1100" b="1" dirty="0">
                <a:latin typeface="Arial"/>
                <a:ea typeface="ＭＳ Ｐゴシック"/>
              </a:rPr>
              <a:t>.</a:t>
            </a:r>
            <a:r>
              <a:rPr lang="ru-RU" sz="1100" b="1" dirty="0">
                <a:latin typeface="Arial"/>
                <a:ea typeface="ＭＳ Ｐゴシック"/>
              </a:rPr>
              <a:t> в </a:t>
            </a:r>
            <a:r>
              <a:rPr lang="ru-RU" sz="1100" b="1" dirty="0" smtClean="0">
                <a:latin typeface="Arial"/>
                <a:ea typeface="ＭＳ Ｐゴシック"/>
              </a:rPr>
              <a:t>месяц</a:t>
            </a:r>
            <a:endParaRPr lang="ru-RU" sz="1100" b="1" dirty="0">
              <a:latin typeface="Arial"/>
              <a:ea typeface="ＭＳ Ｐゴシック"/>
            </a:endParaRPr>
          </a:p>
        </p:txBody>
      </p:sp>
      <p:pic>
        <p:nvPicPr>
          <p:cNvPr id="46" name="Picture 212" descr="ICON_CheckMark_Q30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12498" y="4544008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12" descr="ICON_CheckMark_Q30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20553" y="5373216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19" b="98381" l="4255" r="96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27" y="1988840"/>
            <a:ext cx="1368152" cy="10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:\Users\Abject-3D\Desktop\VMWare Files\FINAL diagrams\Basic Virtualization\3D PNGs\VMW_10Q2_DGRM_PrivateCloudFed_Comm_6.png"/>
          <p:cNvPicPr>
            <a:picLocks noChangeAspect="1" noChangeArrowheads="1"/>
          </p:cNvPicPr>
          <p:nvPr/>
        </p:nvPicPr>
        <p:blipFill>
          <a:blip r:embed="rId8"/>
          <a:srcRect b="22822"/>
          <a:stretch>
            <a:fillRect/>
          </a:stretch>
        </p:blipFill>
        <p:spPr bwMode="auto">
          <a:xfrm>
            <a:off x="2782540" y="2299513"/>
            <a:ext cx="1224136" cy="807409"/>
          </a:xfrm>
          <a:prstGeom prst="rect">
            <a:avLst/>
          </a:prstGeom>
          <a:noFill/>
        </p:spPr>
      </p:pic>
      <p:pic>
        <p:nvPicPr>
          <p:cNvPr id="16" name="Picture 16" descr="ICON_VM_detail_flat_R2_Q408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5531" y="2559967"/>
            <a:ext cx="235810" cy="2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CON_VM_detail_flat_R2_Q408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3120" y="2559967"/>
            <a:ext cx="235810" cy="2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02" y="3048754"/>
            <a:ext cx="1597253" cy="53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 descr="C:\Users\Abject-3D\Desktop\VMWare Files\FINAL diagrams\Basic Virtualization\3D PNGs\VMW_10Q2_DGRM_PrivateCloudFed_Comm_6.png"/>
          <p:cNvPicPr>
            <a:picLocks noChangeAspect="1" noChangeArrowheads="1"/>
          </p:cNvPicPr>
          <p:nvPr/>
        </p:nvPicPr>
        <p:blipFill>
          <a:blip r:embed="rId8"/>
          <a:srcRect b="22822"/>
          <a:stretch>
            <a:fillRect/>
          </a:stretch>
        </p:blipFill>
        <p:spPr bwMode="auto">
          <a:xfrm>
            <a:off x="5048598" y="1766219"/>
            <a:ext cx="2115690" cy="1395455"/>
          </a:xfrm>
          <a:prstGeom prst="rect">
            <a:avLst/>
          </a:prstGeom>
          <a:noFill/>
        </p:spPr>
      </p:pic>
      <p:pic>
        <p:nvPicPr>
          <p:cNvPr id="53" name="Picture 16" descr="ICON_VM_detail_flat_R2_Q408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09818" y="2501897"/>
            <a:ext cx="235810" cy="2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6" descr="ICON_VM_detail_flat_R2_Q408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7407" y="2501897"/>
            <a:ext cx="235810" cy="2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" descr="http://hosting.rtcomm-sibir.ru/img/icons/vms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02" y="4888804"/>
            <a:ext cx="454675" cy="3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://hosting.rtcomm-sibir.ru/img/icons/network_wire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1923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Правовые основы</a:t>
            </a:r>
            <a:endParaRPr lang="ru-RU" sz="32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836712"/>
            <a:ext cx="9036496" cy="5016758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rgbClr val="0B6782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rgbClr val="0B6782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B6782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rgbClr val="0B6782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rgbClr val="0B678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9pPr>
          </a:lstStyle>
          <a:p>
            <a:endParaRPr lang="ru-RU" sz="1800" dirty="0" smtClean="0">
              <a:latin typeface="Arial" charset="0"/>
            </a:endParaRPr>
          </a:p>
          <a:p>
            <a:pPr lvl="1"/>
            <a:r>
              <a:rPr lang="ru-RU" sz="1800" b="1" dirty="0" smtClean="0">
                <a:latin typeface="Arial" charset="0"/>
              </a:rPr>
              <a:t>Наибольшие опасения вызывает ФЗ-152  «О персональных данных»</a:t>
            </a:r>
          </a:p>
          <a:p>
            <a:pPr lvl="3"/>
            <a:endParaRPr lang="ru-RU" sz="1800" dirty="0">
              <a:latin typeface="Arial" charset="0"/>
            </a:endParaRPr>
          </a:p>
          <a:p>
            <a:pPr lvl="5">
              <a:lnSpc>
                <a:spcPct val="200000"/>
              </a:lnSpc>
            </a:pPr>
            <a:r>
              <a:rPr lang="ru-RU" sz="1600" dirty="0" smtClean="0">
                <a:latin typeface="Arial" charset="0"/>
              </a:rPr>
              <a:t>Закон не запрещает «облака» (не выделяет понятие «облако»)</a:t>
            </a:r>
          </a:p>
          <a:p>
            <a:pPr lvl="5">
              <a:lnSpc>
                <a:spcPct val="200000"/>
              </a:lnSpc>
            </a:pPr>
            <a:r>
              <a:rPr lang="ru-RU" sz="1600" dirty="0" smtClean="0">
                <a:latin typeface="Arial" charset="0"/>
              </a:rPr>
              <a:t>Требует </a:t>
            </a:r>
            <a:r>
              <a:rPr lang="ru-RU" sz="1600" dirty="0">
                <a:latin typeface="Arial" charset="0"/>
              </a:rPr>
              <a:t>применения технических средств </a:t>
            </a:r>
            <a:r>
              <a:rPr lang="ru-RU" sz="1600" dirty="0" smtClean="0">
                <a:latin typeface="Arial" charset="0"/>
              </a:rPr>
              <a:t>защиты</a:t>
            </a:r>
          </a:p>
          <a:p>
            <a:pPr lvl="5"/>
            <a:r>
              <a:rPr lang="ru-RU" sz="1600" b="1" dirty="0" smtClean="0">
                <a:solidFill>
                  <a:srgbClr val="00B050"/>
                </a:solidFill>
                <a:latin typeface="PF Handbook Pro" pitchFamily="50" charset="0"/>
              </a:rPr>
              <a:t> Существуют </a:t>
            </a:r>
            <a:r>
              <a:rPr lang="ru-RU" sz="1600" b="1" dirty="0">
                <a:solidFill>
                  <a:srgbClr val="00B050"/>
                </a:solidFill>
                <a:latin typeface="PF Handbook Pro" pitchFamily="50" charset="0"/>
              </a:rPr>
              <a:t>сертифицированные ФСТЭК средства технической защиты информации в </a:t>
            </a:r>
            <a:r>
              <a:rPr lang="ru-RU" sz="1600" b="1" dirty="0" err="1">
                <a:solidFill>
                  <a:srgbClr val="00B050"/>
                </a:solidFill>
                <a:latin typeface="PF Handbook Pro" pitchFamily="50" charset="0"/>
              </a:rPr>
              <a:t>виртуализованных</a:t>
            </a:r>
            <a:r>
              <a:rPr lang="ru-RU" sz="1600" b="1" dirty="0">
                <a:solidFill>
                  <a:srgbClr val="00B050"/>
                </a:solidFill>
                <a:latin typeface="PF Handbook Pro" pitchFamily="50" charset="0"/>
              </a:rPr>
              <a:t> средах</a:t>
            </a:r>
            <a:r>
              <a:rPr lang="en-US" sz="1600" b="1" dirty="0">
                <a:solidFill>
                  <a:srgbClr val="00B050"/>
                </a:solidFill>
                <a:latin typeface="PF Handbook Pro" pitchFamily="50" charset="0"/>
              </a:rPr>
              <a:t> = </a:t>
            </a:r>
            <a:r>
              <a:rPr lang="ru-RU" sz="1600" b="1" dirty="0">
                <a:solidFill>
                  <a:srgbClr val="00B050"/>
                </a:solidFill>
                <a:latin typeface="PF Handbook Pro" pitchFamily="50" charset="0"/>
              </a:rPr>
              <a:t>облаках</a:t>
            </a:r>
          </a:p>
          <a:p>
            <a:pPr lvl="5"/>
            <a:endParaRPr lang="en-US" sz="1800" dirty="0">
              <a:latin typeface="Arial" charset="0"/>
            </a:endParaRPr>
          </a:p>
          <a:p>
            <a:pPr lvl="5"/>
            <a:r>
              <a:rPr lang="ru-RU" sz="1600" dirty="0" smtClean="0">
                <a:latin typeface="Arial" charset="0"/>
              </a:rPr>
              <a:t>Для защиты каналов – </a:t>
            </a:r>
            <a:r>
              <a:rPr lang="ru-RU" sz="1600" dirty="0" err="1" smtClean="0">
                <a:latin typeface="Arial" charset="0"/>
              </a:rPr>
              <a:t>криптошлюзы</a:t>
            </a:r>
            <a:r>
              <a:rPr lang="ru-RU" sz="1600" dirty="0" smtClean="0">
                <a:latin typeface="Arial" charset="0"/>
              </a:rPr>
              <a:t> </a:t>
            </a:r>
          </a:p>
          <a:p>
            <a:pPr lvl="5"/>
            <a:endParaRPr lang="ru-RU" sz="1600" dirty="0">
              <a:latin typeface="Arial" charset="0"/>
            </a:endParaRPr>
          </a:p>
          <a:p>
            <a:pPr lvl="5"/>
            <a:endParaRPr lang="ru-RU" sz="1600" dirty="0" smtClean="0">
              <a:latin typeface="Arial" charset="0"/>
            </a:endParaRPr>
          </a:p>
          <a:p>
            <a:pPr lvl="5"/>
            <a:r>
              <a:rPr lang="ru-RU" sz="1800" b="1" dirty="0" smtClean="0">
                <a:latin typeface="Arial" charset="0"/>
              </a:rPr>
              <a:t>Требования </a:t>
            </a:r>
            <a:r>
              <a:rPr lang="ru-RU" sz="1800" b="1" dirty="0">
                <a:latin typeface="Arial" charset="0"/>
              </a:rPr>
              <a:t>закона </a:t>
            </a:r>
            <a:r>
              <a:rPr lang="ru-RU" sz="1800" b="1" dirty="0" smtClean="0">
                <a:latin typeface="Arial" charset="0"/>
              </a:rPr>
              <a:t>выполнимы </a:t>
            </a:r>
            <a:endParaRPr lang="ru-RU" sz="1800" b="1" dirty="0">
              <a:latin typeface="Arial" charset="0"/>
            </a:endParaRPr>
          </a:p>
          <a:p>
            <a:pPr lvl="5"/>
            <a:endParaRPr lang="ru-RU" sz="1600" dirty="0" smtClean="0">
              <a:latin typeface="Arial" charset="0"/>
            </a:endParaRPr>
          </a:p>
          <a:p>
            <a:pPr lvl="4"/>
            <a:endParaRPr lang="ru-RU" sz="1800" dirty="0" smtClean="0">
              <a:latin typeface="Arial" charset="0"/>
            </a:endParaRPr>
          </a:p>
          <a:p>
            <a:pPr lvl="1"/>
            <a:endParaRPr lang="ru-RU" sz="1800" dirty="0">
              <a:solidFill>
                <a:schemeClr val="tx1"/>
              </a:solidFill>
              <a:latin typeface="Arial" charset="0"/>
            </a:endParaRPr>
          </a:p>
          <a:p>
            <a:pPr lvl="1"/>
            <a:endParaRPr lang="ru-RU" sz="1800" dirty="0" smtClean="0">
              <a:latin typeface="Arial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800" dirty="0" smtClean="0">
              <a:latin typeface="+mj-lt"/>
            </a:endParaRPr>
          </a:p>
        </p:txBody>
      </p:sp>
      <p:pic>
        <p:nvPicPr>
          <p:cNvPr id="10" name="Picture 212" descr="ICON_CheckMark_Q3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9694" y="1911689"/>
            <a:ext cx="317346" cy="2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2" descr="ICON_CheckMark_Q3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9694" y="2425356"/>
            <a:ext cx="317346" cy="2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airrb.ru/products/fz152/fz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1689"/>
            <a:ext cx="1414958" cy="20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2" descr="ICON_CheckMark_Q3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5886" y="3429000"/>
            <a:ext cx="317346" cy="2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16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Правовые основы</a:t>
            </a:r>
            <a:endParaRPr lang="ru-RU" sz="32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836712"/>
            <a:ext cx="9036496" cy="5109091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rgbClr val="0B6782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rgbClr val="0B6782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B6782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rgbClr val="0B6782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rgbClr val="0B678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9pPr>
          </a:lstStyle>
          <a:p>
            <a:endParaRPr lang="ru-RU" sz="1800" dirty="0" smtClean="0">
              <a:latin typeface="Arial" charset="0"/>
            </a:endParaRPr>
          </a:p>
          <a:p>
            <a:pPr lvl="1"/>
            <a:r>
              <a:rPr lang="ru-RU" sz="1800" b="1" dirty="0" err="1" smtClean="0">
                <a:latin typeface="Arial" charset="0"/>
              </a:rPr>
              <a:t>МинКомСвязи</a:t>
            </a:r>
            <a:r>
              <a:rPr lang="ru-RU" sz="1800" b="1" dirty="0" smtClean="0">
                <a:latin typeface="Arial" charset="0"/>
              </a:rPr>
              <a:t> подготовило «облачный» законопроект</a:t>
            </a:r>
          </a:p>
          <a:p>
            <a:pPr lvl="3"/>
            <a:endParaRPr lang="ru-RU" sz="1800" dirty="0">
              <a:latin typeface="Arial" charset="0"/>
            </a:endParaRPr>
          </a:p>
          <a:p>
            <a:pPr lvl="1">
              <a:lnSpc>
                <a:spcPct val="200000"/>
              </a:lnSpc>
            </a:pPr>
            <a:r>
              <a:rPr lang="ru-RU" sz="1200" dirty="0" smtClean="0">
                <a:latin typeface="Arial" charset="0"/>
              </a:rPr>
              <a:t>изменения </a:t>
            </a:r>
            <a:r>
              <a:rPr lang="ru-RU" sz="1200" dirty="0">
                <a:latin typeface="Arial" charset="0"/>
              </a:rPr>
              <a:t>к действующему </a:t>
            </a:r>
            <a:r>
              <a:rPr lang="ru-RU" sz="1200" dirty="0" smtClean="0">
                <a:latin typeface="Arial" charset="0"/>
              </a:rPr>
              <a:t>ФЗ-149  «</a:t>
            </a:r>
            <a:r>
              <a:rPr lang="ru-RU" sz="1200" dirty="0">
                <a:latin typeface="Arial" charset="0"/>
              </a:rPr>
              <a:t>Об информации, информационных технологиях и о защите информации</a:t>
            </a:r>
            <a:r>
              <a:rPr lang="ru-RU" sz="1200" dirty="0" smtClean="0">
                <a:latin typeface="Arial" charset="0"/>
              </a:rPr>
              <a:t>»</a:t>
            </a:r>
          </a:p>
          <a:p>
            <a:pPr lvl="3">
              <a:lnSpc>
                <a:spcPct val="200000"/>
              </a:lnSpc>
            </a:pPr>
            <a:r>
              <a:rPr lang="ru-RU" sz="1600" dirty="0" smtClean="0">
                <a:latin typeface="Arial" charset="0"/>
              </a:rPr>
              <a:t>даны </a:t>
            </a:r>
            <a:r>
              <a:rPr lang="ru-RU" sz="1600" dirty="0">
                <a:latin typeface="Arial" charset="0"/>
              </a:rPr>
              <a:t>юридические определения </a:t>
            </a:r>
            <a:r>
              <a:rPr lang="ru-RU" sz="1600" dirty="0" err="1">
                <a:latin typeface="Arial" charset="0"/>
              </a:rPr>
              <a:t>SaaS</a:t>
            </a:r>
            <a:r>
              <a:rPr lang="ru-RU" sz="1600" dirty="0">
                <a:latin typeface="Arial" charset="0"/>
              </a:rPr>
              <a:t> и </a:t>
            </a:r>
            <a:r>
              <a:rPr lang="ru-RU" sz="1600" dirty="0" err="1">
                <a:latin typeface="Arial" charset="0"/>
              </a:rPr>
              <a:t>IaaS</a:t>
            </a:r>
            <a:r>
              <a:rPr lang="ru-RU" sz="1600" dirty="0">
                <a:latin typeface="Arial" charset="0"/>
              </a:rPr>
              <a:t>.</a:t>
            </a:r>
          </a:p>
          <a:p>
            <a:pPr lvl="3">
              <a:lnSpc>
                <a:spcPct val="200000"/>
              </a:lnSpc>
            </a:pPr>
            <a:r>
              <a:rPr lang="ru-RU" sz="1600" dirty="0" smtClean="0">
                <a:latin typeface="Arial" charset="0"/>
              </a:rPr>
              <a:t>список </a:t>
            </a:r>
            <a:r>
              <a:rPr lang="ru-RU" sz="1600" dirty="0">
                <a:latin typeface="Arial" charset="0"/>
              </a:rPr>
              <a:t>требований к </a:t>
            </a:r>
            <a:r>
              <a:rPr lang="ru-RU" sz="1600" dirty="0" smtClean="0">
                <a:latin typeface="Arial" charset="0"/>
              </a:rPr>
              <a:t>операторам включает</a:t>
            </a:r>
            <a:r>
              <a:rPr lang="en-US" sz="1600" dirty="0" smtClean="0">
                <a:latin typeface="Arial" charset="0"/>
              </a:rPr>
              <a:t>:</a:t>
            </a:r>
          </a:p>
          <a:p>
            <a:pPr lvl="6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Arial" charset="0"/>
              </a:rPr>
              <a:t>	</a:t>
            </a:r>
            <a:r>
              <a:rPr lang="ru-RU" sz="1600" dirty="0" smtClean="0">
                <a:latin typeface="Arial" charset="0"/>
              </a:rPr>
              <a:t>российскую </a:t>
            </a:r>
            <a:r>
              <a:rPr lang="ru-RU" sz="1600" dirty="0">
                <a:latin typeface="Arial" charset="0"/>
              </a:rPr>
              <a:t>регистрацию юридического </a:t>
            </a:r>
            <a:r>
              <a:rPr lang="ru-RU" sz="1600" dirty="0" smtClean="0">
                <a:latin typeface="Arial" charset="0"/>
              </a:rPr>
              <a:t>лица</a:t>
            </a:r>
            <a:endParaRPr lang="en-US" sz="1600" dirty="0" smtClean="0">
              <a:latin typeface="Arial" charset="0"/>
            </a:endParaRPr>
          </a:p>
          <a:p>
            <a:pPr lvl="6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charset="0"/>
              </a:rPr>
              <a:t>	</a:t>
            </a:r>
            <a:r>
              <a:rPr lang="ru-RU" sz="1600" dirty="0" smtClean="0">
                <a:latin typeface="Arial" charset="0"/>
              </a:rPr>
              <a:t>инфраструктуры </a:t>
            </a:r>
            <a:r>
              <a:rPr lang="ru-RU" sz="1600" dirty="0">
                <a:latin typeface="Arial" charset="0"/>
              </a:rPr>
              <a:t>на территории </a:t>
            </a:r>
            <a:r>
              <a:rPr lang="ru-RU" sz="1600" dirty="0" smtClean="0">
                <a:latin typeface="Arial" charset="0"/>
              </a:rPr>
              <a:t>России</a:t>
            </a:r>
            <a:endParaRPr lang="en-US" sz="1600" dirty="0" smtClean="0">
              <a:latin typeface="Arial" charset="0"/>
            </a:endParaRPr>
          </a:p>
          <a:p>
            <a:pPr lvl="6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charset="0"/>
              </a:rPr>
              <a:t>	</a:t>
            </a:r>
            <a:r>
              <a:rPr lang="ru-RU" sz="1600" dirty="0" smtClean="0">
                <a:latin typeface="Arial" charset="0"/>
              </a:rPr>
              <a:t>наличие не </a:t>
            </a:r>
            <a:r>
              <a:rPr lang="ru-RU" sz="1600" dirty="0">
                <a:latin typeface="Arial" charset="0"/>
              </a:rPr>
              <a:t>менее двух </a:t>
            </a:r>
            <a:r>
              <a:rPr lang="ru-RU" sz="1600" dirty="0" err="1" smtClean="0">
                <a:latin typeface="Arial" charset="0"/>
              </a:rPr>
              <a:t>ЦОДов</a:t>
            </a:r>
            <a:endParaRPr lang="ru-RU" sz="1600" dirty="0" smtClean="0">
              <a:latin typeface="Arial" charset="0"/>
            </a:endParaRPr>
          </a:p>
          <a:p>
            <a:pPr lvl="5"/>
            <a:endParaRPr lang="ru-RU" sz="1600" dirty="0" smtClean="0">
              <a:latin typeface="Arial" charset="0"/>
            </a:endParaRPr>
          </a:p>
          <a:p>
            <a:pPr lvl="4"/>
            <a:endParaRPr lang="ru-RU" sz="1800" dirty="0" smtClean="0">
              <a:latin typeface="Arial" charset="0"/>
            </a:endParaRPr>
          </a:p>
          <a:p>
            <a:pPr lvl="1"/>
            <a:endParaRPr lang="ru-RU" sz="1800" dirty="0">
              <a:solidFill>
                <a:schemeClr val="tx1"/>
              </a:solidFill>
              <a:latin typeface="Arial" charset="0"/>
            </a:endParaRPr>
          </a:p>
          <a:p>
            <a:pPr lvl="1"/>
            <a:endParaRPr lang="ru-RU" sz="1800" dirty="0" smtClean="0">
              <a:latin typeface="Arial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800" dirty="0" smtClean="0">
              <a:latin typeface="+mj-lt"/>
            </a:endParaRPr>
          </a:p>
        </p:txBody>
      </p:sp>
      <p:pic>
        <p:nvPicPr>
          <p:cNvPr id="2050" name="Picture 2" descr="&amp;zcy;&amp;acy;&amp;kcy;&amp;ocy;&amp;ncy;&amp;ocy;&amp;pcy;&amp;rcy;&amp;ocy;&amp;iecy;&amp;kcy;&amp;tcy;, &amp;rcy;&amp;iecy;&amp;gcy;&amp;lcy;&amp;acy;&amp;mcy;&amp;iecy;&amp;ncy;&amp;tcy;&amp;icy;&amp;rcy;&amp;ucy;&amp;yucy;&amp;shchcy;&amp;icy;&amp;jcy; &amp;pcy;&amp;rcy;&amp;iecy;&amp;dcy;&amp;ocy;&amp;scy;&amp;tcy;&amp;acy;&amp;vcy;&amp;lcy;&amp;iecy;&amp;ncy;&amp;icy;&amp;iecy; «&amp;ocy;&amp;bcy;&amp;lcy;&amp;acy;&amp;chcy;&amp;ncy;&amp;ycy;&amp;khcy;» &amp;ucy;&amp;scy;&amp;lcy;&amp;ucy;&amp;g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58083"/>
            <a:ext cx="2238659" cy="15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2" descr="ICON_CheckMark_Q3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2285808"/>
            <a:ext cx="317346" cy="2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2" descr="ICON_CheckMark_Q3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39908" y="2704451"/>
            <a:ext cx="317346" cy="2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3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272808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PF Handbook Pro" pitchFamily="50" charset="0"/>
              </a:rPr>
              <a:t>Спасибо за внимание!</a:t>
            </a:r>
            <a:endParaRPr lang="ru-RU" dirty="0">
              <a:latin typeface="PF Handbook Pro" pitchFamily="50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25" y="2571686"/>
            <a:ext cx="4164596" cy="238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588815"/>
            <a:ext cx="4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PF Handbook Pro Black" pitchFamily="50" charset="0"/>
              </a:rPr>
              <a:t>http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PF Handbook Pro Black" pitchFamily="50" charset="0"/>
              </a:rPr>
              <a:t>: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PF Handbook Pro Black" pitchFamily="50" charset="0"/>
              </a:rPr>
              <a:t>//</a:t>
            </a:r>
            <a:r>
              <a:rPr lang="en-US" b="1" dirty="0" smtClean="0">
                <a:solidFill>
                  <a:prstClr val="black"/>
                </a:solidFill>
                <a:latin typeface="PF Handbook Pro Black" pitchFamily="50" charset="0"/>
              </a:rPr>
              <a:t>www</a:t>
            </a:r>
            <a:r>
              <a:rPr lang="ru-RU" b="1" dirty="0" smtClean="0">
                <a:solidFill>
                  <a:prstClr val="black"/>
                </a:solidFill>
                <a:latin typeface="PF Handbook Pro Black" pitchFamily="50" charset="0"/>
              </a:rPr>
              <a:t>.</a:t>
            </a:r>
            <a:r>
              <a:rPr lang="ru-RU" b="1" dirty="0" err="1" smtClean="0">
                <a:solidFill>
                  <a:prstClr val="black"/>
                </a:solidFill>
                <a:latin typeface="PF Handbook Pro Black" pitchFamily="50" charset="0"/>
              </a:rPr>
              <a:t>rtc</a:t>
            </a:r>
            <a:r>
              <a:rPr lang="en-US" b="1" dirty="0" smtClean="0">
                <a:solidFill>
                  <a:prstClr val="black"/>
                </a:solidFill>
                <a:latin typeface="PF Handbook Pro Black" pitchFamily="50" charset="0"/>
              </a:rPr>
              <a:t>loud</a:t>
            </a:r>
            <a:r>
              <a:rPr lang="ru-RU" b="1" dirty="0" smtClean="0">
                <a:solidFill>
                  <a:prstClr val="black"/>
                </a:solidFill>
                <a:latin typeface="PF Handbook Pro Black" pitchFamily="50" charset="0"/>
              </a:rPr>
              <a:t>.</a:t>
            </a:r>
            <a:r>
              <a:rPr lang="ru-RU" b="1" dirty="0" err="1" smtClean="0">
                <a:solidFill>
                  <a:prstClr val="black"/>
                </a:solidFill>
                <a:latin typeface="PF Handbook Pro Black" pitchFamily="50" charset="0"/>
              </a:rPr>
              <a:t>ru</a:t>
            </a:r>
            <a:r>
              <a:rPr lang="en-US" b="1" dirty="0" smtClean="0">
                <a:solidFill>
                  <a:prstClr val="black"/>
                </a:solidFill>
                <a:latin typeface="PF Handbook Pro Black" pitchFamily="50" charset="0"/>
              </a:rPr>
              <a:t> 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PF Handbook Pro Black" pitchFamily="50" charset="0"/>
              </a:rPr>
              <a:t>e-mail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PF Handbook Pro Black" pitchFamily="50" charset="0"/>
              </a:rPr>
              <a:t>: </a:t>
            </a:r>
            <a:r>
              <a:rPr lang="en-US" b="1" dirty="0" smtClean="0">
                <a:solidFill>
                  <a:prstClr val="black"/>
                </a:solidFill>
                <a:latin typeface="PF Handbook Pro Black" pitchFamily="50" charset="0"/>
                <a:hlinkClick r:id="rId3"/>
              </a:rPr>
              <a:t>sales</a:t>
            </a:r>
            <a:r>
              <a:rPr lang="ru-RU" b="1" dirty="0" smtClean="0">
                <a:solidFill>
                  <a:prstClr val="black"/>
                </a:solidFill>
                <a:latin typeface="PF Handbook Pro Black" pitchFamily="50" charset="0"/>
                <a:hlinkClick r:id="rId3"/>
              </a:rPr>
              <a:t>@</a:t>
            </a:r>
            <a:r>
              <a:rPr lang="ru-RU" b="1" dirty="0" err="1" smtClean="0">
                <a:solidFill>
                  <a:prstClr val="black"/>
                </a:solidFill>
                <a:latin typeface="PF Handbook Pro Black" pitchFamily="50" charset="0"/>
                <a:hlinkClick r:id="rId3"/>
              </a:rPr>
              <a:t>rtc</a:t>
            </a:r>
            <a:r>
              <a:rPr lang="en-US" b="1" dirty="0" smtClean="0">
                <a:solidFill>
                  <a:prstClr val="black"/>
                </a:solidFill>
                <a:latin typeface="PF Handbook Pro Black" pitchFamily="50" charset="0"/>
                <a:hlinkClick r:id="rId3"/>
              </a:rPr>
              <a:t>loud</a:t>
            </a:r>
            <a:r>
              <a:rPr lang="ru-RU" b="1" dirty="0" smtClean="0">
                <a:solidFill>
                  <a:prstClr val="black"/>
                </a:solidFill>
                <a:latin typeface="PF Handbook Pro Black" pitchFamily="50" charset="0"/>
                <a:hlinkClick r:id="rId3"/>
              </a:rPr>
              <a:t>.</a:t>
            </a:r>
            <a:r>
              <a:rPr lang="ru-RU" b="1" dirty="0" err="1" smtClean="0">
                <a:solidFill>
                  <a:prstClr val="black"/>
                </a:solidFill>
                <a:latin typeface="PF Handbook Pro Black" pitchFamily="50" charset="0"/>
                <a:hlinkClick r:id="rId3"/>
              </a:rPr>
              <a:t>ru</a:t>
            </a:r>
            <a:endParaRPr lang="en-US" b="1" dirty="0" smtClean="0">
              <a:solidFill>
                <a:prstClr val="black"/>
              </a:solidFill>
              <a:latin typeface="PF Handbook Pro Black" pitchFamily="50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PF Handbook Pro Black" pitchFamily="50" charset="0"/>
              </a:rPr>
              <a:t>8 800 200 95 15</a:t>
            </a:r>
            <a:r>
              <a:rPr lang="ru-RU" sz="2400" b="1" dirty="0" smtClean="0">
                <a:solidFill>
                  <a:prstClr val="black"/>
                </a:solidFill>
                <a:latin typeface="PF Handbook Pro Black" pitchFamily="50" charset="0"/>
              </a:rPr>
              <a:t> </a:t>
            </a:r>
            <a:endParaRPr lang="en-US" sz="2400" b="1" dirty="0" smtClean="0">
              <a:solidFill>
                <a:prstClr val="black"/>
              </a:solidFill>
              <a:latin typeface="PF Handbook Pro Black" pitchFamily="50" charset="0"/>
            </a:endParaRPr>
          </a:p>
        </p:txBody>
      </p:sp>
      <p:pic>
        <p:nvPicPr>
          <p:cNvPr id="17410" name="Picture 2" descr="https://static.licdn.com/scds/common/u/images/logos/linkedin/logo_in_nav_44x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86" y="5388363"/>
            <a:ext cx="286371" cy="23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http://idea-lab.kz/wp-content/themes/mercado/bootstrap/img/faceboo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25" y="5083562"/>
            <a:ext cx="254520" cy="2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5857" y="50149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PF Handbook Pro Black" pitchFamily="50" charset="0"/>
              </a:rPr>
              <a:t>http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PF Handbook Pro Black" pitchFamily="50" charset="0"/>
              </a:rPr>
              <a:t>: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PF Handbook Pro Black" pitchFamily="50" charset="0"/>
              </a:rPr>
              <a:t>//</a:t>
            </a:r>
            <a:r>
              <a:rPr lang="en-US" b="1" dirty="0">
                <a:solidFill>
                  <a:prstClr val="black"/>
                </a:solidFill>
                <a:latin typeface="PF Handbook Pro Black" pitchFamily="50" charset="0"/>
              </a:rPr>
              <a:t>www</a:t>
            </a:r>
            <a:r>
              <a:rPr lang="ru-RU" b="1" dirty="0">
                <a:solidFill>
                  <a:prstClr val="black"/>
                </a:solidFill>
                <a:latin typeface="PF Handbook Pro Black" pitchFamily="50" charset="0"/>
              </a:rPr>
              <a:t>.</a:t>
            </a:r>
            <a:r>
              <a:rPr lang="en-US" b="1" dirty="0">
                <a:solidFill>
                  <a:prstClr val="black"/>
                </a:solidFill>
                <a:latin typeface="PF Handbook Pro Black" pitchFamily="50" charset="0"/>
              </a:rPr>
              <a:t>facebook.com/RTcloud.ru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PF Handbook Pro Black" pitchFamily="50" charset="0"/>
              </a:rPr>
              <a:t>http</a:t>
            </a:r>
            <a:r>
              <a:rPr lang="en-US" b="1" dirty="0">
                <a:solidFill>
                  <a:prstClr val="black"/>
                </a:solidFill>
                <a:latin typeface="PF Handbook Pro Black" pitchFamily="50" charset="0"/>
              </a:rPr>
              <a:t>://www.linkedin.com/company/rtcloud/ </a:t>
            </a:r>
          </a:p>
        </p:txBody>
      </p:sp>
      <p:pic>
        <p:nvPicPr>
          <p:cNvPr id="17415" name="Picture 7" descr="http://rtcloud.ru/wp-content/themes/rtcloud/images/icon_pho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03" y="2161029"/>
            <a:ext cx="398536" cy="41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949280"/>
            <a:ext cx="21812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8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5000"/>
                    </a14:imgEffect>
                    <a14:imgEffect>
                      <a14:brightnessContrast bright="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" y="762000"/>
            <a:ext cx="9142524" cy="607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с одним вырезанным углом 5"/>
          <p:cNvSpPr/>
          <p:nvPr/>
        </p:nvSpPr>
        <p:spPr>
          <a:xfrm flipH="1">
            <a:off x="8100392" y="6309320"/>
            <a:ext cx="1024558" cy="529630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1"/>
            <a:ext cx="7217246" cy="762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Новосибирск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DF8B-EE85-4E2F-92F9-78C89083CF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2735796" y="2204863"/>
            <a:ext cx="3384376" cy="3240360"/>
          </a:xfrm>
          <a:prstGeom prst="donut">
            <a:avLst>
              <a:gd name="adj" fmla="val 217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3091033"/>
            <a:ext cx="1800200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Gigabit</a:t>
            </a:r>
          </a:p>
          <a:p>
            <a:pPr algn="ctr"/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</a:t>
            </a:r>
            <a:endParaRPr lang="ru-RU" sz="2400" b="1" dirty="0" smtClean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6" name="Picture 12" descr="https://encrypted-tbn2.google.com/images?q=tbn:ANd9GcRtxVyvsp6LGa0YLWD60-KumRz3_cWEKyIQJhgkPGeaSTum8xKjU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80477"/>
            <a:ext cx="792088" cy="8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encrypted-tbn0.google.com/images?q=tbn:ANd9GcThW5Z1gtbXc1x1ZSJ5Um7zuOzN_yf1L0E5qAvOPvS2EPDB0WBmy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80" y="3376234"/>
            <a:ext cx="801012" cy="6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Новосибирский Internet Exchan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82" y="4221088"/>
            <a:ext cx="801010" cy="5089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13" name="AutoShape 16" descr="data:image/jpeg;base64,/9j/4AAQSkZJRgABAQAAAQABAAD/2wCEAAkGBhAGEQ0QEA0QEBEWERASFBAQEA8WEhQQExQhFRcQGBYXISYfGBklGRceHzAhIygpLCwtFR49NTAqNicrLCkBCQoKDgwOGg8PGi0lHiQsLS8tNS01MC0sLC8sNSwyKSwqLCwsLC0sKSwsLCwsKSwsMCkpLCwpKS0sLCksLSwpLP/AABEIAOEA4QMBIgACEQEDEQH/xAAcAAEAAgIDAQAAAAAAAAAAAAAABAcFBgIDCAH/xABDEAACAgEBAwcJBQUHBQEAAAAAAQIDBBEFEjEGFSE0c7LRBxMiQVFUYXGTMlKBkaEUQmJysSNDU3SCksEXJGPS8Bb/xAAaAQEAAgMBAAAAAAAAAAAAAAAAAQIEBQYD/8QALhEBAAIBAwIDBwMFAAAAAAAAAAECAwQREgUhMUFRFDJCcYHB8BM00SJhobHx/9oADAMBAAIRAxEAPwC29k7Jx50Y7ePS26qm26q9W9xdPAlcz4/u1P0q/AbH6vjdjV3ETAIfM+P7tT9KvwHM+P7tT9KvwJgAh8z4/u1P0q/Acz4/u1P0q/AmACHzPj+7U/Sr8BzPj+7U/Sr8CYAIfM+P7tT9KvwHM+P7tT9KvwJgAh8z4/u1P0q/Acz4/u1P0q/AmACHzPj+7U/Sr8BzPj+7U/Sr8CYAIfM+P7tT9KvwHM+P7tT9KvwJgAh8z4/u1P0q/Acz4/u1P0q/AmACHzPj+7U/Sr8BzPj+7U/Sr8CYAIfM+P7tT9KvwHM+P7tT9KvwJgAh8z4/u1P0q/Acz4/u1P0q/AmACHzPj+7U/Sr8BzPj+7U/Sr8CYAIfM+P7tT9KvwHM+P7tT9KvwJgAqDzEfuR/2oHMFUrQ2P1fG7GruImEPY/V8bsau4iYWQAAAAAAAAAAAAAAAAAAAAAAAAAAAAAAAAAACowAVStDY/V8bsau4iYQ9j9Xxuxq7iJhZAAAAAAAAAAAAAAN6ELH2zjZc3XXk0zn9yNkHL8kzX/KZmzxMNRhJx85bGEtOLhuuTj+OiKnrsdTUotxkmmmno01wa9hj5M3Cdtmo1nUvZ8kUiu/q9CgibIyXmUY9kvtTqrm/nKKbJZkNtWd43gAASAAAAAAAAAAAAAKjABVK0Nj9Xxuxq7iJhD2P1fG7GruImFkAAAAAAAAAAb0AA1DbvlIx9mNwpj+0TXQ3GWlaf8AN06/h+ZjNl+VTztkY5GPGEG0t+uTe7r62nxXyPKctInbdhW1+nrfhNu6d5Veq09vHuSKsLS8qvVae3j3JFWmJqPfc/1b9xPyhe3J3qmF/l6e4jImCxNqQ2Ns7Hvs13Y41D0XFtwSUV8W2an/ANWbN7qkNzXh5yW9p89NP0MuclaxG7f21eLBWsXnvMQskGC5P8scblDpGEty3TpqnopfOPqkvkZ09ImJjeGXjyVyV5UneAAErgAAAAAAAAAAqMAFUrQ2P1fG7GruImEPY/V8bsau4iYWQAAAAAAAA+N7vSyq+W3LiW1ZSox5ONC1Uprja/n9z+pnvKVyieDXHFrlpOxaza4qrhp/qfR8k/aVeYmfL8MOe6prZif0aT8/4/kM9yW5J3coLIPccaFJb9r6E0uMY+1vh0cDNch+Qy2mo5OTH+y4wr/xP4pfw/D1/LjZtdaqSjGKiktEkkkkvUkVxYN+9nloemTk2yZfD09WmeVTqtPbx7kirS0/Kr1Wnt49yRVhTUe+8OrfuJ+ULkWyOfdl0Ub265Y1G7L1KcYpxb+GqKm2nsq7Y83XdXKEvVrwkvbF8GvkXXyd6phf5enuI7tqbKp2xW6rq1OL9vFP70X6n8TIvi5xE+bb6nQRqcdbRO1oiFCQm6mpRbTTTTTaaa9aa4MtHkNy3520x8iS88l6E+HnEvU/4/6mk8q+S1nJqzTpnTJvzdmnH+CXskv1/pharXRKMoycZJpqS4prpTRi1tbFZosObLosu0/WPz/D0KDDck9vLlDjQsennF6FiXqsXr+TXT+JmTYxO8bw7Cl4vWLV8JAASuAAAAAAAAqMAFUrQ2P1fG7GruImEPY/V8bsau4iYWQAAAAAB8b0PpjeUuV+x4mXNcVTZp83HRfqyJnaN1b241m3opvlDtR7Yyb7teiU3u/CuPRFfkv1JPJHYX/6DJrra/s16dn8kf3fxei/FmF4FmeSnBUKci7TplYoJ/wwjr/WX6Guxxzv3cfpMftOpjl67y3mEFWkkkkkkkuCS9RyANk7JpflV6rT28e5IqwvXlDsOHKGiVM249KlGaWrjNcJaev2fJs0XD8lNzsXnsivzWvS695zkvYk1pH59Jh5sVrW3hzvUdFmy5uVI3iW98neqYf+Xp7iMicKalRGMYrSMUopexJaJHMy47Q6CkcaxCDtvZENuU2UzXRJdEvXGa4TXxTKLy8WWFOyua0nCUoyXxi9D0EVL5TcFYuZvpdFlcZP+aPoP9EjG1Fe3JpesYImkZY8Y7fRz8mW1Xh5Tpb9G2LWn/kgt6L/AC1X5FrlCbGynhZGNYv3ba3+G8tf0L7J09t67L9HyTbFNJ8p/wBgAMluQAAAAAAAFRgAqlaGx+r43Y1dxEwh7H6vjdjV3ETCyAAAAAAMDy5WuBl6fcj+W+jPGP5Q4n7di5VaWrlTYl/Nu9H6lbd4l5Zo5Y7RHpKiC2/Jk08Fdrbr89V/wVJxLJ8lGepV5NDfSpxsS+Eluv8AWK/MwdPO13L9JtFdRtPnEt+ABsHWgAAAAAVr5WWvO4ft83b+W8tP+SyiovKTnrMzXBPVVQjX/qfpPvJfgeGef6Gr6raI08x6zDVo9DR6FR56jxR6FR56bzYfRPj+n3fQAZboAAAAAAAAFRgAqlaGx+r43Y1dxEwh7H6vjdjV3ETCyAAAAAAAAFGcp9lPY2VfVppHecodnLpj4fgOTO23sDIru6XH7M4r11y4/iuPzRYflF5Nva1SvrjrbUnqlxlVxa+LXFfiVQa7JWcd+zjtXitpdRvX13h6DovjlRjOElKMkpRkuDT6UzsKk5Gct5bA0pu1njt9GnTKtvi0vXH2r8vjamHm17QhGyqyNkHwlF6r5fB/AzceSLw6XSaumorvHj5w7wAejMADG7a5QUbAhv3WJP8Adgumcn7FH/ngRM7d5VtaKRytO0HKHbcNgUWXT6WlpCP3rHwj/wDepMo7IvllTnOb1lKTlJ+2Unq2ZPlJykt5SW78/RgtVXWn0RXt+Mn62YrcaSlo9NWtdOjVdLX6r8zX5snOe3g5LqGs9ovtX3Y/N3yPFHoVHnqPFHoVHtpvNndE+P6fd9ABluhAAAAAAAAVGACqVobH6vjdjV3ETCHsfq+N2NXcRMLIAAAAAAAACtuW/IN1ueTiw1i9ZWUxXTF+ucF617V6vV8LJBS9IvG0sbU6amopxv8A8eeCXs7a1+yZb1F0636919D+afQ/xLV5Q8gcbbbc4/2Fr6XOCW7J+2UfX81ozQ9p+T7O2e3pUro/eper/wBr0l+jMG2K9J3hzObQajT23r3/ALwyGH5U8qlJWVVW/Fb0G/y1X6Ex+VqWnRhR17d/+hot+HZjPSdU4P8AjhKP9UdWmo/VvHmpGv1Ve3KW17Q8peblpqHm6F7YR1l+ctf6Gr5GTPLk52TlOT4ynJtv8WTcHk7l7Sa81i2y+O44x/3S0RuOwvJc9VPMsWnHzNT4/CU/D8xxyZExj1WrnvvPz8Gq8m+TF3KSzdgnGtP07WvRivYvbL4fmbB5RtmV7Hq2dTVHdhFX/Nv0dZN+ttlk4mJXgwjXXCMIJaKMUkkat5RuT1u2aqp0xc51OWsF9qUJJate1ppdHzPecPGk7eLa36fGHTWive0/nZVEeKPQqKU2JyTydrWwh5iyEN5b9k4Siox16ftcXpwSLsGmiYid0dHx2rW82jbfb7gAMpvQAAAAAAAFRgAqlaGx+r43Y1dxEwh7H6vjdjV3ETCyAAAAAAAAAETaO18fZEVLIyKqIt6KVtkIJv2Jya1Z2V51V24o21y34OyGk4verWms46cY+kuldHpL2gd4MbkcpMPEjVKzNxoRsWtcpX1JTXti2/SXxR3521aNmRjO/Iqpg2kp22QhFtrXROT0b0WoEtrU4qtR6VFL5JEG7lBiY1UL55mPGmXRG6V1ark/ZGWuj4Ph7Dv5zp3ap+fq3LJRjXPzkN2yUvsxg9dJN6dCXHQGySDpnl11zhXKyCskpOMHKKnJR+04x4tLXp04akHG5UYOZONdefi2WN6RhC+qUm/Yknq2BlAQY7dxZ3PHWVQ7/wDAVtfneGv2NdeHSMrbuLg2Qpty6K7ZabtU7a4zlr0LSLer1AnAjz2jTUpuV1aUZxrk3OKUbJabtb6eiT3o6Lj6S9pIAAAAAAAAAAACowAVStDY/V8bsau4iYQ9j9Xxuxq7iJhZAAAAAAAADUdsR5s2h+1XYl2TTLEhTVOmiVzotjZKVkXXFOSVilD0kv7vR+o1LH5NZm1J3wrxrcOtranmq7IuNfmbbcW1YspQ+xC3SxPceq1npwaLbAFe7LuWBbk3ZGx8ndvrojTCGL511V1V+algOMeitKalJPohJWJ6mJ2Jnyols3HyMHL/AOz/AGu2yqGNbfuO6c68aj0E+hUtvXhooaa+q2DhGmMHKSjFSlpvSSWr04av16agU/snDuksXIj+1V1Vxzcd+Zwa77KL/wBsnZKMqbIuUN6Eoreiujc0ehkMXkfbtWONjuGVXVKzaOX5y+qqt1XOuFdE1XV6NT85OVqhx1i20tdC0K6Y067sYx1bk91JayfS5PTi37TmEq3xsDO2hbh7TyMWcMiOZj4/mVFtwxFXOm6zRfuyutlZr92ECRs/YVtWDybj+zSjdXfiO3+z9OtRpmpSn60k2tdSwAEKryqLMbZawYbJyntCpRl52GO3F5Nc1OWdHI4ScmnJaPee9o1xO7Ey4XU7Zqs2XkZVt+ZtCEZwo85C5RtlTXGVvCpQUVH0mtFFNcSziFsrZUNjwnCDk1K6+57zTe/fa7ZLoXDWT0+ASr7Z3J/M2VYsi+mzLjTlVOyndbdk3h01c4VL+9nCcZdD16HJrSS6bOACAAAAAAAAAAAVGACqVobH6vjdjV3ETCHsfq+N2NXcRMLIAAAAAAAAAAAAAAAAAAAAAAAAAAAAAAAAAABUYAKpWhsfq+N2NXcRMIex+r43Y1dxEwsgAAAAAAAAAAAAAAAAAAAAAAAAAAAAAAAAAAFRgAqlaGx+r43Y1dxEwh7H6vjdjV3ETCyAAAAAAAAAAAAAAAAAAAAAAAAAAAAAAAAAA+AVIACqXCj7MP5Y/wBDmASAAAAAAAAAAAAAAAAAAAAAAAAAAAAAAAAB9PgAw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18" descr="data:image/jpeg;base64,/9j/4AAQSkZJRgABAQAAAQABAAD/2wCEAAkGBhAGEQ0QEA0QEBEWERASFBAQEA8WEhQQExQhFRcQGBYXISYfGBklGRceHzAhIygpLCwtFR49NTAqNicrLCkBCQoKDgwOGg8PGi0lHiQsLS8tNS01MC0sLC8sNSwyKSwqLCwsLC0sKSwsLCwsKSwsMCkpLCwpKS0sLCksLSwpLP/AABEIAOEA4QMBIgACEQEDEQH/xAAcAAEAAgIDAQAAAAAAAAAAAAAABAcFBgIDCAH/xABDEAACAgEBAwcJBQUHBQEAAAAAAQIDBBEFEjEGFSE0c7LRBxMiQVFUYXGTMlKBkaEUQmJysSNDU3SCksEXJGPS8Bb/xAAaAQEAAgMBAAAAAAAAAAAAAAAAAQIEBQYD/8QALhEBAAIBAwIDBwMFAAAAAAAAAAECAwQREgUhMUFRFDJCcYHB8BM00SJhobHx/9oADAMBAAIRAxEAPwC29k7Jx50Y7ePS26qm26q9W9xdPAlcz4/u1P0q/AbH6vjdjV3ETAIfM+P7tT9KvwHM+P7tT9KvwJgAh8z4/u1P0q/Acz4/u1P0q/AmACHzPj+7U/Sr8BzPj+7U/Sr8CYAIfM+P7tT9KvwHM+P7tT9KvwJgAh8z4/u1P0q/Acz4/u1P0q/AmACHzPj+7U/Sr8BzPj+7U/Sr8CYAIfM+P7tT9KvwHM+P7tT9KvwJgAh8z4/u1P0q/Acz4/u1P0q/AmACHzPj+7U/Sr8BzPj+7U/Sr8CYAIfM+P7tT9KvwHM+P7tT9KvwJgAh8z4/u1P0q/Acz4/u1P0q/AmACHzPj+7U/Sr8BzPj+7U/Sr8CYAIfM+P7tT9KvwHM+P7tT9KvwJgAqDzEfuR/2oHMFUrQ2P1fG7GruImEPY/V8bsau4iYWQAAAAAAAAAAAAAAAAAAAAAAAAAAAAAAAAAACowAVStDY/V8bsau4iYQ9j9Xxuxq7iJhZAAAAAAAAAAAAAAN6ELH2zjZc3XXk0zn9yNkHL8kzX/KZmzxMNRhJx85bGEtOLhuuTj+OiKnrsdTUotxkmmmno01wa9hj5M3Cdtmo1nUvZ8kUiu/q9CgibIyXmUY9kvtTqrm/nKKbJZkNtWd43gAASAAAAAAAAAAAAAKjABVK0Nj9Xxuxq7iJhD2P1fG7GruImFkAAAAAAAAAAb0AA1DbvlIx9mNwpj+0TXQ3GWlaf8AN06/h+ZjNl+VTztkY5GPGEG0t+uTe7r62nxXyPKctInbdhW1+nrfhNu6d5Veq09vHuSKsLS8qvVae3j3JFWmJqPfc/1b9xPyhe3J3qmF/l6e4jImCxNqQ2Ns7Hvs13Y41D0XFtwSUV8W2an/ANWbN7qkNzXh5yW9p89NP0MuclaxG7f21eLBWsXnvMQskGC5P8scblDpGEty3TpqnopfOPqkvkZ09ImJjeGXjyVyV5UneAAErgAAAAAAAAAAqMAFUrQ2P1fG7GruImEPY/V8bsau4iYWQAAAAAAAA+N7vSyq+W3LiW1ZSox5ONC1Uprja/n9z+pnvKVyieDXHFrlpOxaza4qrhp/qfR8k/aVeYmfL8MOe6prZif0aT8/4/kM9yW5J3coLIPccaFJb9r6E0uMY+1vh0cDNch+Qy2mo5OTH+y4wr/xP4pfw/D1/LjZtdaqSjGKiktEkkkkvUkVxYN+9nloemTk2yZfD09WmeVTqtPbx7kirS0/Kr1Wnt49yRVhTUe+8OrfuJ+ULkWyOfdl0Ub265Y1G7L1KcYpxb+GqKm2nsq7Y83XdXKEvVrwkvbF8GvkXXyd6phf5enuI7tqbKp2xW6rq1OL9vFP70X6n8TIvi5xE+bb6nQRqcdbRO1oiFCQm6mpRbTTTTTaaa9aa4MtHkNy3520x8iS88l6E+HnEvU/4/6mk8q+S1nJqzTpnTJvzdmnH+CXskv1/pharXRKMoycZJpqS4prpTRi1tbFZosObLosu0/WPz/D0KDDck9vLlDjQsennF6FiXqsXr+TXT+JmTYxO8bw7Cl4vWLV8JAASuAAAAAAAAqMAFUrQ2P1fG7GruImEPY/V8bsau4iYWQAAAAAB8b0PpjeUuV+x4mXNcVTZp83HRfqyJnaN1b241m3opvlDtR7Yyb7teiU3u/CuPRFfkv1JPJHYX/6DJrra/s16dn8kf3fxei/FmF4FmeSnBUKci7TplYoJ/wwjr/WX6Guxxzv3cfpMftOpjl67y3mEFWkkkkkkkuCS9RyANk7JpflV6rT28e5IqwvXlDsOHKGiVM249KlGaWrjNcJaev2fJs0XD8lNzsXnsivzWvS695zkvYk1pH59Jh5sVrW3hzvUdFmy5uVI3iW98neqYf+Xp7iMicKalRGMYrSMUopexJaJHMy47Q6CkcaxCDtvZENuU2UzXRJdEvXGa4TXxTKLy8WWFOyua0nCUoyXxi9D0EVL5TcFYuZvpdFlcZP+aPoP9EjG1Fe3JpesYImkZY8Y7fRz8mW1Xh5Tpb9G2LWn/kgt6L/AC1X5FrlCbGynhZGNYv3ba3+G8tf0L7J09t67L9HyTbFNJ8p/wBgAMluQAAAAAAAFRgAqlaGx+r43Y1dxEwh7H6vjdjV3ETCyAAAAAAMDy5WuBl6fcj+W+jPGP5Q4n7di5VaWrlTYl/Nu9H6lbd4l5Zo5Y7RHpKiC2/Jk08Fdrbr89V/wVJxLJ8lGepV5NDfSpxsS+Eluv8AWK/MwdPO13L9JtFdRtPnEt+ABsHWgAAAAAVr5WWvO4ft83b+W8tP+SyiovKTnrMzXBPVVQjX/qfpPvJfgeGef6Gr6raI08x6zDVo9DR6FR56jxR6FR56bzYfRPj+n3fQAZboAAAAAAAAFRgAqlaGx+r43Y1dxEwh7H6vjdjV3ETCyAAAAAAAAFGcp9lPY2VfVppHecodnLpj4fgOTO23sDIru6XH7M4r11y4/iuPzRYflF5Nva1SvrjrbUnqlxlVxa+LXFfiVQa7JWcd+zjtXitpdRvX13h6DovjlRjOElKMkpRkuDT6UzsKk5Gct5bA0pu1njt9GnTKtvi0vXH2r8vjamHm17QhGyqyNkHwlF6r5fB/AzceSLw6XSaumorvHj5w7wAejMADG7a5QUbAhv3WJP8Adgumcn7FH/ngRM7d5VtaKRytO0HKHbcNgUWXT6WlpCP3rHwj/wDepMo7IvllTnOb1lKTlJ+2Unq2ZPlJykt5SW78/RgtVXWn0RXt+Mn62YrcaSlo9NWtdOjVdLX6r8zX5snOe3g5LqGs9ovtX3Y/N3yPFHoVHnqPFHoVHtpvNndE+P6fd9ABluhAAAAAAAAVGACqVobH6vjdjV3ETCHsfq+N2NXcRMLIAAAAAAAACtuW/IN1ueTiw1i9ZWUxXTF+ucF617V6vV8LJBS9IvG0sbU6amopxv8A8eeCXs7a1+yZb1F0636919D+afQ/xLV5Q8gcbbbc4/2Fr6XOCW7J+2UfX81ozQ9p+T7O2e3pUro/eper/wBr0l+jMG2K9J3hzObQajT23r3/ALwyGH5U8qlJWVVW/Fb0G/y1X6Ex+VqWnRhR17d/+hot+HZjPSdU4P8AjhKP9UdWmo/VvHmpGv1Ve3KW17Q8peblpqHm6F7YR1l+ctf6Gr5GTPLk52TlOT4ynJtv8WTcHk7l7Sa81i2y+O44x/3S0RuOwvJc9VPMsWnHzNT4/CU/D8xxyZExj1WrnvvPz8Gq8m+TF3KSzdgnGtP07WvRivYvbL4fmbB5RtmV7Hq2dTVHdhFX/Nv0dZN+ttlk4mJXgwjXXCMIJaKMUkkat5RuT1u2aqp0xc51OWsF9qUJJate1ppdHzPecPGk7eLa36fGHTWive0/nZVEeKPQqKU2JyTydrWwh5iyEN5b9k4Siox16ftcXpwSLsGmiYid0dHx2rW82jbfb7gAMpvQAAAAAAAFRgAqlaGx+r43Y1dxEwh7H6vjdjV3ETCyAAAAAAAAAETaO18fZEVLIyKqIt6KVtkIJv2Jya1Z2V51V24o21y34OyGk4verWms46cY+kuldHpL2gd4MbkcpMPEjVKzNxoRsWtcpX1JTXti2/SXxR3521aNmRjO/Iqpg2kp22QhFtrXROT0b0WoEtrU4qtR6VFL5JEG7lBiY1UL55mPGmXRG6V1ark/ZGWuj4Ph7Dv5zp3ap+fq3LJRjXPzkN2yUvsxg9dJN6dCXHQGySDpnl11zhXKyCskpOMHKKnJR+04x4tLXp04akHG5UYOZONdefi2WN6RhC+qUm/Yknq2BlAQY7dxZ3PHWVQ7/wDAVtfneGv2NdeHSMrbuLg2Qpty6K7ZabtU7a4zlr0LSLer1AnAjz2jTUpuV1aUZxrk3OKUbJabtb6eiT3o6Lj6S9pIAAAAAAAAAAACowAVStDY/V8bsau4iYQ9j9Xxuxq7iJhZAAAAAAAADUdsR5s2h+1XYl2TTLEhTVOmiVzotjZKVkXXFOSVilD0kv7vR+o1LH5NZm1J3wrxrcOtranmq7IuNfmbbcW1YspQ+xC3SxPceq1npwaLbAFe7LuWBbk3ZGx8ndvrojTCGL511V1V+algOMeitKalJPohJWJ6mJ2Jnyols3HyMHL/AOz/AGu2yqGNbfuO6c68aj0E+hUtvXhooaa+q2DhGmMHKSjFSlpvSSWr04av16agU/snDuksXIj+1V1Vxzcd+Zwa77KL/wBsnZKMqbIuUN6Eoreiujc0ehkMXkfbtWONjuGVXVKzaOX5y+qqt1XOuFdE1XV6NT85OVqhx1i20tdC0K6Y067sYx1bk91JayfS5PTi37TmEq3xsDO2hbh7TyMWcMiOZj4/mVFtwxFXOm6zRfuyutlZr92ECRs/YVtWDybj+zSjdXfiO3+z9OtRpmpSn60k2tdSwAEKryqLMbZawYbJyntCpRl52GO3F5Nc1OWdHI4ScmnJaPee9o1xO7Ey4XU7Zqs2XkZVt+ZtCEZwo85C5RtlTXGVvCpQUVH0mtFFNcSziFsrZUNjwnCDk1K6+57zTe/fa7ZLoXDWT0+ASr7Z3J/M2VYsi+mzLjTlVOyndbdk3h01c4VL+9nCcZdD16HJrSS6bOACAAAAAAAAAAAVGACqVobH6vjdjV3ETCHsfq+N2NXcRMLIAAAAAAAAAAAAAAAAAAAAAAAAAAAAAAAAAABUYAKpWhsfq+N2NXcRMIex+r43Y1dxEwsgAAAAAAAAAAAAAAAAAAAAAAAAAAAAAAAAAAFRgAqlaGx+r43Y1dxEwh7H6vjdjV3ETCyAAAAAAAAAAAAAAAAAAAAAAAAAAAAAAAAAA+AVIACqXCj7MP5Y/wBDmASAAAAAAAAAAAAAAAAAAAAAAAAAAAAAAAAB9PgAwoA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AutoShape 20" descr="data:image/jpeg;base64,/9j/4AAQSkZJRgABAQAAAQABAAD/2wCEAAkGBhAGEQ0QEA0QEBEWERASFBAQEA8WEhQQExQhFRcQGBYXISYfGBklGRceHzAhIygpLCwtFR49NTAqNicrLCkBCQoKDgwOGg8PGi0lHiQsLS8tNS01MC0sLC8sNSwyKSwqLCwsLC0sKSwsLCwsKSwsMCkpLCwpKS0sLCksLSwpLP/AABEIAOEA4QMBIgACEQEDEQH/xAAcAAEAAgIDAQAAAAAAAAAAAAAABAcFBgIDCAH/xABDEAACAgEBAwcJBQUHBQEAAAAAAQIDBBEFEjEGFSE0c7LRBxMiQVFUYXGTMlKBkaEUQmJysSNDU3SCksEXJGPS8Bb/xAAaAQEAAgMBAAAAAAAAAAAAAAAAAQIEBQYD/8QALhEBAAIBAwIDBwMFAAAAAAAAAAECAwQREgUhMUFRFDJCcYHB8BM00SJhobHx/9oADAMBAAIRAxEAPwC29k7Jx50Y7ePS26qm26q9W9xdPAlcz4/u1P0q/AbH6vjdjV3ETAIfM+P7tT9KvwHM+P7tT9KvwJgAh8z4/u1P0q/Acz4/u1P0q/AmACHzPj+7U/Sr8BzPj+7U/Sr8CYAIfM+P7tT9KvwHM+P7tT9KvwJgAh8z4/u1P0q/Acz4/u1P0q/AmACHzPj+7U/Sr8BzPj+7U/Sr8CYAIfM+P7tT9KvwHM+P7tT9KvwJgAh8z4/u1P0q/Acz4/u1P0q/AmACHzPj+7U/Sr8BzPj+7U/Sr8CYAIfM+P7tT9KvwHM+P7tT9KvwJgAh8z4/u1P0q/Acz4/u1P0q/AmACHzPj+7U/Sr8BzPj+7U/Sr8CYAIfM+P7tT9KvwHM+P7tT9KvwJgAqDzEfuR/2oHMFUrQ2P1fG7GruImEPY/V8bsau4iYWQAAAAAAAAAAAAAAAAAAAAAAAAAAAAAAAAAACowAVStDY/V8bsau4iYQ9j9Xxuxq7iJhZAAAAAAAAAAAAAAN6ELH2zjZc3XXk0zn9yNkHL8kzX/KZmzxMNRhJx85bGEtOLhuuTj+OiKnrsdTUotxkmmmno01wa9hj5M3Cdtmo1nUvZ8kUiu/q9CgibIyXmUY9kvtTqrm/nKKbJZkNtWd43gAASAAAAAAAAAAAAAKjABVK0Nj9Xxuxq7iJhD2P1fG7GruImFkAAAAAAAAAAb0AA1DbvlIx9mNwpj+0TXQ3GWlaf8AN06/h+ZjNl+VTztkY5GPGEG0t+uTe7r62nxXyPKctInbdhW1+nrfhNu6d5Veq09vHuSKsLS8qvVae3j3JFWmJqPfc/1b9xPyhe3J3qmF/l6e4jImCxNqQ2Ns7Hvs13Y41D0XFtwSUV8W2an/ANWbN7qkNzXh5yW9p89NP0MuclaxG7f21eLBWsXnvMQskGC5P8scblDpGEty3TpqnopfOPqkvkZ09ImJjeGXjyVyV5UneAAErgAAAAAAAAAAqMAFUrQ2P1fG7GruImEPY/V8bsau4iYWQAAAAAAAA+N7vSyq+W3LiW1ZSox5ONC1Uprja/n9z+pnvKVyieDXHFrlpOxaza4qrhp/qfR8k/aVeYmfL8MOe6prZif0aT8/4/kM9yW5J3coLIPccaFJb9r6E0uMY+1vh0cDNch+Qy2mo5OTH+y4wr/xP4pfw/D1/LjZtdaqSjGKiktEkkkkvUkVxYN+9nloemTk2yZfD09WmeVTqtPbx7kirS0/Kr1Wnt49yRVhTUe+8OrfuJ+ULkWyOfdl0Ub265Y1G7L1KcYpxb+GqKm2nsq7Y83XdXKEvVrwkvbF8GvkXXyd6phf5enuI7tqbKp2xW6rq1OL9vFP70X6n8TIvi5xE+bb6nQRqcdbRO1oiFCQm6mpRbTTTTTaaa9aa4MtHkNy3520x8iS88l6E+HnEvU/4/6mk8q+S1nJqzTpnTJvzdmnH+CXskv1/pharXRKMoycZJpqS4prpTRi1tbFZosObLosu0/WPz/D0KDDck9vLlDjQsennF6FiXqsXr+TXT+JmTYxO8bw7Cl4vWLV8JAASuAAAAAAAAqMAFUrQ2P1fG7GruImEPY/V8bsau4iYWQAAAAAB8b0PpjeUuV+x4mXNcVTZp83HRfqyJnaN1b241m3opvlDtR7Yyb7teiU3u/CuPRFfkv1JPJHYX/6DJrra/s16dn8kf3fxei/FmF4FmeSnBUKci7TplYoJ/wwjr/WX6Guxxzv3cfpMftOpjl67y3mEFWkkkkkkkuCS9RyANk7JpflV6rT28e5IqwvXlDsOHKGiVM249KlGaWrjNcJaev2fJs0XD8lNzsXnsivzWvS695zkvYk1pH59Jh5sVrW3hzvUdFmy5uVI3iW98neqYf+Xp7iMicKalRGMYrSMUopexJaJHMy47Q6CkcaxCDtvZENuU2UzXRJdEvXGa4TXxTKLy8WWFOyua0nCUoyXxi9D0EVL5TcFYuZvpdFlcZP+aPoP9EjG1Fe3JpesYImkZY8Y7fRz8mW1Xh5Tpb9G2LWn/kgt6L/AC1X5FrlCbGynhZGNYv3ba3+G8tf0L7J09t67L9HyTbFNJ8p/wBgAMluQAAAAAAAFRgAqlaGx+r43Y1dxEwh7H6vjdjV3ETCyAAAAAAMDy5WuBl6fcj+W+jPGP5Q4n7di5VaWrlTYl/Nu9H6lbd4l5Zo5Y7RHpKiC2/Jk08Fdrbr89V/wVJxLJ8lGepV5NDfSpxsS+Eluv8AWK/MwdPO13L9JtFdRtPnEt+ABsHWgAAAAAVr5WWvO4ft83b+W8tP+SyiovKTnrMzXBPVVQjX/qfpPvJfgeGef6Gr6raI08x6zDVo9DR6FR56jxR6FR56bzYfRPj+n3fQAZboAAAAAAAAFRgAqlaGx+r43Y1dxEwh7H6vjdjV3ETCyAAAAAAAAFGcp9lPY2VfVppHecodnLpj4fgOTO23sDIru6XH7M4r11y4/iuPzRYflF5Nva1SvrjrbUnqlxlVxa+LXFfiVQa7JWcd+zjtXitpdRvX13h6DovjlRjOElKMkpRkuDT6UzsKk5Gct5bA0pu1njt9GnTKtvi0vXH2r8vjamHm17QhGyqyNkHwlF6r5fB/AzceSLw6XSaumorvHj5w7wAejMADG7a5QUbAhv3WJP8Adgumcn7FH/ngRM7d5VtaKRytO0HKHbcNgUWXT6WlpCP3rHwj/wDepMo7IvllTnOb1lKTlJ+2Unq2ZPlJykt5SW78/RgtVXWn0RXt+Mn62YrcaSlo9NWtdOjVdLX6r8zX5snOe3g5LqGs9ovtX3Y/N3yPFHoVHnqPFHoVHtpvNndE+P6fd9ABluhAAAAAAAAVGACqVobH6vjdjV3ETCHsfq+N2NXcRMLIAAAAAAAACtuW/IN1ueTiw1i9ZWUxXTF+ucF617V6vV8LJBS9IvG0sbU6amopxv8A8eeCXs7a1+yZb1F0636919D+afQ/xLV5Q8gcbbbc4/2Fr6XOCW7J+2UfX81ozQ9p+T7O2e3pUro/eper/wBr0l+jMG2K9J3hzObQajT23r3/ALwyGH5U8qlJWVVW/Fb0G/y1X6Ex+VqWnRhR17d/+hot+HZjPSdU4P8AjhKP9UdWmo/VvHmpGv1Ve3KW17Q8peblpqHm6F7YR1l+ctf6Gr5GTPLk52TlOT4ynJtv8WTcHk7l7Sa81i2y+O44x/3S0RuOwvJc9VPMsWnHzNT4/CU/D8xxyZExj1WrnvvPz8Gq8m+TF3KSzdgnGtP07WvRivYvbL4fmbB5RtmV7Hq2dTVHdhFX/Nv0dZN+ttlk4mJXgwjXXCMIJaKMUkkat5RuT1u2aqp0xc51OWsF9qUJJate1ppdHzPecPGk7eLa36fGHTWive0/nZVEeKPQqKU2JyTydrWwh5iyEN5b9k4Siox16ftcXpwSLsGmiYid0dHx2rW82jbfb7gAMpvQAAAAAAAFRgAqlaGx+r43Y1dxEwh7H6vjdjV3ETCyAAAAAAAAAETaO18fZEVLIyKqIt6KVtkIJv2Jya1Z2V51V24o21y34OyGk4verWms46cY+kuldHpL2gd4MbkcpMPEjVKzNxoRsWtcpX1JTXti2/SXxR3521aNmRjO/Iqpg2kp22QhFtrXROT0b0WoEtrU4qtR6VFL5JEG7lBiY1UL55mPGmXRG6V1ark/ZGWuj4Ph7Dv5zp3ap+fq3LJRjXPzkN2yUvsxg9dJN6dCXHQGySDpnl11zhXKyCskpOMHKKnJR+04x4tLXp04akHG5UYOZONdefi2WN6RhC+qUm/Yknq2BlAQY7dxZ3PHWVQ7/wDAVtfneGv2NdeHSMrbuLg2Qpty6K7ZabtU7a4zlr0LSLer1AnAjz2jTUpuV1aUZxrk3OKUbJabtb6eiT3o6Lj6S9pIAAAAAAAAAAACowAVStDY/V8bsau4iYQ9j9Xxuxq7iJhZAAAAAAAADUdsR5s2h+1XYl2TTLEhTVOmiVzotjZKVkXXFOSVilD0kv7vR+o1LH5NZm1J3wrxrcOtranmq7IuNfmbbcW1YspQ+xC3SxPceq1npwaLbAFe7LuWBbk3ZGx8ndvrojTCGL511V1V+algOMeitKalJPohJWJ6mJ2Jnyols3HyMHL/AOz/AGu2yqGNbfuO6c68aj0E+hUtvXhooaa+q2DhGmMHKSjFSlpvSSWr04av16agU/snDuksXIj+1V1Vxzcd+Zwa77KL/wBsnZKMqbIuUN6Eoreiujc0ehkMXkfbtWONjuGVXVKzaOX5y+qqt1XOuFdE1XV6NT85OVqhx1i20tdC0K6Y067sYx1bk91JayfS5PTi37TmEq3xsDO2hbh7TyMWcMiOZj4/mVFtwxFXOm6zRfuyutlZr92ECRs/YVtWDybj+zSjdXfiO3+z9OtRpmpSn60k2tdSwAEKryqLMbZawYbJyntCpRl52GO3F5Nc1OWdHI4ScmnJaPee9o1xO7Ey4XU7Zqs2XkZVt+ZtCEZwo85C5RtlTXGVvCpQUVH0mtFFNcSziFsrZUNjwnCDk1K6+57zTe/fa7ZLoXDWT0+ASr7Z3J/M2VYsi+mzLjTlVOyndbdk3h01c4VL+9nCcZdD16HJrSS6bOACAAAAAAAAAAAVGACqVobH6vjdjV3ETCHsfq+N2NXcRMLIAAAAAAAAAAAAAAAAAAAAAAAAAAAAAAAAAABUYAKpWhsfq+N2NXcRMIex+r43Y1dxEwsgAAAAAAAAAAAAAAAAAAAAAAAAAAAAAAAAAAFRgAqlaGx+r43Y1dxEwh7H6vjdjV3ETCyAAAAAAAAAAAAAAAAAAAAAAAAAAAAAAAAAA+AVIACqXCj7MP5Y/wBDmASAAAAAAAAAAAAAAAAAAAAAAAAAAAAAAAAB9PgAwoA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AutoShape 22" descr="data:image/jpeg;base64,/9j/4AAQSkZJRgABAQAAAQABAAD/2wCEAAkGBhAGEQ0QEA0QEBEWERASFBAQEA8WEhQQExQhFRcQGBYXISYfGBklGRceHzAhIygpLCwtFR49NTAqNicrLCkBCQoKDgwOGg8PGi0lHiQsLS8tNS01MC0sLC8sNSwyKSwqLCwsLC0sKSwsLCwsKSwsMCkpLCwpKS0sLCksLSwpLP/AABEIAOEA4QMBIgACEQEDEQH/xAAcAAEAAgIDAQAAAAAAAAAAAAAABAcFBgIDCAH/xABDEAACAgEBAwcJBQUHBQEAAAAAAQIDBBEFEjEGFSE0c7LRBxMiQVFUYXGTMlKBkaEUQmJysSNDU3SCksEXJGPS8Bb/xAAaAQEAAgMBAAAAAAAAAAAAAAAAAQIEBQYD/8QALhEBAAIBAwIDBwMFAAAAAAAAAAECAwQREgUhMUFRFDJCcYHB8BM00SJhobHx/9oADAMBAAIRAxEAPwC29k7Jx50Y7ePS26qm26q9W9xdPAlcz4/u1P0q/AbH6vjdjV3ETAIfM+P7tT9KvwHM+P7tT9KvwJgAh8z4/u1P0q/Acz4/u1P0q/AmACHzPj+7U/Sr8BzPj+7U/Sr8CYAIfM+P7tT9KvwHM+P7tT9KvwJgAh8z4/u1P0q/Acz4/u1P0q/AmACHzPj+7U/Sr8BzPj+7U/Sr8CYAIfM+P7tT9KvwHM+P7tT9KvwJgAh8z4/u1P0q/Acz4/u1P0q/AmACHzPj+7U/Sr8BzPj+7U/Sr8CYAIfM+P7tT9KvwHM+P7tT9KvwJgAh8z4/u1P0q/Acz4/u1P0q/AmACHzPj+7U/Sr8BzPj+7U/Sr8CYAIfM+P7tT9KvwHM+P7tT9KvwJgAqDzEfuR/2oHMFUrQ2P1fG7GruImEPY/V8bsau4iYWQAAAAAAAAAAAAAAAAAAAAAAAAAAAAAAAAAACowAVStDY/V8bsau4iYQ9j9Xxuxq7iJhZAAAAAAAAAAAAAAN6ELH2zjZc3XXk0zn9yNkHL8kzX/KZmzxMNRhJx85bGEtOLhuuTj+OiKnrsdTUotxkmmmno01wa9hj5M3Cdtmo1nUvZ8kUiu/q9CgibIyXmUY9kvtTqrm/nKKbJZkNtWd43gAASAAAAAAAAAAAAAKjABVK0Nj9Xxuxq7iJhD2P1fG7GruImFkAAAAAAAAAAb0AA1DbvlIx9mNwpj+0TXQ3GWlaf8AN06/h+ZjNl+VTztkY5GPGEG0t+uTe7r62nxXyPKctInbdhW1+nrfhNu6d5Veq09vHuSKsLS8qvVae3j3JFWmJqPfc/1b9xPyhe3J3qmF/l6e4jImCxNqQ2Ns7Hvs13Y41D0XFtwSUV8W2an/ANWbN7qkNzXh5yW9p89NP0MuclaxG7f21eLBWsXnvMQskGC5P8scblDpGEty3TpqnopfOPqkvkZ09ImJjeGXjyVyV5UneAAErgAAAAAAAAAAqMAFUrQ2P1fG7GruImEPY/V8bsau4iYWQAAAAAAAA+N7vSyq+W3LiW1ZSox5ONC1Uprja/n9z+pnvKVyieDXHFrlpOxaza4qrhp/qfR8k/aVeYmfL8MOe6prZif0aT8/4/kM9yW5J3coLIPccaFJb9r6E0uMY+1vh0cDNch+Qy2mo5OTH+y4wr/xP4pfw/D1/LjZtdaqSjGKiktEkkkkvUkVxYN+9nloemTk2yZfD09WmeVTqtPbx7kirS0/Kr1Wnt49yRVhTUe+8OrfuJ+ULkWyOfdl0Ub265Y1G7L1KcYpxb+GqKm2nsq7Y83XdXKEvVrwkvbF8GvkXXyd6phf5enuI7tqbKp2xW6rq1OL9vFP70X6n8TIvi5xE+bb6nQRqcdbRO1oiFCQm6mpRbTTTTTaaa9aa4MtHkNy3520x8iS88l6E+HnEvU/4/6mk8q+S1nJqzTpnTJvzdmnH+CXskv1/pharXRKMoycZJpqS4prpTRi1tbFZosObLosu0/WPz/D0KDDck9vLlDjQsennF6FiXqsXr+TXT+JmTYxO8bw7Cl4vWLV8JAASuAAAAAAAAqMAFUrQ2P1fG7GruImEPY/V8bsau4iYWQAAAAAB8b0PpjeUuV+x4mXNcVTZp83HRfqyJnaN1b241m3opvlDtR7Yyb7teiU3u/CuPRFfkv1JPJHYX/6DJrra/s16dn8kf3fxei/FmF4FmeSnBUKci7TplYoJ/wwjr/WX6Guxxzv3cfpMftOpjl67y3mEFWkkkkkkkuCS9RyANk7JpflV6rT28e5IqwvXlDsOHKGiVM249KlGaWrjNcJaev2fJs0XD8lNzsXnsivzWvS695zkvYk1pH59Jh5sVrW3hzvUdFmy5uVI3iW98neqYf+Xp7iMicKalRGMYrSMUopexJaJHMy47Q6CkcaxCDtvZENuU2UzXRJdEvXGa4TXxTKLy8WWFOyua0nCUoyXxi9D0EVL5TcFYuZvpdFlcZP+aPoP9EjG1Fe3JpesYImkZY8Y7fRz8mW1Xh5Tpb9G2LWn/kgt6L/AC1X5FrlCbGynhZGNYv3ba3+G8tf0L7J09t67L9HyTbFNJ8p/wBgAMluQAAAAAAAFRgAqlaGx+r43Y1dxEwh7H6vjdjV3ETCyAAAAAAMDy5WuBl6fcj+W+jPGP5Q4n7di5VaWrlTYl/Nu9H6lbd4l5Zo5Y7RHpKiC2/Jk08Fdrbr89V/wVJxLJ8lGepV5NDfSpxsS+Eluv8AWK/MwdPO13L9JtFdRtPnEt+ABsHWgAAAAAVr5WWvO4ft83b+W8tP+SyiovKTnrMzXBPVVQjX/qfpPvJfgeGef6Gr6raI08x6zDVo9DR6FR56jxR6FR56bzYfRPj+n3fQAZboAAAAAAAAFRgAqlaGx+r43Y1dxEwh7H6vjdjV3ETCyAAAAAAAAFGcp9lPY2VfVppHecodnLpj4fgOTO23sDIru6XH7M4r11y4/iuPzRYflF5Nva1SvrjrbUnqlxlVxa+LXFfiVQa7JWcd+zjtXitpdRvX13h6DovjlRjOElKMkpRkuDT6UzsKk5Gct5bA0pu1njt9GnTKtvi0vXH2r8vjamHm17QhGyqyNkHwlF6r5fB/AzceSLw6XSaumorvHj5w7wAejMADG7a5QUbAhv3WJP8Adgumcn7FH/ngRM7d5VtaKRytO0HKHbcNgUWXT6WlpCP3rHwj/wDepMo7IvllTnOb1lKTlJ+2Unq2ZPlJykt5SW78/RgtVXWn0RXt+Mn62YrcaSlo9NWtdOjVdLX6r8zX5snOe3g5LqGs9ovtX3Y/N3yPFHoVHnqPFHoVHtpvNndE+P6fd9ABluhAAAAAAAAVGACqVobH6vjdjV3ETCHsfq+N2NXcRMLIAAAAAAAACtuW/IN1ueTiw1i9ZWUxXTF+ucF617V6vV8LJBS9IvG0sbU6amopxv8A8eeCXs7a1+yZb1F0636919D+afQ/xLV5Q8gcbbbc4/2Fr6XOCW7J+2UfX81ozQ9p+T7O2e3pUro/eper/wBr0l+jMG2K9J3hzObQajT23r3/ALwyGH5U8qlJWVVW/Fb0G/y1X6Ex+VqWnRhR17d/+hot+HZjPSdU4P8AjhKP9UdWmo/VvHmpGv1Ve3KW17Q8peblpqHm6F7YR1l+ctf6Gr5GTPLk52TlOT4ynJtv8WTcHk7l7Sa81i2y+O44x/3S0RuOwvJc9VPMsWnHzNT4/CU/D8xxyZExj1WrnvvPz8Gq8m+TF3KSzdgnGtP07WvRivYvbL4fmbB5RtmV7Hq2dTVHdhFX/Nv0dZN+ttlk4mJXgwjXXCMIJaKMUkkat5RuT1u2aqp0xc51OWsF9qUJJate1ppdHzPecPGk7eLa36fGHTWive0/nZVEeKPQqKU2JyTydrWwh5iyEN5b9k4Siox16ftcXpwSLsGmiYid0dHx2rW82jbfb7gAMpvQAAAAAAAFRgAqlaGx+r43Y1dxEwh7H6vjdjV3ETCyAAAAAAAAAETaO18fZEVLIyKqIt6KVtkIJv2Jya1Z2V51V24o21y34OyGk4verWms46cY+kuldHpL2gd4MbkcpMPEjVKzNxoRsWtcpX1JTXti2/SXxR3521aNmRjO/Iqpg2kp22QhFtrXROT0b0WoEtrU4qtR6VFL5JEG7lBiY1UL55mPGmXRG6V1ark/ZGWuj4Ph7Dv5zp3ap+fq3LJRjXPzkN2yUvsxg9dJN6dCXHQGySDpnl11zhXKyCskpOMHKKnJR+04x4tLXp04akHG5UYOZONdefi2WN6RhC+qUm/Yknq2BlAQY7dxZ3PHWVQ7/wDAVtfneGv2NdeHSMrbuLg2Qpty6K7ZabtU7a4zlr0LSLer1AnAjz2jTUpuV1aUZxrk3OKUbJabtb6eiT3o6Lj6S9pIAAAAAAAAAAACowAVStDY/V8bsau4iYQ9j9Xxuxq7iJhZAAAAAAAADUdsR5s2h+1XYl2TTLEhTVOmiVzotjZKVkXXFOSVilD0kv7vR+o1LH5NZm1J3wrxrcOtranmq7IuNfmbbcW1YspQ+xC3SxPceq1npwaLbAFe7LuWBbk3ZGx8ndvrojTCGL511V1V+algOMeitKalJPohJWJ6mJ2Jnyols3HyMHL/AOz/AGu2yqGNbfuO6c68aj0E+hUtvXhooaa+q2DhGmMHKSjFSlpvSSWr04av16agU/snDuksXIj+1V1Vxzcd+Zwa77KL/wBsnZKMqbIuUN6Eoreiujc0ehkMXkfbtWONjuGVXVKzaOX5y+qqt1XOuFdE1XV6NT85OVqhx1i20tdC0K6Y067sYx1bk91JayfS5PTi37TmEq3xsDO2hbh7TyMWcMiOZj4/mVFtwxFXOm6zRfuyutlZr92ECRs/YVtWDybj+zSjdXfiO3+z9OtRpmpSn60k2tdSwAEKryqLMbZawYbJyntCpRl52GO3F5Nc1OWdHI4ScmnJaPee9o1xO7Ey4XU7Zqs2XkZVt+ZtCEZwo85C5RtlTXGVvCpQUVH0mtFFNcSziFsrZUNjwnCDk1K6+57zTe/fa7ZLoXDWT0+ASr7Z3J/M2VYsi+mzLjTlVOyndbdk3h01c4VL+9nCcZdD16HJrSS6bOACAAAAAAAAAAAVGACqVobH6vjdjV3ETCHsfq+N2NXcRMLIAAAAAAAAAAAAAAAAAAAAAAAAAAAAAAAAAABUYAKpWhsfq+N2NXcRMIex+r43Y1dxEwsgAAAAAAAAAAAAAAAAAAAAAAAAAAAAAAAAAAFRgAqlaGx+r43Y1dxEwh7H6vjdjV3ETCyAAAAAAAAAAAAAAAAAAAAAAAAAAAAAAAAAA+AVIACqXCj7MP5Y/wBDmASAAAAAAAAAAAAAAAAAAAAAAAAAAAAAAAAB9PgAwoA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6120172" y="3040213"/>
            <a:ext cx="1089429" cy="4199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6156176" y="3717032"/>
            <a:ext cx="105342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156176" y="3975017"/>
            <a:ext cx="1049431" cy="390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C:\Users\пк\Documents\ЦОД\Сайт hosting\oblacom_colors cop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25" y="5445223"/>
            <a:ext cx="748481" cy="73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пк\Documents\ЦОД\Сайт hosting\oblacom_colors cop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56" y="1493819"/>
            <a:ext cx="720400" cy="7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8" presetClass="emph" presetSubtype="0" repeatCount="500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500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рисутствие в регионах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0"/>
            <a:ext cx="9149680" cy="59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635896" y="1571129"/>
            <a:ext cx="5112568" cy="1477328"/>
            <a:chOff x="3635896" y="1571129"/>
            <a:chExt cx="5112568" cy="1477328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635896" y="1571129"/>
              <a:ext cx="5112568" cy="1477328"/>
            </a:xfrm>
            <a:prstGeom prst="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1400">
                  <a:solidFill>
                    <a:srgbClr val="0B6782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rgbClr val="0B6782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rgbClr val="0B6782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rgbClr val="0B6782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rgbClr val="0B678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B678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B678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B678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B6782"/>
                  </a:solidFill>
                  <a:latin typeface="Verdana" pitchFamily="34" charset="0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</a:pPr>
              <a:endParaRPr lang="ru-RU" sz="1800" dirty="0" smtClean="0">
                <a:latin typeface="Arial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endParaRPr lang="ru-RU" sz="1800" dirty="0">
                <a:latin typeface="Arial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800" dirty="0" smtClean="0">
                  <a:latin typeface="Arial" charset="0"/>
                </a:rPr>
                <a:t>Создана в 2000г.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800" dirty="0" smtClean="0">
                  <a:latin typeface="Arial" charset="0"/>
                </a:rPr>
                <a:t>С 2008г</a:t>
              </a:r>
              <a:r>
                <a:rPr lang="ru-RU" sz="1800" dirty="0">
                  <a:latin typeface="Arial" charset="0"/>
                </a:rPr>
                <a:t>. входит в группу компаний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n-US" sz="1800" dirty="0">
                <a:latin typeface="Arial" charset="0"/>
              </a:endParaRPr>
            </a:p>
          </p:txBody>
        </p:sp>
        <p:pic>
          <p:nvPicPr>
            <p:cNvPr id="9" name="Picture 84" descr="logo_rt_ru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740" y="1649954"/>
              <a:ext cx="767473" cy="474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1" y="2246165"/>
              <a:ext cx="912425" cy="510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82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441364" cy="712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28" y="260648"/>
            <a:ext cx="8748972" cy="618225"/>
          </a:xfrm>
        </p:spPr>
        <p:txBody>
          <a:bodyPr>
            <a:normAutofit/>
          </a:bodyPr>
          <a:lstStyle/>
          <a:p>
            <a:r>
              <a:rPr lang="ru-RU" sz="3100" dirty="0"/>
              <a:t>Крупнейшая в России сеть спутниковой </a:t>
            </a:r>
            <a:r>
              <a:rPr lang="ru-RU" sz="3100" dirty="0" smtClean="0"/>
              <a:t>связи</a:t>
            </a:r>
            <a:endParaRPr lang="ru-RU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9011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861520"/>
            <a:ext cx="5541218" cy="175432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 smtClean="0"/>
              <a:t>12 </a:t>
            </a:r>
            <a:r>
              <a:rPr lang="ru-RU" sz="1800" b="1" dirty="0" smtClean="0"/>
              <a:t>Центральных</a:t>
            </a:r>
            <a:r>
              <a:rPr lang="ru-RU" sz="1800" dirty="0" smtClean="0"/>
              <a:t> земных станций спутниковой </a:t>
            </a:r>
            <a:r>
              <a:rPr lang="ru-RU" sz="1800" dirty="0" smtClean="0"/>
              <a:t>связи построенных </a:t>
            </a:r>
            <a:r>
              <a:rPr lang="ru-RU" sz="1800" dirty="0" smtClean="0"/>
              <a:t>на самых современных спутниковых платформах </a:t>
            </a:r>
            <a:r>
              <a:rPr lang="en-US" sz="1800" dirty="0" err="1" smtClean="0"/>
              <a:t>Gilat</a:t>
            </a:r>
            <a:r>
              <a:rPr lang="en-US" sz="1800" dirty="0" smtClean="0"/>
              <a:t> </a:t>
            </a:r>
            <a:r>
              <a:rPr lang="en-US" sz="1800" dirty="0" err="1" smtClean="0"/>
              <a:t>SkyEdge</a:t>
            </a:r>
            <a:r>
              <a:rPr lang="en-US" sz="1800" dirty="0" smtClean="0"/>
              <a:t>, </a:t>
            </a:r>
            <a:r>
              <a:rPr lang="en-US" sz="1800" dirty="0" err="1" smtClean="0"/>
              <a:t>Gilat</a:t>
            </a:r>
            <a:r>
              <a:rPr lang="en-US" sz="1800" dirty="0" smtClean="0"/>
              <a:t> </a:t>
            </a:r>
            <a:r>
              <a:rPr lang="en-US" sz="1800" dirty="0" err="1" smtClean="0"/>
              <a:t>SkyEdge</a:t>
            </a:r>
            <a:r>
              <a:rPr lang="en-US" sz="1800" dirty="0" smtClean="0"/>
              <a:t> II, Hughes HN, </a:t>
            </a:r>
            <a:r>
              <a:rPr lang="en-US" sz="1800" dirty="0" err="1" smtClean="0"/>
              <a:t>iDirect</a:t>
            </a:r>
            <a:endParaRPr lang="ru-RU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Покрытие всей территории РФ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Установлено  </a:t>
            </a:r>
            <a:r>
              <a:rPr lang="en-US" sz="1800" dirty="0" smtClean="0"/>
              <a:t>&gt; </a:t>
            </a:r>
            <a:r>
              <a:rPr lang="en-US" sz="1800" b="1" dirty="0" smtClean="0"/>
              <a:t>7</a:t>
            </a:r>
            <a:r>
              <a:rPr lang="ru-RU" sz="1800" b="1" dirty="0" smtClean="0"/>
              <a:t>6</a:t>
            </a:r>
            <a:r>
              <a:rPr lang="en-US" sz="1800" b="1" dirty="0" smtClean="0"/>
              <a:t>00</a:t>
            </a:r>
            <a:r>
              <a:rPr lang="ru-RU" sz="1800" dirty="0" smtClean="0"/>
              <a:t> станций (</a:t>
            </a:r>
            <a:r>
              <a:rPr lang="ru-RU" sz="1800" b="1" dirty="0" smtClean="0"/>
              <a:t>75% </a:t>
            </a:r>
            <a:r>
              <a:rPr lang="ru-RU" sz="1800" dirty="0" err="1" smtClean="0"/>
              <a:t>гос.заказчики</a:t>
            </a:r>
            <a:r>
              <a:rPr lang="ru-RU" sz="1800" dirty="0" smtClean="0"/>
              <a:t>)</a:t>
            </a:r>
          </a:p>
        </p:txBody>
      </p:sp>
      <p:pic>
        <p:nvPicPr>
          <p:cNvPr id="9" name="Picture 2" descr="Z:\Реклама_и_PR\Карта сети\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8654756" cy="27643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33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рисутствие в регионах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0"/>
            <a:ext cx="9149680" cy="59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36125" y="1127711"/>
            <a:ext cx="5976664" cy="2862322"/>
            <a:chOff x="2771800" y="3645024"/>
            <a:chExt cx="5976664" cy="2862322"/>
          </a:xfrm>
        </p:grpSpPr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771800" y="3645024"/>
              <a:ext cx="5976664" cy="2862322"/>
            </a:xfrm>
            <a:prstGeom prst="rect">
              <a:avLst/>
            </a:prstGeom>
            <a:solidFill>
              <a:schemeClr val="bg1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1400">
                  <a:solidFill>
                    <a:srgbClr val="0B6782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rgbClr val="0B6782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rgbClr val="0B6782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rgbClr val="0B6782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rgbClr val="0B678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B678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B678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B678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B6782"/>
                  </a:solidFill>
                  <a:latin typeface="Verdana" pitchFamily="34" charset="0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</a:pPr>
              <a:endParaRPr lang="ru-RU" sz="1800" dirty="0" smtClean="0">
                <a:latin typeface="Arial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endParaRPr lang="ru-RU" sz="1800" dirty="0" smtClean="0">
                <a:latin typeface="+mj-lt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800" dirty="0" smtClean="0">
                  <a:latin typeface="+mj-lt"/>
                </a:rPr>
                <a:t>Облачная платформа для государственных и корпоративных заказчиков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800" dirty="0" smtClean="0">
                  <a:latin typeface="+mj-lt"/>
                </a:rPr>
                <a:t>Решения мировых лидеров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800" dirty="0" smtClean="0">
                  <a:latin typeface="+mj-lt"/>
                </a:rPr>
                <a:t>Доступность до 99.999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800" dirty="0" smtClean="0">
                  <a:latin typeface="+mj-lt"/>
                </a:rPr>
                <a:t>Запуск в 2012г.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800" dirty="0" smtClean="0">
                  <a:latin typeface="+mj-lt"/>
                </a:rPr>
                <a:t>Присутствие в Москве, </a:t>
              </a:r>
              <a:r>
                <a:rPr lang="en-US" sz="1800" dirty="0" smtClean="0">
                  <a:latin typeface="+mj-lt"/>
                </a:rPr>
                <a:t> </a:t>
              </a:r>
              <a:r>
                <a:rPr lang="ru-RU" sz="1800" dirty="0" smtClean="0">
                  <a:latin typeface="+mj-lt"/>
                </a:rPr>
                <a:t>Новосибирске, Красноярске, Уфе, Ростове ...</a:t>
              </a:r>
            </a:p>
            <a:p>
              <a:endParaRPr lang="en-US" sz="1800" dirty="0" smtClean="0">
                <a:latin typeface="+mj-lt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852" y="3863666"/>
              <a:ext cx="1181100" cy="238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854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Преимущества «Облака»</a:t>
            </a:r>
            <a:endParaRPr lang="ru-RU" sz="32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0" y="1055052"/>
            <a:ext cx="9036496" cy="4678204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rgbClr val="0B6782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rgbClr val="0B6782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B6782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rgbClr val="0B6782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rgbClr val="0B678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9pPr>
          </a:lstStyle>
          <a:p>
            <a:endParaRPr lang="ru-RU" sz="1800" dirty="0" smtClean="0">
              <a:latin typeface="Arial" charset="0"/>
            </a:endParaRPr>
          </a:p>
          <a:p>
            <a:endParaRPr lang="ru-RU" sz="1800" dirty="0">
              <a:latin typeface="Arial" charset="0"/>
            </a:endParaRPr>
          </a:p>
          <a:p>
            <a:endParaRPr lang="ru-RU" sz="1800" dirty="0" smtClean="0">
              <a:latin typeface="Arial" charset="0"/>
            </a:endParaRPr>
          </a:p>
          <a:p>
            <a:pPr lvl="1"/>
            <a:r>
              <a:rPr lang="ru-RU" sz="2800" dirty="0" smtClean="0">
                <a:latin typeface="Arial" charset="0"/>
              </a:rPr>
              <a:t>Быстрота развертывания</a:t>
            </a:r>
          </a:p>
          <a:p>
            <a:pPr lvl="2"/>
            <a:endParaRPr lang="ru-RU" sz="1800" dirty="0" smtClean="0">
              <a:solidFill>
                <a:schemeClr val="tx1"/>
              </a:solidFill>
              <a:latin typeface="Arial" charset="0"/>
            </a:endParaRPr>
          </a:p>
          <a:p>
            <a:pPr lvl="2">
              <a:lnSpc>
                <a:spcPct val="2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Несколько 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дней, вместо 6-10 месяцев</a:t>
            </a:r>
          </a:p>
          <a:p>
            <a:pPr lvl="2">
              <a:lnSpc>
                <a:spcPct val="200000"/>
              </a:lnSpc>
            </a:pPr>
            <a:r>
              <a:rPr lang="ru-RU" sz="1800" dirty="0">
                <a:solidFill>
                  <a:schemeClr val="tx1"/>
                </a:solidFill>
                <a:latin typeface="Arial" charset="0"/>
              </a:rPr>
              <a:t>Незапланированные потребности</a:t>
            </a:r>
          </a:p>
          <a:p>
            <a:pPr lvl="2">
              <a:lnSpc>
                <a:spcPct val="200000"/>
              </a:lnSpc>
            </a:pPr>
            <a:r>
              <a:rPr lang="ru-RU" sz="1800" dirty="0">
                <a:solidFill>
                  <a:schemeClr val="tx1"/>
                </a:solidFill>
                <a:latin typeface="Arial" charset="0"/>
              </a:rPr>
              <a:t>Решение разовых задач</a:t>
            </a:r>
          </a:p>
          <a:p>
            <a:pPr lvl="2">
              <a:lnSpc>
                <a:spcPct val="200000"/>
              </a:lnSpc>
            </a:pPr>
            <a:r>
              <a:rPr lang="ru-RU" sz="1800" dirty="0">
                <a:solidFill>
                  <a:schemeClr val="tx1"/>
                </a:solidFill>
                <a:latin typeface="Arial" charset="0"/>
              </a:rPr>
              <a:t>Временные потребности в ресурсах</a:t>
            </a:r>
          </a:p>
          <a:p>
            <a:pPr lvl="1"/>
            <a:endParaRPr lang="ru-RU" sz="1800" dirty="0">
              <a:solidFill>
                <a:schemeClr val="tx1"/>
              </a:solidFill>
              <a:latin typeface="Arial" charset="0"/>
            </a:endParaRPr>
          </a:p>
          <a:p>
            <a:pPr lvl="1"/>
            <a:endParaRPr lang="ru-RU" sz="1800" dirty="0" smtClean="0">
              <a:latin typeface="Arial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800" dirty="0" smtClean="0">
              <a:latin typeface="+mj-lt"/>
            </a:endParaRPr>
          </a:p>
        </p:txBody>
      </p:sp>
      <p:pic>
        <p:nvPicPr>
          <p:cNvPr id="84" name="Picture 2" descr="http://www.feedbek.nl/wp-content/uploads/2013/05/stopwat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14" y="1713793"/>
            <a:ext cx="3820682" cy="267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12" descr="ICON_CheckMark_Q30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2" y="2852936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12" descr="ICON_CheckMark_Q30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1" y="3409736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12" descr="ICON_CheckMark_Q3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2" y="3933056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2" descr="ICON_CheckMark_Q30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4437112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62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4471"/>
            <a:ext cx="7272808" cy="910409"/>
          </a:xfrm>
        </p:spPr>
        <p:txBody>
          <a:bodyPr>
            <a:noAutofit/>
          </a:bodyPr>
          <a:lstStyle/>
          <a:p>
            <a:r>
              <a:rPr lang="ru-RU" sz="2800" dirty="0"/>
              <a:t>Примеры </a:t>
            </a:r>
            <a:r>
              <a:rPr lang="ru-RU" sz="2800" dirty="0" smtClean="0"/>
              <a:t>применения.</a:t>
            </a:r>
            <a:br>
              <a:rPr lang="ru-RU" sz="2800" dirty="0" smtClean="0"/>
            </a:br>
            <a:r>
              <a:rPr lang="ru-RU" sz="2800" dirty="0" smtClean="0">
                <a:latin typeface="PF Handbook Pro" pitchFamily="50" charset="0"/>
              </a:rPr>
              <a:t>Серверная </a:t>
            </a:r>
            <a:r>
              <a:rPr lang="ru-RU" sz="2800" dirty="0">
                <a:latin typeface="PF Handbook Pro" pitchFamily="50" charset="0"/>
              </a:rPr>
              <a:t>в </a:t>
            </a:r>
            <a:r>
              <a:rPr lang="ru-RU" sz="2800" dirty="0" smtClean="0">
                <a:latin typeface="PF Handbook Pro" pitchFamily="50" charset="0"/>
              </a:rPr>
              <a:t>облаке.</a:t>
            </a:r>
            <a:endParaRPr lang="ru-RU" sz="3200" dirty="0"/>
          </a:p>
        </p:txBody>
      </p:sp>
      <p:pic>
        <p:nvPicPr>
          <p:cNvPr id="24" name="Picture 10" descr="VMW_ICON_Building_2D(F)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24" y="2348880"/>
            <a:ext cx="1045056" cy="1058011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99" y="5353915"/>
            <a:ext cx="21812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C:\Users\Abject-3D\Desktop\VMWare Files\FINAL diagrams\Basic Virtualization\3D PNGs\VMW_10Q2_DGRM_PrivateCloudFed_Comm_6.png"/>
          <p:cNvPicPr>
            <a:picLocks noChangeAspect="1" noChangeArrowheads="1"/>
          </p:cNvPicPr>
          <p:nvPr/>
        </p:nvPicPr>
        <p:blipFill>
          <a:blip r:embed="rId8"/>
          <a:srcRect b="22822"/>
          <a:stretch>
            <a:fillRect/>
          </a:stretch>
        </p:blipFill>
        <p:spPr bwMode="auto">
          <a:xfrm>
            <a:off x="155104" y="1686606"/>
            <a:ext cx="6191237" cy="4083581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6908645" y="3445128"/>
            <a:ext cx="1903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Офис</a:t>
            </a:r>
            <a:r>
              <a:rPr lang="en-US" sz="1400" dirty="0" smtClean="0"/>
              <a:t> &gt;40 </a:t>
            </a:r>
            <a:r>
              <a:rPr lang="ru-RU" sz="1400" dirty="0" smtClean="0"/>
              <a:t>сотрудников</a:t>
            </a:r>
            <a:endParaRPr lang="en-US" sz="14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6723914" y="355942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/>
          </a:p>
        </p:txBody>
      </p:sp>
      <p:grpSp>
        <p:nvGrpSpPr>
          <p:cNvPr id="51" name="Group 67"/>
          <p:cNvGrpSpPr/>
          <p:nvPr/>
        </p:nvGrpSpPr>
        <p:grpSpPr>
          <a:xfrm>
            <a:off x="1536794" y="2471878"/>
            <a:ext cx="3690505" cy="2675812"/>
            <a:chOff x="34675" y="1227189"/>
            <a:chExt cx="3207817" cy="4288593"/>
          </a:xfrm>
        </p:grpSpPr>
        <p:grpSp>
          <p:nvGrpSpPr>
            <p:cNvPr id="52" name="Group 68"/>
            <p:cNvGrpSpPr/>
            <p:nvPr/>
          </p:nvGrpSpPr>
          <p:grpSpPr>
            <a:xfrm>
              <a:off x="1699965" y="1230858"/>
              <a:ext cx="886919" cy="4284924"/>
              <a:chOff x="1770017" y="1562986"/>
              <a:chExt cx="886919" cy="4284924"/>
            </a:xfrm>
          </p:grpSpPr>
          <p:cxnSp>
            <p:nvCxnSpPr>
              <p:cNvPr id="105" name="Straight Connector 139"/>
              <p:cNvCxnSpPr/>
              <p:nvPr/>
            </p:nvCxnSpPr>
            <p:spPr>
              <a:xfrm rot="16200000" flipH="1">
                <a:off x="-69114" y="3684182"/>
                <a:ext cx="4284924" cy="4253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40"/>
              <p:cNvCxnSpPr/>
              <p:nvPr/>
            </p:nvCxnSpPr>
            <p:spPr>
              <a:xfrm flipV="1">
                <a:off x="1770017" y="1879600"/>
                <a:ext cx="281467" cy="443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41"/>
              <p:cNvCxnSpPr/>
              <p:nvPr/>
            </p:nvCxnSpPr>
            <p:spPr>
              <a:xfrm flipV="1">
                <a:off x="1795895" y="2666620"/>
                <a:ext cx="281467" cy="443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42"/>
              <p:cNvCxnSpPr/>
              <p:nvPr/>
            </p:nvCxnSpPr>
            <p:spPr>
              <a:xfrm flipV="1">
                <a:off x="1813147" y="3389953"/>
                <a:ext cx="281467" cy="443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43"/>
              <p:cNvCxnSpPr/>
              <p:nvPr/>
            </p:nvCxnSpPr>
            <p:spPr>
              <a:xfrm flipV="1">
                <a:off x="1813147" y="4088263"/>
                <a:ext cx="281467" cy="443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44"/>
              <p:cNvCxnSpPr/>
              <p:nvPr/>
            </p:nvCxnSpPr>
            <p:spPr>
              <a:xfrm flipV="1">
                <a:off x="1813147" y="4786573"/>
                <a:ext cx="281467" cy="443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45"/>
              <p:cNvCxnSpPr/>
              <p:nvPr/>
            </p:nvCxnSpPr>
            <p:spPr>
              <a:xfrm flipV="1">
                <a:off x="1813147" y="5571319"/>
                <a:ext cx="281467" cy="443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46"/>
              <p:cNvCxnSpPr/>
              <p:nvPr/>
            </p:nvCxnSpPr>
            <p:spPr>
              <a:xfrm flipV="1">
                <a:off x="2069066" y="2075132"/>
                <a:ext cx="281467" cy="443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47"/>
              <p:cNvCxnSpPr/>
              <p:nvPr/>
            </p:nvCxnSpPr>
            <p:spPr>
              <a:xfrm flipV="1">
                <a:off x="2103570" y="5262113"/>
                <a:ext cx="553366" cy="21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 Box 61"/>
            <p:cNvSpPr txBox="1">
              <a:spLocks noChangeArrowheads="1"/>
            </p:cNvSpPr>
            <p:nvPr/>
          </p:nvSpPr>
          <p:spPr bwMode="auto">
            <a:xfrm>
              <a:off x="2156143" y="1969191"/>
              <a:ext cx="1086349" cy="369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35" tIns="45717" rIns="91435" bIns="45717">
              <a:spAutoFit/>
            </a:bodyPr>
            <a:lstStyle/>
            <a:p>
              <a:pPr algn="l" rtl="0" eaLnBrk="0" hangingPunct="0">
                <a:buNone/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Active Directory</a:t>
              </a:r>
              <a:r>
                <a:rPr lang="en-US" sz="9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®</a:t>
              </a:r>
            </a:p>
            <a:p>
              <a:pPr algn="l" rtl="0" eaLnBrk="0" hangingPunct="0">
                <a:buNone/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System State</a:t>
              </a:r>
            </a:p>
          </p:txBody>
        </p:sp>
        <p:grpSp>
          <p:nvGrpSpPr>
            <p:cNvPr id="54" name="Group 70"/>
            <p:cNvGrpSpPr/>
            <p:nvPr/>
          </p:nvGrpSpPr>
          <p:grpSpPr>
            <a:xfrm>
              <a:off x="459227" y="1927100"/>
              <a:ext cx="1407512" cy="555912"/>
              <a:chOff x="529279" y="2259228"/>
              <a:chExt cx="1407512" cy="555912"/>
            </a:xfrm>
          </p:grpSpPr>
          <p:pic>
            <p:nvPicPr>
              <p:cNvPr id="97" name="Picture 3" descr="D:\MyPictures\MediaBank\DPM v2 protected workload logos (Exchange, SQL, SharePoint, Virtual Server)\SQL_bL.png"/>
              <p:cNvPicPr>
                <a:picLocks noChangeAspect="1" noChangeArrowheads="1"/>
              </p:cNvPicPr>
              <p:nvPr/>
            </p:nvPicPr>
            <p:blipFill>
              <a:blip r:embed="rId9">
                <a:lum bright="100000" contrast="100000"/>
              </a:blip>
              <a:srcRect/>
              <a:stretch>
                <a:fillRect/>
              </a:stretch>
            </p:blipFill>
            <p:spPr bwMode="auto">
              <a:xfrm>
                <a:off x="529279" y="2512216"/>
                <a:ext cx="833845" cy="233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98" name="Group 132"/>
              <p:cNvGrpSpPr/>
              <p:nvPr/>
            </p:nvGrpSpPr>
            <p:grpSpPr>
              <a:xfrm>
                <a:off x="1296588" y="2259228"/>
                <a:ext cx="640203" cy="555912"/>
                <a:chOff x="1705369" y="2022475"/>
                <a:chExt cx="708891" cy="615556"/>
              </a:xfrm>
            </p:grpSpPr>
            <p:pic>
              <p:nvPicPr>
                <p:cNvPr id="99" name="Picture 2" descr="D:\Projects\Microsoft\DPM_Deck\images\Vista (344)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705369" y="2022475"/>
                  <a:ext cx="615556" cy="61555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00" name="Group 16"/>
                <p:cNvGrpSpPr/>
                <p:nvPr/>
              </p:nvGrpSpPr>
              <p:grpSpPr>
                <a:xfrm>
                  <a:off x="2089904" y="2320602"/>
                  <a:ext cx="324356" cy="317429"/>
                  <a:chOff x="6691381" y="3538566"/>
                  <a:chExt cx="1282751" cy="1346654"/>
                </a:xfrm>
              </p:grpSpPr>
              <p:sp>
                <p:nvSpPr>
                  <p:cNvPr id="101" name="Oval 135"/>
                  <p:cNvSpPr/>
                  <p:nvPr/>
                </p:nvSpPr>
                <p:spPr>
                  <a:xfrm>
                    <a:off x="6691381" y="4392090"/>
                    <a:ext cx="1282751" cy="49313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Text" lastClr="000000">
                          <a:lumMod val="65000"/>
                          <a:lumOff val="35000"/>
                        </a:sysClr>
                      </a:gs>
                      <a:gs pos="92000">
                        <a:sysClr val="windowText" lastClr="000000">
                          <a:lumMod val="50000"/>
                          <a:lumOff val="50000"/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rtl="0">
                      <a:buNone/>
                      <a:defRPr/>
                    </a:pPr>
                    <a:endParaRPr lang="en-US"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2" name="Group 17"/>
                  <p:cNvGrpSpPr/>
                  <p:nvPr/>
                </p:nvGrpSpPr>
                <p:grpSpPr>
                  <a:xfrm flipH="1">
                    <a:off x="6802955" y="3538566"/>
                    <a:ext cx="915230" cy="1242090"/>
                    <a:chOff x="8100716" y="3773214"/>
                    <a:chExt cx="441437" cy="599089"/>
                  </a:xfrm>
                </p:grpSpPr>
                <p:sp>
                  <p:nvSpPr>
                    <p:cNvPr id="103" name="Flowchart: Magnetic Disk 137"/>
                    <p:cNvSpPr/>
                    <p:nvPr/>
                  </p:nvSpPr>
                  <p:spPr>
                    <a:xfrm>
                      <a:off x="8100719" y="3773214"/>
                      <a:ext cx="441434" cy="599089"/>
                    </a:xfrm>
                    <a:prstGeom prst="flowChartMagneticDisk">
                      <a:avLst/>
                    </a:prstGeom>
                    <a:gradFill>
                      <a:gsLst>
                        <a:gs pos="0">
                          <a:srgbClr val="00B0F0"/>
                        </a:gs>
                        <a:gs pos="38000">
                          <a:sysClr val="window" lastClr="FFFFFF"/>
                        </a:gs>
                        <a:gs pos="82000">
                          <a:srgbClr val="007CA8"/>
                        </a:gs>
                        <a:gs pos="100000">
                          <a:sysClr val="window" lastClr="FFFFFF"/>
                        </a:gs>
                      </a:gsLst>
                      <a:lin ang="21594000" scaled="0"/>
                    </a:gradFill>
                    <a:ln w="381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rtl="0">
                        <a:buNone/>
                        <a:defRPr/>
                      </a:pPr>
                      <a:endParaRPr lang="en-US"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" name="Oval 138"/>
                    <p:cNvSpPr/>
                    <p:nvPr/>
                  </p:nvSpPr>
                  <p:spPr>
                    <a:xfrm>
                      <a:off x="8100716" y="3773214"/>
                      <a:ext cx="438912" cy="194854"/>
                    </a:xfrm>
                    <a:prstGeom prst="ellipse">
                      <a:avLst/>
                    </a:prstGeom>
                    <a:gradFill>
                      <a:gsLst>
                        <a:gs pos="31000">
                          <a:sysClr val="window" lastClr="FFFFFF"/>
                        </a:gs>
                        <a:gs pos="82000">
                          <a:srgbClr val="007CA8"/>
                        </a:gs>
                      </a:gsLst>
                      <a:lin ang="17400000" scaled="0"/>
                    </a:gradFill>
                    <a:ln w="381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rtl="0">
                        <a:buNone/>
                        <a:defRPr/>
                      </a:pPr>
                      <a:endParaRPr lang="en-US"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55" name="Group 71"/>
            <p:cNvGrpSpPr/>
            <p:nvPr/>
          </p:nvGrpSpPr>
          <p:grpSpPr>
            <a:xfrm>
              <a:off x="34675" y="2638299"/>
              <a:ext cx="1832064" cy="565847"/>
              <a:chOff x="94286" y="2970427"/>
              <a:chExt cx="1832064" cy="565847"/>
            </a:xfrm>
          </p:grpSpPr>
          <p:pic>
            <p:nvPicPr>
              <p:cNvPr id="89" name="Picture 122" descr="SharePoint_Prod_Tech_bw.png"/>
              <p:cNvPicPr>
                <a:picLocks noChangeAspect="1"/>
              </p:cNvPicPr>
              <p:nvPr/>
            </p:nvPicPr>
            <p:blipFill>
              <a:blip r:embed="rId11" cstate="print">
                <a:lum bright="100000" contrast="100000"/>
              </a:blip>
              <a:stretch>
                <a:fillRect/>
              </a:stretch>
            </p:blipFill>
            <p:spPr>
              <a:xfrm>
                <a:off x="94286" y="3121947"/>
                <a:ext cx="1375162" cy="4143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90" name="Group 124"/>
              <p:cNvGrpSpPr/>
              <p:nvPr/>
            </p:nvGrpSpPr>
            <p:grpSpPr>
              <a:xfrm>
                <a:off x="1284917" y="2970427"/>
                <a:ext cx="641433" cy="538537"/>
                <a:chOff x="1705369" y="2742142"/>
                <a:chExt cx="733168" cy="615556"/>
              </a:xfrm>
            </p:grpSpPr>
            <p:pic>
              <p:nvPicPr>
                <p:cNvPr id="91" name="Picture 2" descr="D:\Projects\Microsoft\DPM_Deck\images\Vista (344).pn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1705369" y="2742142"/>
                  <a:ext cx="615556" cy="61555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92" name="Group 16"/>
                <p:cNvGrpSpPr/>
                <p:nvPr/>
              </p:nvGrpSpPr>
              <p:grpSpPr>
                <a:xfrm>
                  <a:off x="2114181" y="3040269"/>
                  <a:ext cx="324356" cy="317429"/>
                  <a:chOff x="6691381" y="3538566"/>
                  <a:chExt cx="1282751" cy="1346654"/>
                </a:xfrm>
              </p:grpSpPr>
              <p:sp>
                <p:nvSpPr>
                  <p:cNvPr id="93" name="Oval 127"/>
                  <p:cNvSpPr/>
                  <p:nvPr/>
                </p:nvSpPr>
                <p:spPr>
                  <a:xfrm>
                    <a:off x="6691381" y="4392090"/>
                    <a:ext cx="1282751" cy="49313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Text" lastClr="000000">
                          <a:lumMod val="65000"/>
                          <a:lumOff val="35000"/>
                        </a:sysClr>
                      </a:gs>
                      <a:gs pos="92000">
                        <a:sysClr val="windowText" lastClr="000000">
                          <a:lumMod val="50000"/>
                          <a:lumOff val="50000"/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900" kern="0">
                      <a:latin typeface="Calibri"/>
                    </a:endParaRPr>
                  </a:p>
                </p:txBody>
              </p:sp>
              <p:grpSp>
                <p:nvGrpSpPr>
                  <p:cNvPr id="94" name="Group 17"/>
                  <p:cNvGrpSpPr/>
                  <p:nvPr/>
                </p:nvGrpSpPr>
                <p:grpSpPr>
                  <a:xfrm flipH="1">
                    <a:off x="6802955" y="3538566"/>
                    <a:ext cx="915230" cy="1242090"/>
                    <a:chOff x="8100716" y="3773214"/>
                    <a:chExt cx="441437" cy="599089"/>
                  </a:xfrm>
                </p:grpSpPr>
                <p:sp>
                  <p:nvSpPr>
                    <p:cNvPr id="95" name="Flowchart: Magnetic Disk 129"/>
                    <p:cNvSpPr/>
                    <p:nvPr/>
                  </p:nvSpPr>
                  <p:spPr>
                    <a:xfrm>
                      <a:off x="8100719" y="3773214"/>
                      <a:ext cx="441434" cy="599089"/>
                    </a:xfrm>
                    <a:prstGeom prst="flowChartMagneticDisk">
                      <a:avLst/>
                    </a:prstGeom>
                    <a:gradFill>
                      <a:gsLst>
                        <a:gs pos="0">
                          <a:srgbClr val="691987">
                            <a:lumMod val="60000"/>
                            <a:lumOff val="40000"/>
                          </a:srgbClr>
                        </a:gs>
                        <a:gs pos="38000">
                          <a:sysClr val="window" lastClr="FFFFFF"/>
                        </a:gs>
                        <a:gs pos="82000">
                          <a:srgbClr val="7030A0"/>
                        </a:gs>
                        <a:gs pos="100000">
                          <a:sysClr val="window" lastClr="FFFFFF"/>
                        </a:gs>
                      </a:gsLst>
                      <a:lin ang="21594000" scaled="0"/>
                    </a:gradFill>
                    <a:ln w="381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900" kern="0">
                        <a:latin typeface="Calibri"/>
                      </a:endParaRPr>
                    </a:p>
                  </p:txBody>
                </p:sp>
                <p:sp>
                  <p:nvSpPr>
                    <p:cNvPr id="96" name="Oval 130"/>
                    <p:cNvSpPr/>
                    <p:nvPr/>
                  </p:nvSpPr>
                  <p:spPr>
                    <a:xfrm>
                      <a:off x="8100716" y="3773214"/>
                      <a:ext cx="438912" cy="194854"/>
                    </a:xfrm>
                    <a:prstGeom prst="ellipse">
                      <a:avLst/>
                    </a:prstGeom>
                    <a:gradFill>
                      <a:gsLst>
                        <a:gs pos="31000">
                          <a:sysClr val="window" lastClr="FFFFFF"/>
                        </a:gs>
                        <a:gs pos="82000">
                          <a:srgbClr val="691987">
                            <a:lumMod val="40000"/>
                            <a:lumOff val="60000"/>
                          </a:srgbClr>
                        </a:gs>
                      </a:gsLst>
                      <a:lin ang="17400000" scaled="0"/>
                    </a:gradFill>
                    <a:ln w="381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sz="1900" kern="0">
                        <a:latin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56" name="Group 72"/>
            <p:cNvGrpSpPr/>
            <p:nvPr/>
          </p:nvGrpSpPr>
          <p:grpSpPr>
            <a:xfrm>
              <a:off x="237962" y="1227189"/>
              <a:ext cx="1628777" cy="531598"/>
              <a:chOff x="299032" y="1559317"/>
              <a:chExt cx="1628777" cy="531598"/>
            </a:xfrm>
          </p:grpSpPr>
          <p:sp>
            <p:nvSpPr>
              <p:cNvPr id="84" name="Line 56"/>
              <p:cNvSpPr>
                <a:spLocks noChangeShapeType="1"/>
              </p:cNvSpPr>
              <p:nvPr/>
            </p:nvSpPr>
            <p:spPr bwMode="auto">
              <a:xfrm>
                <a:off x="1802397" y="1780358"/>
                <a:ext cx="125412" cy="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latin typeface="Segoe"/>
                </a:endParaRPr>
              </a:p>
            </p:txBody>
          </p:sp>
          <p:pic>
            <p:nvPicPr>
              <p:cNvPr id="85" name="Picture 2" descr="D:\MyPictures\MediaBank\DPM v2 protected workload logos (Exchange, SQL, SharePoint, Virtual Server)\ExchSvr_bL.png"/>
              <p:cNvPicPr>
                <a:picLocks noChangeAspect="1" noChangeArrowheads="1"/>
              </p:cNvPicPr>
              <p:nvPr/>
            </p:nvPicPr>
            <p:blipFill>
              <a:blip r:embed="rId13">
                <a:lum bright="100000" contrast="100000"/>
              </a:blip>
              <a:srcRect/>
              <a:stretch>
                <a:fillRect/>
              </a:stretch>
            </p:blipFill>
            <p:spPr bwMode="auto">
              <a:xfrm>
                <a:off x="299032" y="1837861"/>
                <a:ext cx="1083910" cy="214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86" name="Group 119"/>
              <p:cNvGrpSpPr/>
              <p:nvPr/>
            </p:nvGrpSpPr>
            <p:grpSpPr>
              <a:xfrm>
                <a:off x="1316450" y="1559317"/>
                <a:ext cx="531598" cy="531598"/>
                <a:chOff x="1705369" y="1277409"/>
                <a:chExt cx="615556" cy="615556"/>
              </a:xfrm>
            </p:grpSpPr>
            <p:pic>
              <p:nvPicPr>
                <p:cNvPr id="87" name="Picture 2" descr="D:\Projects\Microsoft\DPM_Deck\images\Vista (344).pn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705369" y="1277409"/>
                  <a:ext cx="615556" cy="6155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8" name="Picture 5" descr="D:\ref\air\buttons\All_Vista\VISTA_05\oobefldr.dll_I0066_0409.png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001817" y="1552655"/>
                  <a:ext cx="316754" cy="31675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57" name="Group 73"/>
            <p:cNvGrpSpPr/>
            <p:nvPr/>
          </p:nvGrpSpPr>
          <p:grpSpPr>
            <a:xfrm>
              <a:off x="2225176" y="1434017"/>
              <a:ext cx="607209" cy="535475"/>
              <a:chOff x="2636703" y="1590675"/>
              <a:chExt cx="698018" cy="615556"/>
            </a:xfrm>
          </p:grpSpPr>
          <p:pic>
            <p:nvPicPr>
              <p:cNvPr id="82" name="Picture 2" descr="D:\Projects\Microsoft\DPM_Deck\images\Vista (344)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636703" y="1590675"/>
                <a:ext cx="615556" cy="615556"/>
              </a:xfrm>
              <a:prstGeom prst="rect">
                <a:avLst/>
              </a:prstGeom>
              <a:noFill/>
            </p:spPr>
          </p:pic>
          <p:pic>
            <p:nvPicPr>
              <p:cNvPr id="83" name="Picture 6" descr="D:\Projects\Microsoft\DPM PartnerVideo\images\windows.pn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047264" y="1949658"/>
                <a:ext cx="287457" cy="256573"/>
              </a:xfrm>
              <a:prstGeom prst="rect">
                <a:avLst/>
              </a:prstGeom>
              <a:noFill/>
            </p:spPr>
          </p:pic>
        </p:grpSp>
        <p:grpSp>
          <p:nvGrpSpPr>
            <p:cNvPr id="58" name="Group 74"/>
            <p:cNvGrpSpPr/>
            <p:nvPr/>
          </p:nvGrpSpPr>
          <p:grpSpPr>
            <a:xfrm>
              <a:off x="131747" y="4850660"/>
              <a:ext cx="1781671" cy="550480"/>
              <a:chOff x="201799" y="5182788"/>
              <a:chExt cx="1781671" cy="550480"/>
            </a:xfrm>
          </p:grpSpPr>
          <p:sp>
            <p:nvSpPr>
              <p:cNvPr id="77" name="Text Box 61"/>
              <p:cNvSpPr txBox="1">
                <a:spLocks noChangeArrowheads="1"/>
              </p:cNvSpPr>
              <p:nvPr/>
            </p:nvSpPr>
            <p:spPr bwMode="auto">
              <a:xfrm>
                <a:off x="490649" y="5502442"/>
                <a:ext cx="1014301" cy="230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35" tIns="45717" rIns="91435" bIns="45717">
                <a:spAutoFit/>
              </a:bodyPr>
              <a:lstStyle/>
              <a:p>
                <a:pPr algn="l" rtl="0" eaLnBrk="0" hangingPunct="0">
                  <a:buNone/>
                  <a:defRPr/>
                </a:pPr>
                <a:r>
                  <a:rPr lang="en-US" sz="9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/>
                  </a:rPr>
                  <a:t>file services</a:t>
                </a:r>
                <a:endParaRPr lang="en-US" sz="11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endParaRPr>
              </a:p>
            </p:txBody>
          </p:sp>
          <p:grpSp>
            <p:nvGrpSpPr>
              <p:cNvPr id="78" name="Group 98"/>
              <p:cNvGrpSpPr/>
              <p:nvPr/>
            </p:nvGrpSpPr>
            <p:grpSpPr>
              <a:xfrm>
                <a:off x="1381163" y="5182788"/>
                <a:ext cx="602307" cy="538012"/>
                <a:chOff x="1705369" y="3512608"/>
                <a:chExt cx="689118" cy="615556"/>
              </a:xfrm>
            </p:grpSpPr>
            <p:pic>
              <p:nvPicPr>
                <p:cNvPr id="80" name="Picture 2" descr="D:\Projects\Microsoft\DPM_Deck\images\Vista (344).png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1705369" y="3512608"/>
                  <a:ext cx="615556" cy="6155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1" name="Picture 6" descr="D:\ref\air\buttons\All_Vista\VISTA_01\3.png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070120" y="3769943"/>
                  <a:ext cx="324367" cy="324367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79" name="Picture 5" descr="D:\Pictures\- MediaBank\Windows Server\ws03_rgb_r.png"/>
              <p:cNvPicPr>
                <a:picLocks noChangeAspect="1" noChangeArrowheads="1"/>
              </p:cNvPicPr>
              <p:nvPr/>
            </p:nvPicPr>
            <p:blipFill rotWithShape="1">
              <a:blip r:embed="rId20" cstate="print">
                <a:extLst/>
              </a:blip>
              <a:srcRect r="14311"/>
              <a:stretch/>
            </p:blipFill>
            <p:spPr bwMode="auto">
              <a:xfrm>
                <a:off x="201799" y="5347734"/>
                <a:ext cx="1244229" cy="220871"/>
              </a:xfrm>
              <a:prstGeom prst="rect">
                <a:avLst/>
              </a:prstGeom>
              <a:extLst/>
            </p:spPr>
          </p:pic>
        </p:grpSp>
        <p:grpSp>
          <p:nvGrpSpPr>
            <p:cNvPr id="60" name="Group 76"/>
            <p:cNvGrpSpPr/>
            <p:nvPr/>
          </p:nvGrpSpPr>
          <p:grpSpPr>
            <a:xfrm>
              <a:off x="303749" y="3347660"/>
              <a:ext cx="1486896" cy="541993"/>
              <a:chOff x="373801" y="3679788"/>
              <a:chExt cx="1486896" cy="541993"/>
            </a:xfrm>
          </p:grpSpPr>
          <p:grpSp>
            <p:nvGrpSpPr>
              <p:cNvPr id="69" name="Group 86"/>
              <p:cNvGrpSpPr/>
              <p:nvPr/>
            </p:nvGrpSpPr>
            <p:grpSpPr>
              <a:xfrm>
                <a:off x="373801" y="3679788"/>
                <a:ext cx="1477926" cy="541993"/>
                <a:chOff x="372139" y="3669155"/>
                <a:chExt cx="1477926" cy="541993"/>
              </a:xfrm>
            </p:grpSpPr>
            <p:pic>
              <p:nvPicPr>
                <p:cNvPr id="71" name="Picture 2" descr="D:\Projects\Microsoft\DPM_Deck\images\Vista (344).png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1308072" y="3669155"/>
                  <a:ext cx="541993" cy="541993"/>
                </a:xfrm>
                <a:prstGeom prst="rect">
                  <a:avLst/>
                </a:prstGeom>
                <a:noFill/>
              </p:spPr>
            </p:pic>
            <p:pic>
              <p:nvPicPr>
                <p:cNvPr id="72" name="Picture 3" descr="D:\Pictures\- MediaBank\BizTalk and Dynamics\Dynmc-brand_rgb_alt_r.png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372139" y="3781856"/>
                  <a:ext cx="988827" cy="343575"/>
                </a:xfrm>
                <a:prstGeom prst="rect">
                  <a:avLst/>
                </a:prstGeom>
                <a:extLst/>
              </p:spPr>
            </p:pic>
          </p:grpSp>
          <p:pic>
            <p:nvPicPr>
              <p:cNvPr id="70" name="Picture 3" descr="D:\Pictures\- MediaBank\BizTalk and Dynamics\Dynmc-brand_rgb_alt_r.png"/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/>
              </a:blip>
              <a:srcRect r="61817" b="1031"/>
              <a:stretch/>
            </p:blipFill>
            <p:spPr bwMode="auto">
              <a:xfrm>
                <a:off x="1600090" y="3944889"/>
                <a:ext cx="260607" cy="234701"/>
              </a:xfrm>
              <a:prstGeom prst="rect">
                <a:avLst/>
              </a:prstGeom>
              <a:extLst/>
            </p:spPr>
          </p:pic>
        </p:grpSp>
        <p:grpSp>
          <p:nvGrpSpPr>
            <p:cNvPr id="61" name="Group 77"/>
            <p:cNvGrpSpPr/>
            <p:nvPr/>
          </p:nvGrpSpPr>
          <p:grpSpPr>
            <a:xfrm>
              <a:off x="73143" y="4102377"/>
              <a:ext cx="1751064" cy="614272"/>
              <a:chOff x="143195" y="4660136"/>
              <a:chExt cx="1751064" cy="614272"/>
            </a:xfrm>
          </p:grpSpPr>
          <p:grpSp>
            <p:nvGrpSpPr>
              <p:cNvPr id="62" name="Group 78"/>
              <p:cNvGrpSpPr/>
              <p:nvPr/>
            </p:nvGrpSpPr>
            <p:grpSpPr>
              <a:xfrm>
                <a:off x="143195" y="4660136"/>
                <a:ext cx="1751064" cy="552960"/>
                <a:chOff x="159486" y="4434505"/>
                <a:chExt cx="1751064" cy="552960"/>
              </a:xfrm>
            </p:grpSpPr>
            <p:grpSp>
              <p:nvGrpSpPr>
                <p:cNvPr id="64" name="Group 80"/>
                <p:cNvGrpSpPr/>
                <p:nvPr/>
              </p:nvGrpSpPr>
              <p:grpSpPr>
                <a:xfrm>
                  <a:off x="1382858" y="4459773"/>
                  <a:ext cx="527692" cy="527692"/>
                  <a:chOff x="2636703" y="1590675"/>
                  <a:chExt cx="615556" cy="615556"/>
                </a:xfrm>
              </p:grpSpPr>
              <p:pic>
                <p:nvPicPr>
                  <p:cNvPr id="67" name="Picture 2" descr="D:\Projects\Microsoft\DPM_Deck\images\Vista (344).png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/>
                  <a:srcRect/>
                  <a:stretch>
                    <a:fillRect/>
                  </a:stretch>
                </p:blipFill>
                <p:spPr bwMode="auto">
                  <a:xfrm>
                    <a:off x="2636703" y="1590675"/>
                    <a:ext cx="615556" cy="61555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8" name="Picture 6" descr="D:\Projects\Microsoft\DPM PartnerVideo\images\windows.png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/>
                  <a:srcRect/>
                  <a:stretch>
                    <a:fillRect/>
                  </a:stretch>
                </p:blipFill>
                <p:spPr bwMode="auto">
                  <a:xfrm>
                    <a:off x="2998712" y="1844461"/>
                    <a:ext cx="249053" cy="22229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65" name="Picture 7" descr="D:\MyPictures\MediaBank\DPM v2 protected workload logos (Exchange, SQL, SharePoint, Virtual Server)\Virtual_05-R2_bL.png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lum bright="100000" contrast="100000"/>
                </a:blip>
                <a:srcRect/>
                <a:stretch>
                  <a:fillRect/>
                </a:stretch>
              </p:blipFill>
              <p:spPr bwMode="auto">
                <a:xfrm>
                  <a:off x="336924" y="4434505"/>
                  <a:ext cx="1091793" cy="1517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66" name="Picture 4" descr="D:\Pictures\- MediaBank\Windows Server\HyperV\HyperV-Svr-1_bL_r.png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159486" y="4655444"/>
                  <a:ext cx="1286541" cy="122043"/>
                </a:xfrm>
                <a:prstGeom prst="rect">
                  <a:avLst/>
                </a:prstGeom>
                <a:extLst/>
              </p:spPr>
            </p:pic>
          </p:grpSp>
          <p:pic>
            <p:nvPicPr>
              <p:cNvPr id="63" name="Picture 6" descr="D:\Pictures\- MediaBank\Virtualization\HyperV\WS08-HypeV_h_rgb_r.png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extLst/>
              </a:blip>
              <a:srcRect r="14008"/>
              <a:stretch/>
            </p:blipFill>
            <p:spPr bwMode="auto">
              <a:xfrm>
                <a:off x="379021" y="4992214"/>
                <a:ext cx="1093519" cy="282194"/>
              </a:xfrm>
              <a:prstGeom prst="rect">
                <a:avLst/>
              </a:prstGeom>
              <a:extLst/>
            </p:spPr>
          </p:pic>
        </p:grpSp>
      </p:grpSp>
      <p:cxnSp>
        <p:nvCxnSpPr>
          <p:cNvPr id="114" name="Прямая со стрелкой 113"/>
          <p:cNvCxnSpPr/>
          <p:nvPr/>
        </p:nvCxnSpPr>
        <p:spPr>
          <a:xfrm>
            <a:off x="5508104" y="2908578"/>
            <a:ext cx="2448272" cy="2166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724128" y="2533089"/>
            <a:ext cx="1467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VLAN 100Mbps</a:t>
            </a:r>
            <a:endParaRPr lang="ru-RU" sz="16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286952" y="81578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+mj-lt"/>
              </a:rPr>
              <a:t>Заказчик</a:t>
            </a:r>
            <a:r>
              <a:rPr lang="en-US" b="1" u="sng" dirty="0">
                <a:latin typeface="+mj-lt"/>
              </a:rPr>
              <a:t>:</a:t>
            </a:r>
            <a:r>
              <a:rPr lang="ru-RU" b="1" dirty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гос. структура</a:t>
            </a:r>
          </a:p>
          <a:p>
            <a:r>
              <a:rPr lang="ru-RU" b="1" u="sng" dirty="0" smtClean="0">
                <a:latin typeface="+mj-lt"/>
              </a:rPr>
              <a:t>Задача</a:t>
            </a:r>
            <a:r>
              <a:rPr lang="en-US" b="1" u="sng" dirty="0" smtClean="0">
                <a:latin typeface="+mj-lt"/>
              </a:rPr>
              <a:t>:</a:t>
            </a:r>
            <a:r>
              <a:rPr lang="en-US" b="1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Обеспечить ИТ инфраструктуру для вновь созданной гос. организации</a:t>
            </a:r>
            <a:endParaRPr lang="ru-RU" b="1" dirty="0">
              <a:latin typeface="+mj-lt"/>
            </a:endParaRPr>
          </a:p>
          <a:p>
            <a:endParaRPr lang="ru-RU" sz="2000" dirty="0">
              <a:latin typeface="+mj-lt"/>
            </a:endParaRPr>
          </a:p>
        </p:txBody>
      </p:sp>
      <p:sp>
        <p:nvSpPr>
          <p:cNvPr id="125" name="Rounded Rectangle 86"/>
          <p:cNvSpPr/>
          <p:nvPr/>
        </p:nvSpPr>
        <p:spPr bwMode="auto">
          <a:xfrm>
            <a:off x="4391408" y="4240355"/>
            <a:ext cx="4665012" cy="1996957"/>
          </a:xfrm>
          <a:prstGeom prst="roundRect">
            <a:avLst>
              <a:gd name="adj" fmla="val 2319"/>
            </a:avLst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lvl="1">
              <a:lnSpc>
                <a:spcPct val="150000"/>
              </a:lnSpc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Fast start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экономия времени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vs. ~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6-10мес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пришлось приобретать оборудование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затрат на инженерное обеспечение,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Uptime  ~ 2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Picture 212" descr="ICON_CheckMark_Q30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4528304" y="4810614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212" descr="ICON_CheckMark_Q30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4509292" y="5116897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" name="Group 61"/>
          <p:cNvGrpSpPr/>
          <p:nvPr/>
        </p:nvGrpSpPr>
        <p:grpSpPr>
          <a:xfrm>
            <a:off x="4391408" y="4234550"/>
            <a:ext cx="4665012" cy="476180"/>
            <a:chOff x="4634821" y="3532787"/>
            <a:chExt cx="4299774" cy="4761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23" name="Rounded Rectangle 62"/>
            <p:cNvSpPr/>
            <p:nvPr/>
          </p:nvSpPr>
          <p:spPr bwMode="auto">
            <a:xfrm>
              <a:off x="4634821" y="3532787"/>
              <a:ext cx="4297680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    </a:t>
              </a:r>
              <a:r>
                <a:rPr lang="ru-RU" b="1" dirty="0" smtClean="0">
                  <a:solidFill>
                    <a:srgbClr val="FFFFFF"/>
                  </a:solidFill>
                </a:rPr>
                <a:t>Результат</a:t>
              </a:r>
              <a:endParaRPr lang="en-US" sz="18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24" name="Rectangle 63"/>
            <p:cNvSpPr/>
            <p:nvPr/>
          </p:nvSpPr>
          <p:spPr bwMode="auto">
            <a:xfrm>
              <a:off x="4634821" y="3876344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/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128" name="Picture 212" descr="ICON_CheckMark_Q3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4515456" y="5436260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4" descr="http://img-fotki.yandex.ru/get/9217/206363740.34d/0_c928b_a0d170c5_L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25" y="1431334"/>
            <a:ext cx="917546" cy="91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12" descr="ICON_CheckMark_Q30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4499992" y="5737448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89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Преимущества «Облака»</a:t>
            </a:r>
            <a:endParaRPr lang="ru-RU" sz="32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0" y="871547"/>
            <a:ext cx="9036496" cy="5170646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rgbClr val="0B6782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rgbClr val="0B6782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B6782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rgbClr val="0B6782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rgbClr val="0B678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B6782"/>
                </a:solidFill>
                <a:latin typeface="Verdana" pitchFamily="34" charset="0"/>
              </a:defRPr>
            </a:lvl9pPr>
          </a:lstStyle>
          <a:p>
            <a:endParaRPr lang="ru-RU" sz="1800" dirty="0" smtClean="0">
              <a:latin typeface="Arial" charset="0"/>
            </a:endParaRPr>
          </a:p>
          <a:p>
            <a:endParaRPr lang="ru-RU" sz="1800" dirty="0">
              <a:latin typeface="Arial" charset="0"/>
            </a:endParaRPr>
          </a:p>
          <a:p>
            <a:pPr lvl="1"/>
            <a:r>
              <a:rPr lang="ru-RU" sz="2000" b="1" dirty="0" smtClean="0">
                <a:latin typeface="Arial" charset="0"/>
              </a:rPr>
              <a:t>Экономия и эффективное использование бюджетных средств</a:t>
            </a:r>
          </a:p>
          <a:p>
            <a:pPr lvl="1"/>
            <a:endParaRPr lang="ru-RU" sz="2000" b="1" dirty="0" smtClean="0">
              <a:latin typeface="Arial" charset="0"/>
            </a:endParaRPr>
          </a:p>
          <a:p>
            <a:pPr lvl="1"/>
            <a:r>
              <a:rPr lang="ru-RU" sz="1200" dirty="0" smtClean="0"/>
              <a:t>Экономия </a:t>
            </a:r>
            <a:r>
              <a:rPr lang="ru-RU" sz="1200" dirty="0"/>
              <a:t>от использования облачных технологий в масштабах страны </a:t>
            </a:r>
            <a:r>
              <a:rPr lang="ru-RU" sz="1200" b="1" dirty="0">
                <a:solidFill>
                  <a:srgbClr val="FF0000"/>
                </a:solidFill>
              </a:rPr>
              <a:t>превысит 1 триллион </a:t>
            </a:r>
            <a:r>
              <a:rPr lang="ru-RU" sz="1200" b="1" dirty="0" smtClean="0">
                <a:solidFill>
                  <a:srgbClr val="FF0000"/>
                </a:solidFill>
              </a:rPr>
              <a:t>рублей</a:t>
            </a:r>
            <a:endParaRPr lang="ru-RU" sz="1200" b="1" dirty="0" smtClean="0">
              <a:solidFill>
                <a:srgbClr val="FF0000"/>
              </a:solidFill>
              <a:latin typeface="Arial" charset="0"/>
            </a:endParaRPr>
          </a:p>
          <a:p>
            <a:pPr lvl="2"/>
            <a:endParaRPr lang="ru-RU" dirty="0" smtClean="0">
              <a:latin typeface="Arial" charset="0"/>
            </a:endParaRPr>
          </a:p>
          <a:p>
            <a:pPr lvl="2">
              <a:lnSpc>
                <a:spcPct val="200000"/>
              </a:lnSpc>
            </a:pPr>
            <a:r>
              <a:rPr lang="ru-RU" sz="1800" dirty="0">
                <a:solidFill>
                  <a:schemeClr val="tx1"/>
                </a:solidFill>
                <a:latin typeface="Arial" charset="0"/>
              </a:rPr>
              <a:t>Отсутствие единовременных 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затрат</a:t>
            </a:r>
          </a:p>
          <a:p>
            <a:pPr lvl="2">
              <a:lnSpc>
                <a:spcPct val="2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Экономия на покупке оборудования</a:t>
            </a:r>
            <a:endParaRPr lang="ru-RU" sz="1800" dirty="0">
              <a:solidFill>
                <a:schemeClr val="tx1"/>
              </a:solidFill>
              <a:latin typeface="Arial" charset="0"/>
            </a:endParaRPr>
          </a:p>
          <a:p>
            <a:pPr lvl="2">
              <a:lnSpc>
                <a:spcPct val="200000"/>
              </a:lnSpc>
            </a:pPr>
            <a:r>
              <a:rPr lang="ru-RU" sz="1800" dirty="0">
                <a:solidFill>
                  <a:schemeClr val="tx1"/>
                </a:solidFill>
                <a:latin typeface="Arial" charset="0"/>
              </a:rPr>
              <a:t>Снижение затрат на 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обслуживание</a:t>
            </a:r>
          </a:p>
          <a:p>
            <a:pPr lvl="2">
              <a:lnSpc>
                <a:spcPct val="2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Снижение затрат на штат ИТ специалистов</a:t>
            </a:r>
          </a:p>
          <a:p>
            <a:pPr lvl="2">
              <a:lnSpc>
                <a:spcPct val="2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Удовлетворение временных потребностей </a:t>
            </a:r>
            <a:r>
              <a:rPr lang="ru-RU" sz="1800" dirty="0">
                <a:solidFill>
                  <a:schemeClr val="tx1"/>
                </a:solidFill>
                <a:latin typeface="Arial" charset="0"/>
              </a:rPr>
              <a:t>в ресурсах</a:t>
            </a:r>
          </a:p>
          <a:p>
            <a:endParaRPr lang="ru-RU" sz="1800" dirty="0" smtClean="0">
              <a:latin typeface="Arial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800" dirty="0" smtClean="0">
              <a:latin typeface="+mj-lt"/>
            </a:endParaRPr>
          </a:p>
        </p:txBody>
      </p:sp>
      <p:pic>
        <p:nvPicPr>
          <p:cNvPr id="85" name="Picture 212" descr="ICON_CheckMark_Q30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2708920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12" descr="ICON_CheckMark_Q30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3224153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12" descr="ICON_CheckMark_Q3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59" y="3816431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100000" l="2571" r="100000">
                        <a14:backgroundMark x1="42000" y1="87750" x2="42000" y2="87750"/>
                        <a14:backgroundMark x1="55286" y1="61000" x2="55286" y2="61000"/>
                        <a14:backgroundMark x1="74000" y1="68500" x2="74000" y2="68500"/>
                        <a14:backgroundMark x1="47429" y1="84500" x2="47429" y2="84500"/>
                        <a14:backgroundMark x1="30857" y1="90500" x2="30857" y2="90500"/>
                        <a14:backgroundMark x1="65286" y1="95500" x2="65286" y2="95500"/>
                        <a14:backgroundMark x1="80571" y1="81750" x2="80571" y2="81750"/>
                        <a14:backgroundMark x1="83857" y1="52500" x2="83857" y2="52500"/>
                        <a14:backgroundMark x1="94571" y1="84250" x2="94571" y2="84250"/>
                        <a14:backgroundMark x1="87286" y1="92750" x2="87286" y2="92750"/>
                        <a14:backgroundMark x1="48429" y1="76000" x2="48429" y2="76000"/>
                        <a14:backgroundMark x1="40429" y1="72000" x2="40429" y2="72000"/>
                        <a14:backgroundMark x1="42286" y1="77500" x2="42286" y2="77500"/>
                        <a14:backgroundMark x1="36714" y1="82250" x2="36714" y2="82250"/>
                        <a14:backgroundMark x1="60143" y1="90000" x2="60143" y2="90000"/>
                        <a14:backgroundMark x1="62286" y1="96250" x2="62286" y2="96250"/>
                        <a14:backgroundMark x1="83000" y1="97000" x2="83000" y2="97000"/>
                        <a14:backgroundMark x1="90571" y1="59750" x2="90571" y2="59750"/>
                        <a14:backgroundMark x1="93714" y1="59750" x2="93714" y2="59750"/>
                        <a14:backgroundMark x1="88857" y1="54750" x2="88857" y2="54750"/>
                        <a14:backgroundMark x1="50857" y1="73500" x2="50857" y2="73500"/>
                        <a14:backgroundMark x1="74714" y1="48750" x2="74714" y2="48750"/>
                        <a14:backgroundMark x1="51714" y1="61500" x2="51714" y2="61500"/>
                        <a14:backgroundMark x1="81714" y1="46250" x2="81714" y2="46250"/>
                        <a14:backgroundMark x1="25429" y1="32500" x2="25429" y2="3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00315"/>
            <a:ext cx="3924596" cy="224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12" descr="ICON_CheckMark_Q30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58" y="4359386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12" descr="ICON_CheckMark_Q30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57" y="4897735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41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Облака</a:t>
            </a:r>
            <a:r>
              <a:rPr lang="en-US" sz="3200" dirty="0" smtClean="0"/>
              <a:t>: </a:t>
            </a:r>
            <a:r>
              <a:rPr lang="ru-RU" sz="3200" dirty="0" smtClean="0"/>
              <a:t>для чего это нужно?</a:t>
            </a:r>
            <a:endParaRPr lang="ru-RU" sz="3200" dirty="0"/>
          </a:p>
        </p:txBody>
      </p:sp>
      <p:grpSp>
        <p:nvGrpSpPr>
          <p:cNvPr id="78" name="Группа 77"/>
          <p:cNvGrpSpPr/>
          <p:nvPr/>
        </p:nvGrpSpPr>
        <p:grpSpPr>
          <a:xfrm>
            <a:off x="1403647" y="1198815"/>
            <a:ext cx="2476792" cy="2362588"/>
            <a:chOff x="1403647" y="1198815"/>
            <a:chExt cx="2476792" cy="2362588"/>
          </a:xfrm>
        </p:grpSpPr>
        <p:pic>
          <p:nvPicPr>
            <p:cNvPr id="1029" name="Picture 5" descr="http://img685.imageshack.us/img685/4624/goszakupkifacebook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198815"/>
              <a:ext cx="2476791" cy="185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1403647" y="3068960"/>
              <a:ext cx="232441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Web</a:t>
              </a:r>
              <a:r>
                <a:rPr lang="ru-RU" sz="1200" dirty="0"/>
                <a:t> приложения</a:t>
              </a:r>
              <a:r>
                <a:rPr lang="en-US" sz="1200" dirty="0"/>
                <a:t>:</a:t>
              </a:r>
            </a:p>
            <a:p>
              <a:pPr lvl="1"/>
              <a:r>
                <a:rPr lang="ru-RU" sz="1400" b="1" dirty="0" smtClean="0"/>
                <a:t>сайты</a:t>
              </a:r>
              <a:r>
                <a:rPr lang="en-US" sz="1400" b="1" dirty="0" smtClean="0"/>
                <a:t>, </a:t>
              </a:r>
              <a:r>
                <a:rPr lang="ru-RU" sz="1400" b="1" dirty="0" smtClean="0"/>
                <a:t>порталы </a:t>
              </a:r>
              <a:r>
                <a:rPr lang="ru-RU" sz="1200" dirty="0" smtClean="0"/>
                <a:t>….</a:t>
              </a:r>
              <a:endParaRPr lang="en-US" sz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446382" y="1196752"/>
            <a:ext cx="2801907" cy="2390961"/>
            <a:chOff x="5446382" y="1196752"/>
            <a:chExt cx="2801907" cy="239096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02134" y="1196752"/>
              <a:ext cx="2592288" cy="1848654"/>
              <a:chOff x="6300192" y="1508338"/>
              <a:chExt cx="2592288" cy="1848654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300192" y="1508338"/>
                <a:ext cx="2592288" cy="18486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" name="Group 67"/>
              <p:cNvGrpSpPr/>
              <p:nvPr/>
            </p:nvGrpSpPr>
            <p:grpSpPr>
              <a:xfrm>
                <a:off x="6361512" y="1631953"/>
                <a:ext cx="2466569" cy="1632630"/>
                <a:chOff x="34675" y="1227189"/>
                <a:chExt cx="3207817" cy="4288593"/>
              </a:xfrm>
            </p:grpSpPr>
            <p:grpSp>
              <p:nvGrpSpPr>
                <p:cNvPr id="19" name="Group 68"/>
                <p:cNvGrpSpPr/>
                <p:nvPr/>
              </p:nvGrpSpPr>
              <p:grpSpPr>
                <a:xfrm>
                  <a:off x="1699965" y="1230858"/>
                  <a:ext cx="886919" cy="4284924"/>
                  <a:chOff x="1770017" y="1562986"/>
                  <a:chExt cx="886919" cy="4284924"/>
                </a:xfrm>
              </p:grpSpPr>
              <p:cxnSp>
                <p:nvCxnSpPr>
                  <p:cNvPr id="67" name="Straight Connector 139"/>
                  <p:cNvCxnSpPr/>
                  <p:nvPr/>
                </p:nvCxnSpPr>
                <p:spPr>
                  <a:xfrm rot="16200000" flipH="1">
                    <a:off x="-69114" y="3684182"/>
                    <a:ext cx="4284924" cy="42531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140"/>
                  <p:cNvCxnSpPr/>
                  <p:nvPr/>
                </p:nvCxnSpPr>
                <p:spPr>
                  <a:xfrm flipV="1">
                    <a:off x="1770017" y="1879600"/>
                    <a:ext cx="281467" cy="443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41"/>
                  <p:cNvCxnSpPr/>
                  <p:nvPr/>
                </p:nvCxnSpPr>
                <p:spPr>
                  <a:xfrm flipV="1">
                    <a:off x="1795895" y="2666620"/>
                    <a:ext cx="281467" cy="443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42"/>
                  <p:cNvCxnSpPr/>
                  <p:nvPr/>
                </p:nvCxnSpPr>
                <p:spPr>
                  <a:xfrm flipV="1">
                    <a:off x="1813147" y="3389953"/>
                    <a:ext cx="281467" cy="443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43"/>
                  <p:cNvCxnSpPr/>
                  <p:nvPr/>
                </p:nvCxnSpPr>
                <p:spPr>
                  <a:xfrm flipV="1">
                    <a:off x="1813147" y="4088263"/>
                    <a:ext cx="281467" cy="443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144"/>
                  <p:cNvCxnSpPr/>
                  <p:nvPr/>
                </p:nvCxnSpPr>
                <p:spPr>
                  <a:xfrm flipV="1">
                    <a:off x="1813147" y="4786573"/>
                    <a:ext cx="281467" cy="443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45"/>
                  <p:cNvCxnSpPr/>
                  <p:nvPr/>
                </p:nvCxnSpPr>
                <p:spPr>
                  <a:xfrm flipV="1">
                    <a:off x="1813147" y="5571319"/>
                    <a:ext cx="281467" cy="443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146"/>
                  <p:cNvCxnSpPr/>
                  <p:nvPr/>
                </p:nvCxnSpPr>
                <p:spPr>
                  <a:xfrm flipV="1">
                    <a:off x="2069066" y="2075132"/>
                    <a:ext cx="281467" cy="443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147"/>
                  <p:cNvCxnSpPr/>
                  <p:nvPr/>
                </p:nvCxnSpPr>
                <p:spPr>
                  <a:xfrm flipV="1">
                    <a:off x="2103570" y="5262113"/>
                    <a:ext cx="553366" cy="21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156143" y="1969192"/>
                  <a:ext cx="1086349" cy="970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1435" tIns="45717" rIns="91435" bIns="45717">
                  <a:spAutoFit/>
                </a:bodyPr>
                <a:lstStyle/>
                <a:p>
                  <a:pPr algn="l" rtl="0" eaLnBrk="0" hangingPunct="0">
                    <a:buNone/>
                    <a:defRPr/>
                  </a:pPr>
                  <a:r>
                    <a:rPr lang="en-US" sz="9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/>
                    </a:rPr>
                    <a:t>Active Directory</a:t>
                  </a:r>
                  <a:r>
                    <a:rPr lang="en-US" sz="900" baseline="30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/>
                    </a:rPr>
                    <a:t>®</a:t>
                  </a:r>
                  <a:endParaRPr lang="en-US" sz="9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/>
                  </a:endParaRPr>
                </a:p>
              </p:txBody>
            </p:sp>
            <p:grpSp>
              <p:nvGrpSpPr>
                <p:cNvPr id="21" name="Group 70"/>
                <p:cNvGrpSpPr/>
                <p:nvPr/>
              </p:nvGrpSpPr>
              <p:grpSpPr>
                <a:xfrm>
                  <a:off x="459227" y="1927100"/>
                  <a:ext cx="1407512" cy="555912"/>
                  <a:chOff x="529279" y="2259228"/>
                  <a:chExt cx="1407512" cy="555912"/>
                </a:xfrm>
              </p:grpSpPr>
              <p:pic>
                <p:nvPicPr>
                  <p:cNvPr id="59" name="Picture 3" descr="D:\MyPictures\MediaBank\DPM v2 protected workload logos (Exchange, SQL, SharePoint, Virtual Server)\SQL_bL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bright="100000" contrast="10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9279" y="2512216"/>
                    <a:ext cx="833845" cy="2330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grpSp>
                <p:nvGrpSpPr>
                  <p:cNvPr id="60" name="Group 132"/>
                  <p:cNvGrpSpPr/>
                  <p:nvPr/>
                </p:nvGrpSpPr>
                <p:grpSpPr>
                  <a:xfrm>
                    <a:off x="1296588" y="2259228"/>
                    <a:ext cx="640203" cy="555912"/>
                    <a:chOff x="1705369" y="2022475"/>
                    <a:chExt cx="708891" cy="615556"/>
                  </a:xfrm>
                </p:grpSpPr>
                <p:pic>
                  <p:nvPicPr>
                    <p:cNvPr id="61" name="Picture 2" descr="D:\Projects\Microsoft\DPM_Deck\images\Vista (344)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705369" y="2022475"/>
                      <a:ext cx="615556" cy="615556"/>
                    </a:xfrm>
                    <a:prstGeom prst="rect">
                      <a:avLst/>
                    </a:prstGeom>
                    <a:noFill/>
                  </p:spPr>
                </p:pic>
                <p:grpSp>
                  <p:nvGrpSpPr>
                    <p:cNvPr id="62" name="Group 16"/>
                    <p:cNvGrpSpPr/>
                    <p:nvPr/>
                  </p:nvGrpSpPr>
                  <p:grpSpPr>
                    <a:xfrm>
                      <a:off x="2089904" y="2320602"/>
                      <a:ext cx="324356" cy="317429"/>
                      <a:chOff x="6691381" y="3538566"/>
                      <a:chExt cx="1282751" cy="1346654"/>
                    </a:xfrm>
                  </p:grpSpPr>
                  <p:sp>
                    <p:nvSpPr>
                      <p:cNvPr id="63" name="Oval 135"/>
                      <p:cNvSpPr/>
                      <p:nvPr/>
                    </p:nvSpPr>
                    <p:spPr>
                      <a:xfrm>
                        <a:off x="6691381" y="4392090"/>
                        <a:ext cx="1282751" cy="49313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ysClr val="windowText" lastClr="000000">
                              <a:lumMod val="65000"/>
                              <a:lumOff val="35000"/>
                            </a:sysClr>
                          </a:gs>
                          <a:gs pos="92000">
                            <a:sysClr val="windowText" lastClr="000000">
                              <a:lumMod val="50000"/>
                              <a:lumOff val="50000"/>
                              <a:alpha val="0"/>
                            </a:sys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381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rtl="0">
                          <a:buNone/>
                          <a:defRPr/>
                        </a:pPr>
                        <a:endParaRPr lang="en-US"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64" name="Group 17"/>
                      <p:cNvGrpSpPr/>
                      <p:nvPr/>
                    </p:nvGrpSpPr>
                    <p:grpSpPr>
                      <a:xfrm flipH="1">
                        <a:off x="6802955" y="3538566"/>
                        <a:ext cx="915230" cy="1242090"/>
                        <a:chOff x="8100716" y="3773214"/>
                        <a:chExt cx="441437" cy="599089"/>
                      </a:xfrm>
                    </p:grpSpPr>
                    <p:sp>
                      <p:nvSpPr>
                        <p:cNvPr id="65" name="Flowchart: Magnetic Disk 137"/>
                        <p:cNvSpPr/>
                        <p:nvPr/>
                      </p:nvSpPr>
                      <p:spPr>
                        <a:xfrm>
                          <a:off x="8100719" y="3773214"/>
                          <a:ext cx="441434" cy="599089"/>
                        </a:xfrm>
                        <a:prstGeom prst="flowChartMagneticDisk">
                          <a:avLst/>
                        </a:prstGeom>
                        <a:gradFill>
                          <a:gsLst>
                            <a:gs pos="0">
                              <a:srgbClr val="00B0F0"/>
                            </a:gs>
                            <a:gs pos="38000">
                              <a:sysClr val="window" lastClr="FFFFFF"/>
                            </a:gs>
                            <a:gs pos="82000">
                              <a:srgbClr val="007CA8"/>
                            </a:gs>
                            <a:gs pos="100000">
                              <a:sysClr val="window" lastClr="FFFFFF"/>
                            </a:gs>
                          </a:gsLst>
                          <a:lin ang="21594000" scaled="0"/>
                        </a:gradFill>
                        <a:ln w="381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rtl="0">
                            <a:buNone/>
                            <a:defRPr/>
                          </a:pPr>
                          <a:endParaRPr lang="en-US"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Oval 138"/>
                        <p:cNvSpPr/>
                        <p:nvPr/>
                      </p:nvSpPr>
                      <p:spPr>
                        <a:xfrm>
                          <a:off x="8100716" y="3773214"/>
                          <a:ext cx="438912" cy="194854"/>
                        </a:xfrm>
                        <a:prstGeom prst="ellipse">
                          <a:avLst/>
                        </a:prstGeom>
                        <a:gradFill>
                          <a:gsLst>
                            <a:gs pos="31000">
                              <a:sysClr val="window" lastClr="FFFFFF"/>
                            </a:gs>
                            <a:gs pos="82000">
                              <a:srgbClr val="007CA8"/>
                            </a:gs>
                          </a:gsLst>
                          <a:lin ang="17400000" scaled="0"/>
                        </a:gradFill>
                        <a:ln w="381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rtl="0">
                            <a:buNone/>
                            <a:defRPr/>
                          </a:pPr>
                          <a:endParaRPr lang="en-US"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22" name="Group 71"/>
                <p:cNvGrpSpPr/>
                <p:nvPr/>
              </p:nvGrpSpPr>
              <p:grpSpPr>
                <a:xfrm>
                  <a:off x="34675" y="2638299"/>
                  <a:ext cx="1832064" cy="565847"/>
                  <a:chOff x="94286" y="2970427"/>
                  <a:chExt cx="1832064" cy="565847"/>
                </a:xfrm>
              </p:grpSpPr>
              <p:pic>
                <p:nvPicPr>
                  <p:cNvPr id="51" name="Picture 122" descr="SharePoint_Prod_Tech_bw.pn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lum bright="100000" contrast="100000"/>
                  </a:blip>
                  <a:stretch>
                    <a:fillRect/>
                  </a:stretch>
                </p:blipFill>
                <p:spPr>
                  <a:xfrm>
                    <a:off x="94286" y="3121947"/>
                    <a:ext cx="1375162" cy="41432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grpSp>
                <p:nvGrpSpPr>
                  <p:cNvPr id="52" name="Group 124"/>
                  <p:cNvGrpSpPr/>
                  <p:nvPr/>
                </p:nvGrpSpPr>
                <p:grpSpPr>
                  <a:xfrm>
                    <a:off x="1284917" y="2970427"/>
                    <a:ext cx="641433" cy="538537"/>
                    <a:chOff x="1705369" y="2742142"/>
                    <a:chExt cx="733168" cy="615556"/>
                  </a:xfrm>
                </p:grpSpPr>
                <p:pic>
                  <p:nvPicPr>
                    <p:cNvPr id="53" name="Picture 2" descr="D:\Projects\Microsoft\DPM_Deck\images\Vista (344)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705369" y="2742142"/>
                      <a:ext cx="615556" cy="615556"/>
                    </a:xfrm>
                    <a:prstGeom prst="rect">
                      <a:avLst/>
                    </a:prstGeom>
                    <a:noFill/>
                  </p:spPr>
                </p:pic>
                <p:grpSp>
                  <p:nvGrpSpPr>
                    <p:cNvPr id="54" name="Group 16"/>
                    <p:cNvGrpSpPr/>
                    <p:nvPr/>
                  </p:nvGrpSpPr>
                  <p:grpSpPr>
                    <a:xfrm>
                      <a:off x="2114181" y="3040269"/>
                      <a:ext cx="324356" cy="317429"/>
                      <a:chOff x="6691381" y="3538566"/>
                      <a:chExt cx="1282751" cy="1346654"/>
                    </a:xfrm>
                  </p:grpSpPr>
                  <p:sp>
                    <p:nvSpPr>
                      <p:cNvPr id="55" name="Oval 127"/>
                      <p:cNvSpPr/>
                      <p:nvPr/>
                    </p:nvSpPr>
                    <p:spPr>
                      <a:xfrm>
                        <a:off x="6691381" y="4392090"/>
                        <a:ext cx="1282751" cy="49313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ysClr val="windowText" lastClr="000000">
                              <a:lumMod val="65000"/>
                              <a:lumOff val="35000"/>
                            </a:sysClr>
                          </a:gs>
                          <a:gs pos="92000">
                            <a:sysClr val="windowText" lastClr="000000">
                              <a:lumMod val="50000"/>
                              <a:lumOff val="50000"/>
                              <a:alpha val="0"/>
                            </a:sysClr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381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sz="1900" kern="0"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56" name="Group 17"/>
                      <p:cNvGrpSpPr/>
                      <p:nvPr/>
                    </p:nvGrpSpPr>
                    <p:grpSpPr>
                      <a:xfrm flipH="1">
                        <a:off x="6802955" y="3538566"/>
                        <a:ext cx="915230" cy="1242090"/>
                        <a:chOff x="8100716" y="3773214"/>
                        <a:chExt cx="441437" cy="599089"/>
                      </a:xfrm>
                    </p:grpSpPr>
                    <p:sp>
                      <p:nvSpPr>
                        <p:cNvPr id="57" name="Flowchart: Magnetic Disk 129"/>
                        <p:cNvSpPr/>
                        <p:nvPr/>
                      </p:nvSpPr>
                      <p:spPr>
                        <a:xfrm>
                          <a:off x="8100719" y="3773214"/>
                          <a:ext cx="441434" cy="599089"/>
                        </a:xfrm>
                        <a:prstGeom prst="flowChartMagneticDisk">
                          <a:avLst/>
                        </a:prstGeom>
                        <a:gradFill>
                          <a:gsLst>
                            <a:gs pos="0">
                              <a:srgbClr val="691987">
                                <a:lumMod val="60000"/>
                                <a:lumOff val="40000"/>
                              </a:srgbClr>
                            </a:gs>
                            <a:gs pos="38000">
                              <a:sysClr val="window" lastClr="FFFFFF"/>
                            </a:gs>
                            <a:gs pos="82000">
                              <a:srgbClr val="7030A0"/>
                            </a:gs>
                            <a:gs pos="100000">
                              <a:sysClr val="window" lastClr="FFFFFF"/>
                            </a:gs>
                          </a:gsLst>
                          <a:lin ang="21594000" scaled="0"/>
                        </a:gradFill>
                        <a:ln w="381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sz="1900" kern="0"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8" name="Oval 130"/>
                        <p:cNvSpPr/>
                        <p:nvPr/>
                      </p:nvSpPr>
                      <p:spPr>
                        <a:xfrm>
                          <a:off x="8100716" y="3773214"/>
                          <a:ext cx="438912" cy="194854"/>
                        </a:xfrm>
                        <a:prstGeom prst="ellipse">
                          <a:avLst/>
                        </a:prstGeom>
                        <a:gradFill>
                          <a:gsLst>
                            <a:gs pos="31000">
                              <a:sysClr val="window" lastClr="FFFFFF"/>
                            </a:gs>
                            <a:gs pos="82000">
                              <a:srgbClr val="691987">
                                <a:lumMod val="40000"/>
                                <a:lumOff val="60000"/>
                              </a:srgbClr>
                            </a:gs>
                          </a:gsLst>
                          <a:lin ang="17400000" scaled="0"/>
                        </a:gradFill>
                        <a:ln w="381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sz="1900" kern="0"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23" name="Group 72"/>
                <p:cNvGrpSpPr/>
                <p:nvPr/>
              </p:nvGrpSpPr>
              <p:grpSpPr>
                <a:xfrm>
                  <a:off x="237962" y="1227189"/>
                  <a:ext cx="1628777" cy="531598"/>
                  <a:chOff x="299032" y="1559317"/>
                  <a:chExt cx="1628777" cy="531598"/>
                </a:xfrm>
              </p:grpSpPr>
              <p:sp>
                <p:nvSpPr>
                  <p:cNvPr id="4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802397" y="1780358"/>
                    <a:ext cx="125412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sz="1900">
                      <a:latin typeface="Segoe"/>
                    </a:endParaRPr>
                  </a:p>
                </p:txBody>
              </p:sp>
              <p:pic>
                <p:nvPicPr>
                  <p:cNvPr id="47" name="Picture 2" descr="D:\MyPictures\MediaBank\DPM v2 protected workload logos (Exchange, SQL, SharePoint, Virtual Server)\ExchSvr_bL.pn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lum bright="100000" contrast="10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9032" y="1837861"/>
                    <a:ext cx="1083910" cy="214469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grpSp>
                <p:nvGrpSpPr>
                  <p:cNvPr id="48" name="Group 119"/>
                  <p:cNvGrpSpPr/>
                  <p:nvPr/>
                </p:nvGrpSpPr>
                <p:grpSpPr>
                  <a:xfrm>
                    <a:off x="1316450" y="1559317"/>
                    <a:ext cx="531598" cy="531598"/>
                    <a:chOff x="1705369" y="1277409"/>
                    <a:chExt cx="615556" cy="615556"/>
                  </a:xfrm>
                </p:grpSpPr>
                <p:pic>
                  <p:nvPicPr>
                    <p:cNvPr id="49" name="Picture 2" descr="D:\Projects\Microsoft\DPM_Deck\images\Vista (344)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705369" y="1277409"/>
                      <a:ext cx="615556" cy="615556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50" name="Picture 5" descr="D:\ref\air\buttons\All_Vista\VISTA_05\oobefldr.dll_I0066_0409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001817" y="1552655"/>
                      <a:ext cx="316754" cy="316755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grpSp>
              <p:nvGrpSpPr>
                <p:cNvPr id="24" name="Group 73"/>
                <p:cNvGrpSpPr/>
                <p:nvPr/>
              </p:nvGrpSpPr>
              <p:grpSpPr>
                <a:xfrm>
                  <a:off x="2225176" y="1434017"/>
                  <a:ext cx="607209" cy="535475"/>
                  <a:chOff x="2636703" y="1590675"/>
                  <a:chExt cx="698018" cy="615556"/>
                </a:xfrm>
              </p:grpSpPr>
              <p:pic>
                <p:nvPicPr>
                  <p:cNvPr id="44" name="Picture 2" descr="D:\Projects\Microsoft\DPM_Deck\images\Vista (344)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2636703" y="1590675"/>
                    <a:ext cx="615556" cy="61555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Picture 6" descr="D:\Projects\Microsoft\DPM PartnerVideo\images\windows.pn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3047264" y="1949658"/>
                    <a:ext cx="287457" cy="256573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5" name="Group 74"/>
                <p:cNvGrpSpPr/>
                <p:nvPr/>
              </p:nvGrpSpPr>
              <p:grpSpPr>
                <a:xfrm>
                  <a:off x="131747" y="4850660"/>
                  <a:ext cx="1781671" cy="550480"/>
                  <a:chOff x="201799" y="5182788"/>
                  <a:chExt cx="1781671" cy="550480"/>
                </a:xfrm>
              </p:grpSpPr>
              <p:sp>
                <p:nvSpPr>
                  <p:cNvPr id="3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649" y="5502442"/>
                    <a:ext cx="1014301" cy="2308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lIns="91435" tIns="45717" rIns="91435" bIns="45717">
                    <a:spAutoFit/>
                  </a:bodyPr>
                  <a:lstStyle/>
                  <a:p>
                    <a:pPr algn="l" rtl="0" eaLnBrk="0" hangingPunct="0">
                      <a:buNone/>
                      <a:defRPr/>
                    </a:pPr>
                    <a:r>
                      <a:rPr lang="en-US" sz="9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"/>
                      </a:rPr>
                      <a:t>file services</a:t>
                    </a:r>
                    <a:endParaRPr lang="en-US" sz="1100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egoe"/>
                    </a:endParaRPr>
                  </a:p>
                </p:txBody>
              </p:sp>
              <p:grpSp>
                <p:nvGrpSpPr>
                  <p:cNvPr id="40" name="Group 98"/>
                  <p:cNvGrpSpPr/>
                  <p:nvPr/>
                </p:nvGrpSpPr>
                <p:grpSpPr>
                  <a:xfrm>
                    <a:off x="1381163" y="5182788"/>
                    <a:ext cx="602307" cy="538012"/>
                    <a:chOff x="1705369" y="3512608"/>
                    <a:chExt cx="689118" cy="615556"/>
                  </a:xfrm>
                </p:grpSpPr>
                <p:pic>
                  <p:nvPicPr>
                    <p:cNvPr id="42" name="Picture 2" descr="D:\Projects\Microsoft\DPM_Deck\images\Vista (344)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705369" y="3512608"/>
                      <a:ext cx="615556" cy="615556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43" name="Picture 6" descr="D:\ref\air\buttons\All_Vista\VISTA_01\3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070120" y="3769943"/>
                      <a:ext cx="324367" cy="324367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41" name="Picture 5" descr="D:\Pictures\- MediaBank\Windows Server\ws03_rgb_r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 cstate="print">
                    <a:extLst/>
                  </a:blip>
                  <a:srcRect r="14311"/>
                  <a:stretch/>
                </p:blipFill>
                <p:spPr bwMode="auto">
                  <a:xfrm>
                    <a:off x="201799" y="5347734"/>
                    <a:ext cx="1244229" cy="220871"/>
                  </a:xfrm>
                  <a:prstGeom prst="rect">
                    <a:avLst/>
                  </a:prstGeom>
                  <a:extLst/>
                </p:spPr>
              </p:pic>
            </p:grpSp>
            <p:grpSp>
              <p:nvGrpSpPr>
                <p:cNvPr id="26" name="Group 76"/>
                <p:cNvGrpSpPr/>
                <p:nvPr/>
              </p:nvGrpSpPr>
              <p:grpSpPr>
                <a:xfrm>
                  <a:off x="303749" y="3347660"/>
                  <a:ext cx="1486896" cy="541993"/>
                  <a:chOff x="373801" y="3679788"/>
                  <a:chExt cx="1486896" cy="541993"/>
                </a:xfrm>
              </p:grpSpPr>
              <p:grpSp>
                <p:nvGrpSpPr>
                  <p:cNvPr id="35" name="Group 86"/>
                  <p:cNvGrpSpPr/>
                  <p:nvPr/>
                </p:nvGrpSpPr>
                <p:grpSpPr>
                  <a:xfrm>
                    <a:off x="373801" y="3679788"/>
                    <a:ext cx="1477926" cy="541993"/>
                    <a:chOff x="372139" y="3669155"/>
                    <a:chExt cx="1477926" cy="541993"/>
                  </a:xfrm>
                </p:grpSpPr>
                <p:pic>
                  <p:nvPicPr>
                    <p:cNvPr id="37" name="Picture 2" descr="D:\Projects\Microsoft\DPM_Deck\images\Vista (344)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308072" y="3669155"/>
                      <a:ext cx="541993" cy="541993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38" name="Picture 3" descr="D:\Pictures\- MediaBank\BizTalk and Dynamics\Dynmc-brand_rgb_alt_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6" cstate="print">
                      <a:extLst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72139" y="3781856"/>
                      <a:ext cx="988827" cy="343575"/>
                    </a:xfrm>
                    <a:prstGeom prst="rect">
                      <a:avLst/>
                    </a:prstGeom>
                    <a:extLst/>
                  </p:spPr>
                </p:pic>
              </p:grpSp>
              <p:pic>
                <p:nvPicPr>
                  <p:cNvPr id="36" name="Picture 3" descr="D:\Pictures\- MediaBank\BizTalk and Dynamics\Dynmc-brand_rgb_alt_r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 cstate="print">
                    <a:extLst/>
                  </a:blip>
                  <a:srcRect r="61817" b="1031"/>
                  <a:stretch/>
                </p:blipFill>
                <p:spPr bwMode="auto">
                  <a:xfrm>
                    <a:off x="1600090" y="3944889"/>
                    <a:ext cx="260607" cy="234701"/>
                  </a:xfrm>
                  <a:prstGeom prst="rect">
                    <a:avLst/>
                  </a:prstGeom>
                  <a:extLst/>
                </p:spPr>
              </p:pic>
            </p:grpSp>
            <p:grpSp>
              <p:nvGrpSpPr>
                <p:cNvPr id="27" name="Group 77"/>
                <p:cNvGrpSpPr/>
                <p:nvPr/>
              </p:nvGrpSpPr>
              <p:grpSpPr>
                <a:xfrm>
                  <a:off x="73143" y="4102377"/>
                  <a:ext cx="1751064" cy="614272"/>
                  <a:chOff x="143195" y="4660136"/>
                  <a:chExt cx="1751064" cy="614272"/>
                </a:xfrm>
              </p:grpSpPr>
              <p:grpSp>
                <p:nvGrpSpPr>
                  <p:cNvPr id="28" name="Group 78"/>
                  <p:cNvGrpSpPr/>
                  <p:nvPr/>
                </p:nvGrpSpPr>
                <p:grpSpPr>
                  <a:xfrm>
                    <a:off x="143195" y="4660136"/>
                    <a:ext cx="1751064" cy="552960"/>
                    <a:chOff x="159486" y="4434505"/>
                    <a:chExt cx="1751064" cy="552960"/>
                  </a:xfrm>
                </p:grpSpPr>
                <p:grpSp>
                  <p:nvGrpSpPr>
                    <p:cNvPr id="30" name="Group 80"/>
                    <p:cNvGrpSpPr/>
                    <p:nvPr/>
                  </p:nvGrpSpPr>
                  <p:grpSpPr>
                    <a:xfrm>
                      <a:off x="1382858" y="4459773"/>
                      <a:ext cx="527692" cy="527692"/>
                      <a:chOff x="2636703" y="1590675"/>
                      <a:chExt cx="615556" cy="615556"/>
                    </a:xfrm>
                  </p:grpSpPr>
                  <p:pic>
                    <p:nvPicPr>
                      <p:cNvPr id="33" name="Picture 2" descr="D:\Projects\Microsoft\DPM_Deck\images\Vista (344)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703" y="1590675"/>
                        <a:ext cx="615556" cy="615556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34" name="Picture 6" descr="D:\Projects\Microsoft\DPM PartnerVideo\images\windows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12" y="1844461"/>
                        <a:ext cx="249053" cy="222295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pic>
                  <p:nvPicPr>
                    <p:cNvPr id="31" name="Picture 7" descr="D:\MyPictures\MediaBank\DPM v2 protected workload logos (Exchange, SQL, SharePoint, Virtual Server)\Virtual_05-R2_bL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0" cstate="print">
                      <a:lum bright="100000" contrast="10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6924" y="4434505"/>
                      <a:ext cx="1091793" cy="15177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pic>
                  <p:nvPicPr>
                    <p:cNvPr id="32" name="Picture 4" descr="D:\Pictures\- MediaBank\Windows Server\HyperV\HyperV-Svr-1_bL_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1" cstate="print">
                      <a:extLst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9486" y="4655444"/>
                      <a:ext cx="1286541" cy="122043"/>
                    </a:xfrm>
                    <a:prstGeom prst="rect">
                      <a:avLst/>
                    </a:prstGeom>
                    <a:extLst/>
                  </p:spPr>
                </p:pic>
              </p:grpSp>
              <p:pic>
                <p:nvPicPr>
                  <p:cNvPr id="29" name="Picture 6" descr="D:\Pictures\- MediaBank\Virtualization\HyperV\WS08-HypeV_h_rgb_r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2" cstate="print">
                    <a:extLst/>
                  </a:blip>
                  <a:srcRect r="14008"/>
                  <a:stretch/>
                </p:blipFill>
                <p:spPr bwMode="auto">
                  <a:xfrm>
                    <a:off x="379021" y="4992214"/>
                    <a:ext cx="1093519" cy="282194"/>
                  </a:xfrm>
                  <a:prstGeom prst="rect">
                    <a:avLst/>
                  </a:prstGeom>
                  <a:extLst/>
                </p:spPr>
              </p:pic>
            </p:grpSp>
          </p:grpSp>
        </p:grpSp>
        <p:sp>
          <p:nvSpPr>
            <p:cNvPr id="81" name="Прямоугольник 80"/>
            <p:cNvSpPr/>
            <p:nvPr/>
          </p:nvSpPr>
          <p:spPr>
            <a:xfrm>
              <a:off x="5446382" y="3126048"/>
              <a:ext cx="28019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/>
                <a:t>Корпоративные приложения</a:t>
              </a:r>
              <a:r>
                <a:rPr lang="en-US" sz="1200" dirty="0" smtClean="0"/>
                <a:t>:</a:t>
              </a:r>
              <a:endParaRPr lang="ru-RU" sz="1200" dirty="0" smtClean="0"/>
            </a:p>
            <a:p>
              <a:r>
                <a:rPr lang="en-US" sz="1200" dirty="0" smtClean="0"/>
                <a:t>Exchange,SQL,CRM,1C, </a:t>
              </a:r>
              <a:r>
                <a:rPr lang="en-US" sz="1200" dirty="0" err="1" smtClean="0"/>
                <a:t>Sharepoint</a:t>
              </a:r>
              <a:r>
                <a:rPr lang="en-US" sz="1200" dirty="0" smtClean="0"/>
                <a:t> ….</a:t>
              </a:r>
              <a:endParaRPr lang="en-US" sz="1200" dirty="0"/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295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rtcloud.ru/wp-content/uploads/2014/06/disaster-recovery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26" y="3789040"/>
            <a:ext cx="2172033" cy="18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 87"/>
          <p:cNvSpPr/>
          <p:nvPr/>
        </p:nvSpPr>
        <p:spPr>
          <a:xfrm>
            <a:off x="1556026" y="5617840"/>
            <a:ext cx="197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Резервирование,</a:t>
            </a:r>
            <a:endParaRPr lang="en-US" sz="1200" dirty="0" smtClean="0"/>
          </a:p>
          <a:p>
            <a:r>
              <a:rPr lang="ru-RU" sz="1200" dirty="0" smtClean="0"/>
              <a:t>Защита от катастроф</a:t>
            </a:r>
            <a:endParaRPr lang="en-US" sz="12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565637" y="5617839"/>
            <a:ext cx="1975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Гибридные решения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2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9153525" cy="54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VMW_ICON_Building_2D(F)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66" y="3039032"/>
            <a:ext cx="1045056" cy="1058011"/>
          </a:xfrm>
          <a:prstGeom prst="rect">
            <a:avLst/>
          </a:prstGeom>
        </p:spPr>
      </p:pic>
      <p:pic>
        <p:nvPicPr>
          <p:cNvPr id="5" name="Picture 8" descr="C:\Users\Abject-3D\Desktop\VMWare Files\FINAL diagrams\Basic Virtualization\3D PNGs\VMW_10Q2_DGRM_PrivateCloudFed_Comm_6.png"/>
          <p:cNvPicPr>
            <a:picLocks noChangeAspect="1" noChangeArrowheads="1"/>
          </p:cNvPicPr>
          <p:nvPr/>
        </p:nvPicPr>
        <p:blipFill>
          <a:blip r:embed="rId8"/>
          <a:srcRect b="22822"/>
          <a:stretch>
            <a:fillRect/>
          </a:stretch>
        </p:blipFill>
        <p:spPr bwMode="auto">
          <a:xfrm>
            <a:off x="6217566" y="3232474"/>
            <a:ext cx="1224136" cy="8074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40122" y="4047027"/>
            <a:ext cx="120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Частное облако</a:t>
            </a:r>
            <a:endParaRPr lang="en-US" sz="1200" dirty="0" smtClean="0"/>
          </a:p>
          <a:p>
            <a:r>
              <a:rPr lang="ru-RU" sz="1200" dirty="0" smtClean="0"/>
              <a:t>заказчика</a:t>
            </a:r>
            <a:endParaRPr lang="ru-RU" sz="1200" dirty="0"/>
          </a:p>
        </p:txBody>
      </p:sp>
      <p:pic>
        <p:nvPicPr>
          <p:cNvPr id="12" name="Picture 16" descr="ICON_VM_detail_flat_R2_Q408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80557" y="3598775"/>
            <a:ext cx="235810" cy="2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ICON_VM_detail_flat_R2_Q408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146" y="3598775"/>
            <a:ext cx="235810" cy="2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C:\Users\Abject-3D\Desktop\VMWare Files\FINAL diagrams\Basic Virtualization\3D PNGs\VMW_10Q2_DGRM_PrivateCloudFed_Comm_6.png"/>
          <p:cNvPicPr>
            <a:picLocks noChangeAspect="1" noChangeArrowheads="1"/>
          </p:cNvPicPr>
          <p:nvPr/>
        </p:nvPicPr>
        <p:blipFill>
          <a:blip r:embed="rId8"/>
          <a:srcRect b="22822"/>
          <a:stretch>
            <a:fillRect/>
          </a:stretch>
        </p:blipFill>
        <p:spPr bwMode="auto">
          <a:xfrm>
            <a:off x="3489755" y="4077072"/>
            <a:ext cx="1224136" cy="807409"/>
          </a:xfrm>
          <a:prstGeom prst="rect">
            <a:avLst/>
          </a:prstGeom>
          <a:noFill/>
        </p:spPr>
      </p:pic>
      <p:pic>
        <p:nvPicPr>
          <p:cNvPr id="16" name="Picture 16" descr="ICON_VM_detail_flat_R2_Q408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52746" y="4337526"/>
            <a:ext cx="235810" cy="2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CON_VM_detail_flat_R2_Q408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30335" y="4337526"/>
            <a:ext cx="235810" cy="2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483306" y="4778634"/>
            <a:ext cx="123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Резервный ЦОД</a:t>
            </a:r>
            <a:endParaRPr lang="ru-RU" sz="1200" dirty="0"/>
          </a:p>
        </p:txBody>
      </p:sp>
      <p:sp>
        <p:nvSpPr>
          <p:cNvPr id="20" name="Rounded Rectangle 86"/>
          <p:cNvSpPr/>
          <p:nvPr/>
        </p:nvSpPr>
        <p:spPr bwMode="auto">
          <a:xfrm>
            <a:off x="251520" y="1943355"/>
            <a:ext cx="4665012" cy="1773677"/>
          </a:xfrm>
          <a:prstGeom prst="roundRect">
            <a:avLst>
              <a:gd name="adj" fmla="val 2319"/>
            </a:avLst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lvl="1">
              <a:lnSpc>
                <a:spcPct val="150000"/>
              </a:lnSpc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правительство субъекта федерации</a:t>
            </a:r>
          </a:p>
          <a:p>
            <a:pPr lvl="1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ЦОД не менее 1000км от основного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Канал – 100Мбит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public internet</a:t>
            </a:r>
          </a:p>
          <a:p>
            <a:pPr lvl="1">
              <a:lnSpc>
                <a:spcPct val="150000"/>
              </a:lnSpc>
            </a:pP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Криптошлюзы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ГОСТ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2" descr="ICON_CheckMark_Q30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8416" y="2452797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2" descr="ICON_CheckMark_Q30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4182" y="2732953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61"/>
          <p:cNvGrpSpPr/>
          <p:nvPr/>
        </p:nvGrpSpPr>
        <p:grpSpPr>
          <a:xfrm>
            <a:off x="251520" y="1937550"/>
            <a:ext cx="4665012" cy="476180"/>
            <a:chOff x="4634821" y="3532787"/>
            <a:chExt cx="4299774" cy="4761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4" name="Rounded Rectangle 62"/>
            <p:cNvSpPr/>
            <p:nvPr/>
          </p:nvSpPr>
          <p:spPr bwMode="auto">
            <a:xfrm>
              <a:off x="4634821" y="3532787"/>
              <a:ext cx="4297680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ru-RU" b="1" dirty="0" smtClean="0">
                  <a:solidFill>
                    <a:srgbClr val="FFFFFF"/>
                  </a:solidFill>
                </a:rPr>
                <a:t>   Задача</a:t>
              </a:r>
              <a:endParaRPr lang="en-US" sz="18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5" name="Rectangle 63"/>
            <p:cNvSpPr/>
            <p:nvPr/>
          </p:nvSpPr>
          <p:spPr bwMode="auto">
            <a:xfrm>
              <a:off x="4634821" y="3876344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/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26" name="Picture 212" descr="ICON_CheckMark_Q3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5568" y="3021433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img-fotki.yandex.ru/get/9217/206363740.34d/0_c928b_a0d170c5_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1" y="2580259"/>
            <a:ext cx="917546" cy="91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2" descr="ICON_CheckMark_Q30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5607" y="3303589"/>
            <a:ext cx="289861" cy="2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Примеры </a:t>
            </a:r>
            <a:r>
              <a:rPr lang="ru-RU" sz="3200" dirty="0" smtClean="0"/>
              <a:t>использования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1052736"/>
            <a:ext cx="485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Непрерывность ИТ сервисов</a:t>
            </a:r>
            <a:r>
              <a:rPr lang="en-US" b="1" dirty="0">
                <a:latin typeface="+mj-lt"/>
              </a:rPr>
              <a:t> / </a:t>
            </a:r>
            <a:r>
              <a:rPr lang="ru-RU" b="1" dirty="0" smtClean="0">
                <a:latin typeface="+mj-lt"/>
              </a:rPr>
              <a:t>Резервный ЦОД</a:t>
            </a:r>
            <a:endParaRPr lang="ru-RU" b="1" dirty="0">
              <a:latin typeface="+mj-lt"/>
            </a:endParaRPr>
          </a:p>
          <a:p>
            <a:r>
              <a:rPr lang="ru-RU" b="1" dirty="0">
                <a:latin typeface="+mj-lt"/>
              </a:rPr>
              <a:t>Заказчик</a:t>
            </a:r>
            <a:r>
              <a:rPr lang="en-US" b="1" dirty="0">
                <a:latin typeface="+mj-lt"/>
              </a:rPr>
              <a:t>:</a:t>
            </a:r>
            <a:r>
              <a:rPr lang="ru-RU" b="1" dirty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правительство субъекта федерации</a:t>
            </a:r>
            <a:endParaRPr lang="ru-RU" b="1" dirty="0">
              <a:latin typeface="+mj-lt"/>
            </a:endParaRPr>
          </a:p>
        </p:txBody>
      </p:sp>
      <p:sp>
        <p:nvSpPr>
          <p:cNvPr id="33" name=" 3"/>
          <p:cNvSpPr/>
          <p:nvPr/>
        </p:nvSpPr>
        <p:spPr>
          <a:xfrm rot="18900711" flipH="1">
            <a:off x="4762787" y="3702240"/>
            <a:ext cx="1389701" cy="789607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4" name="Picture 16" descr="ICON_VM_detail_flat_R2_Q408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62960" y="3805032"/>
            <a:ext cx="235810" cy="2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 descr="ICON_VM_detail_flat_R2_Q408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8318" y="3636178"/>
            <a:ext cx="235810" cy="2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2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2BlFieVkiar69M7LOJRA"/>
</p:tagLst>
</file>

<file path=ppt/theme/theme1.xml><?xml version="1.0" encoding="utf-8"?>
<a:theme xmlns:a="http://schemas.openxmlformats.org/drawingml/2006/main" name="RTClou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TClou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RTCloud</Template>
  <TotalTime>22533</TotalTime>
  <Words>495</Words>
  <Application>Microsoft Office PowerPoint</Application>
  <PresentationFormat>Экран (4:3)</PresentationFormat>
  <Paragraphs>133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RTCloud</vt:lpstr>
      <vt:lpstr>1_RTCloud</vt:lpstr>
      <vt:lpstr>Облачные технологии на службе у государства. Возможности и практика применения.</vt:lpstr>
      <vt:lpstr>Присутствие в регионах</vt:lpstr>
      <vt:lpstr>Крупнейшая в России сеть спутниковой связи</vt:lpstr>
      <vt:lpstr>Присутствие в регионах</vt:lpstr>
      <vt:lpstr>Преимущества «Облака»</vt:lpstr>
      <vt:lpstr>Примеры применения. Серверная в облаке.</vt:lpstr>
      <vt:lpstr>Преимущества «Облака»</vt:lpstr>
      <vt:lpstr>Облака: для чего это нужно?</vt:lpstr>
      <vt:lpstr>Примеры использования</vt:lpstr>
      <vt:lpstr>Примеры использования</vt:lpstr>
      <vt:lpstr>Правовые основы</vt:lpstr>
      <vt:lpstr>Правовые основы</vt:lpstr>
      <vt:lpstr>Спасибо за внимание!</vt:lpstr>
      <vt:lpstr>Новосибирск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Астафьев Денис Юрьевич</dc:creator>
  <cp:lastModifiedBy>Астафьев Денис Юрьевич</cp:lastModifiedBy>
  <cp:revision>124</cp:revision>
  <cp:lastPrinted>2013-11-08T03:27:02Z</cp:lastPrinted>
  <dcterms:created xsi:type="dcterms:W3CDTF">2013-11-07T08:49:17Z</dcterms:created>
  <dcterms:modified xsi:type="dcterms:W3CDTF">2014-10-13T15:13:00Z</dcterms:modified>
</cp:coreProperties>
</file>