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96" r:id="rId1"/>
  </p:sldMasterIdLst>
  <p:sldIdLst>
    <p:sldId id="277" r:id="rId2"/>
    <p:sldId id="309" r:id="rId3"/>
    <p:sldId id="310" r:id="rId4"/>
    <p:sldId id="281" r:id="rId5"/>
    <p:sldId id="278" r:id="rId6"/>
    <p:sldId id="279" r:id="rId7"/>
    <p:sldId id="282" r:id="rId8"/>
    <p:sldId id="280" r:id="rId9"/>
    <p:sldId id="270" r:id="rId10"/>
    <p:sldId id="324" r:id="rId11"/>
    <p:sldId id="323" r:id="rId12"/>
    <p:sldId id="325" r:id="rId13"/>
    <p:sldId id="326" r:id="rId14"/>
    <p:sldId id="328" r:id="rId15"/>
    <p:sldId id="327" r:id="rId16"/>
    <p:sldId id="329" r:id="rId17"/>
    <p:sldId id="312" r:id="rId18"/>
    <p:sldId id="331" r:id="rId19"/>
    <p:sldId id="330" r:id="rId20"/>
    <p:sldId id="332" r:id="rId21"/>
    <p:sldId id="333" r:id="rId22"/>
    <p:sldId id="334" r:id="rId23"/>
    <p:sldId id="336" r:id="rId24"/>
    <p:sldId id="337" r:id="rId25"/>
    <p:sldId id="338" r:id="rId26"/>
    <p:sldId id="339" r:id="rId27"/>
    <p:sldId id="341" r:id="rId28"/>
    <p:sldId id="342" r:id="rId29"/>
    <p:sldId id="340" r:id="rId30"/>
    <p:sldId id="344" r:id="rId31"/>
    <p:sldId id="343" r:id="rId32"/>
    <p:sldId id="345" r:id="rId33"/>
    <p:sldId id="293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5D686B"/>
    <a:srgbClr val="CCCCFF"/>
    <a:srgbClr val="CC6600"/>
    <a:srgbClr val="FF6600"/>
    <a:srgbClr val="33CCFF"/>
    <a:srgbClr val="FFB6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A5622-08F9-4367-BFE0-6049615F29BF}" type="datetimeFigureOut">
              <a:rPr lang="ru-RU" smtClean="0"/>
              <a:pPr/>
              <a:t>13.10.2016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92457-A054-493D-A5E3-078977B5231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A5622-08F9-4367-BFE0-6049615F29BF}" type="datetimeFigureOut">
              <a:rPr lang="ru-RU" smtClean="0"/>
              <a:pPr/>
              <a:t>13.10.2016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92457-A054-493D-A5E3-078977B523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A5622-08F9-4367-BFE0-6049615F29BF}" type="datetimeFigureOut">
              <a:rPr lang="ru-RU" smtClean="0"/>
              <a:pPr/>
              <a:t>13.10.2016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92457-A054-493D-A5E3-078977B523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A5622-08F9-4367-BFE0-6049615F29BF}" type="datetimeFigureOut">
              <a:rPr lang="ru-RU" smtClean="0"/>
              <a:pPr/>
              <a:t>13.10.2016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92457-A054-493D-A5E3-078977B523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A5622-08F9-4367-BFE0-6049615F29BF}" type="datetimeFigureOut">
              <a:rPr lang="ru-RU" smtClean="0"/>
              <a:pPr/>
              <a:t>13.10.2016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88192457-A054-493D-A5E3-078977B523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A5622-08F9-4367-BFE0-6049615F29BF}" type="datetimeFigureOut">
              <a:rPr lang="ru-RU" smtClean="0"/>
              <a:pPr/>
              <a:t>13.10.2016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92457-A054-493D-A5E3-078977B523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A5622-08F9-4367-BFE0-6049615F29BF}" type="datetimeFigureOut">
              <a:rPr lang="ru-RU" smtClean="0"/>
              <a:pPr/>
              <a:t>13.10.2016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92457-A054-493D-A5E3-078977B523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A5622-08F9-4367-BFE0-6049615F29BF}" type="datetimeFigureOut">
              <a:rPr lang="ru-RU" smtClean="0"/>
              <a:pPr/>
              <a:t>13.10.2016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92457-A054-493D-A5E3-078977B523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A5622-08F9-4367-BFE0-6049615F29BF}" type="datetimeFigureOut">
              <a:rPr lang="ru-RU" smtClean="0"/>
              <a:pPr/>
              <a:t>13.10.2016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92457-A054-493D-A5E3-078977B523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A5622-08F9-4367-BFE0-6049615F29BF}" type="datetimeFigureOut">
              <a:rPr lang="ru-RU" smtClean="0"/>
              <a:pPr/>
              <a:t>13.10.2016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92457-A054-493D-A5E3-078977B523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A5622-08F9-4367-BFE0-6049615F29BF}" type="datetimeFigureOut">
              <a:rPr lang="ru-RU" smtClean="0"/>
              <a:pPr/>
              <a:t>13.10.2016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92457-A054-493D-A5E3-078977B523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56A5622-08F9-4367-BFE0-6049615F29BF}" type="datetimeFigureOut">
              <a:rPr lang="ru-RU" smtClean="0"/>
              <a:pPr/>
              <a:t>13.10.2016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8192457-A054-493D-A5E3-078977B5231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16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gif"/><Relationship Id="rId4" Type="http://schemas.openxmlformats.org/officeDocument/2006/relationships/image" Target="../media/image1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2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0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gif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64704"/>
            <a:ext cx="9144000" cy="5112568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contourW="12700">
            <a:bevelT w="127000" h="63500"/>
            <a:contourClr>
              <a:schemeClr val="bg2">
                <a:lumMod val="75000"/>
              </a:schemeClr>
            </a:contourClr>
          </a:sp3d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z="28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ООО «ГЕОКАД плюс»</a:t>
            </a:r>
            <a:br>
              <a:rPr lang="ru-RU" sz="28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</a:br>
            <a:r>
              <a:rPr lang="ru-RU" sz="40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</a:rPr>
              <a:t>«Применение комплексных решений компании «ГЕОКАД плюс» для создания и ведения муниципальных и территориальных </a:t>
            </a:r>
            <a:r>
              <a:rPr lang="ru-RU" sz="3200" dirty="0" err="1" smtClean="0">
                <a:solidFill>
                  <a:srgbClr val="002060"/>
                </a:solidFill>
              </a:rPr>
              <a:t>геоинформационных</a:t>
            </a:r>
            <a:r>
              <a:rPr lang="ru-RU" sz="3200" dirty="0" smtClean="0">
                <a:solidFill>
                  <a:srgbClr val="002060"/>
                </a:solidFill>
              </a:rPr>
              <a:t> систем. Программное обеспечение, наполнение баз данных, сопровождение»</a:t>
            </a:r>
            <a:endParaRPr lang="ru-RU" sz="3200" spc="3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0" y="188640"/>
            <a:ext cx="9144000" cy="523220"/>
          </a:xfrm>
          <a:prstGeom prst="rect">
            <a:avLst/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rtlCol="0" anchor="b" anchorCtr="0">
            <a:spAutoFit/>
            <a:sp3d prstMaterial="softEdge">
              <a:bevelT w="25400" h="25400"/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АСДГ Красноярск 2016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27784" y="5949280"/>
            <a:ext cx="3634858" cy="3693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90000" dist="508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Красноярск 2016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88640"/>
            <a:ext cx="6264696" cy="98072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/>
            </a:r>
            <a:br>
              <a:rPr lang="ru-RU" sz="3600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</a:br>
            <a:r>
              <a:rPr lang="ru-RU" sz="3600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>ГИС ТП КО</a:t>
            </a:r>
            <a:br>
              <a:rPr lang="ru-RU" sz="3600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>Территория</a:t>
            </a:r>
            <a:r>
              <a:rPr lang="ru-RU" sz="3600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3600" kern="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Calibri" pitchFamily="34" charset="0"/>
                <a:ea typeface="Arial Unicode MS" panose="020B0604020202020204" pitchFamily="34" charset="-128"/>
                <a:cs typeface="Lucida Sans Unicode" panose="020B0602030504020204" pitchFamily="34" charset="0"/>
              </a:rPr>
              <a:t/>
            </a:r>
            <a:br>
              <a:rPr lang="ru-RU" sz="3600" kern="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Calibri" pitchFamily="34" charset="0"/>
                <a:ea typeface="Arial Unicode MS" panose="020B0604020202020204" pitchFamily="34" charset="-128"/>
                <a:cs typeface="Lucida Sans Unicode" panose="020B0602030504020204" pitchFamily="34" charset="0"/>
              </a:rPr>
            </a:br>
            <a:endParaRPr lang="ru-RU" sz="3600" b="1" cap="all" dirty="0" smtClean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pic>
        <p:nvPicPr>
          <p:cNvPr id="4" name="Picture 12" descr="http://www.geocad.ru/_mod_files/ce_images/raznoe/logo_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116632"/>
            <a:ext cx="1903835" cy="648072"/>
          </a:xfrm>
          <a:prstGeom prst="rect">
            <a:avLst/>
          </a:prstGeom>
          <a:solidFill>
            <a:schemeClr val="accent1">
              <a:lumMod val="90000"/>
            </a:schemeClr>
          </a:solidFill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" name="Picture 2" descr="http://worldgeo.ru/rgerbs/reg42g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0"/>
            <a:ext cx="1152128" cy="116365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17440"/>
            <a:ext cx="914400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2051720" y="4869160"/>
            <a:ext cx="2448272" cy="12961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>
            <a:outerShdw blurRad="939800" dist="749300" dir="4200000" sx="64000" sy="64000" algn="ctr" rotWithShape="0">
              <a:srgbClr val="000000">
                <a:alpha val="84000"/>
              </a:srgbClr>
            </a:outerShdw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В границах субъекта РФ:</a:t>
            </a:r>
          </a:p>
          <a:p>
            <a:pPr algn="ctr"/>
            <a:endParaRPr lang="ru-RU" sz="1400" dirty="0" smtClean="0">
              <a:solidFill>
                <a:srgbClr val="002060"/>
              </a:solidFill>
            </a:endParaRPr>
          </a:p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16 –городских округов;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18 –муниципальных районов.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1124744"/>
            <a:ext cx="86314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Один из первых ГИС-ориентированных территориальных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проектов, реализованном нами  на  региональном уровне в РФ</a:t>
            </a:r>
            <a:r>
              <a:rPr lang="ru-RU" sz="2000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16632"/>
            <a:ext cx="6264696" cy="98072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/>
            </a:r>
            <a:br>
              <a:rPr lang="ru-RU" sz="3600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</a:br>
            <a:r>
              <a:rPr lang="ru-RU" sz="3600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>ГИС ТП КО</a:t>
            </a:r>
            <a:br>
              <a:rPr lang="ru-RU" sz="3600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</a:br>
            <a:r>
              <a:rPr lang="ru-RU" sz="3600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>Уровни системы </a:t>
            </a:r>
            <a:r>
              <a:rPr lang="ru-RU" sz="3600" kern="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Calibri" pitchFamily="34" charset="0"/>
                <a:ea typeface="Arial Unicode MS" panose="020B0604020202020204" pitchFamily="34" charset="-128"/>
                <a:cs typeface="Lucida Sans Unicode" panose="020B0602030504020204" pitchFamily="34" charset="0"/>
              </a:rPr>
              <a:t/>
            </a:r>
            <a:br>
              <a:rPr lang="ru-RU" sz="3600" kern="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Calibri" pitchFamily="34" charset="0"/>
                <a:ea typeface="Arial Unicode MS" panose="020B0604020202020204" pitchFamily="34" charset="-128"/>
                <a:cs typeface="Lucida Sans Unicode" panose="020B0602030504020204" pitchFamily="34" charset="0"/>
              </a:rPr>
            </a:br>
            <a:endParaRPr lang="ru-RU" sz="3600" b="1" cap="all" dirty="0" smtClean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pic>
        <p:nvPicPr>
          <p:cNvPr id="4" name="Picture 12" descr="http://www.geocad.ru/_mod_files/ce_images/raznoe/logo_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116632"/>
            <a:ext cx="1903835" cy="648072"/>
          </a:xfrm>
          <a:prstGeom prst="rect">
            <a:avLst/>
          </a:prstGeom>
          <a:solidFill>
            <a:schemeClr val="accent1">
              <a:lumMod val="90000"/>
            </a:schemeClr>
          </a:solidFill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" name="Picture 2" descr="http://worldgeo.ru/rgerbs/reg42g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0"/>
            <a:ext cx="1152128" cy="1163650"/>
          </a:xfrm>
          <a:prstGeom prst="rect">
            <a:avLst/>
          </a:prstGeom>
          <a:noFill/>
        </p:spPr>
      </p:pic>
      <p:pic>
        <p:nvPicPr>
          <p:cNvPr id="11" name="Рисунок 10" descr="Структур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1680" y="2177860"/>
            <a:ext cx="5544616" cy="43474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528" y="1196752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С каждым МО подписано соглашение об обмене информацией в рамках проекта ГИС ТП КО для исполнения соответствующих полномочий регионального уровня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0"/>
            <a:ext cx="6264696" cy="98072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/>
            </a:r>
            <a:br>
              <a:rPr lang="ru-RU" sz="3600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</a:br>
            <a:r>
              <a:rPr lang="ru-RU" sz="3600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>ГИС ТП КО</a:t>
            </a:r>
            <a:br>
              <a:rPr lang="ru-RU" sz="3600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>Муниципальный уровень </a:t>
            </a:r>
            <a:r>
              <a:rPr lang="ru-RU" sz="3600" kern="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Calibri" pitchFamily="34" charset="0"/>
                <a:ea typeface="Arial Unicode MS" panose="020B0604020202020204" pitchFamily="34" charset="-128"/>
                <a:cs typeface="Lucida Sans Unicode" panose="020B0602030504020204" pitchFamily="34" charset="0"/>
              </a:rPr>
              <a:t/>
            </a:r>
            <a:br>
              <a:rPr lang="ru-RU" sz="3600" kern="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Calibri" pitchFamily="34" charset="0"/>
                <a:ea typeface="Arial Unicode MS" panose="020B0604020202020204" pitchFamily="34" charset="-128"/>
                <a:cs typeface="Lucida Sans Unicode" panose="020B0602030504020204" pitchFamily="34" charset="0"/>
              </a:rPr>
            </a:br>
            <a:endParaRPr lang="ru-RU" sz="3600" b="1" cap="all" dirty="0" smtClean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pic>
        <p:nvPicPr>
          <p:cNvPr id="4" name="Picture 12" descr="http://www.geocad.ru/_mod_files/ce_images/raznoe/logo_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116632"/>
            <a:ext cx="1619672" cy="551342"/>
          </a:xfrm>
          <a:prstGeom prst="rect">
            <a:avLst/>
          </a:prstGeom>
          <a:solidFill>
            <a:schemeClr val="accent1">
              <a:lumMod val="90000"/>
            </a:schemeClr>
          </a:solidFill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" name="Picture 2" descr="http://worldgeo.ru/rgerbs/reg42g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0"/>
            <a:ext cx="1008112" cy="1018194"/>
          </a:xfrm>
          <a:prstGeom prst="rect">
            <a:avLst/>
          </a:prstGeom>
          <a:noFill/>
        </p:spPr>
      </p:pic>
      <p:pic>
        <p:nvPicPr>
          <p:cNvPr id="5" name="Рисунок 4" descr="ГИС ТП КО Главная форм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67744" y="1052736"/>
            <a:ext cx="4022086" cy="345638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551712" y="908720"/>
            <a:ext cx="259228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Учет по разделам:</a:t>
            </a:r>
          </a:p>
          <a:p>
            <a:endParaRPr lang="ru-RU" sz="1200" b="1" dirty="0" smtClean="0">
              <a:solidFill>
                <a:srgbClr val="00206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</a:rPr>
              <a:t> Градостроительное зонирование</a:t>
            </a: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</a:rPr>
              <a:t> Градостроительные регламенты</a:t>
            </a: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</a:rPr>
              <a:t> Проекты межевания территории</a:t>
            </a: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</a:rPr>
              <a:t> Проекты планировки территории</a:t>
            </a: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</a:rPr>
              <a:t> Границы МО и НП</a:t>
            </a: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</a:rPr>
              <a:t> Транспортная инфраструктура</a:t>
            </a: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</a:rPr>
              <a:t> Энергетический комплекс</a:t>
            </a: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</a:rPr>
              <a:t> Санитарно-защитные и охранные зоны</a:t>
            </a: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</a:rPr>
              <a:t> Сейсмическое районирование</a:t>
            </a: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</a:rPr>
              <a:t> Территории объектов культурного наследия</a:t>
            </a: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</a:rPr>
              <a:t> Особо охраняемые природные территории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979468"/>
            <a:ext cx="2664296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34 МО:</a:t>
            </a:r>
          </a:p>
          <a:p>
            <a:pPr>
              <a:buFont typeface="Arial" pitchFamily="34" charset="0"/>
              <a:buChar char="•"/>
            </a:pPr>
            <a:r>
              <a:rPr lang="ru-RU" sz="1000" b="1" dirty="0" smtClean="0">
                <a:solidFill>
                  <a:srgbClr val="002060"/>
                </a:solidFill>
              </a:rPr>
              <a:t> Анжеро-Судженск</a:t>
            </a:r>
          </a:p>
          <a:p>
            <a:pPr>
              <a:buFont typeface="Arial" pitchFamily="34" charset="0"/>
              <a:buChar char="•"/>
            </a:pPr>
            <a:r>
              <a:rPr lang="ru-RU" sz="1000" b="1" dirty="0" smtClean="0">
                <a:solidFill>
                  <a:srgbClr val="002060"/>
                </a:solidFill>
              </a:rPr>
              <a:t> Белово</a:t>
            </a:r>
          </a:p>
          <a:p>
            <a:pPr>
              <a:buFont typeface="Arial" pitchFamily="34" charset="0"/>
              <a:buChar char="•"/>
            </a:pPr>
            <a:r>
              <a:rPr lang="ru-RU" sz="1000" b="1" dirty="0" smtClean="0">
                <a:solidFill>
                  <a:srgbClr val="002060"/>
                </a:solidFill>
              </a:rPr>
              <a:t> Беловский район</a:t>
            </a:r>
          </a:p>
          <a:p>
            <a:pPr>
              <a:buFont typeface="Arial" pitchFamily="34" charset="0"/>
              <a:buChar char="•"/>
            </a:pPr>
            <a:r>
              <a:rPr lang="ru-RU" sz="1000" b="1" dirty="0" smtClean="0">
                <a:solidFill>
                  <a:srgbClr val="002060"/>
                </a:solidFill>
              </a:rPr>
              <a:t> Березовский</a:t>
            </a:r>
          </a:p>
          <a:p>
            <a:pPr>
              <a:buFont typeface="Arial" pitchFamily="34" charset="0"/>
              <a:buChar char="•"/>
            </a:pPr>
            <a:r>
              <a:rPr lang="ru-RU" sz="1000" b="1" dirty="0" smtClean="0">
                <a:solidFill>
                  <a:srgbClr val="002060"/>
                </a:solidFill>
              </a:rPr>
              <a:t>Гурьевск</a:t>
            </a:r>
          </a:p>
          <a:p>
            <a:pPr>
              <a:buFont typeface="Arial" pitchFamily="34" charset="0"/>
              <a:buChar char="•"/>
            </a:pPr>
            <a:r>
              <a:rPr lang="ru-RU" sz="1000" b="1" dirty="0" smtClean="0">
                <a:solidFill>
                  <a:srgbClr val="002060"/>
                </a:solidFill>
              </a:rPr>
              <a:t> Ижморский</a:t>
            </a:r>
          </a:p>
          <a:p>
            <a:pPr>
              <a:buFont typeface="Arial" pitchFamily="34" charset="0"/>
              <a:buChar char="•"/>
            </a:pPr>
            <a:r>
              <a:rPr lang="ru-RU" sz="1000" b="1" dirty="0" smtClean="0">
                <a:solidFill>
                  <a:srgbClr val="002060"/>
                </a:solidFill>
              </a:rPr>
              <a:t> Калтан</a:t>
            </a:r>
          </a:p>
          <a:p>
            <a:pPr>
              <a:buFont typeface="Arial" pitchFamily="34" charset="0"/>
              <a:buChar char="•"/>
            </a:pPr>
            <a:r>
              <a:rPr lang="ru-RU" sz="1000" b="1" dirty="0" smtClean="0">
                <a:solidFill>
                  <a:srgbClr val="002060"/>
                </a:solidFill>
              </a:rPr>
              <a:t> Кемерово</a:t>
            </a:r>
          </a:p>
          <a:p>
            <a:pPr>
              <a:buFont typeface="Arial" pitchFamily="34" charset="0"/>
              <a:buChar char="•"/>
            </a:pPr>
            <a:r>
              <a:rPr lang="ru-RU" sz="1000" b="1" dirty="0" smtClean="0">
                <a:solidFill>
                  <a:srgbClr val="002060"/>
                </a:solidFill>
              </a:rPr>
              <a:t> Кемеровская область</a:t>
            </a:r>
          </a:p>
          <a:p>
            <a:pPr>
              <a:buFont typeface="Arial" pitchFamily="34" charset="0"/>
              <a:buChar char="•"/>
            </a:pPr>
            <a:r>
              <a:rPr lang="ru-RU" sz="1000" b="1" dirty="0" smtClean="0">
                <a:solidFill>
                  <a:srgbClr val="002060"/>
                </a:solidFill>
              </a:rPr>
              <a:t> Кемеровский район</a:t>
            </a:r>
          </a:p>
          <a:p>
            <a:pPr>
              <a:buFont typeface="Arial" pitchFamily="34" charset="0"/>
              <a:buChar char="•"/>
            </a:pPr>
            <a:r>
              <a:rPr lang="ru-RU" sz="1000" b="1" dirty="0" smtClean="0">
                <a:solidFill>
                  <a:srgbClr val="002060"/>
                </a:solidFill>
              </a:rPr>
              <a:t> Киселевск</a:t>
            </a:r>
          </a:p>
          <a:p>
            <a:pPr>
              <a:buFont typeface="Arial" pitchFamily="34" charset="0"/>
              <a:buChar char="•"/>
            </a:pPr>
            <a:r>
              <a:rPr lang="ru-RU" sz="1000" b="1" dirty="0" smtClean="0">
                <a:solidFill>
                  <a:srgbClr val="002060"/>
                </a:solidFill>
              </a:rPr>
              <a:t> Крапивинский район</a:t>
            </a:r>
          </a:p>
          <a:p>
            <a:pPr>
              <a:buFont typeface="Arial" pitchFamily="34" charset="0"/>
              <a:buChar char="•"/>
            </a:pPr>
            <a:r>
              <a:rPr lang="ru-RU" sz="1000" b="1" dirty="0" smtClean="0">
                <a:solidFill>
                  <a:srgbClr val="002060"/>
                </a:solidFill>
              </a:rPr>
              <a:t> Краснобродский</a:t>
            </a:r>
          </a:p>
          <a:p>
            <a:pPr>
              <a:buFont typeface="Arial" pitchFamily="34" charset="0"/>
              <a:buChar char="•"/>
            </a:pPr>
            <a:r>
              <a:rPr lang="ru-RU" sz="1000" b="1" dirty="0" smtClean="0">
                <a:solidFill>
                  <a:srgbClr val="002060"/>
                </a:solidFill>
              </a:rPr>
              <a:t> Ленинск-Кузнецкий</a:t>
            </a:r>
          </a:p>
          <a:p>
            <a:pPr>
              <a:buFont typeface="Arial" pitchFamily="34" charset="0"/>
              <a:buChar char="•"/>
            </a:pPr>
            <a:r>
              <a:rPr lang="ru-RU" sz="1000" b="1" dirty="0" smtClean="0">
                <a:solidFill>
                  <a:srgbClr val="002060"/>
                </a:solidFill>
              </a:rPr>
              <a:t> Ленинск-Кузнецкий район</a:t>
            </a:r>
          </a:p>
          <a:p>
            <a:pPr>
              <a:buFont typeface="Arial" pitchFamily="34" charset="0"/>
              <a:buChar char="•"/>
            </a:pPr>
            <a:r>
              <a:rPr lang="ru-RU" sz="1000" b="1" dirty="0" smtClean="0">
                <a:solidFill>
                  <a:srgbClr val="002060"/>
                </a:solidFill>
              </a:rPr>
              <a:t> Мариинский район</a:t>
            </a:r>
          </a:p>
          <a:p>
            <a:pPr>
              <a:buFont typeface="Arial" pitchFamily="34" charset="0"/>
              <a:buChar char="•"/>
            </a:pPr>
            <a:r>
              <a:rPr lang="ru-RU" sz="1000" b="1" dirty="0" smtClean="0">
                <a:solidFill>
                  <a:srgbClr val="002060"/>
                </a:solidFill>
              </a:rPr>
              <a:t> Междуреченск</a:t>
            </a:r>
          </a:p>
          <a:p>
            <a:pPr>
              <a:buFont typeface="Arial" pitchFamily="34" charset="0"/>
              <a:buChar char="•"/>
            </a:pPr>
            <a:r>
              <a:rPr lang="ru-RU" sz="1000" b="1" dirty="0" smtClean="0">
                <a:solidFill>
                  <a:srgbClr val="002060"/>
                </a:solidFill>
              </a:rPr>
              <a:t> Мыски</a:t>
            </a:r>
          </a:p>
          <a:p>
            <a:pPr>
              <a:buFont typeface="Arial" pitchFamily="34" charset="0"/>
              <a:buChar char="•"/>
            </a:pPr>
            <a:r>
              <a:rPr lang="ru-RU" sz="1000" b="1" dirty="0" smtClean="0">
                <a:solidFill>
                  <a:srgbClr val="002060"/>
                </a:solidFill>
              </a:rPr>
              <a:t> Новокузнецк</a:t>
            </a:r>
          </a:p>
          <a:p>
            <a:pPr>
              <a:buFont typeface="Arial" pitchFamily="34" charset="0"/>
              <a:buChar char="•"/>
            </a:pPr>
            <a:r>
              <a:rPr lang="ru-RU" sz="1000" b="1" dirty="0" smtClean="0">
                <a:solidFill>
                  <a:srgbClr val="002060"/>
                </a:solidFill>
              </a:rPr>
              <a:t> Новокузнецкий район</a:t>
            </a:r>
          </a:p>
          <a:p>
            <a:pPr>
              <a:buFont typeface="Arial" pitchFamily="34" charset="0"/>
              <a:buChar char="•"/>
            </a:pPr>
            <a:r>
              <a:rPr lang="ru-RU" sz="1000" b="1" dirty="0" smtClean="0">
                <a:solidFill>
                  <a:srgbClr val="002060"/>
                </a:solidFill>
              </a:rPr>
              <a:t> Осинники</a:t>
            </a:r>
          </a:p>
          <a:p>
            <a:pPr>
              <a:buFont typeface="Arial" pitchFamily="34" charset="0"/>
              <a:buChar char="•"/>
            </a:pPr>
            <a:r>
              <a:rPr lang="ru-RU" sz="1000" b="1" dirty="0" smtClean="0">
                <a:solidFill>
                  <a:srgbClr val="002060"/>
                </a:solidFill>
              </a:rPr>
              <a:t> Полысаево</a:t>
            </a:r>
          </a:p>
          <a:p>
            <a:pPr>
              <a:buFont typeface="Arial" pitchFamily="34" charset="0"/>
              <a:buChar char="•"/>
            </a:pPr>
            <a:r>
              <a:rPr lang="ru-RU" sz="1000" b="1" dirty="0" smtClean="0">
                <a:solidFill>
                  <a:srgbClr val="002060"/>
                </a:solidFill>
              </a:rPr>
              <a:t> Прокопьевск</a:t>
            </a:r>
          </a:p>
          <a:p>
            <a:pPr>
              <a:buFont typeface="Arial" pitchFamily="34" charset="0"/>
              <a:buChar char="•"/>
            </a:pPr>
            <a:r>
              <a:rPr lang="ru-RU" sz="1000" b="1" dirty="0" smtClean="0">
                <a:solidFill>
                  <a:srgbClr val="002060"/>
                </a:solidFill>
              </a:rPr>
              <a:t> Прокопьевский район</a:t>
            </a:r>
          </a:p>
          <a:p>
            <a:pPr>
              <a:buFont typeface="Arial" pitchFamily="34" charset="0"/>
              <a:buChar char="•"/>
            </a:pPr>
            <a:r>
              <a:rPr lang="ru-RU" sz="1000" b="1" dirty="0" smtClean="0">
                <a:solidFill>
                  <a:srgbClr val="002060"/>
                </a:solidFill>
              </a:rPr>
              <a:t> Промышленновский район</a:t>
            </a:r>
          </a:p>
          <a:p>
            <a:pPr>
              <a:buFont typeface="Arial" pitchFamily="34" charset="0"/>
              <a:buChar char="•"/>
            </a:pPr>
            <a:r>
              <a:rPr lang="ru-RU" sz="1000" b="1" dirty="0" smtClean="0">
                <a:solidFill>
                  <a:srgbClr val="002060"/>
                </a:solidFill>
              </a:rPr>
              <a:t> Тайга</a:t>
            </a:r>
          </a:p>
          <a:p>
            <a:pPr>
              <a:buFont typeface="Arial" pitchFamily="34" charset="0"/>
              <a:buChar char="•"/>
            </a:pPr>
            <a:r>
              <a:rPr lang="ru-RU" sz="1000" b="1" dirty="0" smtClean="0">
                <a:solidFill>
                  <a:srgbClr val="002060"/>
                </a:solidFill>
              </a:rPr>
              <a:t> Таштагольский район</a:t>
            </a:r>
          </a:p>
          <a:p>
            <a:pPr>
              <a:buFont typeface="Arial" pitchFamily="34" charset="0"/>
              <a:buChar char="•"/>
            </a:pPr>
            <a:r>
              <a:rPr lang="ru-RU" sz="1000" b="1" dirty="0" smtClean="0">
                <a:solidFill>
                  <a:srgbClr val="002060"/>
                </a:solidFill>
              </a:rPr>
              <a:t> Тисульский район</a:t>
            </a:r>
          </a:p>
          <a:p>
            <a:pPr>
              <a:buFont typeface="Arial" pitchFamily="34" charset="0"/>
              <a:buChar char="•"/>
            </a:pPr>
            <a:r>
              <a:rPr lang="ru-RU" sz="1000" b="1" dirty="0" smtClean="0">
                <a:solidFill>
                  <a:srgbClr val="002060"/>
                </a:solidFill>
              </a:rPr>
              <a:t> Топкинский район</a:t>
            </a:r>
          </a:p>
          <a:p>
            <a:pPr>
              <a:buFont typeface="Arial" pitchFamily="34" charset="0"/>
              <a:buChar char="•"/>
            </a:pPr>
            <a:r>
              <a:rPr lang="ru-RU" sz="1000" b="1" dirty="0" smtClean="0">
                <a:solidFill>
                  <a:srgbClr val="002060"/>
                </a:solidFill>
              </a:rPr>
              <a:t> Тяжинский район</a:t>
            </a:r>
          </a:p>
          <a:p>
            <a:pPr>
              <a:buFont typeface="Arial" pitchFamily="34" charset="0"/>
              <a:buChar char="•"/>
            </a:pPr>
            <a:r>
              <a:rPr lang="ru-RU" sz="1000" b="1" dirty="0" smtClean="0">
                <a:solidFill>
                  <a:srgbClr val="002060"/>
                </a:solidFill>
              </a:rPr>
              <a:t> Чебулинский район</a:t>
            </a:r>
          </a:p>
          <a:p>
            <a:pPr>
              <a:buFont typeface="Arial" pitchFamily="34" charset="0"/>
              <a:buChar char="•"/>
            </a:pPr>
            <a:r>
              <a:rPr lang="ru-RU" sz="1000" b="1" dirty="0" smtClean="0">
                <a:solidFill>
                  <a:srgbClr val="002060"/>
                </a:solidFill>
              </a:rPr>
              <a:t> Юрга</a:t>
            </a:r>
          </a:p>
          <a:p>
            <a:pPr>
              <a:buFont typeface="Arial" pitchFamily="34" charset="0"/>
              <a:buChar char="•"/>
            </a:pPr>
            <a:r>
              <a:rPr lang="ru-RU" sz="1000" b="1" dirty="0" smtClean="0">
                <a:solidFill>
                  <a:srgbClr val="002060"/>
                </a:solidFill>
              </a:rPr>
              <a:t> Юргинский район</a:t>
            </a:r>
          </a:p>
          <a:p>
            <a:pPr>
              <a:buFont typeface="Arial" pitchFamily="34" charset="0"/>
              <a:buChar char="•"/>
            </a:pPr>
            <a:r>
              <a:rPr lang="ru-RU" sz="1000" b="1" dirty="0" smtClean="0">
                <a:solidFill>
                  <a:srgbClr val="002060"/>
                </a:solidFill>
              </a:rPr>
              <a:t> Яйский район</a:t>
            </a:r>
          </a:p>
          <a:p>
            <a:pPr>
              <a:buFont typeface="Arial" pitchFamily="34" charset="0"/>
              <a:buChar char="•"/>
            </a:pPr>
            <a:r>
              <a:rPr lang="ru-RU" sz="1000" b="1" dirty="0" smtClean="0">
                <a:solidFill>
                  <a:srgbClr val="002060"/>
                </a:solidFill>
              </a:rPr>
              <a:t> Яшкинский район</a:t>
            </a:r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3068960"/>
            <a:ext cx="3577992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4293096"/>
            <a:ext cx="3777452" cy="189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4048" y="4725144"/>
            <a:ext cx="3960440" cy="199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lum bright="28000" contrast="-60000"/>
          </a:blip>
          <a:srcRect/>
          <a:stretch>
            <a:fillRect/>
          </a:stretch>
        </p:blipFill>
        <p:spPr bwMode="auto">
          <a:xfrm>
            <a:off x="3131839" y="2708920"/>
            <a:ext cx="2399257" cy="1872208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190500" dist="127000" dir="5400000" sx="110000" sy="110000" algn="ctr" rotWithShape="0">
              <a:schemeClr val="accent1">
                <a:lumMod val="90000"/>
              </a:schemeClr>
            </a:outerShdw>
          </a:effectLst>
          <a:scene3d>
            <a:camera prst="orthographicFront"/>
            <a:lightRig rig="threePt" dir="t"/>
          </a:scene3d>
          <a:sp3d prstMaterial="metal"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lum bright="31000" contrast="-57000"/>
          </a:blip>
          <a:srcRect/>
          <a:stretch>
            <a:fillRect/>
          </a:stretch>
        </p:blipFill>
        <p:spPr bwMode="auto">
          <a:xfrm>
            <a:off x="467544" y="2708920"/>
            <a:ext cx="2376264" cy="1911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0"/>
            <a:ext cx="6264696" cy="98072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/>
            </a:r>
            <a:br>
              <a:rPr lang="ru-RU" sz="3600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</a:br>
            <a:r>
              <a:rPr lang="ru-RU" sz="3600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>ГИС ТП КО</a:t>
            </a:r>
            <a:br>
              <a:rPr lang="ru-RU" sz="3600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>Муниципальный уровень </a:t>
            </a:r>
            <a:r>
              <a:rPr lang="ru-RU" sz="2800" kern="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Calibri" pitchFamily="34" charset="0"/>
                <a:ea typeface="Arial Unicode MS" panose="020B0604020202020204" pitchFamily="34" charset="-128"/>
                <a:cs typeface="Lucida Sans Unicode" panose="020B0602030504020204" pitchFamily="34" charset="0"/>
              </a:rPr>
              <a:t/>
            </a:r>
            <a:br>
              <a:rPr lang="ru-RU" sz="2800" kern="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Calibri" pitchFamily="34" charset="0"/>
                <a:ea typeface="Arial Unicode MS" panose="020B0604020202020204" pitchFamily="34" charset="-128"/>
                <a:cs typeface="Lucida Sans Unicode" panose="020B0602030504020204" pitchFamily="34" charset="0"/>
              </a:rPr>
            </a:br>
            <a:endParaRPr lang="ru-RU" sz="2800" b="1" cap="all" dirty="0" smtClean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pic>
        <p:nvPicPr>
          <p:cNvPr id="4" name="Picture 12" descr="http://www.geocad.ru/_mod_files/ce_images/raznoe/logo_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116632"/>
            <a:ext cx="1480761" cy="504056"/>
          </a:xfrm>
          <a:prstGeom prst="rect">
            <a:avLst/>
          </a:prstGeom>
          <a:solidFill>
            <a:schemeClr val="accent1">
              <a:lumMod val="90000"/>
            </a:schemeClr>
          </a:solidFill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" name="Picture 2" descr="http://worldgeo.ru/rgerbs/reg42g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71017" cy="98072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95536" y="2132856"/>
            <a:ext cx="28083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spc="3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Территориальное </a:t>
            </a:r>
          </a:p>
          <a:p>
            <a:pPr algn="ctr"/>
            <a:r>
              <a:rPr lang="ru-RU" sz="1600" b="1" spc="3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планирование</a:t>
            </a:r>
          </a:p>
          <a:p>
            <a:pPr>
              <a:buFont typeface="Arial" pitchFamily="34" charset="0"/>
              <a:buChar char="•"/>
            </a:pPr>
            <a:endParaRPr lang="ru-RU" sz="1200" b="1" dirty="0" smtClean="0"/>
          </a:p>
          <a:p>
            <a:pPr>
              <a:buFont typeface="Arial" pitchFamily="34" charset="0"/>
              <a:buChar char="•"/>
            </a:pPr>
            <a:endParaRPr lang="ru-RU" sz="1200" b="1" dirty="0" smtClean="0"/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</a:rPr>
              <a:t> Субъект Федерации</a:t>
            </a: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</a:rPr>
              <a:t> Особые экономические зоны</a:t>
            </a: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</a:rPr>
              <a:t> Муниципальные образования</a:t>
            </a: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</a:rPr>
              <a:t> Населенные пункты</a:t>
            </a: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</a:rPr>
              <a:t> Территориальное планирование</a:t>
            </a: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</a:rPr>
              <a:t> Генеральный план НП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59832" y="2132856"/>
            <a:ext cx="280831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spc="3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Градостроительное зонирование</a:t>
            </a:r>
          </a:p>
          <a:p>
            <a:pPr algn="ctr"/>
            <a:endParaRPr lang="ru-RU" sz="1200" b="1" dirty="0" smtClean="0"/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</a:rPr>
              <a:t> Территориальные зоны</a:t>
            </a: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</a:rPr>
              <a:t> Правила землепользования</a:t>
            </a: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</a:rPr>
              <a:t> Изменения зонирования</a:t>
            </a: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</a:rPr>
              <a:t> Зоны с особыми условиями</a:t>
            </a: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</a:rPr>
              <a:t> Правовое зонирование</a:t>
            </a: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</a:rPr>
              <a:t> Ландшафтное зонирование</a:t>
            </a: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</a:rPr>
              <a:t> Экологическое зонирование</a:t>
            </a: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</a:rPr>
              <a:t> Зоны градорегулирования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012160" y="2060848"/>
            <a:ext cx="28083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spc="3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Планировка </a:t>
            </a:r>
          </a:p>
          <a:p>
            <a:pPr algn="ctr"/>
            <a:r>
              <a:rPr lang="ru-RU" sz="1600" b="1" spc="3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территории</a:t>
            </a:r>
          </a:p>
          <a:p>
            <a:pPr>
              <a:buFont typeface="Arial" pitchFamily="34" charset="0"/>
              <a:buChar char="•"/>
            </a:pPr>
            <a:endParaRPr lang="ru-RU" sz="1200" b="1" dirty="0" smtClean="0"/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</a:rPr>
              <a:t> Проекты планировки</a:t>
            </a: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</a:rPr>
              <a:t> Проекты межевания</a:t>
            </a: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</a:rPr>
              <a:t> Градостроительный план</a:t>
            </a: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</a:rPr>
              <a:t> Проекты отводов</a:t>
            </a: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</a:rPr>
              <a:t> Красные линии</a:t>
            </a: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</a:rPr>
              <a:t> Развитие застроенной территории</a:t>
            </a: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</a:rPr>
              <a:t> Городские районы</a:t>
            </a: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</a:rPr>
              <a:t> Автодороги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4581128"/>
            <a:ext cx="28083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Землеустройство</a:t>
            </a:r>
          </a:p>
          <a:p>
            <a:pPr>
              <a:buFont typeface="Arial" pitchFamily="34" charset="0"/>
              <a:buChar char="•"/>
            </a:pPr>
            <a:endParaRPr lang="ru-RU" sz="1200" b="1" dirty="0" smtClean="0"/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</a:rPr>
              <a:t> Кадастровые районы</a:t>
            </a: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</a:rPr>
              <a:t> Кадастровые кварталы</a:t>
            </a: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</a:rPr>
              <a:t> Зарегистрированные участки</a:t>
            </a: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</a:rPr>
              <a:t> Новые участки</a:t>
            </a: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</a:rPr>
              <a:t> Резервные земли</a:t>
            </a: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</a:rPr>
              <a:t> Угодья</a:t>
            </a: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</a:rPr>
              <a:t> Права на участки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059832" y="4653136"/>
            <a:ext cx="28083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Инженерные сети</a:t>
            </a:r>
          </a:p>
          <a:p>
            <a:pPr>
              <a:buFont typeface="Arial" pitchFamily="34" charset="0"/>
              <a:buChar char="•"/>
            </a:pPr>
            <a:endParaRPr lang="ru-RU" sz="1200" b="1" dirty="0" smtClean="0"/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</a:rPr>
              <a:t> Трубопроводы</a:t>
            </a: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</a:rPr>
              <a:t> ВК линии</a:t>
            </a: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</a:rPr>
              <a:t> Водопровод</a:t>
            </a: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</a:rPr>
              <a:t> Канализация</a:t>
            </a: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</a:rPr>
              <a:t> Теплоснабжение</a:t>
            </a: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</a:rPr>
              <a:t> Газопровод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012160" y="4293096"/>
            <a:ext cx="28083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Объекты капитального строительства</a:t>
            </a:r>
          </a:p>
          <a:p>
            <a:pPr>
              <a:buFont typeface="Arial" pitchFamily="34" charset="0"/>
              <a:buChar char="•"/>
            </a:pPr>
            <a:endParaRPr lang="ru-RU" sz="1200" b="1" dirty="0" smtClean="0"/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</a:rPr>
              <a:t> Здания</a:t>
            </a: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</a:rPr>
              <a:t> Сооружения</a:t>
            </a: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</a:rPr>
              <a:t> Строящиеся объекты</a:t>
            </a: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</a:rPr>
              <a:t> Объекты культурного наследия</a:t>
            </a: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</a:rPr>
              <a:t> Временные объекты</a:t>
            </a: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</a:rPr>
              <a:t> Конструкции</a:t>
            </a: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2060"/>
                </a:solidFill>
              </a:rPr>
              <a:t> Промышленные предприятия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5536" y="1268760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В каждом МО формируется локальная база данных и размещается на серверах находящихся на территории учета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0"/>
            <a:ext cx="6264696" cy="98072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/>
            </a:r>
            <a:br>
              <a:rPr lang="ru-RU" sz="3600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</a:br>
            <a:r>
              <a:rPr lang="ru-RU" sz="3600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>ГИС ТП КО</a:t>
            </a:r>
            <a:br>
              <a:rPr lang="ru-RU" sz="3600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>Структура обмена</a:t>
            </a:r>
            <a:r>
              <a:rPr lang="ru-RU" sz="3600" kern="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Calibri" pitchFamily="34" charset="0"/>
                <a:ea typeface="Arial Unicode MS" panose="020B0604020202020204" pitchFamily="34" charset="-128"/>
                <a:cs typeface="Lucida Sans Unicode" panose="020B0602030504020204" pitchFamily="34" charset="0"/>
              </a:rPr>
              <a:t/>
            </a:r>
            <a:br>
              <a:rPr lang="ru-RU" sz="3600" kern="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Calibri" pitchFamily="34" charset="0"/>
                <a:ea typeface="Arial Unicode MS" panose="020B0604020202020204" pitchFamily="34" charset="-128"/>
                <a:cs typeface="Lucida Sans Unicode" panose="020B0602030504020204" pitchFamily="34" charset="0"/>
              </a:rPr>
            </a:br>
            <a:endParaRPr lang="ru-RU" sz="3600" b="1" cap="all" dirty="0" smtClean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pic>
        <p:nvPicPr>
          <p:cNvPr id="4" name="Picture 12" descr="http://www.geocad.ru/_mod_files/ce_images/raznoe/logo_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15354" y="116632"/>
            <a:ext cx="1480761" cy="504056"/>
          </a:xfrm>
          <a:prstGeom prst="rect">
            <a:avLst/>
          </a:prstGeom>
          <a:solidFill>
            <a:schemeClr val="accent1">
              <a:lumMod val="90000"/>
            </a:schemeClr>
          </a:solidFill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" name="Picture 2" descr="http://worldgeo.ru/rgerbs/reg42g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0"/>
            <a:ext cx="971017" cy="980728"/>
          </a:xfrm>
          <a:prstGeom prst="rect">
            <a:avLst/>
          </a:prstGeom>
          <a:noFill/>
        </p:spPr>
      </p:pic>
      <p:pic>
        <p:nvPicPr>
          <p:cNvPr id="5" name="Рисунок 4" descr="Экспорт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1196752"/>
            <a:ext cx="8136904" cy="5554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0"/>
            <a:ext cx="6264696" cy="98072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/>
            </a:r>
            <a:br>
              <a:rPr lang="ru-RU" sz="3600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</a:br>
            <a:r>
              <a:rPr lang="ru-RU" sz="3600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>ГИС ТП КО</a:t>
            </a:r>
            <a:br>
              <a:rPr lang="ru-RU" sz="3600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>Организация верхнего уровня </a:t>
            </a:r>
            <a:r>
              <a:rPr lang="ru-RU" sz="3600" kern="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Calibri" pitchFamily="34" charset="0"/>
                <a:ea typeface="Arial Unicode MS" panose="020B0604020202020204" pitchFamily="34" charset="-128"/>
                <a:cs typeface="Lucida Sans Unicode" panose="020B0602030504020204" pitchFamily="34" charset="0"/>
              </a:rPr>
              <a:t/>
            </a:r>
            <a:br>
              <a:rPr lang="ru-RU" sz="3600" kern="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Calibri" pitchFamily="34" charset="0"/>
                <a:ea typeface="Arial Unicode MS" panose="020B0604020202020204" pitchFamily="34" charset="-128"/>
                <a:cs typeface="Lucida Sans Unicode" panose="020B0602030504020204" pitchFamily="34" charset="0"/>
              </a:rPr>
            </a:br>
            <a:endParaRPr lang="ru-RU" sz="3600" b="1" cap="all" dirty="0" smtClean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pic>
        <p:nvPicPr>
          <p:cNvPr id="4" name="Picture 12" descr="http://www.geocad.ru/_mod_files/ce_images/raznoe/logo_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3817" y="116632"/>
            <a:ext cx="1692298" cy="576064"/>
          </a:xfrm>
          <a:prstGeom prst="rect">
            <a:avLst/>
          </a:prstGeom>
          <a:solidFill>
            <a:schemeClr val="accent1">
              <a:lumMod val="90000"/>
            </a:schemeClr>
          </a:solidFill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" name="Picture 2" descr="http://worldgeo.ru/rgerbs/reg42g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0"/>
            <a:ext cx="936104" cy="945466"/>
          </a:xfrm>
          <a:prstGeom prst="rect">
            <a:avLst/>
          </a:prstGeom>
          <a:noFill/>
        </p:spPr>
      </p:pic>
      <p:pic>
        <p:nvPicPr>
          <p:cNvPr id="5" name="Рисунок 4" descr="Уровень субъект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1052736"/>
            <a:ext cx="7996425" cy="5544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0"/>
            <a:ext cx="6264696" cy="98072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/>
            </a:r>
            <a:br>
              <a:rPr lang="ru-RU" sz="3600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</a:br>
            <a:r>
              <a:rPr lang="ru-RU" sz="3600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>ГИС ТП КО </a:t>
            </a:r>
            <a:br>
              <a:rPr lang="ru-RU" sz="3600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>Организация передачи информации </a:t>
            </a:r>
            <a:r>
              <a:rPr lang="ru-RU" sz="3600" kern="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Calibri" pitchFamily="34" charset="0"/>
                <a:ea typeface="Arial Unicode MS" panose="020B0604020202020204" pitchFamily="34" charset="-128"/>
                <a:cs typeface="Lucida Sans Unicode" panose="020B0602030504020204" pitchFamily="34" charset="0"/>
              </a:rPr>
              <a:t/>
            </a:r>
            <a:br>
              <a:rPr lang="ru-RU" sz="3600" kern="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Calibri" pitchFamily="34" charset="0"/>
                <a:ea typeface="Arial Unicode MS" panose="020B0604020202020204" pitchFamily="34" charset="-128"/>
                <a:cs typeface="Lucida Sans Unicode" panose="020B0602030504020204" pitchFamily="34" charset="0"/>
              </a:rPr>
            </a:br>
            <a:endParaRPr lang="ru-RU" sz="3600" b="1" cap="all" dirty="0" smtClean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pic>
        <p:nvPicPr>
          <p:cNvPr id="4" name="Picture 12" descr="http://www.geocad.ru/_mod_files/ce_images/raznoe/logo_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15354" y="116632"/>
            <a:ext cx="1480761" cy="504056"/>
          </a:xfrm>
          <a:prstGeom prst="rect">
            <a:avLst/>
          </a:prstGeom>
          <a:solidFill>
            <a:schemeClr val="accent1">
              <a:lumMod val="90000"/>
            </a:schemeClr>
          </a:solidFill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" name="Picture 2" descr="http://worldgeo.ru/rgerbs/reg42g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43608" cy="1054045"/>
          </a:xfrm>
          <a:prstGeom prst="rect">
            <a:avLst/>
          </a:prstGeom>
          <a:noFill/>
        </p:spPr>
      </p:pic>
      <p:pic>
        <p:nvPicPr>
          <p:cNvPr id="5" name="Рисунок 4" descr="ГИС ТП КО Главная форм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2132856"/>
            <a:ext cx="4930568" cy="423708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77632" y="5217815"/>
            <a:ext cx="576064" cy="50405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1653696" y="4509120"/>
            <a:ext cx="4502480" cy="93610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 descr="Обзор папок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6176" y="2852936"/>
            <a:ext cx="2469094" cy="242337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112474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В соответствие «Соглашениям» установлен регламент для каждого МО по формированию и передаче на верхний уровень обменного файла со срезом БД на конкретную дату либо через веб-сервис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"/>
          <p:cNvSpPr txBox="1">
            <a:spLocks/>
          </p:cNvSpPr>
          <p:nvPr/>
        </p:nvSpPr>
        <p:spPr>
          <a:xfrm>
            <a:off x="467544" y="332656"/>
            <a:ext cx="8363272" cy="583264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48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 Unicode" pitchFamily="34" charset="0"/>
                <a:ea typeface="+mj-ea"/>
                <a:cs typeface="Lucida Sans Unicode" pitchFamily="34" charset="0"/>
              </a:rPr>
              <a:t/>
            </a:r>
            <a:br>
              <a:rPr kumimoji="0" lang="ru-RU" sz="48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 Unicode" pitchFamily="34" charset="0"/>
                <a:ea typeface="+mj-ea"/>
                <a:cs typeface="Lucida Sans Unicode" pitchFamily="34" charset="0"/>
              </a:rPr>
            </a:br>
            <a:r>
              <a:rPr kumimoji="0" lang="ru-RU" sz="3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 Unicode" pitchFamily="34" charset="0"/>
                <a:ea typeface="+mj-ea"/>
                <a:cs typeface="Lucida Sans Unicode" pitchFamily="34" charset="0"/>
              </a:rPr>
              <a:t> Муниципальная подсистема </a:t>
            </a:r>
            <a:r>
              <a:rPr lang="ru-RU" sz="3600" b="1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 Unicode" pitchFamily="34" charset="0"/>
                <a:ea typeface="+mj-ea"/>
                <a:cs typeface="Lucida Sans Unicode" pitchFamily="34" charset="0"/>
              </a:rPr>
              <a:t>региональной ГИС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3600" b="1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 Unicode" pitchFamily="34" charset="0"/>
                <a:ea typeface="+mj-ea"/>
                <a:cs typeface="Lucida Sans Unicode" pitchFamily="34" charset="0"/>
              </a:rPr>
              <a:t>Новосибирской области</a:t>
            </a:r>
            <a:r>
              <a:rPr kumimoji="0" lang="ru-RU" sz="3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 Unicode" pitchFamily="34" charset="0"/>
                <a:ea typeface="+mj-ea"/>
                <a:cs typeface="Lucida Sans Unicode" pitchFamily="34" charset="0"/>
              </a:rPr>
              <a:t> </a:t>
            </a:r>
            <a:br>
              <a:rPr kumimoji="0" lang="ru-RU" sz="3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 Unicode" pitchFamily="34" charset="0"/>
                <a:ea typeface="+mj-ea"/>
                <a:cs typeface="Lucida Sans Unicode" pitchFamily="34" charset="0"/>
              </a:rPr>
            </a:br>
            <a:r>
              <a:rPr kumimoji="0" lang="ru-RU" sz="3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 Unicode" pitchFamily="34" charset="0"/>
                <a:ea typeface="+mj-ea"/>
                <a:cs typeface="Lucida Sans Unicode" pitchFamily="34" charset="0"/>
              </a:rPr>
              <a:t>(МП РГИС НСО)</a:t>
            </a:r>
            <a:br>
              <a:rPr kumimoji="0" lang="ru-RU" sz="3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 Unicode" pitchFamily="34" charset="0"/>
                <a:ea typeface="+mj-ea"/>
                <a:cs typeface="Lucida Sans Unicode" pitchFamily="34" charset="0"/>
              </a:rPr>
            </a:br>
            <a:endParaRPr kumimoji="0" lang="ru-RU" sz="3600" b="1" i="0" u="none" strike="noStrike" kern="1200" cap="all" spc="0" normalizeH="0" baseline="0" noProof="0" dirty="0" smtClean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Flag of Novosibirsk oblast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116633"/>
            <a:ext cx="1656184" cy="1104122"/>
          </a:xfrm>
          <a:prstGeom prst="rect">
            <a:avLst/>
          </a:prstGeom>
          <a:noFill/>
        </p:spPr>
      </p:pic>
      <p:pic>
        <p:nvPicPr>
          <p:cNvPr id="20" name="Picture 12" descr="http://www.geocad.ru/_mod_files/ce_images/raznoe/logo_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5805264"/>
            <a:ext cx="1692298" cy="576064"/>
          </a:xfrm>
          <a:prstGeom prst="rect">
            <a:avLst/>
          </a:prstGeom>
          <a:solidFill>
            <a:schemeClr val="accent1">
              <a:lumMod val="90000"/>
            </a:schemeClr>
          </a:solidFill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lag of Novosibirsk oblast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972109" cy="648072"/>
          </a:xfrm>
          <a:prstGeom prst="rect">
            <a:avLst/>
          </a:prstGeom>
          <a:noFill/>
        </p:spPr>
      </p:pic>
      <p:pic>
        <p:nvPicPr>
          <p:cNvPr id="20" name="Picture 12" descr="http://www.geocad.ru/_mod_files/ce_images/raznoe/logo_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116632"/>
            <a:ext cx="1269224" cy="432048"/>
          </a:xfrm>
          <a:prstGeom prst="rect">
            <a:avLst/>
          </a:prstGeom>
          <a:solidFill>
            <a:schemeClr val="accent1">
              <a:lumMod val="90000"/>
            </a:schemeClr>
          </a:solidFill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52736"/>
            <a:ext cx="914400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75656" y="1"/>
            <a:ext cx="6192688" cy="95410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МП РГИС НСО</a:t>
            </a:r>
            <a:b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</a:b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ГЕОпортальный аспект </a:t>
            </a:r>
            <a:r>
              <a:rPr lang="ru-RU" sz="2800" b="1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>системы</a:t>
            </a:r>
            <a:endParaRPr lang="ru-RU" sz="2800" b="1" cap="all" dirty="0" smtClean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"/>
          <p:cNvSpPr txBox="1">
            <a:spLocks/>
          </p:cNvSpPr>
          <p:nvPr/>
        </p:nvSpPr>
        <p:spPr>
          <a:xfrm>
            <a:off x="323528" y="-99392"/>
            <a:ext cx="8363272" cy="112474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>МП РГИС НСО</a:t>
            </a:r>
            <a:br>
              <a:rPr lang="ru-RU" sz="2800" b="1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>Состав системы</a:t>
            </a:r>
            <a:endParaRPr kumimoji="0" lang="ru-RU" sz="2800" b="1" i="0" u="none" strike="noStrike" kern="1200" cap="all" spc="0" normalizeH="0" baseline="0" noProof="0" dirty="0" smtClean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Flag of Novosibirsk oblast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1152128" cy="768085"/>
          </a:xfrm>
          <a:prstGeom prst="rect">
            <a:avLst/>
          </a:prstGeom>
          <a:noFill/>
        </p:spPr>
      </p:pic>
      <p:pic>
        <p:nvPicPr>
          <p:cNvPr id="20" name="Picture 12" descr="http://www.geocad.ru/_mod_files/ce_images/raznoe/logo_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116632"/>
            <a:ext cx="1269224" cy="432048"/>
          </a:xfrm>
          <a:prstGeom prst="rect">
            <a:avLst/>
          </a:prstGeom>
          <a:solidFill>
            <a:schemeClr val="accent1">
              <a:lumMod val="90000"/>
            </a:schemeClr>
          </a:solidFill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2" name="Прямоугольник 51"/>
          <p:cNvSpPr/>
          <p:nvPr/>
        </p:nvSpPr>
        <p:spPr>
          <a:xfrm>
            <a:off x="3358647" y="369471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b="1" i="1" dirty="0" smtClean="0"/>
          </a:p>
          <a:p>
            <a:endParaRPr lang="ru-RU" b="1" i="1" dirty="0" smtClean="0"/>
          </a:p>
        </p:txBody>
      </p:sp>
      <p:grpSp>
        <p:nvGrpSpPr>
          <p:cNvPr id="53" name="Группа 52"/>
          <p:cNvGrpSpPr/>
          <p:nvPr/>
        </p:nvGrpSpPr>
        <p:grpSpPr>
          <a:xfrm>
            <a:off x="1187624" y="980728"/>
            <a:ext cx="2128084" cy="864096"/>
            <a:chOff x="128877" y="1579105"/>
            <a:chExt cx="2128084" cy="4874230"/>
          </a:xfrm>
        </p:grpSpPr>
        <p:sp>
          <p:nvSpPr>
            <p:cNvPr id="54" name="Прямоугольник с одним вырезанным углом 53"/>
            <p:cNvSpPr/>
            <p:nvPr/>
          </p:nvSpPr>
          <p:spPr>
            <a:xfrm flipH="1">
              <a:off x="128877" y="1579105"/>
              <a:ext cx="2128084" cy="4874230"/>
            </a:xfrm>
            <a:prstGeom prst="snip1Rect">
              <a:avLst>
                <a:gd name="adj" fmla="val 18519"/>
              </a:avLst>
            </a:prstGeom>
            <a:ln/>
          </p:spPr>
          <p:style>
            <a:lnRef idx="1">
              <a:schemeClr val="dk1"/>
            </a:lnRef>
            <a:fillRef idx="1002">
              <a:schemeClr val="dk2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128877" y="1836113"/>
              <a:ext cx="2128084" cy="32986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Calibri" pitchFamily="34" charset="0"/>
                  <a:cs typeface="Arial" pitchFamily="34" charset="0"/>
                </a:rPr>
                <a:t>АСПЕКТ</a:t>
              </a:r>
              <a:r>
                <a:rPr kumimoji="0" lang="ru-RU" sz="1600" i="0" u="none" strike="noStrike" cap="none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Calibri" pitchFamily="34" charset="0"/>
                  <a:cs typeface="Arial" pitchFamily="34" charset="0"/>
                </a:rPr>
                <a:t>градостроительства</a:t>
              </a:r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3419872" y="980728"/>
            <a:ext cx="2315039" cy="864096"/>
            <a:chOff x="2256961" y="1579105"/>
            <a:chExt cx="2315039" cy="4874230"/>
          </a:xfrm>
        </p:grpSpPr>
        <p:sp>
          <p:nvSpPr>
            <p:cNvPr id="58" name="Прямоугольник с одним вырезанным углом 57"/>
            <p:cNvSpPr/>
            <p:nvPr/>
          </p:nvSpPr>
          <p:spPr>
            <a:xfrm flipH="1">
              <a:off x="2379592" y="1579105"/>
              <a:ext cx="2128084" cy="4874230"/>
            </a:xfrm>
            <a:prstGeom prst="snip1Rect">
              <a:avLst>
                <a:gd name="adj" fmla="val 18519"/>
              </a:avLst>
            </a:prstGeom>
            <a:ln w="19050">
              <a:solidFill>
                <a:srgbClr val="3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2256961" y="1631700"/>
              <a:ext cx="2315039" cy="46875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rgbClr val="FFC000"/>
                  </a:solidFill>
                  <a:effectLst/>
                  <a:latin typeface="Calibri" pitchFamily="34" charset="0"/>
                  <a:cs typeface="Arial" pitchFamily="34" charset="0"/>
                </a:rPr>
                <a:t>АСПЕКТ</a:t>
              </a:r>
              <a:r>
                <a:rPr kumimoji="0" lang="ru-RU" sz="1600" i="0" u="none" strike="noStrike" cap="none" normalizeH="0" baseline="0" dirty="0" smtClean="0">
                  <a:ln>
                    <a:noFill/>
                  </a:ln>
                  <a:solidFill>
                    <a:srgbClr val="FFC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rgbClr val="FFC000"/>
                  </a:solidFill>
                  <a:effectLst/>
                  <a:latin typeface="Calibri" pitchFamily="34" charset="0"/>
                  <a:cs typeface="Arial" pitchFamily="34" charset="0"/>
                </a:rPr>
                <a:t>муниципального</a:t>
              </a:r>
              <a:r>
                <a:rPr kumimoji="0" lang="ru-RU" sz="1600" i="0" u="none" strike="noStrike" cap="none" normalizeH="0" baseline="0" dirty="0" smtClean="0">
                  <a:ln>
                    <a:noFill/>
                  </a:ln>
                  <a:solidFill>
                    <a:srgbClr val="FFC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rgbClr val="FFC000"/>
                  </a:solidFill>
                  <a:effectLst/>
                  <a:latin typeface="Calibri" pitchFamily="34" charset="0"/>
                  <a:cs typeface="Arial" pitchFamily="34" charset="0"/>
                </a:rPr>
                <a:t>имущества</a:t>
              </a: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6012160" y="980728"/>
            <a:ext cx="2128084" cy="864096"/>
            <a:chOff x="4626058" y="1579105"/>
            <a:chExt cx="2128084" cy="4874230"/>
          </a:xfrm>
        </p:grpSpPr>
        <p:sp>
          <p:nvSpPr>
            <p:cNvPr id="62" name="Прямоугольник с одним вырезанным углом 61"/>
            <p:cNvSpPr/>
            <p:nvPr/>
          </p:nvSpPr>
          <p:spPr>
            <a:xfrm flipH="1">
              <a:off x="4626058" y="1579105"/>
              <a:ext cx="2128084" cy="4874230"/>
            </a:xfrm>
            <a:prstGeom prst="snip1Rect">
              <a:avLst>
                <a:gd name="adj" fmla="val 18519"/>
              </a:avLst>
            </a:prstGeom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Прямоугольник 62"/>
            <p:cNvSpPr/>
            <p:nvPr/>
          </p:nvSpPr>
          <p:spPr>
            <a:xfrm>
              <a:off x="4626058" y="1985291"/>
              <a:ext cx="2099317" cy="1909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  <a:cs typeface="Arial" pitchFamily="34" charset="0"/>
                </a:rPr>
                <a:t>Адресный реестр</a:t>
              </a:r>
            </a:p>
          </p:txBody>
        </p:sp>
      </p:grp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988840"/>
            <a:ext cx="8064896" cy="4816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1988840"/>
            <a:ext cx="8136904" cy="4122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538163" algn="just">
              <a:lnSpc>
                <a:spcPct val="120000"/>
              </a:lnSpc>
            </a:pPr>
            <a:r>
              <a:rPr lang="ru-RU" sz="2000" dirty="0" smtClean="0">
                <a:solidFill>
                  <a:srgbClr val="002060"/>
                </a:solidFill>
                <a:cs typeface="Lucida Sans Unicode" pitchFamily="34" charset="0"/>
              </a:rPr>
              <a:t>История компании начинается с момента создания </a:t>
            </a:r>
            <a:r>
              <a:rPr lang="ru-RU" sz="2000" dirty="0" smtClean="0">
                <a:solidFill>
                  <a:srgbClr val="990000"/>
                </a:solidFill>
                <a:cs typeface="Lucida Sans Unicode" pitchFamily="34" charset="0"/>
              </a:rPr>
              <a:t>«Геокад </a:t>
            </a:r>
            <a:r>
              <a:rPr lang="en-US" sz="2000" dirty="0" smtClean="0">
                <a:solidFill>
                  <a:srgbClr val="990000"/>
                </a:solidFill>
                <a:cs typeface="Lucida Sans Unicode" pitchFamily="34" charset="0"/>
              </a:rPr>
              <a:t>LTD</a:t>
            </a:r>
            <a:r>
              <a:rPr lang="ru-RU" sz="2000" dirty="0" smtClean="0">
                <a:solidFill>
                  <a:srgbClr val="990000"/>
                </a:solidFill>
                <a:cs typeface="Lucida Sans Unicode" pitchFamily="34" charset="0"/>
              </a:rPr>
              <a:t>» </a:t>
            </a:r>
            <a:r>
              <a:rPr lang="ru-RU" sz="2000" dirty="0" smtClean="0">
                <a:solidFill>
                  <a:srgbClr val="002060"/>
                </a:solidFill>
                <a:cs typeface="Lucida Sans Unicode" pitchFamily="34" charset="0"/>
              </a:rPr>
              <a:t>В 1990 году. С течением времени, развитием страны, общества и с изменением законодательства преобразовывалась и МЫ.</a:t>
            </a:r>
          </a:p>
          <a:p>
            <a:pPr lvl="0" indent="538163" algn="just">
              <a:lnSpc>
                <a:spcPct val="120000"/>
              </a:lnSpc>
            </a:pPr>
            <a:r>
              <a:rPr lang="ru-RU" sz="2000" dirty="0" smtClean="0">
                <a:solidFill>
                  <a:srgbClr val="002060"/>
                </a:solidFill>
                <a:cs typeface="Lucida Sans Unicode" pitchFamily="34" charset="0"/>
              </a:rPr>
              <a:t>Сегодня это </a:t>
            </a:r>
            <a:r>
              <a:rPr lang="ru-RU" sz="2000" dirty="0" smtClean="0">
                <a:solidFill>
                  <a:srgbClr val="990000"/>
                </a:solidFill>
                <a:cs typeface="Lucida Sans Unicode" pitchFamily="34" charset="0"/>
              </a:rPr>
              <a:t>ООО «ГЕОКАД плюс»</a:t>
            </a:r>
            <a:r>
              <a:rPr lang="ru-RU" sz="2000" dirty="0" smtClean="0">
                <a:solidFill>
                  <a:srgbClr val="002060"/>
                </a:solidFill>
                <a:cs typeface="Lucida Sans Unicode" pitchFamily="34" charset="0"/>
              </a:rPr>
              <a:t>. </a:t>
            </a:r>
          </a:p>
          <a:p>
            <a:pPr lvl="0" indent="538163" algn="just">
              <a:lnSpc>
                <a:spcPct val="120000"/>
              </a:lnSpc>
            </a:pPr>
            <a:r>
              <a:rPr lang="ru-RU" sz="2000" dirty="0" smtClean="0">
                <a:solidFill>
                  <a:srgbClr val="002060"/>
                </a:solidFill>
                <a:cs typeface="Lucida Sans Unicode" pitchFamily="34" charset="0"/>
              </a:rPr>
              <a:t>По сути  мы ведем научно - производственную деятельность в области создания территориальных кадастров (реестров), геодезии и землеустройства и создаем АИС упрощающие эту трудоемкую работу.</a:t>
            </a:r>
          </a:p>
          <a:p>
            <a:pPr lvl="0" indent="538163" algn="just">
              <a:lnSpc>
                <a:spcPct val="120000"/>
              </a:lnSpc>
            </a:pPr>
            <a:r>
              <a:rPr lang="ru-RU" sz="2000" dirty="0" smtClean="0">
                <a:solidFill>
                  <a:srgbClr val="002060"/>
                </a:solidFill>
                <a:cs typeface="Lucida Sans Unicode" pitchFamily="34" charset="0"/>
              </a:rPr>
              <a:t>Основу нашей компании всегда составляли в равной степени квалифицированные специалисты  геодезической специальности  выпускники </a:t>
            </a:r>
            <a:r>
              <a:rPr lang="ru-RU" sz="2000" dirty="0" smtClean="0">
                <a:solidFill>
                  <a:srgbClr val="990000"/>
                </a:solidFill>
                <a:cs typeface="Lucida Sans Unicode" pitchFamily="34" charset="0"/>
              </a:rPr>
              <a:t>НИИГАиК (СГГА, СГУГиТ) </a:t>
            </a:r>
            <a:r>
              <a:rPr lang="ru-RU" sz="2000" dirty="0" smtClean="0">
                <a:solidFill>
                  <a:srgbClr val="002060"/>
                </a:solidFill>
                <a:cs typeface="Lucida Sans Unicode" pitchFamily="34" charset="0"/>
              </a:rPr>
              <a:t>и математики-программисты выпускники </a:t>
            </a:r>
            <a:r>
              <a:rPr lang="ru-RU" sz="2000" dirty="0" smtClean="0">
                <a:solidFill>
                  <a:srgbClr val="990000"/>
                </a:solidFill>
                <a:cs typeface="Lucida Sans Unicode" pitchFamily="34" charset="0"/>
              </a:rPr>
              <a:t>НЭТИ (НГТУ).</a:t>
            </a:r>
          </a:p>
        </p:txBody>
      </p:sp>
      <p:sp>
        <p:nvSpPr>
          <p:cNvPr id="6" name="Блок-схема: ручной ввод 5"/>
          <p:cNvSpPr/>
          <p:nvPr/>
        </p:nvSpPr>
        <p:spPr>
          <a:xfrm>
            <a:off x="251520" y="260648"/>
            <a:ext cx="3240360" cy="1008112"/>
          </a:xfrm>
          <a:prstGeom prst="flowChartManualInp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67544" y="476672"/>
            <a:ext cx="2952328" cy="706090"/>
          </a:xfrm>
          <a:prstGeom prst="rect">
            <a:avLst/>
          </a:prstGeom>
        </p:spPr>
        <p:txBody>
          <a:bodyPr vert="horz" anchor="ctr"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1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О компании</a:t>
            </a:r>
            <a:endParaRPr kumimoji="0" lang="ru-RU" sz="4100" b="1" i="0" u="none" strike="noStrike" kern="1200" cap="none" spc="0" normalizeH="0" baseline="0" noProof="0" dirty="0">
              <a:ln w="6350"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"/>
          <p:cNvSpPr txBox="1">
            <a:spLocks/>
          </p:cNvSpPr>
          <p:nvPr/>
        </p:nvSpPr>
        <p:spPr>
          <a:xfrm>
            <a:off x="323528" y="0"/>
            <a:ext cx="8363272" cy="112474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>МП РГИС НСО</a:t>
            </a:r>
            <a:br>
              <a:rPr lang="ru-RU" sz="2800" b="1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>Структура системы</a:t>
            </a:r>
            <a:endParaRPr kumimoji="0" lang="ru-RU" sz="2800" b="1" i="0" u="none" strike="noStrike" kern="1200" cap="all" spc="0" normalizeH="0" baseline="0" noProof="0" dirty="0" smtClean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Flag of Novosibirsk oblast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1152128" cy="768085"/>
          </a:xfrm>
          <a:prstGeom prst="rect">
            <a:avLst/>
          </a:prstGeom>
          <a:noFill/>
        </p:spPr>
      </p:pic>
      <p:pic>
        <p:nvPicPr>
          <p:cNvPr id="20" name="Picture 12" descr="http://www.geocad.ru/_mod_files/ce_images/raznoe/logo_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116632"/>
            <a:ext cx="1269224" cy="432048"/>
          </a:xfrm>
          <a:prstGeom prst="rect">
            <a:avLst/>
          </a:prstGeom>
          <a:solidFill>
            <a:schemeClr val="accent1">
              <a:lumMod val="90000"/>
            </a:schemeClr>
          </a:solidFill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94764" y="1484784"/>
            <a:ext cx="5761245" cy="5256817"/>
            <a:chOff x="257" y="1301"/>
            <a:chExt cx="3928" cy="3486"/>
          </a:xfrm>
        </p:grpSpPr>
        <p:sp>
          <p:nvSpPr>
            <p:cNvPr id="30" name="AutoShape 11"/>
            <p:cNvSpPr>
              <a:spLocks noChangeArrowheads="1"/>
            </p:cNvSpPr>
            <p:nvPr/>
          </p:nvSpPr>
          <p:spPr bwMode="auto">
            <a:xfrm rot="16200000">
              <a:off x="1201" y="3079"/>
              <a:ext cx="764" cy="2651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ru-RU">
                <a:latin typeface="Verdana" pitchFamily="34" charset="0"/>
              </a:endParaRPr>
            </a:p>
          </p:txBody>
        </p:sp>
        <p:sp>
          <p:nvSpPr>
            <p:cNvPr id="31" name="AutoShape 17"/>
            <p:cNvSpPr>
              <a:spLocks noChangeArrowheads="1"/>
            </p:cNvSpPr>
            <p:nvPr/>
          </p:nvSpPr>
          <p:spPr bwMode="gray">
            <a:xfrm>
              <a:off x="3645" y="3736"/>
              <a:ext cx="540" cy="191"/>
            </a:xfrm>
            <a:prstGeom prst="upArrow">
              <a:avLst>
                <a:gd name="adj1" fmla="val 68380"/>
                <a:gd name="adj2" fmla="val 70833"/>
              </a:avLst>
            </a:prstGeom>
            <a:gradFill rotWithShape="1">
              <a:gsLst>
                <a:gs pos="0">
                  <a:schemeClr val="accent5">
                    <a:lumMod val="75000"/>
                  </a:schemeClr>
                </a:gs>
                <a:gs pos="100000">
                  <a:schemeClr val="bg2">
                    <a:gamma/>
                    <a:tint val="63529"/>
                    <a:invGamma/>
                    <a:alpha val="1200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" name="AutoShape 19"/>
            <p:cNvSpPr>
              <a:spLocks noChangeArrowheads="1"/>
            </p:cNvSpPr>
            <p:nvPr/>
          </p:nvSpPr>
          <p:spPr bwMode="gray">
            <a:xfrm>
              <a:off x="650" y="1301"/>
              <a:ext cx="1964" cy="2387"/>
            </a:xfrm>
            <a:prstGeom prst="can">
              <a:avLst>
                <a:gd name="adj" fmla="val 32032"/>
              </a:avLst>
            </a:pr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" name="AutoShape 21"/>
            <p:cNvSpPr>
              <a:spLocks noChangeArrowheads="1"/>
            </p:cNvSpPr>
            <p:nvPr/>
          </p:nvSpPr>
          <p:spPr bwMode="gray">
            <a:xfrm rot="10800000">
              <a:off x="1239" y="3736"/>
              <a:ext cx="687" cy="191"/>
            </a:xfrm>
            <a:prstGeom prst="downArrow">
              <a:avLst>
                <a:gd name="adj1" fmla="val 67093"/>
                <a:gd name="adj2" fmla="val 64051"/>
              </a:avLst>
            </a:prstGeom>
            <a:gradFill rotWithShape="1">
              <a:gsLst>
                <a:gs pos="0">
                  <a:schemeClr val="accent5">
                    <a:lumMod val="75000"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" name="AutoShape 6"/>
            <p:cNvSpPr>
              <a:spLocks noChangeArrowheads="1"/>
            </p:cNvSpPr>
            <p:nvPr/>
          </p:nvSpPr>
          <p:spPr bwMode="gray">
            <a:xfrm>
              <a:off x="1239" y="3307"/>
              <a:ext cx="859" cy="321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5" name="AutoShape 4"/>
            <p:cNvSpPr>
              <a:spLocks noChangeArrowheads="1"/>
            </p:cNvSpPr>
            <p:nvPr/>
          </p:nvSpPr>
          <p:spPr bwMode="gray">
            <a:xfrm>
              <a:off x="699" y="2782"/>
              <a:ext cx="835" cy="321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" name="AutoShape 5"/>
            <p:cNvSpPr>
              <a:spLocks noChangeArrowheads="1"/>
            </p:cNvSpPr>
            <p:nvPr/>
          </p:nvSpPr>
          <p:spPr bwMode="gray">
            <a:xfrm>
              <a:off x="1632" y="2782"/>
              <a:ext cx="835" cy="321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7" name="Text Box 20"/>
            <p:cNvSpPr txBox="1">
              <a:spLocks noChangeArrowheads="1"/>
            </p:cNvSpPr>
            <p:nvPr/>
          </p:nvSpPr>
          <p:spPr bwMode="gray">
            <a:xfrm>
              <a:off x="847" y="2877"/>
              <a:ext cx="378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sz="1400" b="1" dirty="0" smtClean="0">
                  <a:solidFill>
                    <a:schemeClr val="bg1"/>
                  </a:solidFill>
                </a:rPr>
                <a:t>БД 1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8" name="AutoShape 15"/>
            <p:cNvSpPr>
              <a:spLocks noChangeArrowheads="1"/>
            </p:cNvSpPr>
            <p:nvPr/>
          </p:nvSpPr>
          <p:spPr bwMode="gray">
            <a:xfrm rot="16200000">
              <a:off x="1489" y="1623"/>
              <a:ext cx="287" cy="884"/>
            </a:xfrm>
            <a:prstGeom prst="rightArrow">
              <a:avLst>
                <a:gd name="adj1" fmla="val 67750"/>
                <a:gd name="adj2" fmla="val 66167"/>
              </a:avLst>
            </a:prstGeom>
            <a:gradFill rotWithShape="1">
              <a:gsLst>
                <a:gs pos="0">
                  <a:schemeClr val="bg2">
                    <a:gamma/>
                    <a:shade val="46275"/>
                    <a:invGamma/>
                    <a:alpha val="12000"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40" name="Text Box 20"/>
          <p:cNvSpPr txBox="1">
            <a:spLocks noChangeArrowheads="1"/>
          </p:cNvSpPr>
          <p:nvPr/>
        </p:nvSpPr>
        <p:spPr bwMode="gray">
          <a:xfrm>
            <a:off x="2915816" y="3861048"/>
            <a:ext cx="5545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ru-RU" sz="1400" b="1" dirty="0" smtClean="0">
                <a:solidFill>
                  <a:schemeClr val="bg1"/>
                </a:solidFill>
              </a:rPr>
              <a:t>БД 2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41" name="Text Box 20"/>
          <p:cNvSpPr txBox="1">
            <a:spLocks noChangeArrowheads="1"/>
          </p:cNvSpPr>
          <p:nvPr/>
        </p:nvSpPr>
        <p:spPr bwMode="gray">
          <a:xfrm>
            <a:off x="1835696" y="4653136"/>
            <a:ext cx="12961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400" b="1" dirty="0" smtClean="0">
                <a:solidFill>
                  <a:schemeClr val="bg1"/>
                </a:solidFill>
              </a:rPr>
              <a:t>БД...</a:t>
            </a:r>
            <a:r>
              <a:rPr lang="en-US" sz="1400" b="1" dirty="0" smtClean="0">
                <a:solidFill>
                  <a:schemeClr val="bg1"/>
                </a:solidFill>
              </a:rPr>
              <a:t>n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42" name="Text Box 18"/>
          <p:cNvSpPr txBox="1">
            <a:spLocks noChangeArrowheads="1"/>
          </p:cNvSpPr>
          <p:nvPr/>
        </p:nvSpPr>
        <p:spPr bwMode="gray">
          <a:xfrm>
            <a:off x="1259632" y="1700808"/>
            <a:ext cx="23762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 smtClean="0">
                <a:solidFill>
                  <a:schemeClr val="bg1"/>
                </a:solidFill>
              </a:rPr>
              <a:t>БД  РГИС НСО</a:t>
            </a:r>
          </a:p>
          <a:p>
            <a:pPr algn="ctr" eaLnBrk="0" hangingPunct="0"/>
            <a:r>
              <a:rPr lang="en-US" b="1" dirty="0" smtClean="0">
                <a:solidFill>
                  <a:srgbClr val="C00000"/>
                </a:solidFill>
              </a:rPr>
              <a:t>ESRI Arc GIS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395536" y="5589241"/>
            <a:ext cx="388843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buSzPct val="60000"/>
            </a:pPr>
            <a:r>
              <a:rPr lang="ru-RU" sz="1200" dirty="0" smtClean="0">
                <a:solidFill>
                  <a:srgbClr val="001D3A"/>
                </a:solidFill>
                <a:latin typeface="Verdana" pitchFamily="34" charset="0"/>
              </a:rPr>
              <a:t>Клиенты </a:t>
            </a:r>
            <a:r>
              <a:rPr lang="en-US" sz="1200" b="1" dirty="0" smtClean="0">
                <a:solidFill>
                  <a:srgbClr val="FFC000"/>
                </a:solidFill>
              </a:rPr>
              <a:t> </a:t>
            </a:r>
            <a:r>
              <a:rPr lang="en-US" sz="1400" b="1" dirty="0" smtClean="0">
                <a:solidFill>
                  <a:srgbClr val="C00000"/>
                </a:solidFill>
              </a:rPr>
              <a:t>GSEE</a:t>
            </a:r>
            <a:r>
              <a:rPr lang="en-US" sz="1200" b="1" dirty="0" smtClean="0">
                <a:solidFill>
                  <a:srgbClr val="FFC000"/>
                </a:solidFill>
              </a:rPr>
              <a:t> </a:t>
            </a:r>
            <a:endParaRPr lang="ru-RU" sz="1200" b="1" dirty="0" smtClean="0">
              <a:solidFill>
                <a:srgbClr val="FFC000"/>
              </a:solidFill>
            </a:endParaRPr>
          </a:p>
          <a:p>
            <a:pPr lvl="0" algn="ctr" eaLnBrk="0" hangingPunct="0">
              <a:buSzPct val="60000"/>
            </a:pPr>
            <a:r>
              <a:rPr lang="ru-RU" sz="1200" dirty="0" smtClean="0">
                <a:solidFill>
                  <a:srgbClr val="001D3A"/>
                </a:solidFill>
                <a:latin typeface="Verdana" pitchFamily="34" charset="0"/>
              </a:rPr>
              <a:t>информация с муниципального уровня</a:t>
            </a:r>
            <a:endParaRPr lang="en-US" sz="1200" dirty="0">
              <a:solidFill>
                <a:srgbClr val="001D3A"/>
              </a:solidFill>
              <a:latin typeface="Verdana" pitchFamily="34" charset="0"/>
            </a:endParaRPr>
          </a:p>
        </p:txBody>
      </p:sp>
      <p:sp>
        <p:nvSpPr>
          <p:cNvPr id="44" name="AutoShape 16"/>
          <p:cNvSpPr>
            <a:spLocks noChangeArrowheads="1"/>
          </p:cNvSpPr>
          <p:nvPr/>
        </p:nvSpPr>
        <p:spPr bwMode="gray">
          <a:xfrm>
            <a:off x="4572000" y="1340768"/>
            <a:ext cx="4320480" cy="1296144"/>
          </a:xfrm>
          <a:prstGeom prst="can">
            <a:avLst>
              <a:gd name="adj" fmla="val 27866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5" name="Text Box 18"/>
          <p:cNvSpPr txBox="1">
            <a:spLocks noChangeArrowheads="1"/>
          </p:cNvSpPr>
          <p:nvPr/>
        </p:nvSpPr>
        <p:spPr bwMode="gray">
          <a:xfrm>
            <a:off x="5076056" y="1700808"/>
            <a:ext cx="316835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Геопортал </a:t>
            </a:r>
          </a:p>
          <a:p>
            <a:pPr algn="ctr" eaLnBrk="0" hangingPunct="0"/>
            <a:r>
              <a:rPr lang="ru-RU" b="1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МП РГИС НСО</a:t>
            </a:r>
            <a:r>
              <a:rPr lang="en-US" b="1" dirty="0" smtClean="0">
                <a:solidFill>
                  <a:srgbClr val="FFC000"/>
                </a:solidFill>
              </a:rPr>
              <a:t> </a:t>
            </a:r>
            <a:endParaRPr lang="ru-RU" b="1" dirty="0" smtClean="0">
              <a:solidFill>
                <a:srgbClr val="FFC000"/>
              </a:solidFill>
            </a:endParaRPr>
          </a:p>
          <a:p>
            <a:pPr algn="ctr" eaLnBrk="0" hangingPunct="0"/>
            <a:r>
              <a:rPr lang="en-US" b="1" dirty="0" smtClean="0">
                <a:solidFill>
                  <a:srgbClr val="C00000"/>
                </a:solidFill>
              </a:rPr>
              <a:t>GSEE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46" name="Text Box 20"/>
          <p:cNvSpPr txBox="1">
            <a:spLocks noChangeArrowheads="1"/>
          </p:cNvSpPr>
          <p:nvPr/>
        </p:nvSpPr>
        <p:spPr bwMode="gray">
          <a:xfrm>
            <a:off x="6084168" y="1844824"/>
            <a:ext cx="5482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47" name="Text Box 20"/>
          <p:cNvSpPr txBox="1">
            <a:spLocks noChangeArrowheads="1"/>
          </p:cNvSpPr>
          <p:nvPr/>
        </p:nvSpPr>
        <p:spPr bwMode="gray">
          <a:xfrm>
            <a:off x="1043608" y="3356992"/>
            <a:ext cx="266429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rgbClr val="FFC000"/>
                </a:solidFill>
              </a:rPr>
              <a:t>БД МП РГИС НСО</a:t>
            </a:r>
          </a:p>
          <a:p>
            <a:pPr algn="ctr" eaLnBrk="0" hangingPunct="0"/>
            <a:endParaRPr lang="ru-RU" sz="1600" b="1" dirty="0" smtClean="0">
              <a:solidFill>
                <a:srgbClr val="FFC000"/>
              </a:solidFill>
            </a:endParaRPr>
          </a:p>
          <a:p>
            <a:pPr algn="ctr" eaLnBrk="0" hangingPunct="0"/>
            <a:r>
              <a:rPr lang="ru-RU" sz="1600" b="1" dirty="0" smtClean="0">
                <a:solidFill>
                  <a:srgbClr val="FFC000"/>
                </a:solidFill>
              </a:rPr>
              <a:t>Сервер</a:t>
            </a:r>
          </a:p>
          <a:p>
            <a:pPr algn="ctr" eaLnBrk="0" hangingPunct="0"/>
            <a:r>
              <a:rPr lang="ru-RU" sz="1600" b="1" dirty="0" smtClean="0">
                <a:solidFill>
                  <a:srgbClr val="FFC000"/>
                </a:solidFill>
              </a:rPr>
              <a:t>приложений </a:t>
            </a:r>
            <a:r>
              <a:rPr lang="en-US" sz="1600" b="1" dirty="0" smtClean="0">
                <a:solidFill>
                  <a:srgbClr val="FFC000"/>
                </a:solidFill>
              </a:rPr>
              <a:t>GSEE</a:t>
            </a:r>
            <a:endParaRPr lang="en-US" sz="1600" b="1" dirty="0">
              <a:solidFill>
                <a:srgbClr val="FFC000"/>
              </a:solidFill>
            </a:endParaRPr>
          </a:p>
        </p:txBody>
      </p:sp>
      <p:sp>
        <p:nvSpPr>
          <p:cNvPr id="48" name="AutoShape 10"/>
          <p:cNvSpPr>
            <a:spLocks noChangeArrowheads="1"/>
          </p:cNvSpPr>
          <p:nvPr/>
        </p:nvSpPr>
        <p:spPr bwMode="gray">
          <a:xfrm rot="8403589">
            <a:off x="3464933" y="2684453"/>
            <a:ext cx="1362851" cy="873540"/>
          </a:xfrm>
          <a:prstGeom prst="leftArrow">
            <a:avLst>
              <a:gd name="adj1" fmla="val 65583"/>
              <a:gd name="adj2" fmla="val 65181"/>
            </a:avLst>
          </a:prstGeom>
          <a:gradFill>
            <a:gsLst>
              <a:gs pos="0">
                <a:schemeClr val="accent5">
                  <a:lumMod val="75000"/>
                </a:schemeClr>
              </a:gs>
              <a:gs pos="100000">
                <a:schemeClr val="bg2">
                  <a:gamma/>
                  <a:shade val="46275"/>
                  <a:invGamma/>
                  <a:alpha val="1200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dirty="0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9" name="AutoShape 16"/>
          <p:cNvSpPr>
            <a:spLocks noChangeArrowheads="1"/>
          </p:cNvSpPr>
          <p:nvPr/>
        </p:nvSpPr>
        <p:spPr bwMode="gray">
          <a:xfrm>
            <a:off x="4788024" y="4149080"/>
            <a:ext cx="1944216" cy="792088"/>
          </a:xfrm>
          <a:prstGeom prst="can">
            <a:avLst>
              <a:gd name="adj" fmla="val 2717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0" name="Text Box 18"/>
          <p:cNvSpPr txBox="1">
            <a:spLocks noChangeArrowheads="1"/>
          </p:cNvSpPr>
          <p:nvPr/>
        </p:nvSpPr>
        <p:spPr bwMode="gray">
          <a:xfrm>
            <a:off x="4644008" y="4365104"/>
            <a:ext cx="21602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400" b="1" kern="0" dirty="0" smtClean="0">
                <a:ln w="12700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a typeface="Arial Unicode MS" panose="020B0604020202020204" pitchFamily="34" charset="-128"/>
                <a:cs typeface="Lucida Sans Unicode" panose="020B0602030504020204" pitchFamily="34" charset="0"/>
              </a:rPr>
              <a:t>АИС «УМ СХЗ НСО»</a:t>
            </a:r>
          </a:p>
          <a:p>
            <a:pPr algn="ctr" eaLnBrk="0" hangingPunct="0"/>
            <a:r>
              <a:rPr lang="ru-RU" sz="1400" b="1" kern="0" dirty="0" smtClean="0">
                <a:ln w="12700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a typeface="Arial Unicode MS" panose="020B0604020202020204" pitchFamily="34" charset="-128"/>
                <a:cs typeface="Lucida Sans Unicode" panose="020B0602030504020204" pitchFamily="34" charset="0"/>
              </a:rPr>
              <a:t>Минсельхоз НСО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093296"/>
            <a:ext cx="556555" cy="59984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6093296"/>
            <a:ext cx="556555" cy="599843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6093296"/>
            <a:ext cx="556555" cy="59984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5805264"/>
            <a:ext cx="556555" cy="599843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5805264"/>
            <a:ext cx="556555" cy="599843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5805264"/>
            <a:ext cx="556555" cy="599843"/>
          </a:xfrm>
          <a:prstGeom prst="rect">
            <a:avLst/>
          </a:prstGeom>
        </p:spPr>
      </p:pic>
      <p:sp>
        <p:nvSpPr>
          <p:cNvPr id="57" name="AutoShape 10"/>
          <p:cNvSpPr>
            <a:spLocks noChangeArrowheads="1"/>
          </p:cNvSpPr>
          <p:nvPr/>
        </p:nvSpPr>
        <p:spPr bwMode="gray">
          <a:xfrm rot="5400000">
            <a:off x="6552219" y="1160749"/>
            <a:ext cx="504056" cy="4032447"/>
          </a:xfrm>
          <a:prstGeom prst="leftArrow">
            <a:avLst>
              <a:gd name="adj1" fmla="val 65583"/>
              <a:gd name="adj2" fmla="val 65181"/>
            </a:avLst>
          </a:prstGeom>
          <a:gradFill>
            <a:gsLst>
              <a:gs pos="0">
                <a:schemeClr val="accent5">
                  <a:lumMod val="75000"/>
                </a:schemeClr>
              </a:gs>
              <a:gs pos="100000">
                <a:schemeClr val="bg2">
                  <a:gamma/>
                  <a:shade val="46275"/>
                  <a:invGamma/>
                  <a:alpha val="1200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dirty="0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AutoShape 16"/>
          <p:cNvSpPr>
            <a:spLocks noChangeArrowheads="1"/>
          </p:cNvSpPr>
          <p:nvPr/>
        </p:nvSpPr>
        <p:spPr bwMode="gray">
          <a:xfrm>
            <a:off x="6876256" y="4149080"/>
            <a:ext cx="1944216" cy="792088"/>
          </a:xfrm>
          <a:prstGeom prst="can">
            <a:avLst>
              <a:gd name="adj" fmla="val 2717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0" name="Text Box 18"/>
          <p:cNvSpPr txBox="1">
            <a:spLocks noChangeArrowheads="1"/>
          </p:cNvSpPr>
          <p:nvPr/>
        </p:nvSpPr>
        <p:spPr bwMode="gray">
          <a:xfrm>
            <a:off x="6732240" y="4365104"/>
            <a:ext cx="22677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200" b="1" kern="0" dirty="0" smtClean="0">
                <a:ln w="12700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a typeface="Arial Unicode MS" panose="020B0604020202020204" pitchFamily="34" charset="-128"/>
                <a:cs typeface="Lucida Sans Unicode" panose="020B0602030504020204" pitchFamily="34" charset="0"/>
              </a:rPr>
              <a:t>Реестр имущества НСО</a:t>
            </a:r>
          </a:p>
          <a:p>
            <a:pPr algn="ctr" eaLnBrk="0" hangingPunct="0"/>
            <a:r>
              <a:rPr lang="ru-RU" sz="1200" b="1" kern="0" dirty="0" smtClean="0">
                <a:ln w="12700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a typeface="Arial Unicode MS" panose="020B0604020202020204" pitchFamily="34" charset="-128"/>
                <a:cs typeface="Lucida Sans Unicode" panose="020B0602030504020204" pitchFamily="34" charset="0"/>
              </a:rPr>
              <a:t>ДИЗО НСО</a:t>
            </a:r>
            <a:endParaRPr lang="en-US" sz="1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805264"/>
            <a:ext cx="556555" cy="599843"/>
          </a:xfrm>
          <a:prstGeom prst="rect">
            <a:avLst/>
          </a:prstGeom>
        </p:spPr>
      </p:pic>
      <p:sp>
        <p:nvSpPr>
          <p:cNvPr id="62" name="AutoShape 17"/>
          <p:cNvSpPr>
            <a:spLocks noChangeArrowheads="1"/>
          </p:cNvSpPr>
          <p:nvPr/>
        </p:nvSpPr>
        <p:spPr bwMode="gray">
          <a:xfrm>
            <a:off x="7452320" y="5157192"/>
            <a:ext cx="792024" cy="288024"/>
          </a:xfrm>
          <a:prstGeom prst="upArrow">
            <a:avLst>
              <a:gd name="adj1" fmla="val 68380"/>
              <a:gd name="adj2" fmla="val 70833"/>
            </a:avLst>
          </a:prstGeom>
          <a:gradFill rotWithShape="1">
            <a:gsLst>
              <a:gs pos="0">
                <a:schemeClr val="accent5">
                  <a:lumMod val="75000"/>
                </a:schemeClr>
              </a:gs>
              <a:gs pos="100000">
                <a:schemeClr val="bg2">
                  <a:gamma/>
                  <a:tint val="63529"/>
                  <a:invGamma/>
                  <a:alpha val="12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3" name="Прямоугольник 62"/>
          <p:cNvSpPr/>
          <p:nvPr/>
        </p:nvSpPr>
        <p:spPr>
          <a:xfrm>
            <a:off x="5364088" y="4077072"/>
            <a:ext cx="8002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b="1" dirty="0" smtClean="0">
                <a:solidFill>
                  <a:srgbClr val="C00000"/>
                </a:solidFill>
              </a:rPr>
              <a:t>GSEE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7452320" y="4077072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b="1" dirty="0" smtClean="0">
                <a:solidFill>
                  <a:srgbClr val="C00000"/>
                </a:solidFill>
              </a:rPr>
              <a:t>GSEE</a:t>
            </a:r>
            <a:endParaRPr lang="en-US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"/>
          <p:cNvSpPr txBox="1">
            <a:spLocks/>
          </p:cNvSpPr>
          <p:nvPr/>
        </p:nvSpPr>
        <p:spPr>
          <a:xfrm>
            <a:off x="323528" y="0"/>
            <a:ext cx="8363272" cy="112474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>МП РГИС НСО</a:t>
            </a:r>
            <a:br>
              <a:rPr lang="ru-RU" sz="2800" b="1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>Внедрение</a:t>
            </a:r>
            <a:endParaRPr kumimoji="0" lang="ru-RU" sz="2800" b="1" i="0" u="none" strike="noStrike" kern="1200" cap="all" spc="0" normalizeH="0" baseline="0" noProof="0" dirty="0" smtClean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Flag of Novosibirsk oblast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1152128" cy="768085"/>
          </a:xfrm>
          <a:prstGeom prst="rect">
            <a:avLst/>
          </a:prstGeom>
          <a:noFill/>
        </p:spPr>
      </p:pic>
      <p:pic>
        <p:nvPicPr>
          <p:cNvPr id="20" name="Picture 12" descr="http://www.geocad.ru/_mod_files/ce_images/raznoe/logo_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116632"/>
            <a:ext cx="1269224" cy="432048"/>
          </a:xfrm>
          <a:prstGeom prst="rect">
            <a:avLst/>
          </a:prstGeom>
          <a:solidFill>
            <a:schemeClr val="accent1">
              <a:lumMod val="90000"/>
            </a:schemeClr>
          </a:solidFill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2" name="Прямоугольник 51"/>
          <p:cNvSpPr/>
          <p:nvPr/>
        </p:nvSpPr>
        <p:spPr>
          <a:xfrm>
            <a:off x="3358647" y="369471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b="1" i="1" dirty="0" smtClean="0"/>
          </a:p>
          <a:p>
            <a:endParaRPr lang="ru-RU" b="1" i="1" dirty="0" smtClean="0"/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68760"/>
            <a:ext cx="9163605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7812360" y="4653136"/>
            <a:ext cx="504056" cy="2880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"/>
          <p:cNvSpPr txBox="1">
            <a:spLocks/>
          </p:cNvSpPr>
          <p:nvPr/>
        </p:nvSpPr>
        <p:spPr>
          <a:xfrm>
            <a:off x="755576" y="116632"/>
            <a:ext cx="7787208" cy="112474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anchor="ctr">
            <a:normAutofit fontScale="925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>МП РГИС НСО</a:t>
            </a:r>
            <a:br>
              <a:rPr lang="ru-RU" sz="2800" b="1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>АИС «Учет и мониторинг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800" b="1" dirty="0" err="1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>сельхозземель</a:t>
            </a:r>
            <a:r>
              <a:rPr lang="ru-RU" sz="2800" b="1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> НСО»  </a:t>
            </a:r>
            <a:endParaRPr kumimoji="0" lang="ru-RU" sz="2800" b="1" i="0" u="none" strike="noStrike" kern="1200" cap="all" spc="0" normalizeH="0" baseline="0" noProof="0" dirty="0" smtClean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Flag of Novosibirsk oblast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1152128" cy="768085"/>
          </a:xfrm>
          <a:prstGeom prst="rect">
            <a:avLst/>
          </a:prstGeom>
          <a:noFill/>
        </p:spPr>
      </p:pic>
      <p:pic>
        <p:nvPicPr>
          <p:cNvPr id="20" name="Picture 12" descr="http://www.geocad.ru/_mod_files/ce_images/raznoe/logo_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116632"/>
            <a:ext cx="1269224" cy="432048"/>
          </a:xfrm>
          <a:prstGeom prst="rect">
            <a:avLst/>
          </a:prstGeom>
          <a:solidFill>
            <a:schemeClr val="accent1">
              <a:lumMod val="90000"/>
            </a:schemeClr>
          </a:solidFill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2" name="Прямоугольник 51"/>
          <p:cNvSpPr/>
          <p:nvPr/>
        </p:nvSpPr>
        <p:spPr>
          <a:xfrm>
            <a:off x="3358647" y="369471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b="1" i="1" dirty="0" smtClean="0"/>
          </a:p>
          <a:p>
            <a:endParaRPr lang="ru-RU" b="1" i="1" dirty="0" smtClean="0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1196752"/>
            <a:ext cx="882047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2060"/>
                </a:solidFill>
              </a:rPr>
              <a:t>Автоматизированная информационная система «Учет и мониторинг сельскохозяйственных земель Новосибирской области» (АИС УМ СХЗ НСО) - данная АИС формировалась как часть прикладного программного обеспечения муниципальной подсистемы региональной геоинформационной системы Новосибирской области ( РГИС НСО).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АИС обеспечивает информационную поддержку при решении вопросов: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solidFill>
                <a:srgbClr val="002060"/>
              </a:solidFill>
              <a:cs typeface="Arial" pitchFamily="34" charset="0"/>
            </a:endParaRPr>
          </a:p>
          <a:p>
            <a:pPr marL="361950" lvl="0" indent="-3619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1600" b="1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Учета и мониторинга сельскохозяйственных земель по качественным и количественным характеристикам почв, выращиваемым агрокультурам на сельхозземлях НСО;</a:t>
            </a:r>
            <a:endParaRPr lang="ru-RU" sz="1600" b="1" dirty="0" smtClean="0">
              <a:solidFill>
                <a:srgbClr val="002060"/>
              </a:solidFill>
              <a:cs typeface="Arial" pitchFamily="34" charset="0"/>
            </a:endParaRPr>
          </a:p>
          <a:p>
            <a:pPr marL="361950" lvl="0" indent="-3619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endParaRPr lang="ru-RU" sz="1600" b="1" dirty="0" smtClean="0">
              <a:solidFill>
                <a:srgbClr val="002060"/>
              </a:solidFill>
              <a:ea typeface="Times New Roman" pitchFamily="18" charset="0"/>
              <a:cs typeface="Times New Roman" pitchFamily="18" charset="0"/>
            </a:endParaRPr>
          </a:p>
          <a:p>
            <a:pPr marL="361950" lvl="0" indent="-3619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1600" b="1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Повышения эффективности использования земельных ресурсов в сельском хозяйстве; </a:t>
            </a:r>
            <a:endParaRPr lang="ru-RU" sz="1600" b="1" dirty="0" smtClean="0">
              <a:solidFill>
                <a:srgbClr val="002060"/>
              </a:solidFill>
              <a:cs typeface="Arial" pitchFamily="34" charset="0"/>
            </a:endParaRPr>
          </a:p>
          <a:p>
            <a:pPr marL="361950" lvl="0" indent="-3619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endParaRPr lang="ru-RU" sz="1600" b="1" dirty="0" smtClean="0">
              <a:solidFill>
                <a:srgbClr val="002060"/>
              </a:solidFill>
              <a:ea typeface="Times New Roman" pitchFamily="18" charset="0"/>
              <a:cs typeface="Times New Roman" pitchFamily="18" charset="0"/>
            </a:endParaRPr>
          </a:p>
          <a:p>
            <a:pPr marL="361950" lvl="0" indent="-3619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1600" b="1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Организации контрольной деятельности относительно земель сельскохозяйственного назначения;</a:t>
            </a:r>
            <a:endParaRPr lang="ru-RU" sz="1600" b="1" dirty="0" smtClean="0">
              <a:solidFill>
                <a:srgbClr val="002060"/>
              </a:solidFill>
              <a:cs typeface="Arial" pitchFamily="34" charset="0"/>
            </a:endParaRPr>
          </a:p>
          <a:p>
            <a:pPr marL="361950" lvl="0" indent="-3619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endParaRPr lang="ru-RU" sz="1600" b="1" dirty="0" smtClean="0">
              <a:solidFill>
                <a:srgbClr val="002060"/>
              </a:solidFill>
              <a:ea typeface="Times New Roman" pitchFamily="18" charset="0"/>
              <a:cs typeface="Times New Roman" pitchFamily="18" charset="0"/>
            </a:endParaRPr>
          </a:p>
          <a:p>
            <a:pPr marL="361950" lvl="0" indent="-3619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1600" b="1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Интеграции с РГИС НСО по сельскохозяйственному сегменту информации;</a:t>
            </a:r>
            <a:endParaRPr lang="ru-RU" sz="1600" b="1" dirty="0" smtClean="0">
              <a:solidFill>
                <a:srgbClr val="002060"/>
              </a:solidFill>
              <a:cs typeface="Arial" pitchFamily="34" charset="0"/>
            </a:endParaRPr>
          </a:p>
          <a:p>
            <a:pPr marL="361950" lvl="0" indent="-3619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endParaRPr lang="ru-RU" sz="1600" b="1" dirty="0" smtClean="0">
              <a:solidFill>
                <a:srgbClr val="002060"/>
              </a:solidFill>
              <a:ea typeface="Times New Roman" pitchFamily="18" charset="0"/>
              <a:cs typeface="Times New Roman" pitchFamily="18" charset="0"/>
            </a:endParaRPr>
          </a:p>
          <a:p>
            <a:pPr marL="361950" lvl="0" indent="-3619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1600" b="1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Информационного взаимодействия по государственной программе «Развитие сельского хозяйства и регулирование рынков сельскохозяйственной продукции, сырья и продовольствия в Новосибирской области на 2015-2020 годы».</a:t>
            </a:r>
            <a:endParaRPr lang="ru-RU" sz="1600" b="1" dirty="0" smtClean="0">
              <a:solidFill>
                <a:srgbClr val="002060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"/>
          <p:cNvSpPr txBox="1">
            <a:spLocks/>
          </p:cNvSpPr>
          <p:nvPr/>
        </p:nvSpPr>
        <p:spPr>
          <a:xfrm>
            <a:off x="755576" y="116632"/>
            <a:ext cx="7787208" cy="112474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anchor="ctr">
            <a:normAutofit fontScale="925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>МП РГИС НСО</a:t>
            </a:r>
            <a:br>
              <a:rPr lang="ru-RU" sz="2800" b="1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>АИС «УиМ СХЗ НСО»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>Структура видов угодий по району  </a:t>
            </a:r>
            <a:endParaRPr kumimoji="0" lang="ru-RU" sz="2800" b="1" i="0" u="none" strike="noStrike" kern="1200" cap="all" spc="0" normalizeH="0" baseline="0" noProof="0" dirty="0" smtClean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Flag of Novosibirsk oblast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1152128" cy="768085"/>
          </a:xfrm>
          <a:prstGeom prst="rect">
            <a:avLst/>
          </a:prstGeom>
          <a:noFill/>
        </p:spPr>
      </p:pic>
      <p:pic>
        <p:nvPicPr>
          <p:cNvPr id="20" name="Picture 12" descr="http://www.geocad.ru/_mod_files/ce_images/raznoe/logo_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116632"/>
            <a:ext cx="1269224" cy="432048"/>
          </a:xfrm>
          <a:prstGeom prst="rect">
            <a:avLst/>
          </a:prstGeom>
          <a:solidFill>
            <a:schemeClr val="accent1">
              <a:lumMod val="90000"/>
            </a:schemeClr>
          </a:solidFill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2" name="Прямоугольник 51"/>
          <p:cNvSpPr/>
          <p:nvPr/>
        </p:nvSpPr>
        <p:spPr>
          <a:xfrm>
            <a:off x="3358647" y="369471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b="1" i="1" dirty="0" smtClean="0"/>
          </a:p>
          <a:p>
            <a:endParaRPr lang="ru-RU" b="1" i="1" dirty="0" smtClean="0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1196752"/>
            <a:ext cx="88204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99481"/>
            <a:ext cx="8900742" cy="5558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"/>
          <p:cNvSpPr txBox="1">
            <a:spLocks/>
          </p:cNvSpPr>
          <p:nvPr/>
        </p:nvSpPr>
        <p:spPr>
          <a:xfrm>
            <a:off x="755576" y="260648"/>
            <a:ext cx="7787208" cy="98072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anchor="ctr">
            <a:normAutofit fontScale="850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>МП РГИС НСО</a:t>
            </a:r>
            <a:br>
              <a:rPr lang="ru-RU" sz="2800" b="1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>АИС «УиМ СХЗ НСО»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>Структура площадей под культурами  </a:t>
            </a:r>
            <a:endParaRPr lang="ru-RU" sz="2800" b="1" cap="all" dirty="0" smtClean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a:endParaRPr>
          </a:p>
          <a:p>
            <a:pPr lvl="0" algn="ctr">
              <a:spcBef>
                <a:spcPct val="0"/>
              </a:spcBef>
              <a:defRPr/>
            </a:pPr>
            <a:endParaRPr kumimoji="0" lang="ru-RU" sz="2800" b="1" i="0" u="none" strike="noStrike" kern="1200" cap="all" spc="0" normalizeH="0" baseline="0" noProof="0" dirty="0" smtClean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Flag of Novosibirsk oblast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1152128" cy="768085"/>
          </a:xfrm>
          <a:prstGeom prst="rect">
            <a:avLst/>
          </a:prstGeom>
          <a:noFill/>
        </p:spPr>
      </p:pic>
      <p:pic>
        <p:nvPicPr>
          <p:cNvPr id="20" name="Picture 12" descr="http://www.geocad.ru/_mod_files/ce_images/raznoe/logo_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116632"/>
            <a:ext cx="1269224" cy="432048"/>
          </a:xfrm>
          <a:prstGeom prst="rect">
            <a:avLst/>
          </a:prstGeom>
          <a:solidFill>
            <a:schemeClr val="accent1">
              <a:lumMod val="90000"/>
            </a:schemeClr>
          </a:solidFill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2" name="Прямоугольник 51"/>
          <p:cNvSpPr/>
          <p:nvPr/>
        </p:nvSpPr>
        <p:spPr>
          <a:xfrm>
            <a:off x="3358647" y="369471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b="1" i="1" dirty="0" smtClean="0"/>
          </a:p>
          <a:p>
            <a:endParaRPr lang="ru-RU" b="1" i="1" dirty="0" smtClean="0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1196752"/>
            <a:ext cx="88204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92087"/>
            <a:ext cx="9144000" cy="556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"/>
          <p:cNvSpPr txBox="1">
            <a:spLocks/>
          </p:cNvSpPr>
          <p:nvPr/>
        </p:nvSpPr>
        <p:spPr>
          <a:xfrm>
            <a:off x="755576" y="116632"/>
            <a:ext cx="7787208" cy="112474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anchor="ctr">
            <a:normAutofit fontScale="925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>МП РГИС НСО</a:t>
            </a:r>
            <a:br>
              <a:rPr lang="ru-RU" sz="2800" b="1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>АИС «УиМ СХЗ НСО»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>Структура по виду права по району  </a:t>
            </a:r>
            <a:endParaRPr kumimoji="0" lang="ru-RU" sz="2800" b="1" i="0" u="none" strike="noStrike" kern="1200" cap="all" spc="0" normalizeH="0" baseline="0" noProof="0" dirty="0" smtClean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Flag of Novosibirsk oblast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1152128" cy="768085"/>
          </a:xfrm>
          <a:prstGeom prst="rect">
            <a:avLst/>
          </a:prstGeom>
          <a:noFill/>
        </p:spPr>
      </p:pic>
      <p:pic>
        <p:nvPicPr>
          <p:cNvPr id="20" name="Picture 12" descr="http://www.geocad.ru/_mod_files/ce_images/raznoe/logo_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116632"/>
            <a:ext cx="1269224" cy="432048"/>
          </a:xfrm>
          <a:prstGeom prst="rect">
            <a:avLst/>
          </a:prstGeom>
          <a:solidFill>
            <a:schemeClr val="accent1">
              <a:lumMod val="90000"/>
            </a:schemeClr>
          </a:solidFill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2" name="Прямоугольник 51"/>
          <p:cNvSpPr/>
          <p:nvPr/>
        </p:nvSpPr>
        <p:spPr>
          <a:xfrm>
            <a:off x="3358647" y="369471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b="1" i="1" dirty="0" smtClean="0"/>
          </a:p>
          <a:p>
            <a:endParaRPr lang="ru-RU" b="1" i="1" dirty="0" smtClean="0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1196752"/>
            <a:ext cx="88204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98245"/>
            <a:ext cx="9144000" cy="5559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"/>
          <p:cNvSpPr txBox="1">
            <a:spLocks/>
          </p:cNvSpPr>
          <p:nvPr/>
        </p:nvSpPr>
        <p:spPr>
          <a:xfrm>
            <a:off x="755576" y="116632"/>
            <a:ext cx="7787208" cy="112474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anchor="ctr">
            <a:normAutofit fontScale="925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>МП РГИС НСО</a:t>
            </a:r>
            <a:br>
              <a:rPr lang="ru-RU" sz="2800" b="1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>АИС «УиМ СХЗ НСО»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>Структура сельхозпроизводителей по району  </a:t>
            </a:r>
            <a:endParaRPr lang="ru-RU" sz="2800" b="1" cap="all" dirty="0" smtClean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pic>
        <p:nvPicPr>
          <p:cNvPr id="13314" name="Picture 2" descr="Flag of Novosibirsk oblast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972108" cy="648072"/>
          </a:xfrm>
          <a:prstGeom prst="rect">
            <a:avLst/>
          </a:prstGeom>
          <a:noFill/>
        </p:spPr>
      </p:pic>
      <p:pic>
        <p:nvPicPr>
          <p:cNvPr id="20" name="Picture 12" descr="http://www.geocad.ru/_mod_files/ce_images/raznoe/logo_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116632"/>
            <a:ext cx="1269224" cy="432048"/>
          </a:xfrm>
          <a:prstGeom prst="rect">
            <a:avLst/>
          </a:prstGeom>
          <a:solidFill>
            <a:schemeClr val="accent1">
              <a:lumMod val="90000"/>
            </a:schemeClr>
          </a:solidFill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2" name="Прямоугольник 51"/>
          <p:cNvSpPr/>
          <p:nvPr/>
        </p:nvSpPr>
        <p:spPr>
          <a:xfrm>
            <a:off x="3358647" y="369471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b="1" i="1" dirty="0" smtClean="0"/>
          </a:p>
          <a:p>
            <a:endParaRPr lang="ru-RU" b="1" i="1" dirty="0" smtClean="0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1196752"/>
            <a:ext cx="88204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22873"/>
            <a:ext cx="9158217" cy="5435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"/>
          <p:cNvSpPr txBox="1">
            <a:spLocks/>
          </p:cNvSpPr>
          <p:nvPr/>
        </p:nvSpPr>
        <p:spPr>
          <a:xfrm>
            <a:off x="755576" y="116632"/>
            <a:ext cx="7787208" cy="112474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anchor="ctr">
            <a:normAutofit fontScale="925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>МП РГИС НСО</a:t>
            </a:r>
            <a:br>
              <a:rPr lang="ru-RU" sz="2800" b="1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>АИС «УиМ СХЗ НСО»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>Арендаторы земель по району  </a:t>
            </a:r>
            <a:endParaRPr lang="ru-RU" sz="2800" b="1" cap="all" dirty="0" smtClean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pic>
        <p:nvPicPr>
          <p:cNvPr id="13314" name="Picture 2" descr="Flag of Novosibirsk oblast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1152128" cy="768085"/>
          </a:xfrm>
          <a:prstGeom prst="rect">
            <a:avLst/>
          </a:prstGeom>
          <a:noFill/>
        </p:spPr>
      </p:pic>
      <p:pic>
        <p:nvPicPr>
          <p:cNvPr id="20" name="Picture 12" descr="http://www.geocad.ru/_mod_files/ce_images/raznoe/logo_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116632"/>
            <a:ext cx="1269224" cy="432048"/>
          </a:xfrm>
          <a:prstGeom prst="rect">
            <a:avLst/>
          </a:prstGeom>
          <a:solidFill>
            <a:schemeClr val="accent1">
              <a:lumMod val="90000"/>
            </a:schemeClr>
          </a:solidFill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2" name="Прямоугольник 51"/>
          <p:cNvSpPr/>
          <p:nvPr/>
        </p:nvSpPr>
        <p:spPr>
          <a:xfrm>
            <a:off x="3358647" y="369471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b="1" i="1" dirty="0" smtClean="0"/>
          </a:p>
          <a:p>
            <a:endParaRPr lang="ru-RU" b="1" i="1" dirty="0" smtClean="0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1196752"/>
            <a:ext cx="88204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37094"/>
            <a:ext cx="9144000" cy="5520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"/>
          <p:cNvSpPr txBox="1">
            <a:spLocks/>
          </p:cNvSpPr>
          <p:nvPr/>
        </p:nvSpPr>
        <p:spPr>
          <a:xfrm>
            <a:off x="755576" y="188640"/>
            <a:ext cx="7787208" cy="112474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anchor="ctr">
            <a:normAutofit fontScale="925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>МП РГИС НСО</a:t>
            </a:r>
            <a:br>
              <a:rPr lang="ru-RU" sz="2800" b="1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>АИС «УиМ СХЗ НСО»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>Структурирование данных по сельсоветам  </a:t>
            </a:r>
            <a:endParaRPr lang="ru-RU" sz="2800" b="1" cap="all" dirty="0" smtClean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pic>
        <p:nvPicPr>
          <p:cNvPr id="13314" name="Picture 2" descr="Flag of Novosibirsk oblast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3"/>
            <a:ext cx="1008112" cy="672074"/>
          </a:xfrm>
          <a:prstGeom prst="rect">
            <a:avLst/>
          </a:prstGeom>
          <a:noFill/>
        </p:spPr>
      </p:pic>
      <p:pic>
        <p:nvPicPr>
          <p:cNvPr id="20" name="Picture 12" descr="http://www.geocad.ru/_mod_files/ce_images/raznoe/logo_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116632"/>
            <a:ext cx="1269224" cy="432048"/>
          </a:xfrm>
          <a:prstGeom prst="rect">
            <a:avLst/>
          </a:prstGeom>
          <a:solidFill>
            <a:schemeClr val="accent1">
              <a:lumMod val="90000"/>
            </a:schemeClr>
          </a:solidFill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2" name="Прямоугольник 51"/>
          <p:cNvSpPr/>
          <p:nvPr/>
        </p:nvSpPr>
        <p:spPr>
          <a:xfrm>
            <a:off x="3358647" y="369471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b="1" i="1" dirty="0" smtClean="0"/>
          </a:p>
          <a:p>
            <a:endParaRPr lang="ru-RU" b="1" i="1" dirty="0" smtClean="0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1196752"/>
            <a:ext cx="88204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52946"/>
            <a:ext cx="9144000" cy="5305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"/>
          <p:cNvSpPr txBox="1">
            <a:spLocks/>
          </p:cNvSpPr>
          <p:nvPr/>
        </p:nvSpPr>
        <p:spPr>
          <a:xfrm>
            <a:off x="755576" y="116632"/>
            <a:ext cx="7787208" cy="8640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anchor="ctr">
            <a:normAutofit lnSpcReduction="1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>МП РГИС НСО</a:t>
            </a:r>
            <a:br>
              <a:rPr lang="ru-RU" sz="2800" b="1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>Интерактивный инструментарий для МО  </a:t>
            </a:r>
            <a:endParaRPr kumimoji="0" lang="ru-RU" sz="2400" b="1" i="0" u="none" strike="noStrike" kern="1200" cap="all" spc="0" normalizeH="0" baseline="0" noProof="0" dirty="0" smtClean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Flag of Novosibirsk oblast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3"/>
            <a:ext cx="1008112" cy="672074"/>
          </a:xfrm>
          <a:prstGeom prst="rect">
            <a:avLst/>
          </a:prstGeom>
          <a:noFill/>
        </p:spPr>
      </p:pic>
      <p:pic>
        <p:nvPicPr>
          <p:cNvPr id="20" name="Picture 12" descr="http://www.geocad.ru/_mod_files/ce_images/raznoe/logo_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116632"/>
            <a:ext cx="1197216" cy="407536"/>
          </a:xfrm>
          <a:prstGeom prst="rect">
            <a:avLst/>
          </a:prstGeom>
          <a:solidFill>
            <a:schemeClr val="accent1">
              <a:lumMod val="90000"/>
            </a:schemeClr>
          </a:solidFill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2" name="Прямоугольник 51"/>
          <p:cNvSpPr/>
          <p:nvPr/>
        </p:nvSpPr>
        <p:spPr>
          <a:xfrm>
            <a:off x="3358647" y="369471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b="1" i="1" dirty="0" smtClean="0"/>
          </a:p>
          <a:p>
            <a:endParaRPr lang="ru-RU" b="1" i="1" dirty="0" smtClean="0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1196752"/>
            <a:ext cx="88204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ручной ввод 2"/>
          <p:cNvSpPr/>
          <p:nvPr/>
        </p:nvSpPr>
        <p:spPr>
          <a:xfrm>
            <a:off x="251520" y="260648"/>
            <a:ext cx="3240360" cy="1008112"/>
          </a:xfrm>
          <a:prstGeom prst="flowChartManualInp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67544" y="476672"/>
            <a:ext cx="2952328" cy="706090"/>
          </a:xfrm>
          <a:prstGeom prst="rect">
            <a:avLst/>
          </a:prstGeom>
        </p:spPr>
        <p:txBody>
          <a:bodyPr vert="horz" anchor="ctr"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1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О компании</a:t>
            </a:r>
            <a:endParaRPr kumimoji="0" lang="ru-RU" sz="4100" b="1" i="0" u="none" strike="noStrike" kern="1200" cap="none" spc="0" normalizeH="0" baseline="0" noProof="0" dirty="0">
              <a:ln w="6350"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55576" y="1412776"/>
            <a:ext cx="7539608" cy="432048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27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ucida Sans Unicode" pitchFamily="34" charset="0"/>
              </a:rPr>
              <a:t>Специализация</a:t>
            </a:r>
            <a:endParaRPr lang="ru-RU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Lucida Sans Unicode" pitchFamily="34" charset="0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251520" y="1844824"/>
            <a:ext cx="8712968" cy="4896544"/>
          </a:xfrm>
          <a:prstGeom prst="rect">
            <a:avLst/>
          </a:prstGeom>
        </p:spPr>
        <p:txBody>
          <a:bodyPr>
            <a:noAutofit/>
          </a:bodyPr>
          <a:lstStyle/>
          <a:p>
            <a:pPr marL="434975" marR="0" lvl="0" indent="-411480" algn="just" defTabSz="914400" rtl="0" eaLnBrk="0" fontAlgn="auto" latinLnBrk="0" hangingPunct="0">
              <a:lnSpc>
                <a:spcPct val="120000"/>
              </a:lnSpc>
              <a:spcBef>
                <a:spcPct val="20000"/>
              </a:spcBef>
              <a:spcAft>
                <a:spcPct val="250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1.СОЗДАНИЕ АИПС</a:t>
            </a:r>
          </a:p>
          <a:p>
            <a:pPr marL="434975" marR="0" lvl="0" indent="-411480" algn="just" defTabSz="914400" rtl="0" eaLnBrk="0" fontAlgn="auto" latinLnBrk="0" hangingPunct="0">
              <a:lnSpc>
                <a:spcPct val="120000"/>
              </a:lnSpc>
              <a:spcBef>
                <a:spcPct val="20000"/>
              </a:spcBef>
              <a:spcAft>
                <a:spcPct val="250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Программное обеспечение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для работы с пространственной информацией кадастрового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 геоинформационного назначения, технологии ведения учетно - аналитических систем</a:t>
            </a:r>
          </a:p>
          <a:p>
            <a:pPr marL="434975" marR="0" lvl="0" indent="-411480" algn="just" defTabSz="914400" rtl="0" eaLnBrk="0" fontAlgn="auto" latinLnBrk="0" hangingPunct="0">
              <a:lnSpc>
                <a:spcPct val="120000"/>
              </a:lnSpc>
              <a:spcBef>
                <a:spcPct val="20000"/>
              </a:spcBef>
              <a:spcAft>
                <a:spcPct val="250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ГЕОДЕЗИЧЕСКИЕ И КАДАСТРОВЫЕ РАБОТЫ</a:t>
            </a:r>
          </a:p>
          <a:p>
            <a:pPr marL="434975" lvl="0" indent="-411480" algn="just" eaLnBrk="0" hangingPunct="0">
              <a:lnSpc>
                <a:spcPct val="120000"/>
              </a:lnSpc>
              <a:spcBef>
                <a:spcPct val="20000"/>
              </a:spcBef>
              <a:spcAft>
                <a:spcPct val="250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Производство геодезических, топографических, кадастровых и землеустроительных работ с полным комплексом юридического сопровождения.</a:t>
            </a:r>
            <a:r>
              <a:rPr lang="ru-RU" sz="1600" dirty="0" smtClean="0"/>
              <a:t> </a:t>
            </a:r>
            <a:r>
              <a:rPr lang="ru-RU" sz="1600" dirty="0" smtClean="0">
                <a:solidFill>
                  <a:srgbClr val="002060"/>
                </a:solidFill>
              </a:rPr>
              <a:t>Аэрофотосъемка с использованием БПЛА, создание крупномасштабных планов населенных пунктов, территорий промышленного и сельскохозяйственного назначения в цифровом и растровом виде.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34975" marR="0" lvl="0" indent="-411480" algn="just" defTabSz="914400" rtl="0" eaLnBrk="0" fontAlgn="auto" latinLnBrk="0" hangingPunct="0">
              <a:lnSpc>
                <a:spcPct val="120000"/>
              </a:lnSpc>
              <a:spcBef>
                <a:spcPct val="20000"/>
              </a:spcBef>
              <a:spcAft>
                <a:spcPct val="250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СИСТЕМНАЯ ИНТЕГРАЦИЯ</a:t>
            </a:r>
          </a:p>
          <a:p>
            <a:pPr marL="434975" lvl="0" indent="-411480" algn="just" eaLnBrk="0" hangingPunct="0">
              <a:lnSpc>
                <a:spcPct val="120000"/>
              </a:lnSpc>
              <a:spcBef>
                <a:spcPct val="20000"/>
              </a:spcBef>
              <a:spcAft>
                <a:spcPct val="250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/>
            </a:pPr>
            <a:r>
              <a:rPr lang="ru-RU" sz="1600" dirty="0" smtClean="0">
                <a:solidFill>
                  <a:srgbClr val="002060"/>
                </a:solidFill>
              </a:rPr>
              <a:t>Комплексная реализация проектов информатизации регионального, муниципального и корпоративного уровней на основе картографических материалов и пространственных данных об объектах учета и управления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подготовка и формирование инфраструктуры пространственных данных административно-территориальных образований.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77072"/>
            <a:ext cx="4532199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755576" y="116632"/>
            <a:ext cx="7787208" cy="9361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anchor="ctr">
            <a:normAutofit lnSpcReduction="1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>МП РГИС НСО</a:t>
            </a:r>
            <a:br>
              <a:rPr lang="ru-RU" sz="2800" b="1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>Характеристики химсостава почв  </a:t>
            </a:r>
            <a:endParaRPr kumimoji="0" lang="ru-RU" sz="2800" b="1" i="0" u="none" strike="noStrike" kern="1200" cap="all" spc="0" normalizeH="0" baseline="0" noProof="0" dirty="0" smtClean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Flag of Novosibirsk oblast.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16633"/>
            <a:ext cx="1008112" cy="672074"/>
          </a:xfrm>
          <a:prstGeom prst="rect">
            <a:avLst/>
          </a:prstGeom>
          <a:noFill/>
        </p:spPr>
      </p:pic>
      <p:pic>
        <p:nvPicPr>
          <p:cNvPr id="20" name="Picture 12" descr="http://www.geocad.ru/_mod_files/ce_images/raznoe/logo_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116632"/>
            <a:ext cx="1269224" cy="432048"/>
          </a:xfrm>
          <a:prstGeom prst="rect">
            <a:avLst/>
          </a:prstGeom>
          <a:solidFill>
            <a:schemeClr val="accent1">
              <a:lumMod val="90000"/>
            </a:schemeClr>
          </a:solidFill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2" name="Прямоугольник 51"/>
          <p:cNvSpPr/>
          <p:nvPr/>
        </p:nvSpPr>
        <p:spPr>
          <a:xfrm>
            <a:off x="3358647" y="369471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b="1" i="1" dirty="0" smtClean="0"/>
          </a:p>
          <a:p>
            <a:endParaRPr lang="ru-RU" b="1" i="1" dirty="0" smtClean="0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1196752"/>
            <a:ext cx="88204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1" y="1196752"/>
            <a:ext cx="5475377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60596" y="1052736"/>
            <a:ext cx="408340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7330" y="2420888"/>
            <a:ext cx="4286670" cy="2487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27984" y="4437112"/>
            <a:ext cx="4716016" cy="2384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"/>
          <p:cNvSpPr txBox="1">
            <a:spLocks/>
          </p:cNvSpPr>
          <p:nvPr/>
        </p:nvSpPr>
        <p:spPr>
          <a:xfrm>
            <a:off x="755576" y="116632"/>
            <a:ext cx="7787208" cy="112474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>МП РГИС НСО</a:t>
            </a:r>
            <a:br>
              <a:rPr lang="ru-RU" sz="2800" b="1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>Примеры сводных отчетов</a:t>
            </a:r>
            <a:endParaRPr kumimoji="0" lang="ru-RU" sz="2800" b="1" i="0" u="none" strike="noStrike" kern="1200" cap="all" spc="0" normalizeH="0" baseline="0" noProof="0" dirty="0" smtClean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Flag of Novosibirsk oblast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1152128" cy="768085"/>
          </a:xfrm>
          <a:prstGeom prst="rect">
            <a:avLst/>
          </a:prstGeom>
          <a:noFill/>
        </p:spPr>
      </p:pic>
      <p:pic>
        <p:nvPicPr>
          <p:cNvPr id="20" name="Picture 12" descr="http://www.geocad.ru/_mod_files/ce_images/raznoe/logo_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116632"/>
            <a:ext cx="1269224" cy="432048"/>
          </a:xfrm>
          <a:prstGeom prst="rect">
            <a:avLst/>
          </a:prstGeom>
          <a:solidFill>
            <a:schemeClr val="accent1">
              <a:lumMod val="90000"/>
            </a:schemeClr>
          </a:solidFill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2" name="Прямоугольник 51"/>
          <p:cNvSpPr/>
          <p:nvPr/>
        </p:nvSpPr>
        <p:spPr>
          <a:xfrm>
            <a:off x="3358647" y="369471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b="1" i="1" dirty="0" smtClean="0"/>
          </a:p>
          <a:p>
            <a:endParaRPr lang="ru-RU" b="1" i="1" dirty="0" smtClean="0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1196752"/>
            <a:ext cx="88204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4077072"/>
            <a:ext cx="5509120" cy="26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1204852"/>
            <a:ext cx="4946025" cy="1752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7744" y="2861036"/>
            <a:ext cx="4945687" cy="1770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"/>
          <p:cNvSpPr txBox="1">
            <a:spLocks/>
          </p:cNvSpPr>
          <p:nvPr/>
        </p:nvSpPr>
        <p:spPr>
          <a:xfrm>
            <a:off x="755576" y="116632"/>
            <a:ext cx="7787208" cy="112474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>МП РГИС НСО</a:t>
            </a:r>
            <a:r>
              <a:rPr lang="ru-RU" sz="2800" b="1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Модернизация АИС РГИ НСО</a:t>
            </a:r>
            <a:endParaRPr kumimoji="0" lang="ru-RU" sz="3200" b="1" i="0" u="none" strike="noStrike" kern="1200" cap="all" spc="0" normalizeH="0" baseline="0" noProof="0" dirty="0" smtClean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Flag of Novosibirsk oblast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1152128" cy="768085"/>
          </a:xfrm>
          <a:prstGeom prst="rect">
            <a:avLst/>
          </a:prstGeom>
          <a:noFill/>
        </p:spPr>
      </p:pic>
      <p:pic>
        <p:nvPicPr>
          <p:cNvPr id="20" name="Picture 12" descr="http://www.geocad.ru/_mod_files/ce_images/raznoe/logo_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116632"/>
            <a:ext cx="1269224" cy="432048"/>
          </a:xfrm>
          <a:prstGeom prst="rect">
            <a:avLst/>
          </a:prstGeom>
          <a:solidFill>
            <a:schemeClr val="accent1">
              <a:lumMod val="90000"/>
            </a:schemeClr>
          </a:solidFill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0" name="Прямоугольник 9"/>
          <p:cNvSpPr/>
          <p:nvPr/>
        </p:nvSpPr>
        <p:spPr>
          <a:xfrm>
            <a:off x="179512" y="1196752"/>
            <a:ext cx="88204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2136339"/>
            <a:ext cx="8820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Модернизация АИС РГИ НСО, разработанной  на основе программного обеспечения </a:t>
            </a:r>
            <a:r>
              <a:rPr lang="en-US" dirty="0" smtClean="0"/>
              <a:t>Geocad Systems Enterprise Edition</a:t>
            </a:r>
            <a:r>
              <a:rPr lang="ru-RU" dirty="0" smtClean="0"/>
              <a:t> (далее – ПО «GSEE») и информационного обеспечения дополнительных полномочий департамента имущества и земельных отношений Новосибирской области (далее – ДИЗО НСО)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1268760"/>
            <a:ext cx="8748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Разработка,  внедрение и модернизация автоматизированной информационной системы «Реестр государственного имущества Новосибирской области» 2005-2016 годы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8445624" cy="252028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z="4900" dirty="0" smtClean="0">
                <a:solidFill>
                  <a:schemeClr val="bg1"/>
                </a:solidFill>
                <a:latin typeface="Lucida Sans Unicode" pitchFamily="34" charset="0"/>
              </a:rPr>
              <a:t/>
            </a:r>
            <a:br>
              <a:rPr lang="ru-RU" sz="4900" dirty="0" smtClean="0">
                <a:solidFill>
                  <a:schemeClr val="bg1"/>
                </a:solidFill>
                <a:latin typeface="Lucida Sans Unicode" pitchFamily="34" charset="0"/>
              </a:rPr>
            </a:br>
            <a:r>
              <a:rPr lang="ru-RU" sz="5300" spc="3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r>
              <a:rPr lang="ru-RU" sz="4400" spc="30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400" spc="30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Lucida Sans Unicode" pitchFamily="34" charset="0"/>
              </a:rPr>
              <a:t/>
            </a:r>
            <a:br>
              <a:rPr lang="ru-RU" sz="44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Lucida Sans Unicode" pitchFamily="34" charset="0"/>
              </a:rPr>
            </a:br>
            <a:r>
              <a:rPr lang="ru-RU" sz="4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</a:rPr>
              <a:t>ООО «ГЕОКАД плюс»</a:t>
            </a:r>
            <a:endParaRPr lang="ru-RU" sz="44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827584" y="3356992"/>
            <a:ext cx="7704856" cy="2083197"/>
            <a:chOff x="683568" y="2276872"/>
            <a:chExt cx="7924800" cy="3041831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13" name="Группа 12"/>
            <p:cNvGrpSpPr/>
            <p:nvPr/>
          </p:nvGrpSpPr>
          <p:grpSpPr>
            <a:xfrm>
              <a:off x="683568" y="2276872"/>
              <a:ext cx="7924800" cy="3041831"/>
              <a:chOff x="755576" y="1484784"/>
              <a:chExt cx="7924800" cy="3041831"/>
            </a:xfrm>
          </p:grpSpPr>
          <p:sp>
            <p:nvSpPr>
              <p:cNvPr id="5" name="Rectangle 3"/>
              <p:cNvSpPr>
                <a:spLocks noChangeArrowheads="1"/>
              </p:cNvSpPr>
              <p:nvPr/>
            </p:nvSpPr>
            <p:spPr bwMode="auto">
              <a:xfrm>
                <a:off x="755576" y="1484784"/>
                <a:ext cx="7924800" cy="7649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lIns="92075" tIns="46038" rIns="92075" bIns="46038">
                <a:spAutoFit/>
              </a:bodyPr>
              <a:lstStyle/>
              <a:p>
                <a:pPr eaLnBrk="0" hangingPunct="0">
                  <a:defRPr/>
                </a:pPr>
                <a:r>
                  <a:rPr lang="ru-RU" sz="28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rPr>
                  <a:t>6300</a:t>
                </a:r>
                <a:r>
                  <a:rPr lang="en-US" sz="28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rPr>
                  <a:t>34</a:t>
                </a:r>
                <a:r>
                  <a:rPr lang="ru-RU" sz="28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rPr>
                  <a:t>, Новосибирск, ул.Троллейная, 35</a:t>
                </a:r>
              </a:p>
            </p:txBody>
          </p:sp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755576" y="2881784"/>
                <a:ext cx="6523626" cy="1644831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lg" len="med"/>
                <a:tailEnd type="none" w="lg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wrap="none">
                <a:spAutoFit/>
              </a:bodyPr>
              <a:lstStyle/>
              <a:p>
                <a:pPr eaLnBrk="0" hangingPunct="0">
                  <a:lnSpc>
                    <a:spcPct val="120000"/>
                  </a:lnSpc>
                  <a:defRPr/>
                </a:pPr>
                <a:r>
                  <a:rPr lang="en-US" sz="28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rPr>
                  <a:t>Internet</a:t>
                </a:r>
                <a:r>
                  <a:rPr lang="ru-RU" sz="28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rPr>
                  <a:t>: http://www.geocad.ru</a:t>
                </a:r>
              </a:p>
              <a:p>
                <a:pPr eaLnBrk="0" hangingPunct="0">
                  <a:lnSpc>
                    <a:spcPct val="120000"/>
                  </a:lnSpc>
                  <a:defRPr/>
                </a:pPr>
                <a:r>
                  <a:rPr lang="ru-RU" sz="2800" b="1" dirty="0" smtClean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rPr>
                  <a:t>Электронный адрес:  </a:t>
                </a:r>
                <a:r>
                  <a:rPr lang="en-US" sz="2800" b="1" dirty="0" smtClean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rPr>
                  <a:t> </a:t>
                </a:r>
                <a:r>
                  <a:rPr lang="ru-RU" sz="2800" b="1" dirty="0" smtClean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rPr>
                  <a:t> </a:t>
                </a:r>
                <a:r>
                  <a:rPr lang="ru-RU" sz="28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rPr>
                  <a:t>info@geocad.ru</a:t>
                </a:r>
              </a:p>
            </p:txBody>
          </p:sp>
        </p:grp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713730" y="2962672"/>
              <a:ext cx="7676837" cy="837584"/>
            </a:xfrm>
            <a:prstGeom prst="rect">
              <a:avLst/>
            </a:prstGeom>
            <a:noFill/>
            <a:ln w="12700">
              <a:noFill/>
              <a:miter lim="800000"/>
              <a:headEnd type="none" w="lg" len="med"/>
              <a:tailEnd type="none" w="lg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20000"/>
                </a:lnSpc>
                <a:defRPr/>
              </a:pPr>
              <a:r>
                <a:rPr lang="ru-RU" sz="28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rPr>
                <a:t>Тел</a:t>
              </a:r>
              <a:r>
                <a:rPr lang="ru-RU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rPr>
                <a:t>./факс (383)</a:t>
              </a:r>
              <a:r>
                <a:rPr lang="en-US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rPr>
                <a:t>35</a:t>
              </a:r>
              <a:r>
                <a:rPr lang="ru-RU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rPr>
                <a:t>2-13-33, </a:t>
              </a:r>
              <a:r>
                <a:rPr lang="en-US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rPr>
                <a:t>3</a:t>
              </a:r>
              <a:r>
                <a:rPr lang="ru-RU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rPr>
                <a:t>52-14-04, </a:t>
              </a:r>
              <a:r>
                <a:rPr lang="en-US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rPr>
                <a:t>3</a:t>
              </a:r>
              <a:r>
                <a:rPr lang="ru-RU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rPr>
                <a:t>52-15-50</a:t>
              </a:r>
            </a:p>
          </p:txBody>
        </p:sp>
      </p:grpSp>
      <p:pic>
        <p:nvPicPr>
          <p:cNvPr id="12" name="Picture 12" descr="http://www.geocad.ru/_mod_files/ce_images/raznoe/logo_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5517232"/>
            <a:ext cx="2736304" cy="931447"/>
          </a:xfrm>
          <a:prstGeom prst="rect">
            <a:avLst/>
          </a:prstGeom>
          <a:noFill/>
          <a:ln>
            <a:noFill/>
          </a:ln>
          <a:effectLst>
            <a:outerShdw blurRad="114300" dist="304800" dir="5400000" algn="ctr" rotWithShape="0">
              <a:schemeClr val="bg2">
                <a:lumMod val="50000"/>
              </a:schemeClr>
            </a:outerShdw>
          </a:effectLst>
          <a:scene3d>
            <a:camera prst="orthographicFront"/>
            <a:lightRig rig="chilly" dir="t"/>
          </a:scene3d>
          <a:sp3d extrusionH="82550" contourW="82550" prstMaterial="dkEdge">
            <a:bevelT w="101600" h="114300"/>
            <a:bevelB w="127000" h="184150"/>
            <a:extrusionClr>
              <a:srgbClr val="00B050"/>
            </a:extrusionClr>
            <a:contourClr>
              <a:srgbClr val="5D686B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260648"/>
            <a:ext cx="4824536" cy="11430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z="27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</a:t>
            </a:r>
            <a:r>
              <a:rPr lang="ru-RU" sz="27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en-US" sz="27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 System Enterprise Edition</a:t>
            </a:r>
            <a:r>
              <a:rPr lang="ru-RU" sz="27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7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GSEE</a:t>
            </a:r>
            <a:r>
              <a:rPr lang="ru-RU" sz="27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2700" dirty="0">
              <a:solidFill>
                <a:srgbClr val="FFC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628800"/>
            <a:ext cx="87849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en-US" sz="2200" dirty="0" smtClean="0"/>
              <a:t>Geo</a:t>
            </a:r>
            <a:r>
              <a:rPr lang="ru-RU" sz="2200" dirty="0" smtClean="0"/>
              <a:t>с</a:t>
            </a:r>
            <a:r>
              <a:rPr lang="en-US" sz="2200" dirty="0" smtClean="0"/>
              <a:t>ad System Enterprise Edition</a:t>
            </a:r>
            <a:r>
              <a:rPr lang="ru-RU" sz="2200" dirty="0" smtClean="0"/>
              <a:t> (</a:t>
            </a:r>
            <a:r>
              <a:rPr lang="en-US" sz="2200" dirty="0" smtClean="0"/>
              <a:t>GSEE) – </a:t>
            </a:r>
            <a:r>
              <a:rPr lang="ru-RU" sz="2200" dirty="0" smtClean="0"/>
              <a:t>Российская ГИС-ориентированная технология отвечающая современным требованиям к построению АИС на основе пространственных данных.</a:t>
            </a:r>
            <a:endParaRPr lang="ru-RU" sz="2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59024" y="2852936"/>
            <a:ext cx="8784976" cy="374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lnSpc>
                <a:spcPct val="120000"/>
              </a:lnSpc>
              <a:buFontTx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Классическая 3-х уровневая архитектура</a:t>
            </a:r>
          </a:p>
          <a:p>
            <a:pPr marL="177800" indent="-177800">
              <a:lnSpc>
                <a:spcPct val="120000"/>
              </a:lnSpc>
              <a:buFontTx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Распределённая, многопользовательская, масштабируемая и безопасная система. </a:t>
            </a:r>
          </a:p>
          <a:p>
            <a:pPr marL="177800" indent="-177800">
              <a:lnSpc>
                <a:spcPct val="120000"/>
              </a:lnSpc>
              <a:buFontTx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Система открыта и позволяет интегрироваться с «чужими» информационными ресурсами и системами координат в режиме реального времени.</a:t>
            </a:r>
          </a:p>
          <a:p>
            <a:pPr marL="177800" indent="-177800">
              <a:lnSpc>
                <a:spcPct val="120000"/>
              </a:lnSpc>
              <a:buFontTx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Обеспечивается мобильность клиентов, удалённая работа с различными видами приложений и данных.</a:t>
            </a:r>
          </a:p>
          <a:p>
            <a:pPr marL="177800" indent="-177800">
              <a:lnSpc>
                <a:spcPct val="120000"/>
              </a:lnSpc>
              <a:buFontTx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Управление политикой безопасности в системе перенесено  на уровень корпоративного сервера. </a:t>
            </a:r>
          </a:p>
          <a:p>
            <a:pPr marL="177800" indent="-177800">
              <a:lnSpc>
                <a:spcPct val="120000"/>
              </a:lnSpc>
              <a:buFontTx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Мультиплатформенное решение на любой </a:t>
            </a:r>
            <a:r>
              <a:rPr lang="en-US" b="1" dirty="0" smtClean="0">
                <a:solidFill>
                  <a:srgbClr val="002060"/>
                </a:solidFill>
              </a:rPr>
              <a:t>OS </a:t>
            </a:r>
            <a:r>
              <a:rPr lang="ru-RU" b="1" dirty="0" smtClean="0">
                <a:solidFill>
                  <a:srgbClr val="002060"/>
                </a:solidFill>
              </a:rPr>
              <a:t>и СУБД.</a:t>
            </a:r>
          </a:p>
          <a:p>
            <a:pPr marL="177800" indent="-177800">
              <a:lnSpc>
                <a:spcPct val="120000"/>
              </a:lnSpc>
              <a:buFontTx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Встроенный  интернет-сервер.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Блок-схема: ручной ввод 5"/>
          <p:cNvSpPr/>
          <p:nvPr/>
        </p:nvSpPr>
        <p:spPr>
          <a:xfrm>
            <a:off x="251520" y="260648"/>
            <a:ext cx="3240360" cy="1008112"/>
          </a:xfrm>
          <a:prstGeom prst="flowChartManualInp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67544" y="476672"/>
            <a:ext cx="2952328" cy="706090"/>
          </a:xfrm>
          <a:prstGeom prst="rect">
            <a:avLst/>
          </a:prstGeom>
        </p:spPr>
        <p:txBody>
          <a:bodyPr vert="horz" anchor="ctr">
            <a:normAutofit fontScale="750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1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О технологии</a:t>
            </a:r>
            <a:endParaRPr kumimoji="0" lang="ru-RU" sz="4100" b="1" i="0" u="none" strike="noStrike" kern="1200" cap="none" spc="0" normalizeH="0" baseline="0" noProof="0" dirty="0">
              <a:ln w="6350"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0" y="188640"/>
            <a:ext cx="4845224" cy="764704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Структура</a:t>
            </a:r>
            <a:r>
              <a:rPr lang="ru-RU" sz="3200" dirty="0" smtClean="0"/>
              <a:t> </a:t>
            </a:r>
            <a:r>
              <a:rPr lang="en-US" sz="3200" dirty="0" smtClean="0">
                <a:solidFill>
                  <a:srgbClr val="FFC000"/>
                </a:solidFill>
              </a:rPr>
              <a:t>GSEE</a:t>
            </a:r>
            <a:endParaRPr lang="ru-RU" sz="3200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15578" y="1196181"/>
            <a:ext cx="7704856" cy="1296144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algn="just"/>
            <a:endParaRPr lang="ru-RU" sz="1200" b="1" dirty="0" smtClean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2564904"/>
            <a:ext cx="6102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solidFill>
                <a:srgbClr val="C00000"/>
              </a:solidFill>
            </a:endParaRPr>
          </a:p>
          <a:p>
            <a:endParaRPr lang="ru-RU" sz="2000" dirty="0" smtClean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99592" y="5157192"/>
            <a:ext cx="24482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Клиентское приложение – А</a:t>
            </a:r>
            <a:endParaRPr lang="ru-RU" sz="2000" dirty="0">
              <a:solidFill>
                <a:srgbClr val="002060"/>
              </a:solidFill>
            </a:endParaRPr>
          </a:p>
        </p:txBody>
      </p:sp>
      <p:grpSp>
        <p:nvGrpSpPr>
          <p:cNvPr id="9" name="Group 3"/>
          <p:cNvGrpSpPr>
            <a:grpSpLocks/>
          </p:cNvGrpSpPr>
          <p:nvPr/>
        </p:nvGrpSpPr>
        <p:grpSpPr bwMode="auto">
          <a:xfrm>
            <a:off x="-769" y="980480"/>
            <a:ext cx="9145589" cy="4899025"/>
            <a:chOff x="0" y="754"/>
            <a:chExt cx="5761" cy="3086"/>
          </a:xfrm>
        </p:grpSpPr>
        <p:sp>
          <p:nvSpPr>
            <p:cNvPr id="10" name="Oval 4"/>
            <p:cNvSpPr>
              <a:spLocks noChangeArrowheads="1"/>
            </p:cNvSpPr>
            <p:nvPr/>
          </p:nvSpPr>
          <p:spPr bwMode="auto">
            <a:xfrm>
              <a:off x="1632" y="1344"/>
              <a:ext cx="2544" cy="2496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0"/>
                    <a:invGamma/>
                  </a:schemeClr>
                </a:gs>
              </a:gsLst>
              <a:lin ang="5400000" scaled="1"/>
            </a:gradFill>
            <a:ln w="9525" algn="ctr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1" name="Group 5"/>
            <p:cNvGrpSpPr>
              <a:grpSpLocks/>
            </p:cNvGrpSpPr>
            <p:nvPr/>
          </p:nvGrpSpPr>
          <p:grpSpPr bwMode="auto">
            <a:xfrm>
              <a:off x="2256" y="1968"/>
              <a:ext cx="1296" cy="1344"/>
              <a:chOff x="2016" y="1920"/>
              <a:chExt cx="1680" cy="1680"/>
            </a:xfrm>
          </p:grpSpPr>
          <p:sp>
            <p:nvSpPr>
              <p:cNvPr id="56" name="Oval 6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FF6600">
                      <a:gamma/>
                      <a:shade val="45490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7" name="Freeform 7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/>
                <a:ahLst/>
                <a:cxnLst>
                  <a:cxn ang="0">
                    <a:pos x="1301" y="401"/>
                  </a:cxn>
                  <a:cxn ang="0">
                    <a:pos x="1317" y="442"/>
                  </a:cxn>
                  <a:cxn ang="0">
                    <a:pos x="1321" y="481"/>
                  </a:cxn>
                  <a:cxn ang="0">
                    <a:pos x="1315" y="516"/>
                  </a:cxn>
                  <a:cxn ang="0">
                    <a:pos x="1298" y="550"/>
                  </a:cxn>
                  <a:cxn ang="0">
                    <a:pos x="1272" y="579"/>
                  </a:cxn>
                  <a:cxn ang="0">
                    <a:pos x="1239" y="604"/>
                  </a:cxn>
                  <a:cxn ang="0">
                    <a:pos x="1196" y="628"/>
                  </a:cxn>
                  <a:cxn ang="0">
                    <a:pos x="1147" y="649"/>
                  </a:cxn>
                  <a:cxn ang="0">
                    <a:pos x="1092" y="667"/>
                  </a:cxn>
                  <a:cxn ang="0">
                    <a:pos x="1031" y="683"/>
                  </a:cxn>
                  <a:cxn ang="0">
                    <a:pos x="967" y="694"/>
                  </a:cxn>
                  <a:cxn ang="0">
                    <a:pos x="896" y="704"/>
                  </a:cxn>
                  <a:cxn ang="0">
                    <a:pos x="824" y="710"/>
                  </a:cxn>
                  <a:cxn ang="0">
                    <a:pos x="795" y="712"/>
                  </a:cxn>
                  <a:cxn ang="0">
                    <a:pos x="476" y="712"/>
                  </a:cxn>
                  <a:cxn ang="0">
                    <a:pos x="472" y="712"/>
                  </a:cxn>
                  <a:cxn ang="0">
                    <a:pos x="409" y="708"/>
                  </a:cxn>
                  <a:cxn ang="0">
                    <a:pos x="348" y="704"/>
                  </a:cxn>
                  <a:cxn ang="0">
                    <a:pos x="290" y="696"/>
                  </a:cxn>
                  <a:cxn ang="0">
                    <a:pos x="235" y="689"/>
                  </a:cxn>
                  <a:cxn ang="0">
                    <a:pos x="186" y="677"/>
                  </a:cxn>
                  <a:cxn ang="0">
                    <a:pos x="141" y="663"/>
                  </a:cxn>
                  <a:cxn ang="0">
                    <a:pos x="102" y="648"/>
                  </a:cxn>
                  <a:cxn ang="0">
                    <a:pos x="67" y="630"/>
                  </a:cxn>
                  <a:cxn ang="0">
                    <a:pos x="39" y="608"/>
                  </a:cxn>
                  <a:cxn ang="0">
                    <a:pos x="18" y="583"/>
                  </a:cxn>
                  <a:cxn ang="0">
                    <a:pos x="6" y="554"/>
                  </a:cxn>
                  <a:cxn ang="0">
                    <a:pos x="0" y="524"/>
                  </a:cxn>
                  <a:cxn ang="0">
                    <a:pos x="0" y="520"/>
                  </a:cxn>
                  <a:cxn ang="0">
                    <a:pos x="4" y="487"/>
                  </a:cxn>
                  <a:cxn ang="0">
                    <a:pos x="16" y="446"/>
                  </a:cxn>
                  <a:cxn ang="0">
                    <a:pos x="51" y="370"/>
                  </a:cxn>
                  <a:cxn ang="0">
                    <a:pos x="94" y="299"/>
                  </a:cxn>
                  <a:cxn ang="0">
                    <a:pos x="147" y="235"/>
                  </a:cxn>
                  <a:cxn ang="0">
                    <a:pos x="204" y="176"/>
                  </a:cxn>
                  <a:cxn ang="0">
                    <a:pos x="270" y="125"/>
                  </a:cxn>
                  <a:cxn ang="0">
                    <a:pos x="341" y="82"/>
                  </a:cxn>
                  <a:cxn ang="0">
                    <a:pos x="415" y="47"/>
                  </a:cxn>
                  <a:cxn ang="0">
                    <a:pos x="497" y="21"/>
                  </a:cxn>
                  <a:cxn ang="0">
                    <a:pos x="581" y="6"/>
                  </a:cxn>
                  <a:cxn ang="0">
                    <a:pos x="667" y="0"/>
                  </a:cxn>
                  <a:cxn ang="0">
                    <a:pos x="667" y="0"/>
                  </a:cxn>
                  <a:cxn ang="0">
                    <a:pos x="759" y="6"/>
                  </a:cxn>
                  <a:cxn ang="0">
                    <a:pos x="847" y="23"/>
                  </a:cxn>
                  <a:cxn ang="0">
                    <a:pos x="932" y="53"/>
                  </a:cxn>
                  <a:cxn ang="0">
                    <a:pos x="1010" y="90"/>
                  </a:cxn>
                  <a:cxn ang="0">
                    <a:pos x="1082" y="137"/>
                  </a:cxn>
                  <a:cxn ang="0">
                    <a:pos x="1149" y="194"/>
                  </a:cxn>
                  <a:cxn ang="0">
                    <a:pos x="1208" y="256"/>
                  </a:cxn>
                  <a:cxn ang="0">
                    <a:pos x="1258" y="325"/>
                  </a:cxn>
                  <a:cxn ang="0">
                    <a:pos x="1301" y="401"/>
                  </a:cxn>
                  <a:cxn ang="0">
                    <a:pos x="1301" y="401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6600"/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2" name="Text Box 8"/>
            <p:cNvSpPr txBox="1">
              <a:spLocks noChangeArrowheads="1"/>
            </p:cNvSpPr>
            <p:nvPr/>
          </p:nvSpPr>
          <p:spPr bwMode="gray">
            <a:xfrm>
              <a:off x="2290" y="2296"/>
              <a:ext cx="1210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sz="2400" b="1" dirty="0" smtClean="0">
                  <a:solidFill>
                    <a:srgbClr val="002060"/>
                  </a:solidFill>
                </a:rPr>
                <a:t>Сервер </a:t>
              </a:r>
            </a:p>
            <a:p>
              <a:pPr algn="ctr" eaLnBrk="0" hangingPunct="0"/>
              <a:r>
                <a:rPr lang="ru-RU" sz="2400" b="1" dirty="0" smtClean="0">
                  <a:solidFill>
                    <a:srgbClr val="002060"/>
                  </a:solidFill>
                </a:rPr>
                <a:t>приложений</a:t>
              </a:r>
            </a:p>
            <a:p>
              <a:pPr algn="ctr" eaLnBrk="0" hangingPunct="0"/>
              <a:endPara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grpSp>
          <p:nvGrpSpPr>
            <p:cNvPr id="52" name="Group 10"/>
            <p:cNvGrpSpPr>
              <a:grpSpLocks/>
            </p:cNvGrpSpPr>
            <p:nvPr/>
          </p:nvGrpSpPr>
          <p:grpSpPr bwMode="auto">
            <a:xfrm>
              <a:off x="2640" y="1104"/>
              <a:ext cx="432" cy="415"/>
              <a:chOff x="2016" y="1919"/>
              <a:chExt cx="1680" cy="1679"/>
            </a:xfrm>
          </p:grpSpPr>
          <p:sp>
            <p:nvSpPr>
              <p:cNvPr id="54" name="Oval 11"/>
              <p:cNvSpPr>
                <a:spLocks noChangeArrowheads="1"/>
              </p:cNvSpPr>
              <p:nvPr/>
            </p:nvSpPr>
            <p:spPr bwMode="gray">
              <a:xfrm>
                <a:off x="2016" y="1919"/>
                <a:ext cx="1680" cy="1679"/>
              </a:xfrm>
              <a:prstGeom prst="ellipse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42353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5" name="Freeform 12"/>
              <p:cNvSpPr>
                <a:spLocks/>
              </p:cNvSpPr>
              <p:nvPr/>
            </p:nvSpPr>
            <p:spPr bwMode="gray">
              <a:xfrm>
                <a:off x="2209" y="1947"/>
                <a:ext cx="1295" cy="634"/>
              </a:xfrm>
              <a:custGeom>
                <a:avLst/>
                <a:gdLst/>
                <a:ahLst/>
                <a:cxnLst>
                  <a:cxn ang="0">
                    <a:pos x="1301" y="401"/>
                  </a:cxn>
                  <a:cxn ang="0">
                    <a:pos x="1317" y="442"/>
                  </a:cxn>
                  <a:cxn ang="0">
                    <a:pos x="1321" y="481"/>
                  </a:cxn>
                  <a:cxn ang="0">
                    <a:pos x="1315" y="516"/>
                  </a:cxn>
                  <a:cxn ang="0">
                    <a:pos x="1298" y="550"/>
                  </a:cxn>
                  <a:cxn ang="0">
                    <a:pos x="1272" y="579"/>
                  </a:cxn>
                  <a:cxn ang="0">
                    <a:pos x="1239" y="604"/>
                  </a:cxn>
                  <a:cxn ang="0">
                    <a:pos x="1196" y="628"/>
                  </a:cxn>
                  <a:cxn ang="0">
                    <a:pos x="1147" y="649"/>
                  </a:cxn>
                  <a:cxn ang="0">
                    <a:pos x="1092" y="667"/>
                  </a:cxn>
                  <a:cxn ang="0">
                    <a:pos x="1031" y="683"/>
                  </a:cxn>
                  <a:cxn ang="0">
                    <a:pos x="967" y="694"/>
                  </a:cxn>
                  <a:cxn ang="0">
                    <a:pos x="896" y="704"/>
                  </a:cxn>
                  <a:cxn ang="0">
                    <a:pos x="824" y="710"/>
                  </a:cxn>
                  <a:cxn ang="0">
                    <a:pos x="795" y="712"/>
                  </a:cxn>
                  <a:cxn ang="0">
                    <a:pos x="476" y="712"/>
                  </a:cxn>
                  <a:cxn ang="0">
                    <a:pos x="472" y="712"/>
                  </a:cxn>
                  <a:cxn ang="0">
                    <a:pos x="409" y="708"/>
                  </a:cxn>
                  <a:cxn ang="0">
                    <a:pos x="348" y="704"/>
                  </a:cxn>
                  <a:cxn ang="0">
                    <a:pos x="290" y="696"/>
                  </a:cxn>
                  <a:cxn ang="0">
                    <a:pos x="235" y="689"/>
                  </a:cxn>
                  <a:cxn ang="0">
                    <a:pos x="186" y="677"/>
                  </a:cxn>
                  <a:cxn ang="0">
                    <a:pos x="141" y="663"/>
                  </a:cxn>
                  <a:cxn ang="0">
                    <a:pos x="102" y="648"/>
                  </a:cxn>
                  <a:cxn ang="0">
                    <a:pos x="67" y="630"/>
                  </a:cxn>
                  <a:cxn ang="0">
                    <a:pos x="39" y="608"/>
                  </a:cxn>
                  <a:cxn ang="0">
                    <a:pos x="18" y="583"/>
                  </a:cxn>
                  <a:cxn ang="0">
                    <a:pos x="6" y="554"/>
                  </a:cxn>
                  <a:cxn ang="0">
                    <a:pos x="0" y="524"/>
                  </a:cxn>
                  <a:cxn ang="0">
                    <a:pos x="0" y="520"/>
                  </a:cxn>
                  <a:cxn ang="0">
                    <a:pos x="4" y="487"/>
                  </a:cxn>
                  <a:cxn ang="0">
                    <a:pos x="16" y="446"/>
                  </a:cxn>
                  <a:cxn ang="0">
                    <a:pos x="51" y="370"/>
                  </a:cxn>
                  <a:cxn ang="0">
                    <a:pos x="94" y="299"/>
                  </a:cxn>
                  <a:cxn ang="0">
                    <a:pos x="147" y="235"/>
                  </a:cxn>
                  <a:cxn ang="0">
                    <a:pos x="204" y="176"/>
                  </a:cxn>
                  <a:cxn ang="0">
                    <a:pos x="270" y="125"/>
                  </a:cxn>
                  <a:cxn ang="0">
                    <a:pos x="341" y="82"/>
                  </a:cxn>
                  <a:cxn ang="0">
                    <a:pos x="415" y="47"/>
                  </a:cxn>
                  <a:cxn ang="0">
                    <a:pos x="497" y="21"/>
                  </a:cxn>
                  <a:cxn ang="0">
                    <a:pos x="581" y="6"/>
                  </a:cxn>
                  <a:cxn ang="0">
                    <a:pos x="667" y="0"/>
                  </a:cxn>
                  <a:cxn ang="0">
                    <a:pos x="667" y="0"/>
                  </a:cxn>
                  <a:cxn ang="0">
                    <a:pos x="759" y="6"/>
                  </a:cxn>
                  <a:cxn ang="0">
                    <a:pos x="847" y="23"/>
                  </a:cxn>
                  <a:cxn ang="0">
                    <a:pos x="932" y="53"/>
                  </a:cxn>
                  <a:cxn ang="0">
                    <a:pos x="1010" y="90"/>
                  </a:cxn>
                  <a:cxn ang="0">
                    <a:pos x="1082" y="137"/>
                  </a:cxn>
                  <a:cxn ang="0">
                    <a:pos x="1149" y="194"/>
                  </a:cxn>
                  <a:cxn ang="0">
                    <a:pos x="1208" y="256"/>
                  </a:cxn>
                  <a:cxn ang="0">
                    <a:pos x="1258" y="325"/>
                  </a:cxn>
                  <a:cxn ang="0">
                    <a:pos x="1301" y="401"/>
                  </a:cxn>
                  <a:cxn ang="0">
                    <a:pos x="1301" y="401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accent2"/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4" name="Group 14"/>
            <p:cNvGrpSpPr>
              <a:grpSpLocks/>
            </p:cNvGrpSpPr>
            <p:nvPr/>
          </p:nvGrpSpPr>
          <p:grpSpPr bwMode="auto">
            <a:xfrm>
              <a:off x="2236" y="3191"/>
              <a:ext cx="201" cy="176"/>
              <a:chOff x="2236" y="3191"/>
              <a:chExt cx="201" cy="176"/>
            </a:xfrm>
          </p:grpSpPr>
          <p:sp>
            <p:nvSpPr>
              <p:cNvPr id="50" name="Oval 15"/>
              <p:cNvSpPr>
                <a:spLocks noChangeArrowheads="1"/>
              </p:cNvSpPr>
              <p:nvPr/>
            </p:nvSpPr>
            <p:spPr bwMode="gray">
              <a:xfrm rot="18227093">
                <a:off x="2239" y="3282"/>
                <a:ext cx="82" cy="87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6667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" name="Oval 16"/>
              <p:cNvSpPr>
                <a:spLocks noChangeArrowheads="1"/>
              </p:cNvSpPr>
              <p:nvPr/>
            </p:nvSpPr>
            <p:spPr bwMode="gray">
              <a:xfrm rot="18227093">
                <a:off x="2353" y="3188"/>
                <a:ext cx="82" cy="87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6667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46" name="Group 18"/>
            <p:cNvGrpSpPr>
              <a:grpSpLocks/>
            </p:cNvGrpSpPr>
            <p:nvPr/>
          </p:nvGrpSpPr>
          <p:grpSpPr bwMode="auto">
            <a:xfrm>
              <a:off x="1824" y="3357"/>
              <a:ext cx="432" cy="432"/>
              <a:chOff x="2016" y="1920"/>
              <a:chExt cx="1680" cy="1680"/>
            </a:xfrm>
          </p:grpSpPr>
          <p:sp>
            <p:nvSpPr>
              <p:cNvPr id="48" name="Oval 19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24314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9" name="Freeform 20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/>
                <a:ahLst/>
                <a:cxnLst>
                  <a:cxn ang="0">
                    <a:pos x="1301" y="401"/>
                  </a:cxn>
                  <a:cxn ang="0">
                    <a:pos x="1317" y="442"/>
                  </a:cxn>
                  <a:cxn ang="0">
                    <a:pos x="1321" y="481"/>
                  </a:cxn>
                  <a:cxn ang="0">
                    <a:pos x="1315" y="516"/>
                  </a:cxn>
                  <a:cxn ang="0">
                    <a:pos x="1298" y="550"/>
                  </a:cxn>
                  <a:cxn ang="0">
                    <a:pos x="1272" y="579"/>
                  </a:cxn>
                  <a:cxn ang="0">
                    <a:pos x="1239" y="604"/>
                  </a:cxn>
                  <a:cxn ang="0">
                    <a:pos x="1196" y="628"/>
                  </a:cxn>
                  <a:cxn ang="0">
                    <a:pos x="1147" y="649"/>
                  </a:cxn>
                  <a:cxn ang="0">
                    <a:pos x="1092" y="667"/>
                  </a:cxn>
                  <a:cxn ang="0">
                    <a:pos x="1031" y="683"/>
                  </a:cxn>
                  <a:cxn ang="0">
                    <a:pos x="967" y="694"/>
                  </a:cxn>
                  <a:cxn ang="0">
                    <a:pos x="896" y="704"/>
                  </a:cxn>
                  <a:cxn ang="0">
                    <a:pos x="824" y="710"/>
                  </a:cxn>
                  <a:cxn ang="0">
                    <a:pos x="795" y="712"/>
                  </a:cxn>
                  <a:cxn ang="0">
                    <a:pos x="476" y="712"/>
                  </a:cxn>
                  <a:cxn ang="0">
                    <a:pos x="472" y="712"/>
                  </a:cxn>
                  <a:cxn ang="0">
                    <a:pos x="409" y="708"/>
                  </a:cxn>
                  <a:cxn ang="0">
                    <a:pos x="348" y="704"/>
                  </a:cxn>
                  <a:cxn ang="0">
                    <a:pos x="290" y="696"/>
                  </a:cxn>
                  <a:cxn ang="0">
                    <a:pos x="235" y="689"/>
                  </a:cxn>
                  <a:cxn ang="0">
                    <a:pos x="186" y="677"/>
                  </a:cxn>
                  <a:cxn ang="0">
                    <a:pos x="141" y="663"/>
                  </a:cxn>
                  <a:cxn ang="0">
                    <a:pos x="102" y="648"/>
                  </a:cxn>
                  <a:cxn ang="0">
                    <a:pos x="67" y="630"/>
                  </a:cxn>
                  <a:cxn ang="0">
                    <a:pos x="39" y="608"/>
                  </a:cxn>
                  <a:cxn ang="0">
                    <a:pos x="18" y="583"/>
                  </a:cxn>
                  <a:cxn ang="0">
                    <a:pos x="6" y="554"/>
                  </a:cxn>
                  <a:cxn ang="0">
                    <a:pos x="0" y="524"/>
                  </a:cxn>
                  <a:cxn ang="0">
                    <a:pos x="0" y="520"/>
                  </a:cxn>
                  <a:cxn ang="0">
                    <a:pos x="4" y="487"/>
                  </a:cxn>
                  <a:cxn ang="0">
                    <a:pos x="16" y="446"/>
                  </a:cxn>
                  <a:cxn ang="0">
                    <a:pos x="51" y="370"/>
                  </a:cxn>
                  <a:cxn ang="0">
                    <a:pos x="94" y="299"/>
                  </a:cxn>
                  <a:cxn ang="0">
                    <a:pos x="147" y="235"/>
                  </a:cxn>
                  <a:cxn ang="0">
                    <a:pos x="204" y="176"/>
                  </a:cxn>
                  <a:cxn ang="0">
                    <a:pos x="270" y="125"/>
                  </a:cxn>
                  <a:cxn ang="0">
                    <a:pos x="341" y="82"/>
                  </a:cxn>
                  <a:cxn ang="0">
                    <a:pos x="415" y="47"/>
                  </a:cxn>
                  <a:cxn ang="0">
                    <a:pos x="497" y="21"/>
                  </a:cxn>
                  <a:cxn ang="0">
                    <a:pos x="581" y="6"/>
                  </a:cxn>
                  <a:cxn ang="0">
                    <a:pos x="667" y="0"/>
                  </a:cxn>
                  <a:cxn ang="0">
                    <a:pos x="667" y="0"/>
                  </a:cxn>
                  <a:cxn ang="0">
                    <a:pos x="759" y="6"/>
                  </a:cxn>
                  <a:cxn ang="0">
                    <a:pos x="847" y="23"/>
                  </a:cxn>
                  <a:cxn ang="0">
                    <a:pos x="932" y="53"/>
                  </a:cxn>
                  <a:cxn ang="0">
                    <a:pos x="1010" y="90"/>
                  </a:cxn>
                  <a:cxn ang="0">
                    <a:pos x="1082" y="137"/>
                  </a:cxn>
                  <a:cxn ang="0">
                    <a:pos x="1149" y="194"/>
                  </a:cxn>
                  <a:cxn ang="0">
                    <a:pos x="1208" y="256"/>
                  </a:cxn>
                  <a:cxn ang="0">
                    <a:pos x="1258" y="325"/>
                  </a:cxn>
                  <a:cxn ang="0">
                    <a:pos x="1301" y="401"/>
                  </a:cxn>
                  <a:cxn ang="0">
                    <a:pos x="1301" y="401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folHlink"/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42" name="Group 23"/>
            <p:cNvGrpSpPr>
              <a:grpSpLocks/>
            </p:cNvGrpSpPr>
            <p:nvPr/>
          </p:nvGrpSpPr>
          <p:grpSpPr bwMode="auto">
            <a:xfrm>
              <a:off x="3938" y="1968"/>
              <a:ext cx="430" cy="437"/>
              <a:chOff x="2016" y="1920"/>
              <a:chExt cx="1680" cy="1680"/>
            </a:xfrm>
          </p:grpSpPr>
          <p:sp>
            <p:nvSpPr>
              <p:cNvPr id="44" name="Oval 24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tint val="57647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5" name="Freeform 25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/>
                <a:ahLst/>
                <a:cxnLst>
                  <a:cxn ang="0">
                    <a:pos x="1301" y="401"/>
                  </a:cxn>
                  <a:cxn ang="0">
                    <a:pos x="1317" y="442"/>
                  </a:cxn>
                  <a:cxn ang="0">
                    <a:pos x="1321" y="481"/>
                  </a:cxn>
                  <a:cxn ang="0">
                    <a:pos x="1315" y="516"/>
                  </a:cxn>
                  <a:cxn ang="0">
                    <a:pos x="1298" y="550"/>
                  </a:cxn>
                  <a:cxn ang="0">
                    <a:pos x="1272" y="579"/>
                  </a:cxn>
                  <a:cxn ang="0">
                    <a:pos x="1239" y="604"/>
                  </a:cxn>
                  <a:cxn ang="0">
                    <a:pos x="1196" y="628"/>
                  </a:cxn>
                  <a:cxn ang="0">
                    <a:pos x="1147" y="649"/>
                  </a:cxn>
                  <a:cxn ang="0">
                    <a:pos x="1092" y="667"/>
                  </a:cxn>
                  <a:cxn ang="0">
                    <a:pos x="1031" y="683"/>
                  </a:cxn>
                  <a:cxn ang="0">
                    <a:pos x="967" y="694"/>
                  </a:cxn>
                  <a:cxn ang="0">
                    <a:pos x="896" y="704"/>
                  </a:cxn>
                  <a:cxn ang="0">
                    <a:pos x="824" y="710"/>
                  </a:cxn>
                  <a:cxn ang="0">
                    <a:pos x="795" y="712"/>
                  </a:cxn>
                  <a:cxn ang="0">
                    <a:pos x="476" y="712"/>
                  </a:cxn>
                  <a:cxn ang="0">
                    <a:pos x="472" y="712"/>
                  </a:cxn>
                  <a:cxn ang="0">
                    <a:pos x="409" y="708"/>
                  </a:cxn>
                  <a:cxn ang="0">
                    <a:pos x="348" y="704"/>
                  </a:cxn>
                  <a:cxn ang="0">
                    <a:pos x="290" y="696"/>
                  </a:cxn>
                  <a:cxn ang="0">
                    <a:pos x="235" y="689"/>
                  </a:cxn>
                  <a:cxn ang="0">
                    <a:pos x="186" y="677"/>
                  </a:cxn>
                  <a:cxn ang="0">
                    <a:pos x="141" y="663"/>
                  </a:cxn>
                  <a:cxn ang="0">
                    <a:pos x="102" y="648"/>
                  </a:cxn>
                  <a:cxn ang="0">
                    <a:pos x="67" y="630"/>
                  </a:cxn>
                  <a:cxn ang="0">
                    <a:pos x="39" y="608"/>
                  </a:cxn>
                  <a:cxn ang="0">
                    <a:pos x="18" y="583"/>
                  </a:cxn>
                  <a:cxn ang="0">
                    <a:pos x="6" y="554"/>
                  </a:cxn>
                  <a:cxn ang="0">
                    <a:pos x="0" y="524"/>
                  </a:cxn>
                  <a:cxn ang="0">
                    <a:pos x="0" y="520"/>
                  </a:cxn>
                  <a:cxn ang="0">
                    <a:pos x="4" y="487"/>
                  </a:cxn>
                  <a:cxn ang="0">
                    <a:pos x="16" y="446"/>
                  </a:cxn>
                  <a:cxn ang="0">
                    <a:pos x="51" y="370"/>
                  </a:cxn>
                  <a:cxn ang="0">
                    <a:pos x="94" y="299"/>
                  </a:cxn>
                  <a:cxn ang="0">
                    <a:pos x="147" y="235"/>
                  </a:cxn>
                  <a:cxn ang="0">
                    <a:pos x="204" y="176"/>
                  </a:cxn>
                  <a:cxn ang="0">
                    <a:pos x="270" y="125"/>
                  </a:cxn>
                  <a:cxn ang="0">
                    <a:pos x="341" y="82"/>
                  </a:cxn>
                  <a:cxn ang="0">
                    <a:pos x="415" y="47"/>
                  </a:cxn>
                  <a:cxn ang="0">
                    <a:pos x="497" y="21"/>
                  </a:cxn>
                  <a:cxn ang="0">
                    <a:pos x="581" y="6"/>
                  </a:cxn>
                  <a:cxn ang="0">
                    <a:pos x="667" y="0"/>
                  </a:cxn>
                  <a:cxn ang="0">
                    <a:pos x="667" y="0"/>
                  </a:cxn>
                  <a:cxn ang="0">
                    <a:pos x="759" y="6"/>
                  </a:cxn>
                  <a:cxn ang="0">
                    <a:pos x="847" y="23"/>
                  </a:cxn>
                  <a:cxn ang="0">
                    <a:pos x="932" y="53"/>
                  </a:cxn>
                  <a:cxn ang="0">
                    <a:pos x="1010" y="90"/>
                  </a:cxn>
                  <a:cxn ang="0">
                    <a:pos x="1082" y="137"/>
                  </a:cxn>
                  <a:cxn ang="0">
                    <a:pos x="1149" y="194"/>
                  </a:cxn>
                  <a:cxn ang="0">
                    <a:pos x="1208" y="256"/>
                  </a:cxn>
                  <a:cxn ang="0">
                    <a:pos x="1258" y="325"/>
                  </a:cxn>
                  <a:cxn ang="0">
                    <a:pos x="1301" y="401"/>
                  </a:cxn>
                  <a:cxn ang="0">
                    <a:pos x="1301" y="401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hlink"/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38" name="Group 28"/>
            <p:cNvGrpSpPr>
              <a:grpSpLocks/>
            </p:cNvGrpSpPr>
            <p:nvPr/>
          </p:nvGrpSpPr>
          <p:grpSpPr bwMode="auto">
            <a:xfrm>
              <a:off x="3552" y="3360"/>
              <a:ext cx="412" cy="392"/>
              <a:chOff x="2016" y="1920"/>
              <a:chExt cx="1680" cy="1680"/>
            </a:xfrm>
          </p:grpSpPr>
          <p:sp>
            <p:nvSpPr>
              <p:cNvPr id="40" name="Oval 29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5490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1" name="Freeform 30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/>
                <a:ahLst/>
                <a:cxnLst>
                  <a:cxn ang="0">
                    <a:pos x="1301" y="401"/>
                  </a:cxn>
                  <a:cxn ang="0">
                    <a:pos x="1317" y="442"/>
                  </a:cxn>
                  <a:cxn ang="0">
                    <a:pos x="1321" y="481"/>
                  </a:cxn>
                  <a:cxn ang="0">
                    <a:pos x="1315" y="516"/>
                  </a:cxn>
                  <a:cxn ang="0">
                    <a:pos x="1298" y="550"/>
                  </a:cxn>
                  <a:cxn ang="0">
                    <a:pos x="1272" y="579"/>
                  </a:cxn>
                  <a:cxn ang="0">
                    <a:pos x="1239" y="604"/>
                  </a:cxn>
                  <a:cxn ang="0">
                    <a:pos x="1196" y="628"/>
                  </a:cxn>
                  <a:cxn ang="0">
                    <a:pos x="1147" y="649"/>
                  </a:cxn>
                  <a:cxn ang="0">
                    <a:pos x="1092" y="667"/>
                  </a:cxn>
                  <a:cxn ang="0">
                    <a:pos x="1031" y="683"/>
                  </a:cxn>
                  <a:cxn ang="0">
                    <a:pos x="967" y="694"/>
                  </a:cxn>
                  <a:cxn ang="0">
                    <a:pos x="896" y="704"/>
                  </a:cxn>
                  <a:cxn ang="0">
                    <a:pos x="824" y="710"/>
                  </a:cxn>
                  <a:cxn ang="0">
                    <a:pos x="795" y="712"/>
                  </a:cxn>
                  <a:cxn ang="0">
                    <a:pos x="476" y="712"/>
                  </a:cxn>
                  <a:cxn ang="0">
                    <a:pos x="472" y="712"/>
                  </a:cxn>
                  <a:cxn ang="0">
                    <a:pos x="409" y="708"/>
                  </a:cxn>
                  <a:cxn ang="0">
                    <a:pos x="348" y="704"/>
                  </a:cxn>
                  <a:cxn ang="0">
                    <a:pos x="290" y="696"/>
                  </a:cxn>
                  <a:cxn ang="0">
                    <a:pos x="235" y="689"/>
                  </a:cxn>
                  <a:cxn ang="0">
                    <a:pos x="186" y="677"/>
                  </a:cxn>
                  <a:cxn ang="0">
                    <a:pos x="141" y="663"/>
                  </a:cxn>
                  <a:cxn ang="0">
                    <a:pos x="102" y="648"/>
                  </a:cxn>
                  <a:cxn ang="0">
                    <a:pos x="67" y="630"/>
                  </a:cxn>
                  <a:cxn ang="0">
                    <a:pos x="39" y="608"/>
                  </a:cxn>
                  <a:cxn ang="0">
                    <a:pos x="18" y="583"/>
                  </a:cxn>
                  <a:cxn ang="0">
                    <a:pos x="6" y="554"/>
                  </a:cxn>
                  <a:cxn ang="0">
                    <a:pos x="0" y="524"/>
                  </a:cxn>
                  <a:cxn ang="0">
                    <a:pos x="0" y="520"/>
                  </a:cxn>
                  <a:cxn ang="0">
                    <a:pos x="4" y="487"/>
                  </a:cxn>
                  <a:cxn ang="0">
                    <a:pos x="16" y="446"/>
                  </a:cxn>
                  <a:cxn ang="0">
                    <a:pos x="51" y="370"/>
                  </a:cxn>
                  <a:cxn ang="0">
                    <a:pos x="94" y="299"/>
                  </a:cxn>
                  <a:cxn ang="0">
                    <a:pos x="147" y="235"/>
                  </a:cxn>
                  <a:cxn ang="0">
                    <a:pos x="204" y="176"/>
                  </a:cxn>
                  <a:cxn ang="0">
                    <a:pos x="270" y="125"/>
                  </a:cxn>
                  <a:cxn ang="0">
                    <a:pos x="341" y="82"/>
                  </a:cxn>
                  <a:cxn ang="0">
                    <a:pos x="415" y="47"/>
                  </a:cxn>
                  <a:cxn ang="0">
                    <a:pos x="497" y="21"/>
                  </a:cxn>
                  <a:cxn ang="0">
                    <a:pos x="581" y="6"/>
                  </a:cxn>
                  <a:cxn ang="0">
                    <a:pos x="667" y="0"/>
                  </a:cxn>
                  <a:cxn ang="0">
                    <a:pos x="667" y="0"/>
                  </a:cxn>
                  <a:cxn ang="0">
                    <a:pos x="759" y="6"/>
                  </a:cxn>
                  <a:cxn ang="0">
                    <a:pos x="847" y="23"/>
                  </a:cxn>
                  <a:cxn ang="0">
                    <a:pos x="932" y="53"/>
                  </a:cxn>
                  <a:cxn ang="0">
                    <a:pos x="1010" y="90"/>
                  </a:cxn>
                  <a:cxn ang="0">
                    <a:pos x="1082" y="137"/>
                  </a:cxn>
                  <a:cxn ang="0">
                    <a:pos x="1149" y="194"/>
                  </a:cxn>
                  <a:cxn ang="0">
                    <a:pos x="1208" y="256"/>
                  </a:cxn>
                  <a:cxn ang="0">
                    <a:pos x="1258" y="325"/>
                  </a:cxn>
                  <a:cxn ang="0">
                    <a:pos x="1301" y="401"/>
                  </a:cxn>
                  <a:cxn ang="0">
                    <a:pos x="1301" y="401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bg2"/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34" name="Group 33"/>
            <p:cNvGrpSpPr>
              <a:grpSpLocks/>
            </p:cNvGrpSpPr>
            <p:nvPr/>
          </p:nvGrpSpPr>
          <p:grpSpPr bwMode="auto">
            <a:xfrm>
              <a:off x="1488" y="1968"/>
              <a:ext cx="432" cy="432"/>
              <a:chOff x="2016" y="1921"/>
              <a:chExt cx="1680" cy="1679"/>
            </a:xfrm>
          </p:grpSpPr>
          <p:sp>
            <p:nvSpPr>
              <p:cNvPr id="36" name="Oval 34"/>
              <p:cNvSpPr>
                <a:spLocks noChangeArrowheads="1"/>
              </p:cNvSpPr>
              <p:nvPr/>
            </p:nvSpPr>
            <p:spPr bwMode="gray">
              <a:xfrm>
                <a:off x="2016" y="1921"/>
                <a:ext cx="1680" cy="1679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5490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7" name="Freeform 35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/>
                <a:ahLst/>
                <a:cxnLst>
                  <a:cxn ang="0">
                    <a:pos x="1301" y="401"/>
                  </a:cxn>
                  <a:cxn ang="0">
                    <a:pos x="1317" y="442"/>
                  </a:cxn>
                  <a:cxn ang="0">
                    <a:pos x="1321" y="481"/>
                  </a:cxn>
                  <a:cxn ang="0">
                    <a:pos x="1315" y="516"/>
                  </a:cxn>
                  <a:cxn ang="0">
                    <a:pos x="1298" y="550"/>
                  </a:cxn>
                  <a:cxn ang="0">
                    <a:pos x="1272" y="579"/>
                  </a:cxn>
                  <a:cxn ang="0">
                    <a:pos x="1239" y="604"/>
                  </a:cxn>
                  <a:cxn ang="0">
                    <a:pos x="1196" y="628"/>
                  </a:cxn>
                  <a:cxn ang="0">
                    <a:pos x="1147" y="649"/>
                  </a:cxn>
                  <a:cxn ang="0">
                    <a:pos x="1092" y="667"/>
                  </a:cxn>
                  <a:cxn ang="0">
                    <a:pos x="1031" y="683"/>
                  </a:cxn>
                  <a:cxn ang="0">
                    <a:pos x="967" y="694"/>
                  </a:cxn>
                  <a:cxn ang="0">
                    <a:pos x="896" y="704"/>
                  </a:cxn>
                  <a:cxn ang="0">
                    <a:pos x="824" y="710"/>
                  </a:cxn>
                  <a:cxn ang="0">
                    <a:pos x="795" y="712"/>
                  </a:cxn>
                  <a:cxn ang="0">
                    <a:pos x="476" y="712"/>
                  </a:cxn>
                  <a:cxn ang="0">
                    <a:pos x="472" y="712"/>
                  </a:cxn>
                  <a:cxn ang="0">
                    <a:pos x="409" y="708"/>
                  </a:cxn>
                  <a:cxn ang="0">
                    <a:pos x="348" y="704"/>
                  </a:cxn>
                  <a:cxn ang="0">
                    <a:pos x="290" y="696"/>
                  </a:cxn>
                  <a:cxn ang="0">
                    <a:pos x="235" y="689"/>
                  </a:cxn>
                  <a:cxn ang="0">
                    <a:pos x="186" y="677"/>
                  </a:cxn>
                  <a:cxn ang="0">
                    <a:pos x="141" y="663"/>
                  </a:cxn>
                  <a:cxn ang="0">
                    <a:pos x="102" y="648"/>
                  </a:cxn>
                  <a:cxn ang="0">
                    <a:pos x="67" y="630"/>
                  </a:cxn>
                  <a:cxn ang="0">
                    <a:pos x="39" y="608"/>
                  </a:cxn>
                  <a:cxn ang="0">
                    <a:pos x="18" y="583"/>
                  </a:cxn>
                  <a:cxn ang="0">
                    <a:pos x="6" y="554"/>
                  </a:cxn>
                  <a:cxn ang="0">
                    <a:pos x="0" y="524"/>
                  </a:cxn>
                  <a:cxn ang="0">
                    <a:pos x="0" y="520"/>
                  </a:cxn>
                  <a:cxn ang="0">
                    <a:pos x="4" y="487"/>
                  </a:cxn>
                  <a:cxn ang="0">
                    <a:pos x="16" y="446"/>
                  </a:cxn>
                  <a:cxn ang="0">
                    <a:pos x="51" y="370"/>
                  </a:cxn>
                  <a:cxn ang="0">
                    <a:pos x="94" y="299"/>
                  </a:cxn>
                  <a:cxn ang="0">
                    <a:pos x="147" y="235"/>
                  </a:cxn>
                  <a:cxn ang="0">
                    <a:pos x="204" y="176"/>
                  </a:cxn>
                  <a:cxn ang="0">
                    <a:pos x="270" y="125"/>
                  </a:cxn>
                  <a:cxn ang="0">
                    <a:pos x="341" y="82"/>
                  </a:cxn>
                  <a:cxn ang="0">
                    <a:pos x="415" y="47"/>
                  </a:cxn>
                  <a:cxn ang="0">
                    <a:pos x="497" y="21"/>
                  </a:cxn>
                  <a:cxn ang="0">
                    <a:pos x="581" y="6"/>
                  </a:cxn>
                  <a:cxn ang="0">
                    <a:pos x="667" y="0"/>
                  </a:cxn>
                  <a:cxn ang="0">
                    <a:pos x="667" y="0"/>
                  </a:cxn>
                  <a:cxn ang="0">
                    <a:pos x="759" y="6"/>
                  </a:cxn>
                  <a:cxn ang="0">
                    <a:pos x="847" y="23"/>
                  </a:cxn>
                  <a:cxn ang="0">
                    <a:pos x="932" y="53"/>
                  </a:cxn>
                  <a:cxn ang="0">
                    <a:pos x="1010" y="90"/>
                  </a:cxn>
                  <a:cxn ang="0">
                    <a:pos x="1082" y="137"/>
                  </a:cxn>
                  <a:cxn ang="0">
                    <a:pos x="1149" y="194"/>
                  </a:cxn>
                  <a:cxn ang="0">
                    <a:pos x="1208" y="256"/>
                  </a:cxn>
                  <a:cxn ang="0">
                    <a:pos x="1258" y="325"/>
                  </a:cxn>
                  <a:cxn ang="0">
                    <a:pos x="1301" y="401"/>
                  </a:cxn>
                  <a:cxn ang="0">
                    <a:pos x="1301" y="401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accent1"/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9" name="Oval 37"/>
            <p:cNvSpPr>
              <a:spLocks noChangeArrowheads="1"/>
            </p:cNvSpPr>
            <p:nvPr/>
          </p:nvSpPr>
          <p:spPr bwMode="gray">
            <a:xfrm rot="18227093">
              <a:off x="3507" y="3261"/>
              <a:ext cx="82" cy="87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66667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" name="Oval 38"/>
            <p:cNvSpPr>
              <a:spLocks noChangeArrowheads="1"/>
            </p:cNvSpPr>
            <p:nvPr/>
          </p:nvSpPr>
          <p:spPr bwMode="gray">
            <a:xfrm rot="18227093">
              <a:off x="3411" y="3165"/>
              <a:ext cx="82" cy="87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66667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21" name="Group 39"/>
            <p:cNvGrpSpPr>
              <a:grpSpLocks/>
            </p:cNvGrpSpPr>
            <p:nvPr/>
          </p:nvGrpSpPr>
          <p:grpSpPr bwMode="auto">
            <a:xfrm>
              <a:off x="1968" y="2256"/>
              <a:ext cx="231" cy="130"/>
              <a:chOff x="2016" y="2304"/>
              <a:chExt cx="231" cy="130"/>
            </a:xfrm>
          </p:grpSpPr>
          <p:sp>
            <p:nvSpPr>
              <p:cNvPr id="32" name="Oval 40"/>
              <p:cNvSpPr>
                <a:spLocks noChangeArrowheads="1"/>
              </p:cNvSpPr>
              <p:nvPr/>
            </p:nvSpPr>
            <p:spPr bwMode="gray">
              <a:xfrm rot="18227093">
                <a:off x="2019" y="2301"/>
                <a:ext cx="82" cy="87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57647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3" name="Oval 41"/>
              <p:cNvSpPr>
                <a:spLocks noChangeArrowheads="1"/>
              </p:cNvSpPr>
              <p:nvPr/>
            </p:nvSpPr>
            <p:spPr bwMode="gray">
              <a:xfrm rot="18227093">
                <a:off x="2163" y="2349"/>
                <a:ext cx="82" cy="87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8627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22" name="Group 42"/>
            <p:cNvGrpSpPr>
              <a:grpSpLocks/>
            </p:cNvGrpSpPr>
            <p:nvPr/>
          </p:nvGrpSpPr>
          <p:grpSpPr bwMode="auto">
            <a:xfrm>
              <a:off x="2832" y="1612"/>
              <a:ext cx="87" cy="260"/>
              <a:chOff x="2832" y="1612"/>
              <a:chExt cx="87" cy="260"/>
            </a:xfrm>
          </p:grpSpPr>
          <p:sp>
            <p:nvSpPr>
              <p:cNvPr id="30" name="Oval 43"/>
              <p:cNvSpPr>
                <a:spLocks noChangeArrowheads="1"/>
              </p:cNvSpPr>
              <p:nvPr/>
            </p:nvSpPr>
            <p:spPr bwMode="gray">
              <a:xfrm rot="18227093">
                <a:off x="2835" y="1609"/>
                <a:ext cx="82" cy="87"/>
              </a:xfrm>
              <a:prstGeom prst="ellipse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4549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1" name="Oval 44"/>
              <p:cNvSpPr>
                <a:spLocks noChangeArrowheads="1"/>
              </p:cNvSpPr>
              <p:nvPr/>
            </p:nvSpPr>
            <p:spPr bwMode="gray">
              <a:xfrm rot="18227093">
                <a:off x="2835" y="1787"/>
                <a:ext cx="82" cy="87"/>
              </a:xfrm>
              <a:prstGeom prst="ellipse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48627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23" name="Oval 45"/>
            <p:cNvSpPr>
              <a:spLocks noChangeArrowheads="1"/>
            </p:cNvSpPr>
            <p:nvPr/>
          </p:nvSpPr>
          <p:spPr bwMode="gray">
            <a:xfrm rot="18227093">
              <a:off x="3759" y="2271"/>
              <a:ext cx="82" cy="8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75686"/>
                    <a:invGamma/>
                  </a:schemeClr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" name="Oval 46"/>
            <p:cNvSpPr>
              <a:spLocks noChangeArrowheads="1"/>
            </p:cNvSpPr>
            <p:nvPr/>
          </p:nvSpPr>
          <p:spPr bwMode="gray">
            <a:xfrm rot="18227093">
              <a:off x="3603" y="2349"/>
              <a:ext cx="82" cy="8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75686"/>
                    <a:invGamma/>
                  </a:schemeClr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" name="Text Box 47"/>
            <p:cNvSpPr txBox="1">
              <a:spLocks noChangeArrowheads="1"/>
            </p:cNvSpPr>
            <p:nvPr/>
          </p:nvSpPr>
          <p:spPr bwMode="auto">
            <a:xfrm>
              <a:off x="2064" y="754"/>
              <a:ext cx="1905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ru-RU" dirty="0" smtClean="0">
                  <a:solidFill>
                    <a:srgbClr val="002060"/>
                  </a:solidFill>
                </a:rPr>
                <a:t>Модуль «</a:t>
              </a:r>
              <a:r>
                <a:rPr lang="ru-RU" b="1" dirty="0" smtClean="0">
                  <a:solidFill>
                    <a:srgbClr val="002060"/>
                  </a:solidFill>
                </a:rPr>
                <a:t>Администратор системной среды</a:t>
              </a:r>
              <a:r>
                <a:rPr lang="ru-RU" dirty="0" smtClean="0">
                  <a:solidFill>
                    <a:srgbClr val="002060"/>
                  </a:solidFill>
                </a:rPr>
                <a:t>»</a:t>
              </a:r>
              <a:endParaRPr lang="en-US" dirty="0" smtClean="0">
                <a:solidFill>
                  <a:srgbClr val="002060"/>
                </a:solidFill>
              </a:endParaRPr>
            </a:p>
          </p:txBody>
        </p:sp>
        <p:sp>
          <p:nvSpPr>
            <p:cNvPr id="26" name="Text Box 48"/>
            <p:cNvSpPr txBox="1">
              <a:spLocks noChangeArrowheads="1"/>
            </p:cNvSpPr>
            <p:nvPr/>
          </p:nvSpPr>
          <p:spPr bwMode="auto">
            <a:xfrm>
              <a:off x="250" y="1480"/>
              <a:ext cx="1724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ru-RU" dirty="0" smtClean="0">
                  <a:solidFill>
                    <a:srgbClr val="002060"/>
                  </a:solidFill>
                </a:rPr>
                <a:t>Модуль «</a:t>
              </a:r>
              <a:r>
                <a:rPr lang="ru-RU" b="1" dirty="0" smtClean="0">
                  <a:solidFill>
                    <a:srgbClr val="002060"/>
                  </a:solidFill>
                </a:rPr>
                <a:t>Конфигуратор системной среды</a:t>
              </a:r>
              <a:r>
                <a:rPr lang="ru-RU" dirty="0" smtClean="0">
                  <a:solidFill>
                    <a:srgbClr val="002060"/>
                  </a:solidFill>
                </a:rPr>
                <a:t>»</a:t>
              </a:r>
            </a:p>
          </p:txBody>
        </p:sp>
        <p:sp>
          <p:nvSpPr>
            <p:cNvPr id="27" name="Text Box 49"/>
            <p:cNvSpPr txBox="1">
              <a:spLocks noChangeArrowheads="1"/>
            </p:cNvSpPr>
            <p:nvPr/>
          </p:nvSpPr>
          <p:spPr bwMode="auto">
            <a:xfrm>
              <a:off x="3969" y="1480"/>
              <a:ext cx="1551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ru-RU" dirty="0" smtClean="0">
                  <a:solidFill>
                    <a:srgbClr val="002060"/>
                  </a:solidFill>
                </a:rPr>
                <a:t>Модуль «</a:t>
              </a:r>
              <a:r>
                <a:rPr lang="ru-RU" b="1" dirty="0" smtClean="0">
                  <a:solidFill>
                    <a:srgbClr val="002060"/>
                  </a:solidFill>
                </a:rPr>
                <a:t>Конструктор системной среды</a:t>
              </a:r>
              <a:r>
                <a:rPr lang="ru-RU" dirty="0" smtClean="0">
                  <a:solidFill>
                    <a:srgbClr val="002060"/>
                  </a:solidFill>
                </a:rPr>
                <a:t>»</a:t>
              </a:r>
            </a:p>
          </p:txBody>
        </p:sp>
        <p:sp>
          <p:nvSpPr>
            <p:cNvPr id="28" name="Text Box 50"/>
            <p:cNvSpPr txBox="1">
              <a:spLocks noChangeArrowheads="1"/>
            </p:cNvSpPr>
            <p:nvPr/>
          </p:nvSpPr>
          <p:spPr bwMode="auto">
            <a:xfrm>
              <a:off x="0" y="2659"/>
              <a:ext cx="1517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ru-RU" dirty="0" smtClean="0">
                  <a:solidFill>
                    <a:srgbClr val="002060"/>
                  </a:solidFill>
                </a:rPr>
                <a:t>Модуль управления </a:t>
              </a:r>
              <a:r>
                <a:rPr lang="ru-RU" b="1" dirty="0" smtClean="0">
                  <a:solidFill>
                    <a:srgbClr val="002060"/>
                  </a:solidFill>
                </a:rPr>
                <a:t>«АРХИВ»</a:t>
              </a:r>
            </a:p>
          </p:txBody>
        </p:sp>
        <p:sp>
          <p:nvSpPr>
            <p:cNvPr id="29" name="Text Box 51"/>
            <p:cNvSpPr txBox="1">
              <a:spLocks noChangeArrowheads="1"/>
            </p:cNvSpPr>
            <p:nvPr/>
          </p:nvSpPr>
          <p:spPr bwMode="auto">
            <a:xfrm>
              <a:off x="4287" y="2523"/>
              <a:ext cx="1474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ru-RU" dirty="0" smtClean="0">
                  <a:solidFill>
                    <a:srgbClr val="002060"/>
                  </a:solidFill>
                </a:rPr>
                <a:t>Модуль управления </a:t>
              </a:r>
              <a:r>
                <a:rPr lang="ru-RU" b="1" dirty="0" smtClean="0">
                  <a:solidFill>
                    <a:srgbClr val="002060"/>
                  </a:solidFill>
                </a:rPr>
                <a:t>«Файловое хранилище»</a:t>
              </a:r>
            </a:p>
          </p:txBody>
        </p:sp>
      </p:grpSp>
      <p:sp>
        <p:nvSpPr>
          <p:cNvPr id="58" name="Text Box 51"/>
          <p:cNvSpPr txBox="1">
            <a:spLocks noChangeArrowheads="1"/>
          </p:cNvSpPr>
          <p:nvPr/>
        </p:nvSpPr>
        <p:spPr bwMode="auto">
          <a:xfrm>
            <a:off x="3275856" y="6211669"/>
            <a:ext cx="28083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 smtClean="0">
                <a:solidFill>
                  <a:srgbClr val="002060"/>
                </a:solidFill>
              </a:rPr>
              <a:t>Приложение – Интернет портал (</a:t>
            </a:r>
            <a:r>
              <a:rPr lang="en-US" b="1" dirty="0" smtClean="0">
                <a:solidFill>
                  <a:srgbClr val="002060"/>
                </a:solidFill>
              </a:rPr>
              <a:t>WEB</a:t>
            </a:r>
            <a:r>
              <a:rPr lang="ru-RU" b="1" dirty="0" smtClean="0">
                <a:solidFill>
                  <a:srgbClr val="002060"/>
                </a:solidFill>
              </a:rPr>
              <a:t>)</a:t>
            </a:r>
            <a:endParaRPr lang="ru-RU" dirty="0" smtClean="0">
              <a:solidFill>
                <a:srgbClr val="002060"/>
              </a:solidFill>
            </a:endParaRPr>
          </a:p>
        </p:txBody>
      </p:sp>
      <p:sp>
        <p:nvSpPr>
          <p:cNvPr id="59" name="Oval 11"/>
          <p:cNvSpPr>
            <a:spLocks noChangeArrowheads="1"/>
          </p:cNvSpPr>
          <p:nvPr/>
        </p:nvSpPr>
        <p:spPr bwMode="gray">
          <a:xfrm>
            <a:off x="4277599" y="5612185"/>
            <a:ext cx="685800" cy="658813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2353"/>
                  <a:invGamma/>
                </a:schemeClr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0" name="Freeform 12"/>
          <p:cNvSpPr>
            <a:spLocks/>
          </p:cNvSpPr>
          <p:nvPr/>
        </p:nvSpPr>
        <p:spPr bwMode="gray">
          <a:xfrm>
            <a:off x="4355976" y="5623165"/>
            <a:ext cx="529046" cy="248623"/>
          </a:xfrm>
          <a:custGeom>
            <a:avLst/>
            <a:gdLst/>
            <a:ahLst/>
            <a:cxnLst>
              <a:cxn ang="0">
                <a:pos x="1301" y="401"/>
              </a:cxn>
              <a:cxn ang="0">
                <a:pos x="1317" y="442"/>
              </a:cxn>
              <a:cxn ang="0">
                <a:pos x="1321" y="481"/>
              </a:cxn>
              <a:cxn ang="0">
                <a:pos x="1315" y="516"/>
              </a:cxn>
              <a:cxn ang="0">
                <a:pos x="1298" y="550"/>
              </a:cxn>
              <a:cxn ang="0">
                <a:pos x="1272" y="579"/>
              </a:cxn>
              <a:cxn ang="0">
                <a:pos x="1239" y="604"/>
              </a:cxn>
              <a:cxn ang="0">
                <a:pos x="1196" y="628"/>
              </a:cxn>
              <a:cxn ang="0">
                <a:pos x="1147" y="649"/>
              </a:cxn>
              <a:cxn ang="0">
                <a:pos x="1092" y="667"/>
              </a:cxn>
              <a:cxn ang="0">
                <a:pos x="1031" y="683"/>
              </a:cxn>
              <a:cxn ang="0">
                <a:pos x="967" y="694"/>
              </a:cxn>
              <a:cxn ang="0">
                <a:pos x="896" y="704"/>
              </a:cxn>
              <a:cxn ang="0">
                <a:pos x="824" y="710"/>
              </a:cxn>
              <a:cxn ang="0">
                <a:pos x="795" y="712"/>
              </a:cxn>
              <a:cxn ang="0">
                <a:pos x="476" y="712"/>
              </a:cxn>
              <a:cxn ang="0">
                <a:pos x="472" y="712"/>
              </a:cxn>
              <a:cxn ang="0">
                <a:pos x="409" y="708"/>
              </a:cxn>
              <a:cxn ang="0">
                <a:pos x="348" y="704"/>
              </a:cxn>
              <a:cxn ang="0">
                <a:pos x="290" y="696"/>
              </a:cxn>
              <a:cxn ang="0">
                <a:pos x="235" y="689"/>
              </a:cxn>
              <a:cxn ang="0">
                <a:pos x="186" y="677"/>
              </a:cxn>
              <a:cxn ang="0">
                <a:pos x="141" y="663"/>
              </a:cxn>
              <a:cxn ang="0">
                <a:pos x="102" y="648"/>
              </a:cxn>
              <a:cxn ang="0">
                <a:pos x="67" y="630"/>
              </a:cxn>
              <a:cxn ang="0">
                <a:pos x="39" y="608"/>
              </a:cxn>
              <a:cxn ang="0">
                <a:pos x="18" y="583"/>
              </a:cxn>
              <a:cxn ang="0">
                <a:pos x="6" y="554"/>
              </a:cxn>
              <a:cxn ang="0">
                <a:pos x="0" y="524"/>
              </a:cxn>
              <a:cxn ang="0">
                <a:pos x="0" y="520"/>
              </a:cxn>
              <a:cxn ang="0">
                <a:pos x="4" y="487"/>
              </a:cxn>
              <a:cxn ang="0">
                <a:pos x="16" y="446"/>
              </a:cxn>
              <a:cxn ang="0">
                <a:pos x="51" y="370"/>
              </a:cxn>
              <a:cxn ang="0">
                <a:pos x="94" y="299"/>
              </a:cxn>
              <a:cxn ang="0">
                <a:pos x="147" y="235"/>
              </a:cxn>
              <a:cxn ang="0">
                <a:pos x="204" y="176"/>
              </a:cxn>
              <a:cxn ang="0">
                <a:pos x="270" y="125"/>
              </a:cxn>
              <a:cxn ang="0">
                <a:pos x="341" y="82"/>
              </a:cxn>
              <a:cxn ang="0">
                <a:pos x="415" y="47"/>
              </a:cxn>
              <a:cxn ang="0">
                <a:pos x="497" y="21"/>
              </a:cxn>
              <a:cxn ang="0">
                <a:pos x="581" y="6"/>
              </a:cxn>
              <a:cxn ang="0">
                <a:pos x="667" y="0"/>
              </a:cxn>
              <a:cxn ang="0">
                <a:pos x="667" y="0"/>
              </a:cxn>
              <a:cxn ang="0">
                <a:pos x="759" y="6"/>
              </a:cxn>
              <a:cxn ang="0">
                <a:pos x="847" y="23"/>
              </a:cxn>
              <a:cxn ang="0">
                <a:pos x="932" y="53"/>
              </a:cxn>
              <a:cxn ang="0">
                <a:pos x="1010" y="90"/>
              </a:cxn>
              <a:cxn ang="0">
                <a:pos x="1082" y="137"/>
              </a:cxn>
              <a:cxn ang="0">
                <a:pos x="1149" y="194"/>
              </a:cxn>
              <a:cxn ang="0">
                <a:pos x="1208" y="256"/>
              </a:cxn>
              <a:cxn ang="0">
                <a:pos x="1258" y="325"/>
              </a:cxn>
              <a:cxn ang="0">
                <a:pos x="1301" y="401"/>
              </a:cxn>
              <a:cxn ang="0">
                <a:pos x="1301" y="401"/>
              </a:cxn>
            </a:cxnLst>
            <a:rect l="0" t="0" r="r" b="b"/>
            <a:pathLst>
              <a:path w="1321" h="712">
                <a:moveTo>
                  <a:pt x="1301" y="401"/>
                </a:moveTo>
                <a:lnTo>
                  <a:pt x="1317" y="442"/>
                </a:lnTo>
                <a:lnTo>
                  <a:pt x="1321" y="481"/>
                </a:lnTo>
                <a:lnTo>
                  <a:pt x="1315" y="516"/>
                </a:lnTo>
                <a:lnTo>
                  <a:pt x="1298" y="550"/>
                </a:lnTo>
                <a:lnTo>
                  <a:pt x="1272" y="579"/>
                </a:lnTo>
                <a:lnTo>
                  <a:pt x="1239" y="604"/>
                </a:lnTo>
                <a:lnTo>
                  <a:pt x="1196" y="628"/>
                </a:lnTo>
                <a:lnTo>
                  <a:pt x="1147" y="649"/>
                </a:lnTo>
                <a:lnTo>
                  <a:pt x="1092" y="667"/>
                </a:lnTo>
                <a:lnTo>
                  <a:pt x="1031" y="683"/>
                </a:lnTo>
                <a:lnTo>
                  <a:pt x="967" y="694"/>
                </a:lnTo>
                <a:lnTo>
                  <a:pt x="896" y="704"/>
                </a:lnTo>
                <a:lnTo>
                  <a:pt x="824" y="710"/>
                </a:lnTo>
                <a:lnTo>
                  <a:pt x="795" y="712"/>
                </a:lnTo>
                <a:lnTo>
                  <a:pt x="476" y="712"/>
                </a:lnTo>
                <a:lnTo>
                  <a:pt x="472" y="712"/>
                </a:lnTo>
                <a:lnTo>
                  <a:pt x="409" y="708"/>
                </a:lnTo>
                <a:lnTo>
                  <a:pt x="348" y="704"/>
                </a:lnTo>
                <a:lnTo>
                  <a:pt x="290" y="696"/>
                </a:lnTo>
                <a:lnTo>
                  <a:pt x="235" y="689"/>
                </a:lnTo>
                <a:lnTo>
                  <a:pt x="186" y="677"/>
                </a:lnTo>
                <a:lnTo>
                  <a:pt x="141" y="663"/>
                </a:lnTo>
                <a:lnTo>
                  <a:pt x="102" y="648"/>
                </a:lnTo>
                <a:lnTo>
                  <a:pt x="67" y="630"/>
                </a:lnTo>
                <a:lnTo>
                  <a:pt x="39" y="608"/>
                </a:lnTo>
                <a:lnTo>
                  <a:pt x="18" y="583"/>
                </a:lnTo>
                <a:lnTo>
                  <a:pt x="6" y="554"/>
                </a:lnTo>
                <a:lnTo>
                  <a:pt x="0" y="524"/>
                </a:lnTo>
                <a:lnTo>
                  <a:pt x="0" y="520"/>
                </a:lnTo>
                <a:lnTo>
                  <a:pt x="4" y="487"/>
                </a:lnTo>
                <a:lnTo>
                  <a:pt x="16" y="446"/>
                </a:lnTo>
                <a:lnTo>
                  <a:pt x="51" y="370"/>
                </a:lnTo>
                <a:lnTo>
                  <a:pt x="94" y="299"/>
                </a:lnTo>
                <a:lnTo>
                  <a:pt x="147" y="235"/>
                </a:lnTo>
                <a:lnTo>
                  <a:pt x="204" y="176"/>
                </a:lnTo>
                <a:lnTo>
                  <a:pt x="270" y="125"/>
                </a:lnTo>
                <a:lnTo>
                  <a:pt x="341" y="82"/>
                </a:lnTo>
                <a:lnTo>
                  <a:pt x="415" y="47"/>
                </a:lnTo>
                <a:lnTo>
                  <a:pt x="497" y="21"/>
                </a:lnTo>
                <a:lnTo>
                  <a:pt x="581" y="6"/>
                </a:lnTo>
                <a:lnTo>
                  <a:pt x="667" y="0"/>
                </a:lnTo>
                <a:lnTo>
                  <a:pt x="667" y="0"/>
                </a:lnTo>
                <a:lnTo>
                  <a:pt x="759" y="6"/>
                </a:lnTo>
                <a:lnTo>
                  <a:pt x="847" y="23"/>
                </a:lnTo>
                <a:lnTo>
                  <a:pt x="932" y="53"/>
                </a:lnTo>
                <a:lnTo>
                  <a:pt x="1010" y="90"/>
                </a:lnTo>
                <a:lnTo>
                  <a:pt x="1082" y="137"/>
                </a:lnTo>
                <a:lnTo>
                  <a:pt x="1149" y="194"/>
                </a:lnTo>
                <a:lnTo>
                  <a:pt x="1208" y="256"/>
                </a:lnTo>
                <a:lnTo>
                  <a:pt x="1258" y="325"/>
                </a:lnTo>
                <a:lnTo>
                  <a:pt x="1301" y="401"/>
                </a:lnTo>
                <a:lnTo>
                  <a:pt x="1301" y="401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chemeClr val="accent2"/>
              </a:gs>
            </a:gsLst>
            <a:lin ang="540000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1" name="Oval 43"/>
          <p:cNvSpPr>
            <a:spLocks noChangeArrowheads="1"/>
          </p:cNvSpPr>
          <p:nvPr/>
        </p:nvSpPr>
        <p:spPr bwMode="gray">
          <a:xfrm rot="18227093">
            <a:off x="4528493" y="5108624"/>
            <a:ext cx="130175" cy="138113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5490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2" name="Oval 44"/>
          <p:cNvSpPr>
            <a:spLocks noChangeArrowheads="1"/>
          </p:cNvSpPr>
          <p:nvPr/>
        </p:nvSpPr>
        <p:spPr bwMode="gray">
          <a:xfrm rot="18227093">
            <a:off x="4528493" y="5396657"/>
            <a:ext cx="130175" cy="138113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8627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3" name="Oval 29"/>
          <p:cNvSpPr>
            <a:spLocks noChangeArrowheads="1"/>
          </p:cNvSpPr>
          <p:nvPr/>
        </p:nvSpPr>
        <p:spPr bwMode="gray">
          <a:xfrm>
            <a:off x="2265003" y="4138708"/>
            <a:ext cx="654050" cy="622300"/>
          </a:xfrm>
          <a:prstGeom prst="ellipse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45490"/>
                  <a:invGamma/>
                </a:schemeClr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4" name="Freeform 30"/>
          <p:cNvSpPr>
            <a:spLocks/>
          </p:cNvSpPr>
          <p:nvPr/>
        </p:nvSpPr>
        <p:spPr bwMode="gray">
          <a:xfrm>
            <a:off x="2339752" y="4149080"/>
            <a:ext cx="504553" cy="234844"/>
          </a:xfrm>
          <a:custGeom>
            <a:avLst/>
            <a:gdLst/>
            <a:ahLst/>
            <a:cxnLst>
              <a:cxn ang="0">
                <a:pos x="1301" y="401"/>
              </a:cxn>
              <a:cxn ang="0">
                <a:pos x="1317" y="442"/>
              </a:cxn>
              <a:cxn ang="0">
                <a:pos x="1321" y="481"/>
              </a:cxn>
              <a:cxn ang="0">
                <a:pos x="1315" y="516"/>
              </a:cxn>
              <a:cxn ang="0">
                <a:pos x="1298" y="550"/>
              </a:cxn>
              <a:cxn ang="0">
                <a:pos x="1272" y="579"/>
              </a:cxn>
              <a:cxn ang="0">
                <a:pos x="1239" y="604"/>
              </a:cxn>
              <a:cxn ang="0">
                <a:pos x="1196" y="628"/>
              </a:cxn>
              <a:cxn ang="0">
                <a:pos x="1147" y="649"/>
              </a:cxn>
              <a:cxn ang="0">
                <a:pos x="1092" y="667"/>
              </a:cxn>
              <a:cxn ang="0">
                <a:pos x="1031" y="683"/>
              </a:cxn>
              <a:cxn ang="0">
                <a:pos x="967" y="694"/>
              </a:cxn>
              <a:cxn ang="0">
                <a:pos x="896" y="704"/>
              </a:cxn>
              <a:cxn ang="0">
                <a:pos x="824" y="710"/>
              </a:cxn>
              <a:cxn ang="0">
                <a:pos x="795" y="712"/>
              </a:cxn>
              <a:cxn ang="0">
                <a:pos x="476" y="712"/>
              </a:cxn>
              <a:cxn ang="0">
                <a:pos x="472" y="712"/>
              </a:cxn>
              <a:cxn ang="0">
                <a:pos x="409" y="708"/>
              </a:cxn>
              <a:cxn ang="0">
                <a:pos x="348" y="704"/>
              </a:cxn>
              <a:cxn ang="0">
                <a:pos x="290" y="696"/>
              </a:cxn>
              <a:cxn ang="0">
                <a:pos x="235" y="689"/>
              </a:cxn>
              <a:cxn ang="0">
                <a:pos x="186" y="677"/>
              </a:cxn>
              <a:cxn ang="0">
                <a:pos x="141" y="663"/>
              </a:cxn>
              <a:cxn ang="0">
                <a:pos x="102" y="648"/>
              </a:cxn>
              <a:cxn ang="0">
                <a:pos x="67" y="630"/>
              </a:cxn>
              <a:cxn ang="0">
                <a:pos x="39" y="608"/>
              </a:cxn>
              <a:cxn ang="0">
                <a:pos x="18" y="583"/>
              </a:cxn>
              <a:cxn ang="0">
                <a:pos x="6" y="554"/>
              </a:cxn>
              <a:cxn ang="0">
                <a:pos x="0" y="524"/>
              </a:cxn>
              <a:cxn ang="0">
                <a:pos x="0" y="520"/>
              </a:cxn>
              <a:cxn ang="0">
                <a:pos x="4" y="487"/>
              </a:cxn>
              <a:cxn ang="0">
                <a:pos x="16" y="446"/>
              </a:cxn>
              <a:cxn ang="0">
                <a:pos x="51" y="370"/>
              </a:cxn>
              <a:cxn ang="0">
                <a:pos x="94" y="299"/>
              </a:cxn>
              <a:cxn ang="0">
                <a:pos x="147" y="235"/>
              </a:cxn>
              <a:cxn ang="0">
                <a:pos x="204" y="176"/>
              </a:cxn>
              <a:cxn ang="0">
                <a:pos x="270" y="125"/>
              </a:cxn>
              <a:cxn ang="0">
                <a:pos x="341" y="82"/>
              </a:cxn>
              <a:cxn ang="0">
                <a:pos x="415" y="47"/>
              </a:cxn>
              <a:cxn ang="0">
                <a:pos x="497" y="21"/>
              </a:cxn>
              <a:cxn ang="0">
                <a:pos x="581" y="6"/>
              </a:cxn>
              <a:cxn ang="0">
                <a:pos x="667" y="0"/>
              </a:cxn>
              <a:cxn ang="0">
                <a:pos x="667" y="0"/>
              </a:cxn>
              <a:cxn ang="0">
                <a:pos x="759" y="6"/>
              </a:cxn>
              <a:cxn ang="0">
                <a:pos x="847" y="23"/>
              </a:cxn>
              <a:cxn ang="0">
                <a:pos x="932" y="53"/>
              </a:cxn>
              <a:cxn ang="0">
                <a:pos x="1010" y="90"/>
              </a:cxn>
              <a:cxn ang="0">
                <a:pos x="1082" y="137"/>
              </a:cxn>
              <a:cxn ang="0">
                <a:pos x="1149" y="194"/>
              </a:cxn>
              <a:cxn ang="0">
                <a:pos x="1208" y="256"/>
              </a:cxn>
              <a:cxn ang="0">
                <a:pos x="1258" y="325"/>
              </a:cxn>
              <a:cxn ang="0">
                <a:pos x="1301" y="401"/>
              </a:cxn>
              <a:cxn ang="0">
                <a:pos x="1301" y="401"/>
              </a:cxn>
            </a:cxnLst>
            <a:rect l="0" t="0" r="r" b="b"/>
            <a:pathLst>
              <a:path w="1321" h="712">
                <a:moveTo>
                  <a:pt x="1301" y="401"/>
                </a:moveTo>
                <a:lnTo>
                  <a:pt x="1317" y="442"/>
                </a:lnTo>
                <a:lnTo>
                  <a:pt x="1321" y="481"/>
                </a:lnTo>
                <a:lnTo>
                  <a:pt x="1315" y="516"/>
                </a:lnTo>
                <a:lnTo>
                  <a:pt x="1298" y="550"/>
                </a:lnTo>
                <a:lnTo>
                  <a:pt x="1272" y="579"/>
                </a:lnTo>
                <a:lnTo>
                  <a:pt x="1239" y="604"/>
                </a:lnTo>
                <a:lnTo>
                  <a:pt x="1196" y="628"/>
                </a:lnTo>
                <a:lnTo>
                  <a:pt x="1147" y="649"/>
                </a:lnTo>
                <a:lnTo>
                  <a:pt x="1092" y="667"/>
                </a:lnTo>
                <a:lnTo>
                  <a:pt x="1031" y="683"/>
                </a:lnTo>
                <a:lnTo>
                  <a:pt x="967" y="694"/>
                </a:lnTo>
                <a:lnTo>
                  <a:pt x="896" y="704"/>
                </a:lnTo>
                <a:lnTo>
                  <a:pt x="824" y="710"/>
                </a:lnTo>
                <a:lnTo>
                  <a:pt x="795" y="712"/>
                </a:lnTo>
                <a:lnTo>
                  <a:pt x="476" y="712"/>
                </a:lnTo>
                <a:lnTo>
                  <a:pt x="472" y="712"/>
                </a:lnTo>
                <a:lnTo>
                  <a:pt x="409" y="708"/>
                </a:lnTo>
                <a:lnTo>
                  <a:pt x="348" y="704"/>
                </a:lnTo>
                <a:lnTo>
                  <a:pt x="290" y="696"/>
                </a:lnTo>
                <a:lnTo>
                  <a:pt x="235" y="689"/>
                </a:lnTo>
                <a:lnTo>
                  <a:pt x="186" y="677"/>
                </a:lnTo>
                <a:lnTo>
                  <a:pt x="141" y="663"/>
                </a:lnTo>
                <a:lnTo>
                  <a:pt x="102" y="648"/>
                </a:lnTo>
                <a:lnTo>
                  <a:pt x="67" y="630"/>
                </a:lnTo>
                <a:lnTo>
                  <a:pt x="39" y="608"/>
                </a:lnTo>
                <a:lnTo>
                  <a:pt x="18" y="583"/>
                </a:lnTo>
                <a:lnTo>
                  <a:pt x="6" y="554"/>
                </a:lnTo>
                <a:lnTo>
                  <a:pt x="0" y="524"/>
                </a:lnTo>
                <a:lnTo>
                  <a:pt x="0" y="520"/>
                </a:lnTo>
                <a:lnTo>
                  <a:pt x="4" y="487"/>
                </a:lnTo>
                <a:lnTo>
                  <a:pt x="16" y="446"/>
                </a:lnTo>
                <a:lnTo>
                  <a:pt x="51" y="370"/>
                </a:lnTo>
                <a:lnTo>
                  <a:pt x="94" y="299"/>
                </a:lnTo>
                <a:lnTo>
                  <a:pt x="147" y="235"/>
                </a:lnTo>
                <a:lnTo>
                  <a:pt x="204" y="176"/>
                </a:lnTo>
                <a:lnTo>
                  <a:pt x="270" y="125"/>
                </a:lnTo>
                <a:lnTo>
                  <a:pt x="341" y="82"/>
                </a:lnTo>
                <a:lnTo>
                  <a:pt x="415" y="47"/>
                </a:lnTo>
                <a:lnTo>
                  <a:pt x="497" y="21"/>
                </a:lnTo>
                <a:lnTo>
                  <a:pt x="581" y="6"/>
                </a:lnTo>
                <a:lnTo>
                  <a:pt x="667" y="0"/>
                </a:lnTo>
                <a:lnTo>
                  <a:pt x="667" y="0"/>
                </a:lnTo>
                <a:lnTo>
                  <a:pt x="759" y="6"/>
                </a:lnTo>
                <a:lnTo>
                  <a:pt x="847" y="23"/>
                </a:lnTo>
                <a:lnTo>
                  <a:pt x="932" y="53"/>
                </a:lnTo>
                <a:lnTo>
                  <a:pt x="1010" y="90"/>
                </a:lnTo>
                <a:lnTo>
                  <a:pt x="1082" y="137"/>
                </a:lnTo>
                <a:lnTo>
                  <a:pt x="1149" y="194"/>
                </a:lnTo>
                <a:lnTo>
                  <a:pt x="1208" y="256"/>
                </a:lnTo>
                <a:lnTo>
                  <a:pt x="1258" y="325"/>
                </a:lnTo>
                <a:lnTo>
                  <a:pt x="1301" y="401"/>
                </a:lnTo>
                <a:lnTo>
                  <a:pt x="1301" y="401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chemeClr val="bg2"/>
              </a:gs>
            </a:gsLst>
            <a:lin ang="540000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5" name="Oval 29"/>
          <p:cNvSpPr>
            <a:spLocks noChangeArrowheads="1"/>
          </p:cNvSpPr>
          <p:nvPr/>
        </p:nvSpPr>
        <p:spPr bwMode="gray">
          <a:xfrm>
            <a:off x="6228184" y="4077072"/>
            <a:ext cx="654050" cy="622300"/>
          </a:xfrm>
          <a:prstGeom prst="ellipse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45490"/>
                  <a:invGamma/>
                </a:schemeClr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6" name="Freeform 30"/>
          <p:cNvSpPr>
            <a:spLocks/>
          </p:cNvSpPr>
          <p:nvPr/>
        </p:nvSpPr>
        <p:spPr bwMode="gray">
          <a:xfrm>
            <a:off x="6302933" y="4087444"/>
            <a:ext cx="504553" cy="234844"/>
          </a:xfrm>
          <a:custGeom>
            <a:avLst/>
            <a:gdLst/>
            <a:ahLst/>
            <a:cxnLst>
              <a:cxn ang="0">
                <a:pos x="1301" y="401"/>
              </a:cxn>
              <a:cxn ang="0">
                <a:pos x="1317" y="442"/>
              </a:cxn>
              <a:cxn ang="0">
                <a:pos x="1321" y="481"/>
              </a:cxn>
              <a:cxn ang="0">
                <a:pos x="1315" y="516"/>
              </a:cxn>
              <a:cxn ang="0">
                <a:pos x="1298" y="550"/>
              </a:cxn>
              <a:cxn ang="0">
                <a:pos x="1272" y="579"/>
              </a:cxn>
              <a:cxn ang="0">
                <a:pos x="1239" y="604"/>
              </a:cxn>
              <a:cxn ang="0">
                <a:pos x="1196" y="628"/>
              </a:cxn>
              <a:cxn ang="0">
                <a:pos x="1147" y="649"/>
              </a:cxn>
              <a:cxn ang="0">
                <a:pos x="1092" y="667"/>
              </a:cxn>
              <a:cxn ang="0">
                <a:pos x="1031" y="683"/>
              </a:cxn>
              <a:cxn ang="0">
                <a:pos x="967" y="694"/>
              </a:cxn>
              <a:cxn ang="0">
                <a:pos x="896" y="704"/>
              </a:cxn>
              <a:cxn ang="0">
                <a:pos x="824" y="710"/>
              </a:cxn>
              <a:cxn ang="0">
                <a:pos x="795" y="712"/>
              </a:cxn>
              <a:cxn ang="0">
                <a:pos x="476" y="712"/>
              </a:cxn>
              <a:cxn ang="0">
                <a:pos x="472" y="712"/>
              </a:cxn>
              <a:cxn ang="0">
                <a:pos x="409" y="708"/>
              </a:cxn>
              <a:cxn ang="0">
                <a:pos x="348" y="704"/>
              </a:cxn>
              <a:cxn ang="0">
                <a:pos x="290" y="696"/>
              </a:cxn>
              <a:cxn ang="0">
                <a:pos x="235" y="689"/>
              </a:cxn>
              <a:cxn ang="0">
                <a:pos x="186" y="677"/>
              </a:cxn>
              <a:cxn ang="0">
                <a:pos x="141" y="663"/>
              </a:cxn>
              <a:cxn ang="0">
                <a:pos x="102" y="648"/>
              </a:cxn>
              <a:cxn ang="0">
                <a:pos x="67" y="630"/>
              </a:cxn>
              <a:cxn ang="0">
                <a:pos x="39" y="608"/>
              </a:cxn>
              <a:cxn ang="0">
                <a:pos x="18" y="583"/>
              </a:cxn>
              <a:cxn ang="0">
                <a:pos x="6" y="554"/>
              </a:cxn>
              <a:cxn ang="0">
                <a:pos x="0" y="524"/>
              </a:cxn>
              <a:cxn ang="0">
                <a:pos x="0" y="520"/>
              </a:cxn>
              <a:cxn ang="0">
                <a:pos x="4" y="487"/>
              </a:cxn>
              <a:cxn ang="0">
                <a:pos x="16" y="446"/>
              </a:cxn>
              <a:cxn ang="0">
                <a:pos x="51" y="370"/>
              </a:cxn>
              <a:cxn ang="0">
                <a:pos x="94" y="299"/>
              </a:cxn>
              <a:cxn ang="0">
                <a:pos x="147" y="235"/>
              </a:cxn>
              <a:cxn ang="0">
                <a:pos x="204" y="176"/>
              </a:cxn>
              <a:cxn ang="0">
                <a:pos x="270" y="125"/>
              </a:cxn>
              <a:cxn ang="0">
                <a:pos x="341" y="82"/>
              </a:cxn>
              <a:cxn ang="0">
                <a:pos x="415" y="47"/>
              </a:cxn>
              <a:cxn ang="0">
                <a:pos x="497" y="21"/>
              </a:cxn>
              <a:cxn ang="0">
                <a:pos x="581" y="6"/>
              </a:cxn>
              <a:cxn ang="0">
                <a:pos x="667" y="0"/>
              </a:cxn>
              <a:cxn ang="0">
                <a:pos x="667" y="0"/>
              </a:cxn>
              <a:cxn ang="0">
                <a:pos x="759" y="6"/>
              </a:cxn>
              <a:cxn ang="0">
                <a:pos x="847" y="23"/>
              </a:cxn>
              <a:cxn ang="0">
                <a:pos x="932" y="53"/>
              </a:cxn>
              <a:cxn ang="0">
                <a:pos x="1010" y="90"/>
              </a:cxn>
              <a:cxn ang="0">
                <a:pos x="1082" y="137"/>
              </a:cxn>
              <a:cxn ang="0">
                <a:pos x="1149" y="194"/>
              </a:cxn>
              <a:cxn ang="0">
                <a:pos x="1208" y="256"/>
              </a:cxn>
              <a:cxn ang="0">
                <a:pos x="1258" y="325"/>
              </a:cxn>
              <a:cxn ang="0">
                <a:pos x="1301" y="401"/>
              </a:cxn>
              <a:cxn ang="0">
                <a:pos x="1301" y="401"/>
              </a:cxn>
            </a:cxnLst>
            <a:rect l="0" t="0" r="r" b="b"/>
            <a:pathLst>
              <a:path w="1321" h="712">
                <a:moveTo>
                  <a:pt x="1301" y="401"/>
                </a:moveTo>
                <a:lnTo>
                  <a:pt x="1317" y="442"/>
                </a:lnTo>
                <a:lnTo>
                  <a:pt x="1321" y="481"/>
                </a:lnTo>
                <a:lnTo>
                  <a:pt x="1315" y="516"/>
                </a:lnTo>
                <a:lnTo>
                  <a:pt x="1298" y="550"/>
                </a:lnTo>
                <a:lnTo>
                  <a:pt x="1272" y="579"/>
                </a:lnTo>
                <a:lnTo>
                  <a:pt x="1239" y="604"/>
                </a:lnTo>
                <a:lnTo>
                  <a:pt x="1196" y="628"/>
                </a:lnTo>
                <a:lnTo>
                  <a:pt x="1147" y="649"/>
                </a:lnTo>
                <a:lnTo>
                  <a:pt x="1092" y="667"/>
                </a:lnTo>
                <a:lnTo>
                  <a:pt x="1031" y="683"/>
                </a:lnTo>
                <a:lnTo>
                  <a:pt x="967" y="694"/>
                </a:lnTo>
                <a:lnTo>
                  <a:pt x="896" y="704"/>
                </a:lnTo>
                <a:lnTo>
                  <a:pt x="824" y="710"/>
                </a:lnTo>
                <a:lnTo>
                  <a:pt x="795" y="712"/>
                </a:lnTo>
                <a:lnTo>
                  <a:pt x="476" y="712"/>
                </a:lnTo>
                <a:lnTo>
                  <a:pt x="472" y="712"/>
                </a:lnTo>
                <a:lnTo>
                  <a:pt x="409" y="708"/>
                </a:lnTo>
                <a:lnTo>
                  <a:pt x="348" y="704"/>
                </a:lnTo>
                <a:lnTo>
                  <a:pt x="290" y="696"/>
                </a:lnTo>
                <a:lnTo>
                  <a:pt x="235" y="689"/>
                </a:lnTo>
                <a:lnTo>
                  <a:pt x="186" y="677"/>
                </a:lnTo>
                <a:lnTo>
                  <a:pt x="141" y="663"/>
                </a:lnTo>
                <a:lnTo>
                  <a:pt x="102" y="648"/>
                </a:lnTo>
                <a:lnTo>
                  <a:pt x="67" y="630"/>
                </a:lnTo>
                <a:lnTo>
                  <a:pt x="39" y="608"/>
                </a:lnTo>
                <a:lnTo>
                  <a:pt x="18" y="583"/>
                </a:lnTo>
                <a:lnTo>
                  <a:pt x="6" y="554"/>
                </a:lnTo>
                <a:lnTo>
                  <a:pt x="0" y="524"/>
                </a:lnTo>
                <a:lnTo>
                  <a:pt x="0" y="520"/>
                </a:lnTo>
                <a:lnTo>
                  <a:pt x="4" y="487"/>
                </a:lnTo>
                <a:lnTo>
                  <a:pt x="16" y="446"/>
                </a:lnTo>
                <a:lnTo>
                  <a:pt x="51" y="370"/>
                </a:lnTo>
                <a:lnTo>
                  <a:pt x="94" y="299"/>
                </a:lnTo>
                <a:lnTo>
                  <a:pt x="147" y="235"/>
                </a:lnTo>
                <a:lnTo>
                  <a:pt x="204" y="176"/>
                </a:lnTo>
                <a:lnTo>
                  <a:pt x="270" y="125"/>
                </a:lnTo>
                <a:lnTo>
                  <a:pt x="341" y="82"/>
                </a:lnTo>
                <a:lnTo>
                  <a:pt x="415" y="47"/>
                </a:lnTo>
                <a:lnTo>
                  <a:pt x="497" y="21"/>
                </a:lnTo>
                <a:lnTo>
                  <a:pt x="581" y="6"/>
                </a:lnTo>
                <a:lnTo>
                  <a:pt x="667" y="0"/>
                </a:lnTo>
                <a:lnTo>
                  <a:pt x="667" y="0"/>
                </a:lnTo>
                <a:lnTo>
                  <a:pt x="759" y="6"/>
                </a:lnTo>
                <a:lnTo>
                  <a:pt x="847" y="23"/>
                </a:lnTo>
                <a:lnTo>
                  <a:pt x="932" y="53"/>
                </a:lnTo>
                <a:lnTo>
                  <a:pt x="1010" y="90"/>
                </a:lnTo>
                <a:lnTo>
                  <a:pt x="1082" y="137"/>
                </a:lnTo>
                <a:lnTo>
                  <a:pt x="1149" y="194"/>
                </a:lnTo>
                <a:lnTo>
                  <a:pt x="1208" y="256"/>
                </a:lnTo>
                <a:lnTo>
                  <a:pt x="1258" y="325"/>
                </a:lnTo>
                <a:lnTo>
                  <a:pt x="1301" y="401"/>
                </a:lnTo>
                <a:lnTo>
                  <a:pt x="1301" y="401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chemeClr val="bg2"/>
              </a:gs>
            </a:gsLst>
            <a:lin ang="540000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7" name="Oval 38"/>
          <p:cNvSpPr>
            <a:spLocks noChangeArrowheads="1"/>
          </p:cNvSpPr>
          <p:nvPr/>
        </p:nvSpPr>
        <p:spPr bwMode="gray">
          <a:xfrm rot="18227093">
            <a:off x="3016325" y="4244528"/>
            <a:ext cx="130175" cy="138113"/>
          </a:xfrm>
          <a:prstGeom prst="ellipse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66667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8" name="Oval 38"/>
          <p:cNvSpPr>
            <a:spLocks noChangeArrowheads="1"/>
          </p:cNvSpPr>
          <p:nvPr/>
        </p:nvSpPr>
        <p:spPr bwMode="gray">
          <a:xfrm rot="18227093">
            <a:off x="3304357" y="4172520"/>
            <a:ext cx="130175" cy="138113"/>
          </a:xfrm>
          <a:prstGeom prst="ellipse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66667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9" name="Oval 38"/>
          <p:cNvSpPr>
            <a:spLocks noChangeArrowheads="1"/>
          </p:cNvSpPr>
          <p:nvPr/>
        </p:nvSpPr>
        <p:spPr bwMode="gray">
          <a:xfrm rot="18227093">
            <a:off x="5752629" y="4172521"/>
            <a:ext cx="130175" cy="138113"/>
          </a:xfrm>
          <a:prstGeom prst="ellipse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66667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" name="Oval 38"/>
          <p:cNvSpPr>
            <a:spLocks noChangeArrowheads="1"/>
          </p:cNvSpPr>
          <p:nvPr/>
        </p:nvSpPr>
        <p:spPr bwMode="gray">
          <a:xfrm rot="18227093">
            <a:off x="6040661" y="4244528"/>
            <a:ext cx="130175" cy="138113"/>
          </a:xfrm>
          <a:prstGeom prst="ellipse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66667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" name="Прямоугольник 70"/>
          <p:cNvSpPr/>
          <p:nvPr/>
        </p:nvSpPr>
        <p:spPr>
          <a:xfrm>
            <a:off x="6444208" y="5157192"/>
            <a:ext cx="24482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Клиентское приложение – Б…В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72" name="Блок-схема: ручной ввод 71"/>
          <p:cNvSpPr/>
          <p:nvPr/>
        </p:nvSpPr>
        <p:spPr>
          <a:xfrm>
            <a:off x="179512" y="188640"/>
            <a:ext cx="3240360" cy="1008112"/>
          </a:xfrm>
          <a:prstGeom prst="flowChartManualInp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Заголовок 1"/>
          <p:cNvSpPr txBox="1">
            <a:spLocks/>
          </p:cNvSpPr>
          <p:nvPr/>
        </p:nvSpPr>
        <p:spPr>
          <a:xfrm>
            <a:off x="467544" y="476672"/>
            <a:ext cx="2952328" cy="706090"/>
          </a:xfrm>
          <a:prstGeom prst="rect">
            <a:avLst/>
          </a:prstGeom>
        </p:spPr>
        <p:txBody>
          <a:bodyPr vert="horz" anchor="ctr">
            <a:normAutofit fontScale="750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1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О технологии</a:t>
            </a:r>
            <a:endParaRPr kumimoji="0" lang="ru-RU" sz="4100" b="1" i="0" u="none" strike="noStrike" kern="1200" cap="none" spc="0" normalizeH="0" baseline="0" noProof="0" dirty="0">
              <a:ln w="6350"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5936" y="260648"/>
            <a:ext cx="4629200" cy="72008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Принципы</a:t>
            </a: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smtClean="0">
                <a:solidFill>
                  <a:srgbClr val="FFC000"/>
                </a:solidFill>
              </a:rPr>
              <a:t>GSEE</a:t>
            </a:r>
            <a:endParaRPr lang="ru-RU" sz="3600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79512" y="1124744"/>
            <a:ext cx="8712968" cy="108012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Geo</a:t>
            </a:r>
            <a:r>
              <a:rPr kumimoji="0" lang="ru-RU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с</a:t>
            </a:r>
            <a:r>
              <a:rPr kumimoji="0" lang="en-US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ad System Enterprise Edition</a:t>
            </a:r>
            <a:r>
              <a:rPr kumimoji="0" lang="ru-RU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(</a:t>
            </a:r>
            <a:r>
              <a:rPr kumimoji="0" lang="en-US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GSEE)</a:t>
            </a:r>
            <a:r>
              <a:rPr kumimoji="0" lang="ru-RU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– </a:t>
            </a:r>
            <a:r>
              <a:rPr kumimoji="0" lang="ru-RU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Российское программное обеспечение</a:t>
            </a:r>
            <a:r>
              <a:rPr kumimoji="0" lang="ru-RU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полностью отвечающее современным требованиям к построению АИС на основе пространственных данных.</a:t>
            </a:r>
            <a:endParaRPr kumimoji="0" lang="ru-RU" b="1" i="0" u="none" strike="noStrike" kern="1200" cap="none" spc="0" normalizeH="0" baseline="0" noProof="0" dirty="0">
              <a:ln w="6350">
                <a:noFill/>
              </a:ln>
              <a:solidFill>
                <a:srgbClr val="00206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AutoShape 3"/>
          <p:cNvSpPr>
            <a:spLocks noChangeArrowheads="1"/>
          </p:cNvSpPr>
          <p:nvPr/>
        </p:nvSpPr>
        <p:spPr bwMode="gray">
          <a:xfrm rot="39573186">
            <a:off x="4585568" y="3258592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0196"/>
                  <a:invGamma/>
                </a:schemeClr>
              </a:gs>
            </a:gsLst>
            <a:lin ang="540000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gray">
          <a:xfrm rot="3465783">
            <a:off x="4585569" y="5422354"/>
            <a:ext cx="792162" cy="288925"/>
          </a:xfrm>
          <a:prstGeom prst="rightArrow">
            <a:avLst>
              <a:gd name="adj1" fmla="val 35167"/>
              <a:gd name="adj2" fmla="val 111028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0196"/>
                  <a:invGamma/>
                </a:schemeClr>
              </a:gs>
            </a:gsLst>
            <a:lin ang="540000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gray">
          <a:xfrm rot="35969022">
            <a:off x="3366368" y="3334792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0196"/>
                  <a:invGamma/>
                </a:schemeClr>
              </a:gs>
            </a:gsLst>
            <a:lin ang="540000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gray">
          <a:xfrm rot="7535209">
            <a:off x="3328268" y="5389017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0196"/>
                  <a:invGamma/>
                </a:schemeClr>
              </a:gs>
            </a:gsLst>
            <a:lin ang="540000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gray">
          <a:xfrm>
            <a:off x="5164212" y="4386511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0196"/>
                  <a:invGamma/>
                </a:schemeClr>
              </a:gs>
            </a:gsLst>
            <a:lin ang="540000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gray">
          <a:xfrm rot="-10800000">
            <a:off x="2754387" y="4380161"/>
            <a:ext cx="863600" cy="288925"/>
          </a:xfrm>
          <a:prstGeom prst="rightArrow">
            <a:avLst>
              <a:gd name="adj1" fmla="val 35167"/>
              <a:gd name="adj2" fmla="val 121041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0196"/>
                  <a:invGamma/>
                </a:schemeClr>
              </a:gs>
            </a:gsLst>
            <a:lin ang="540000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gray">
          <a:xfrm>
            <a:off x="2500387" y="2618036"/>
            <a:ext cx="3743325" cy="3744912"/>
          </a:xfrm>
          <a:prstGeom prst="ellipse">
            <a:avLst/>
          </a:prstGeom>
          <a:noFill/>
          <a:ln w="38100" algn="ctr">
            <a:solidFill>
              <a:schemeClr val="bg2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3236987" y="2676773"/>
            <a:ext cx="360363" cy="360363"/>
            <a:chOff x="1973" y="1706"/>
            <a:chExt cx="227" cy="227"/>
          </a:xfr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effectLst>
            <a:glow rad="1397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12" name="Oval 11"/>
            <p:cNvSpPr>
              <a:spLocks noChangeArrowheads="1"/>
            </p:cNvSpPr>
            <p:nvPr/>
          </p:nvSpPr>
          <p:spPr bwMode="gray">
            <a:xfrm>
              <a:off x="1973" y="1706"/>
              <a:ext cx="227" cy="227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gray">
            <a:xfrm>
              <a:off x="1983" y="1725"/>
              <a:ext cx="141" cy="142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2292425" y="4332536"/>
            <a:ext cx="360362" cy="360362"/>
            <a:chOff x="1565" y="2659"/>
            <a:chExt cx="227" cy="227"/>
          </a:xfrm>
          <a:solidFill>
            <a:srgbClr val="990000"/>
          </a:solidFill>
        </p:grpSpPr>
        <p:sp>
          <p:nvSpPr>
            <p:cNvPr id="15" name="Oval 14"/>
            <p:cNvSpPr>
              <a:spLocks noChangeArrowheads="1"/>
            </p:cNvSpPr>
            <p:nvPr/>
          </p:nvSpPr>
          <p:spPr bwMode="gray">
            <a:xfrm>
              <a:off x="1565" y="2659"/>
              <a:ext cx="227" cy="227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gray">
            <a:xfrm>
              <a:off x="1575" y="2678"/>
              <a:ext cx="141" cy="142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3156025" y="5875586"/>
            <a:ext cx="360362" cy="360362"/>
            <a:chOff x="2109" y="3612"/>
            <a:chExt cx="227" cy="227"/>
          </a:xfrm>
          <a:solidFill>
            <a:srgbClr val="7030A0"/>
          </a:solidFill>
        </p:grpSpPr>
        <p:sp>
          <p:nvSpPr>
            <p:cNvPr id="18" name="Oval 17"/>
            <p:cNvSpPr>
              <a:spLocks noChangeArrowheads="1"/>
            </p:cNvSpPr>
            <p:nvPr/>
          </p:nvSpPr>
          <p:spPr bwMode="gray">
            <a:xfrm>
              <a:off x="2109" y="3612"/>
              <a:ext cx="227" cy="227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gray">
            <a:xfrm>
              <a:off x="2119" y="3631"/>
              <a:ext cx="141" cy="142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5086425" y="2656136"/>
            <a:ext cx="360362" cy="360362"/>
            <a:chOff x="3470" y="1706"/>
            <a:chExt cx="227" cy="227"/>
          </a:xfrm>
          <a:solidFill>
            <a:srgbClr val="00B0F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21" name="Oval 20"/>
            <p:cNvSpPr>
              <a:spLocks noChangeArrowheads="1"/>
            </p:cNvSpPr>
            <p:nvPr/>
          </p:nvSpPr>
          <p:spPr bwMode="gray">
            <a:xfrm>
              <a:off x="3470" y="1706"/>
              <a:ext cx="227" cy="227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gray">
            <a:xfrm>
              <a:off x="3480" y="1725"/>
              <a:ext cx="141" cy="142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6035750" y="4332536"/>
            <a:ext cx="360362" cy="360362"/>
            <a:chOff x="3923" y="2659"/>
            <a:chExt cx="227" cy="227"/>
          </a:xfrm>
          <a:solidFill>
            <a:srgbClr val="92D050"/>
          </a:solidFill>
        </p:grpSpPr>
        <p:sp>
          <p:nvSpPr>
            <p:cNvPr id="24" name="Oval 23"/>
            <p:cNvSpPr>
              <a:spLocks noChangeArrowheads="1"/>
            </p:cNvSpPr>
            <p:nvPr/>
          </p:nvSpPr>
          <p:spPr bwMode="gray">
            <a:xfrm>
              <a:off x="3923" y="2659"/>
              <a:ext cx="227" cy="227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gray">
            <a:xfrm>
              <a:off x="3933" y="2678"/>
              <a:ext cx="141" cy="142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5141987" y="5932736"/>
            <a:ext cx="360363" cy="360362"/>
            <a:chOff x="3515" y="3521"/>
            <a:chExt cx="227" cy="227"/>
          </a:xfrm>
          <a:solidFill>
            <a:srgbClr val="FFC000"/>
          </a:solidFill>
        </p:grpSpPr>
        <p:sp>
          <p:nvSpPr>
            <p:cNvPr id="27" name="Oval 26"/>
            <p:cNvSpPr>
              <a:spLocks noChangeArrowheads="1"/>
            </p:cNvSpPr>
            <p:nvPr/>
          </p:nvSpPr>
          <p:spPr bwMode="gray">
            <a:xfrm>
              <a:off x="3515" y="3521"/>
              <a:ext cx="227" cy="227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gray">
            <a:xfrm>
              <a:off x="3525" y="3540"/>
              <a:ext cx="141" cy="142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9" name="Oval 28"/>
          <p:cNvSpPr>
            <a:spLocks noChangeArrowheads="1"/>
          </p:cNvSpPr>
          <p:nvPr/>
        </p:nvSpPr>
        <p:spPr bwMode="gray">
          <a:xfrm>
            <a:off x="3432250" y="3570536"/>
            <a:ext cx="1944687" cy="1944687"/>
          </a:xfrm>
          <a:prstGeom prst="ellipse">
            <a:avLst/>
          </a:prstGeom>
          <a:solidFill>
            <a:srgbClr val="00B0F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0" name="Oval 29"/>
          <p:cNvSpPr>
            <a:spLocks noChangeArrowheads="1"/>
          </p:cNvSpPr>
          <p:nvPr/>
        </p:nvSpPr>
        <p:spPr bwMode="gray">
          <a:xfrm>
            <a:off x="3643387" y="3781673"/>
            <a:ext cx="1522413" cy="1522413"/>
          </a:xfrm>
          <a:prstGeom prst="ellipse">
            <a:avLst/>
          </a:prstGeom>
          <a:solidFill>
            <a:srgbClr val="333333"/>
          </a:soli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gray">
          <a:xfrm>
            <a:off x="3665612" y="3800723"/>
            <a:ext cx="1471613" cy="1473200"/>
          </a:xfrm>
          <a:prstGeom prst="ellipse">
            <a:avLst/>
          </a:prstGeom>
          <a:gradFill rotWithShape="1">
            <a:gsLst>
              <a:gs pos="0">
                <a:srgbClr val="D6E1E2">
                  <a:gamma/>
                  <a:shade val="46275"/>
                  <a:invGamma/>
                </a:srgbClr>
              </a:gs>
              <a:gs pos="100000">
                <a:srgbClr val="D6E1E2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gray">
          <a:xfrm>
            <a:off x="3683075" y="3810248"/>
            <a:ext cx="1438275" cy="1435100"/>
          </a:xfrm>
          <a:prstGeom prst="ellipse">
            <a:avLst/>
          </a:prstGeom>
          <a:gradFill rotWithShape="1">
            <a:gsLst>
              <a:gs pos="0">
                <a:srgbClr val="D6E1E2">
                  <a:alpha val="0"/>
                </a:srgbClr>
              </a:gs>
              <a:gs pos="100000">
                <a:srgbClr val="D6E1E2">
                  <a:gamma/>
                  <a:tint val="34902"/>
                  <a:invGamma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33" name="Oval 32"/>
          <p:cNvSpPr>
            <a:spLocks noChangeArrowheads="1"/>
          </p:cNvSpPr>
          <p:nvPr/>
        </p:nvSpPr>
        <p:spPr bwMode="gray">
          <a:xfrm>
            <a:off x="3698950" y="3824536"/>
            <a:ext cx="1366837" cy="1341437"/>
          </a:xfrm>
          <a:prstGeom prst="ellipse">
            <a:avLst/>
          </a:prstGeom>
          <a:gradFill rotWithShape="1">
            <a:gsLst>
              <a:gs pos="0">
                <a:srgbClr val="D6E1E2">
                  <a:gamma/>
                  <a:shade val="79216"/>
                  <a:invGamma/>
                </a:srgbClr>
              </a:gs>
              <a:gs pos="100000">
                <a:srgbClr val="D6E1E2">
                  <a:alpha val="48000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gray">
          <a:xfrm>
            <a:off x="3779912" y="3861048"/>
            <a:ext cx="1214438" cy="1090613"/>
          </a:xfrm>
          <a:prstGeom prst="ellipse">
            <a:avLst/>
          </a:prstGeom>
          <a:gradFill rotWithShape="1">
            <a:gsLst>
              <a:gs pos="0">
                <a:srgbClr val="D6E1E2">
                  <a:gamma/>
                  <a:tint val="0"/>
                  <a:invGamma/>
                </a:srgbClr>
              </a:gs>
              <a:gs pos="100000">
                <a:srgbClr val="D6E1E2">
                  <a:alpha val="38000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35" name="Text Box 34"/>
          <p:cNvSpPr txBox="1">
            <a:spLocks noChangeArrowheads="1"/>
          </p:cNvSpPr>
          <p:nvPr/>
        </p:nvSpPr>
        <p:spPr bwMode="gray">
          <a:xfrm>
            <a:off x="3779912" y="4005064"/>
            <a:ext cx="1173719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GSEE</a:t>
            </a:r>
          </a:p>
          <a:p>
            <a:pPr algn="ctr" eaLnBrk="0" hangingPunct="0"/>
            <a:r>
              <a:rPr lang="ru-RU" sz="1600" dirty="0" smtClean="0">
                <a:solidFill>
                  <a:srgbClr val="002060"/>
                </a:solidFill>
              </a:rPr>
              <a:t>Системные</a:t>
            </a:r>
          </a:p>
          <a:p>
            <a:pPr algn="ctr" eaLnBrk="0" hangingPunct="0"/>
            <a:r>
              <a:rPr lang="ru-RU" sz="1600" dirty="0" smtClean="0">
                <a:solidFill>
                  <a:srgbClr val="002060"/>
                </a:solidFill>
              </a:rPr>
              <a:t>принципы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36" name="Text Box 35"/>
          <p:cNvSpPr txBox="1">
            <a:spLocks noChangeArrowheads="1"/>
          </p:cNvSpPr>
          <p:nvPr/>
        </p:nvSpPr>
        <p:spPr bwMode="black">
          <a:xfrm>
            <a:off x="4499992" y="2204864"/>
            <a:ext cx="2262414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1600" dirty="0" smtClean="0"/>
              <a:t>Кроссплатформенность</a:t>
            </a:r>
            <a:endParaRPr lang="en-US" sz="1600" dirty="0"/>
          </a:p>
        </p:txBody>
      </p:sp>
      <p:sp>
        <p:nvSpPr>
          <p:cNvPr id="37" name="Text Box 37"/>
          <p:cNvSpPr txBox="1">
            <a:spLocks noChangeArrowheads="1"/>
          </p:cNvSpPr>
          <p:nvPr/>
        </p:nvSpPr>
        <p:spPr bwMode="black">
          <a:xfrm>
            <a:off x="6437387" y="4356348"/>
            <a:ext cx="136608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1600" dirty="0" smtClean="0"/>
              <a:t>Безопасность</a:t>
            </a:r>
            <a:endParaRPr lang="en-US" sz="1600" dirty="0"/>
          </a:p>
        </p:txBody>
      </p:sp>
      <p:sp>
        <p:nvSpPr>
          <p:cNvPr id="38" name="Text Box 38"/>
          <p:cNvSpPr txBox="1">
            <a:spLocks noChangeArrowheads="1"/>
          </p:cNvSpPr>
          <p:nvPr/>
        </p:nvSpPr>
        <p:spPr bwMode="black">
          <a:xfrm>
            <a:off x="5448474" y="6162824"/>
            <a:ext cx="1775679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1600" dirty="0" smtClean="0"/>
              <a:t>Распределенность</a:t>
            </a:r>
            <a:endParaRPr lang="en-US" sz="1600" dirty="0"/>
          </a:p>
        </p:txBody>
      </p:sp>
      <p:sp>
        <p:nvSpPr>
          <p:cNvPr id="39" name="Text Box 39"/>
          <p:cNvSpPr txBox="1">
            <a:spLocks noChangeArrowheads="1"/>
          </p:cNvSpPr>
          <p:nvPr/>
        </p:nvSpPr>
        <p:spPr bwMode="auto">
          <a:xfrm>
            <a:off x="2095582" y="2202384"/>
            <a:ext cx="191013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eaLnBrk="0" hangingPunct="0"/>
            <a:r>
              <a:rPr lang="ru-RU" sz="1600" dirty="0" smtClean="0"/>
              <a:t>Масштабируемость</a:t>
            </a:r>
            <a:endParaRPr lang="en-US" sz="1600" dirty="0"/>
          </a:p>
        </p:txBody>
      </p:sp>
      <p:sp>
        <p:nvSpPr>
          <p:cNvPr id="40" name="Text Box 40"/>
          <p:cNvSpPr txBox="1">
            <a:spLocks noChangeArrowheads="1"/>
          </p:cNvSpPr>
          <p:nvPr/>
        </p:nvSpPr>
        <p:spPr bwMode="black">
          <a:xfrm>
            <a:off x="1475656" y="6162824"/>
            <a:ext cx="1643022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dirty="0" smtClean="0"/>
              <a:t>Мобильность</a:t>
            </a:r>
            <a:endParaRPr lang="en-US" sz="1600" dirty="0"/>
          </a:p>
        </p:txBody>
      </p:sp>
      <p:sp>
        <p:nvSpPr>
          <p:cNvPr id="42" name="Text Box 37"/>
          <p:cNvSpPr txBox="1">
            <a:spLocks noChangeArrowheads="1"/>
          </p:cNvSpPr>
          <p:nvPr/>
        </p:nvSpPr>
        <p:spPr bwMode="black">
          <a:xfrm>
            <a:off x="1043608" y="4293096"/>
            <a:ext cx="1224136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1600" dirty="0" smtClean="0"/>
              <a:t>Открытость</a:t>
            </a:r>
            <a:endParaRPr lang="en-US" sz="1600" dirty="0"/>
          </a:p>
        </p:txBody>
      </p:sp>
      <p:sp>
        <p:nvSpPr>
          <p:cNvPr id="43" name="Блок-схема: ручной ввод 42"/>
          <p:cNvSpPr/>
          <p:nvPr/>
        </p:nvSpPr>
        <p:spPr>
          <a:xfrm>
            <a:off x="251520" y="116632"/>
            <a:ext cx="3240360" cy="1008112"/>
          </a:xfrm>
          <a:prstGeom prst="flowChartManualInp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Заголовок 1"/>
          <p:cNvSpPr txBox="1">
            <a:spLocks/>
          </p:cNvSpPr>
          <p:nvPr/>
        </p:nvSpPr>
        <p:spPr>
          <a:xfrm>
            <a:off x="467544" y="476672"/>
            <a:ext cx="2952328" cy="706090"/>
          </a:xfrm>
          <a:prstGeom prst="rect">
            <a:avLst/>
          </a:prstGeom>
        </p:spPr>
        <p:txBody>
          <a:bodyPr vert="horz" anchor="ctr">
            <a:normAutofit fontScale="750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1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О технологии</a:t>
            </a:r>
            <a:endParaRPr kumimoji="0" lang="ru-RU" sz="4100" b="1" i="0" u="none" strike="noStrike" kern="1200" cap="none" spc="0" normalizeH="0" baseline="0" noProof="0" dirty="0">
              <a:ln w="6350"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3928" y="260648"/>
            <a:ext cx="4917232" cy="692696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lvl="0"/>
            <a:r>
              <a:rPr lang="ru-RU" sz="40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40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Безопасность</a:t>
            </a:r>
            <a:r>
              <a:rPr lang="ru-RU" sz="3600" dirty="0" smtClean="0">
                <a:solidFill>
                  <a:srgbClr val="FFC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rgbClr val="FFC000"/>
                </a:solidFill>
              </a:rPr>
              <a:t>GSEE </a:t>
            </a:r>
            <a:r>
              <a:rPr lang="en-US" sz="4000" dirty="0" smtClean="0"/>
              <a:t/>
            </a:r>
            <a:br>
              <a:rPr lang="en-US" sz="4000" dirty="0" smtClean="0"/>
            </a:br>
            <a:endParaRPr lang="ru-RU" sz="4000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411760" y="1"/>
            <a:ext cx="4752528" cy="476672"/>
          </a:xfrm>
          <a:prstGeom prst="rect">
            <a:avLst/>
          </a:prstGeom>
        </p:spPr>
        <p:txBody>
          <a:bodyPr vert="horz" anchor="ctr">
            <a:normAutofit fontScale="700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1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115616" y="2708920"/>
            <a:ext cx="6840760" cy="3240360"/>
            <a:chOff x="611909" y="980728"/>
            <a:chExt cx="8355338" cy="5489519"/>
          </a:xfrm>
          <a:solidFill>
            <a:srgbClr val="CC6600"/>
          </a:solidFill>
        </p:grpSpPr>
        <p:sp>
          <p:nvSpPr>
            <p:cNvPr id="5" name="AutoShape 6"/>
            <p:cNvSpPr>
              <a:spLocks noChangeArrowheads="1"/>
            </p:cNvSpPr>
            <p:nvPr/>
          </p:nvSpPr>
          <p:spPr bwMode="black">
            <a:xfrm>
              <a:off x="684726" y="3638556"/>
              <a:ext cx="8208912" cy="1872207"/>
            </a:xfrm>
            <a:prstGeom prst="roundRect">
              <a:avLst>
                <a:gd name="adj" fmla="val 13745"/>
              </a:avLst>
            </a:prstGeom>
            <a:grpFill/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6" name="AutoShape 3"/>
            <p:cNvSpPr>
              <a:spLocks noChangeArrowheads="1"/>
            </p:cNvSpPr>
            <p:nvPr/>
          </p:nvSpPr>
          <p:spPr bwMode="black">
            <a:xfrm>
              <a:off x="6510084" y="4188451"/>
              <a:ext cx="1676400" cy="1222648"/>
            </a:xfrm>
            <a:prstGeom prst="roundRect">
              <a:avLst>
                <a:gd name="adj" fmla="val 13745"/>
              </a:avLst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style>
            <a:lnRef idx="0">
              <a:scrgbClr r="0" g="0" b="0"/>
            </a:lnRef>
            <a:fillRef idx="1003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none" anchor="ctr"/>
            <a:lstStyle/>
            <a:p>
              <a:pPr algn="ctr"/>
              <a:r>
                <a:rPr lang="ru-RU" b="1" dirty="0" smtClean="0">
                  <a:solidFill>
                    <a:schemeClr val="bg1">
                      <a:lumMod val="75000"/>
                    </a:schemeClr>
                  </a:solidFill>
                </a:rPr>
                <a:t>РОЛЬ 2</a:t>
              </a:r>
              <a:endParaRPr lang="ru-RU" b="1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7" name="AutoShape 4"/>
            <p:cNvSpPr>
              <a:spLocks noChangeArrowheads="1"/>
            </p:cNvSpPr>
            <p:nvPr/>
          </p:nvSpPr>
          <p:spPr bwMode="black">
            <a:xfrm>
              <a:off x="1259632" y="4221088"/>
              <a:ext cx="1665288" cy="1150640"/>
            </a:xfrm>
            <a:prstGeom prst="roundRect">
              <a:avLst>
                <a:gd name="adj" fmla="val 13745"/>
              </a:avLst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style>
            <a:lnRef idx="0">
              <a:scrgbClr r="0" g="0" b="0"/>
            </a:lnRef>
            <a:fillRef idx="1002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none" anchor="ctr"/>
            <a:lstStyle/>
            <a:p>
              <a:pPr algn="ctr"/>
              <a:r>
                <a:rPr lang="ru-RU" b="1" dirty="0" smtClean="0">
                  <a:solidFill>
                    <a:schemeClr val="bg1">
                      <a:lumMod val="75000"/>
                    </a:schemeClr>
                  </a:solidFill>
                </a:rPr>
                <a:t>РОЛЬ 1</a:t>
              </a:r>
              <a:endParaRPr lang="ru-RU" b="1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8" name="AutoShape 5"/>
            <p:cNvSpPr>
              <a:spLocks noChangeArrowheads="1"/>
            </p:cNvSpPr>
            <p:nvPr/>
          </p:nvSpPr>
          <p:spPr bwMode="black">
            <a:xfrm>
              <a:off x="1475656" y="980728"/>
              <a:ext cx="6696744" cy="2160240"/>
            </a:xfrm>
            <a:prstGeom prst="roundRect">
              <a:avLst>
                <a:gd name="adj" fmla="val 13745"/>
              </a:avLst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style>
            <a:lnRef idx="0">
              <a:scrgbClr r="0" g="0" b="0"/>
            </a:lnRef>
            <a:fillRef idx="1002">
              <a:schemeClr val="lt1"/>
            </a:fillRef>
            <a:effectRef idx="0">
              <a:scrgbClr r="0" g="0" b="0"/>
            </a:effectRef>
            <a:fontRef idx="major"/>
          </p:style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1619672" y="1628800"/>
              <a:ext cx="6096000" cy="990600"/>
              <a:chOff x="624" y="1152"/>
              <a:chExt cx="4080" cy="720"/>
            </a:xfrm>
            <a:grpFill/>
          </p:grpSpPr>
          <p:sp useBgFill="1">
            <p:nvSpPr>
              <p:cNvPr id="28" name="Rectangle 8"/>
              <p:cNvSpPr>
                <a:spLocks noChangeArrowheads="1"/>
              </p:cNvSpPr>
              <p:nvPr/>
            </p:nvSpPr>
            <p:spPr bwMode="gray">
              <a:xfrm rot="3419336">
                <a:off x="624" y="1200"/>
                <a:ext cx="672" cy="672"/>
              </a:xfrm>
              <a:prstGeom prst="rect">
                <a:avLst/>
              </a:prstGeom>
              <a:ln w="9525">
                <a:miter lim="800000"/>
                <a:headEnd/>
                <a:tailEnd/>
              </a:ln>
              <a:effectLst/>
              <a:scene3d>
                <a:camera prst="legacyPerspectiveFront">
                  <a:rot lat="0" lon="1500000" rev="0"/>
                </a:camera>
                <a:lightRig rig="legacyFlat4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hlink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ru-RU"/>
              </a:p>
            </p:txBody>
          </p:sp>
          <p:sp>
            <p:nvSpPr>
              <p:cNvPr id="46" name="Oval 13"/>
              <p:cNvSpPr>
                <a:spLocks noChangeArrowheads="1"/>
              </p:cNvSpPr>
              <p:nvPr/>
            </p:nvSpPr>
            <p:spPr bwMode="gray">
              <a:xfrm>
                <a:off x="1876" y="1327"/>
                <a:ext cx="27" cy="27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 useBgFill="1">
            <p:nvSpPr>
              <p:cNvPr id="30" name="Rectangle 14"/>
              <p:cNvSpPr>
                <a:spLocks noChangeArrowheads="1"/>
              </p:cNvSpPr>
              <p:nvPr/>
            </p:nvSpPr>
            <p:spPr bwMode="gray">
              <a:xfrm rot="3419336">
                <a:off x="1776" y="1152"/>
                <a:ext cx="672" cy="672"/>
              </a:xfrm>
              <a:prstGeom prst="rect">
                <a:avLst/>
              </a:prstGeom>
              <a:ln w="9525">
                <a:miter lim="800000"/>
                <a:headEnd/>
                <a:tailEnd/>
              </a:ln>
              <a:effectLst/>
              <a:scene3d>
                <a:camera prst="legacyPerspectiveFront">
                  <a:rot lat="0" lon="1500000" rev="0"/>
                </a:camera>
                <a:lightRig rig="legacyFlat4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accent2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ru-RU"/>
              </a:p>
            </p:txBody>
          </p:sp>
          <p:grpSp>
            <p:nvGrpSpPr>
              <p:cNvPr id="31" name="Group 15"/>
              <p:cNvGrpSpPr>
                <a:grpSpLocks/>
              </p:cNvGrpSpPr>
              <p:nvPr/>
            </p:nvGrpSpPr>
            <p:grpSpPr bwMode="auto">
              <a:xfrm>
                <a:off x="2989" y="1297"/>
                <a:ext cx="95" cy="92"/>
                <a:chOff x="2400" y="3443"/>
                <a:chExt cx="71" cy="234"/>
              </a:xfrm>
              <a:grpFill/>
            </p:grpSpPr>
            <p:sp>
              <p:nvSpPr>
                <p:cNvPr id="41" name="Oval 18"/>
                <p:cNvSpPr>
                  <a:spLocks noChangeArrowheads="1"/>
                </p:cNvSpPr>
                <p:nvPr/>
              </p:nvSpPr>
              <p:spPr bwMode="gray">
                <a:xfrm>
                  <a:off x="2400" y="3443"/>
                  <a:ext cx="71" cy="234"/>
                </a:xfrm>
                <a:prstGeom prst="ellipse">
                  <a:avLst/>
                </a:prstGeom>
                <a:grpFill/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2" name="Oval 19"/>
                <p:cNvSpPr>
                  <a:spLocks noChangeArrowheads="1"/>
                </p:cNvSpPr>
                <p:nvPr/>
              </p:nvSpPr>
              <p:spPr bwMode="gray">
                <a:xfrm>
                  <a:off x="2438" y="3519"/>
                  <a:ext cx="20" cy="69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 useBgFill="1">
            <p:nvSpPr>
              <p:cNvPr id="32" name="Rectangle 20"/>
              <p:cNvSpPr>
                <a:spLocks noChangeArrowheads="1"/>
              </p:cNvSpPr>
              <p:nvPr/>
            </p:nvSpPr>
            <p:spPr bwMode="gray">
              <a:xfrm rot="3419336">
                <a:off x="2880" y="1152"/>
                <a:ext cx="672" cy="672"/>
              </a:xfrm>
              <a:prstGeom prst="rect">
                <a:avLst/>
              </a:prstGeom>
              <a:ln w="9525">
                <a:miter lim="800000"/>
                <a:headEnd/>
                <a:tailEnd/>
              </a:ln>
              <a:effectLst/>
              <a:scene3d>
                <a:camera prst="legacyPerspectiveFront">
                  <a:rot lat="0" lon="1500000" rev="0"/>
                </a:camera>
                <a:lightRig rig="legacyFlat4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hlink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ru-RU"/>
              </a:p>
            </p:txBody>
          </p:sp>
          <p:grpSp>
            <p:nvGrpSpPr>
              <p:cNvPr id="33" name="Group 21"/>
              <p:cNvGrpSpPr>
                <a:grpSpLocks/>
              </p:cNvGrpSpPr>
              <p:nvPr/>
            </p:nvGrpSpPr>
            <p:grpSpPr bwMode="auto">
              <a:xfrm>
                <a:off x="4299" y="1297"/>
                <a:ext cx="124" cy="92"/>
                <a:chOff x="2400" y="3443"/>
                <a:chExt cx="71" cy="234"/>
              </a:xfrm>
              <a:grpFill/>
            </p:grpSpPr>
            <p:sp>
              <p:nvSpPr>
                <p:cNvPr id="37" name="Oval 24"/>
                <p:cNvSpPr>
                  <a:spLocks noChangeArrowheads="1"/>
                </p:cNvSpPr>
                <p:nvPr/>
              </p:nvSpPr>
              <p:spPr bwMode="gray">
                <a:xfrm>
                  <a:off x="2400" y="3443"/>
                  <a:ext cx="71" cy="234"/>
                </a:xfrm>
                <a:prstGeom prst="ellipse">
                  <a:avLst/>
                </a:prstGeom>
                <a:grpFill/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8" name="Oval 25"/>
                <p:cNvSpPr>
                  <a:spLocks noChangeArrowheads="1"/>
                </p:cNvSpPr>
                <p:nvPr/>
              </p:nvSpPr>
              <p:spPr bwMode="gray">
                <a:xfrm>
                  <a:off x="2438" y="3519"/>
                  <a:ext cx="20" cy="69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 useBgFill="1">
            <p:nvSpPr>
              <p:cNvPr id="34" name="Rectangle 26"/>
              <p:cNvSpPr>
                <a:spLocks noChangeArrowheads="1"/>
              </p:cNvSpPr>
              <p:nvPr/>
            </p:nvSpPr>
            <p:spPr bwMode="gray">
              <a:xfrm rot="3419336">
                <a:off x="4032" y="1152"/>
                <a:ext cx="672" cy="672"/>
              </a:xfrm>
              <a:prstGeom prst="rect">
                <a:avLst/>
              </a:prstGeom>
              <a:ln w="9525">
                <a:miter lim="800000"/>
                <a:headEnd/>
                <a:tailEnd/>
              </a:ln>
              <a:effectLst/>
              <a:scene3d>
                <a:camera prst="legacyPerspectiveFront">
                  <a:rot lat="0" lon="1500000" rev="0"/>
                </a:camera>
                <a:lightRig rig="legacyFlat4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accent2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ru-RU"/>
              </a:p>
            </p:txBody>
          </p:sp>
        </p:grpSp>
        <p:sp>
          <p:nvSpPr>
            <p:cNvPr id="10" name="Rectangle 27"/>
            <p:cNvSpPr>
              <a:spLocks noChangeArrowheads="1"/>
            </p:cNvSpPr>
            <p:nvPr/>
          </p:nvSpPr>
          <p:spPr bwMode="gray">
            <a:xfrm>
              <a:off x="1631347" y="1988870"/>
              <a:ext cx="1076028" cy="4309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 sz="1600" dirty="0" smtClean="0">
                  <a:solidFill>
                    <a:schemeClr val="bg1">
                      <a:lumMod val="75000"/>
                      <a:lumOff val="25000"/>
                    </a:schemeClr>
                  </a:solidFill>
                </a:rPr>
                <a:t>Таблица 1</a:t>
              </a:r>
              <a:endParaRPr lang="en-US" sz="1600" dirty="0">
                <a:solidFill>
                  <a:schemeClr val="bg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" name="Rectangle 32"/>
            <p:cNvSpPr>
              <a:spLocks noChangeArrowheads="1"/>
            </p:cNvSpPr>
            <p:nvPr/>
          </p:nvSpPr>
          <p:spPr bwMode="black">
            <a:xfrm>
              <a:off x="4129946" y="980728"/>
              <a:ext cx="1433519" cy="62568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ru-RU" b="1" dirty="0" smtClean="0">
                  <a:solidFill>
                    <a:srgbClr val="002060"/>
                  </a:solidFill>
                </a:rPr>
                <a:t>СЕРВЕР</a:t>
              </a:r>
              <a:endParaRPr lang="en-US" b="1" dirty="0">
                <a:solidFill>
                  <a:srgbClr val="002060"/>
                </a:solidFill>
              </a:endParaRPr>
            </a:p>
          </p:txBody>
        </p:sp>
        <p:sp>
          <p:nvSpPr>
            <p:cNvPr id="12" name="Rectangle 33"/>
            <p:cNvSpPr>
              <a:spLocks noChangeArrowheads="1"/>
            </p:cNvSpPr>
            <p:nvPr/>
          </p:nvSpPr>
          <p:spPr bwMode="black">
            <a:xfrm>
              <a:off x="3419871" y="3717032"/>
              <a:ext cx="2871762" cy="47007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2060"/>
                  </a:solidFill>
                </a:rPr>
                <a:t>OS Active Directory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sp>
          <p:nvSpPr>
            <p:cNvPr id="13" name="Rectangle 34"/>
            <p:cNvSpPr>
              <a:spLocks noChangeArrowheads="1"/>
            </p:cNvSpPr>
            <p:nvPr/>
          </p:nvSpPr>
          <p:spPr bwMode="black">
            <a:xfrm>
              <a:off x="3014869" y="4555048"/>
              <a:ext cx="3384376" cy="66593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 smtClean="0">
                  <a:solidFill>
                    <a:srgbClr val="002060"/>
                  </a:solidFill>
                </a:rPr>
                <a:t>Роли пользователей в</a:t>
              </a:r>
            </a:p>
            <a:p>
              <a:pPr algn="ctr"/>
              <a:r>
                <a:rPr lang="ru-RU" sz="1400" dirty="0" smtClean="0">
                  <a:solidFill>
                    <a:srgbClr val="002060"/>
                  </a:solidFill>
                </a:rPr>
                <a:t>операционной системе</a:t>
              </a:r>
              <a:endParaRPr lang="ru-RU" sz="1400" dirty="0">
                <a:solidFill>
                  <a:srgbClr val="002060"/>
                </a:solidFill>
              </a:endParaRPr>
            </a:p>
          </p:txBody>
        </p:sp>
        <p:sp>
          <p:nvSpPr>
            <p:cNvPr id="14" name="Rectangle 27"/>
            <p:cNvSpPr>
              <a:spLocks noChangeArrowheads="1"/>
            </p:cNvSpPr>
            <p:nvPr/>
          </p:nvSpPr>
          <p:spPr bwMode="gray">
            <a:xfrm>
              <a:off x="3347864" y="1916832"/>
              <a:ext cx="1076028" cy="4309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 sz="1600" dirty="0" smtClean="0">
                  <a:solidFill>
                    <a:schemeClr val="bg1">
                      <a:lumMod val="75000"/>
                      <a:lumOff val="25000"/>
                    </a:schemeClr>
                  </a:solidFill>
                </a:rPr>
                <a:t>Таблица 2</a:t>
              </a:r>
              <a:endParaRPr lang="en-US" sz="1600" dirty="0">
                <a:solidFill>
                  <a:schemeClr val="bg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Rectangle 27"/>
            <p:cNvSpPr>
              <a:spLocks noChangeArrowheads="1"/>
            </p:cNvSpPr>
            <p:nvPr/>
          </p:nvSpPr>
          <p:spPr bwMode="gray">
            <a:xfrm>
              <a:off x="4980928" y="1897220"/>
              <a:ext cx="1076028" cy="4309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 sz="1600" dirty="0" smtClean="0">
                  <a:solidFill>
                    <a:schemeClr val="bg1">
                      <a:lumMod val="75000"/>
                      <a:lumOff val="25000"/>
                    </a:schemeClr>
                  </a:solidFill>
                </a:rPr>
                <a:t>Таблица 3</a:t>
              </a:r>
              <a:endParaRPr lang="en-US" sz="1600" dirty="0">
                <a:solidFill>
                  <a:schemeClr val="bg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" name="Rectangle 27"/>
            <p:cNvSpPr>
              <a:spLocks noChangeArrowheads="1"/>
            </p:cNvSpPr>
            <p:nvPr/>
          </p:nvSpPr>
          <p:spPr bwMode="gray">
            <a:xfrm>
              <a:off x="6655718" y="1897220"/>
              <a:ext cx="1076028" cy="4309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 sz="1600" dirty="0" smtClean="0">
                  <a:solidFill>
                    <a:schemeClr val="bg1">
                      <a:lumMod val="75000"/>
                      <a:lumOff val="25000"/>
                    </a:schemeClr>
                  </a:solidFill>
                </a:rPr>
                <a:t>Таблица 4</a:t>
              </a:r>
              <a:endParaRPr lang="en-US" sz="1600" dirty="0">
                <a:solidFill>
                  <a:schemeClr val="bg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7" name="AutoShape 3"/>
            <p:cNvSpPr>
              <a:spLocks noChangeArrowheads="1"/>
            </p:cNvSpPr>
            <p:nvPr/>
          </p:nvSpPr>
          <p:spPr bwMode="black">
            <a:xfrm>
              <a:off x="5490647" y="5838137"/>
              <a:ext cx="3476600" cy="601960"/>
            </a:xfrm>
            <a:prstGeom prst="roundRect">
              <a:avLst>
                <a:gd name="adj" fmla="val 13745"/>
              </a:avLst>
            </a:prstGeom>
            <a:grpFill/>
            <a:ln>
              <a:headEnd/>
              <a:tailEnd/>
            </a:ln>
            <a:effectLst>
              <a:outerShdw blurRad="50800" dist="50800" dir="5400000" algn="ctr" rotWithShape="0">
                <a:srgbClr val="000000">
                  <a:alpha val="99000"/>
                </a:srgbClr>
              </a:outerShdw>
            </a:effectLst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ru-RU" dirty="0" smtClean="0">
                  <a:solidFill>
                    <a:srgbClr val="002060"/>
                  </a:solidFill>
                  <a:latin typeface="+mj-lt"/>
                </a:rPr>
                <a:t>Пользователи …4….5….6…</a:t>
              </a:r>
              <a:endParaRPr lang="ru-RU" dirty="0">
                <a:solidFill>
                  <a:srgbClr val="002060"/>
                </a:solidFill>
                <a:latin typeface="+mj-lt"/>
              </a:endParaRPr>
            </a:p>
          </p:txBody>
        </p:sp>
        <p:sp>
          <p:nvSpPr>
            <p:cNvPr id="18" name="AutoShape 3"/>
            <p:cNvSpPr>
              <a:spLocks noChangeArrowheads="1"/>
            </p:cNvSpPr>
            <p:nvPr/>
          </p:nvSpPr>
          <p:spPr bwMode="black">
            <a:xfrm>
              <a:off x="611909" y="5868287"/>
              <a:ext cx="3476600" cy="601960"/>
            </a:xfrm>
            <a:prstGeom prst="roundRect">
              <a:avLst>
                <a:gd name="adj" fmla="val 13745"/>
              </a:avLst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style>
            <a:lnRef idx="0">
              <a:scrgbClr r="0" g="0" b="0"/>
            </a:lnRef>
            <a:fillRef idx="1002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none" anchor="ctr"/>
            <a:lstStyle/>
            <a:p>
              <a:pPr algn="ctr"/>
              <a:r>
                <a:rPr lang="ru-RU" dirty="0" smtClean="0">
                  <a:solidFill>
                    <a:srgbClr val="002060"/>
                  </a:solidFill>
                </a:rPr>
                <a:t>Пользователи …1….2….3…</a:t>
              </a:r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9" name="Стрелка вправо 18"/>
            <p:cNvSpPr/>
            <p:nvPr/>
          </p:nvSpPr>
          <p:spPr>
            <a:xfrm>
              <a:off x="5781915" y="4555048"/>
              <a:ext cx="978408" cy="484632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Стрелка влево 19"/>
            <p:cNvSpPr/>
            <p:nvPr/>
          </p:nvSpPr>
          <p:spPr>
            <a:xfrm>
              <a:off x="2650784" y="4555048"/>
              <a:ext cx="978408" cy="484632"/>
            </a:xfrm>
            <a:prstGeom prst="lef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1" name="Соединительная линия уступом 20"/>
            <p:cNvCxnSpPr>
              <a:stCxn id="7" idx="0"/>
            </p:cNvCxnSpPr>
            <p:nvPr/>
          </p:nvCxnSpPr>
          <p:spPr>
            <a:xfrm rot="16200000" flipV="1">
              <a:off x="1063886" y="3192698"/>
              <a:ext cx="1728192" cy="328588"/>
            </a:xfrm>
            <a:prstGeom prst="bentConnector3">
              <a:avLst>
                <a:gd name="adj1" fmla="val 43775"/>
              </a:avLst>
            </a:prstGeom>
            <a:grpFill/>
            <a:ln>
              <a:solidFill>
                <a:srgbClr val="C00000"/>
              </a:solidFill>
              <a:tailEnd type="arrow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Соединительная линия уступом 21"/>
            <p:cNvCxnSpPr/>
            <p:nvPr/>
          </p:nvCxnSpPr>
          <p:spPr>
            <a:xfrm rot="5400000" flipH="1" flipV="1">
              <a:off x="3095887" y="1492294"/>
              <a:ext cx="1742356" cy="3651999"/>
            </a:xfrm>
            <a:prstGeom prst="bentConnector3">
              <a:avLst>
                <a:gd name="adj1" fmla="val 50000"/>
              </a:avLst>
            </a:prstGeom>
            <a:grpFill/>
            <a:ln>
              <a:solidFill>
                <a:srgbClr val="00B050"/>
              </a:solidFill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3" name="Прямая со стрелкой 22"/>
            <p:cNvCxnSpPr>
              <a:stCxn id="6" idx="0"/>
              <a:endCxn id="30" idx="3"/>
            </p:cNvCxnSpPr>
            <p:nvPr/>
          </p:nvCxnSpPr>
          <p:spPr>
            <a:xfrm flipH="1" flipV="1">
              <a:off x="4043019" y="2478731"/>
              <a:ext cx="3305266" cy="1709720"/>
            </a:xfrm>
            <a:prstGeom prst="straightConnector1">
              <a:avLst/>
            </a:prstGeom>
            <a:grpFill/>
            <a:ln>
              <a:solidFill>
                <a:srgbClr val="0070C0"/>
              </a:solidFill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4" name="Соединительная линия уступом 23"/>
            <p:cNvCxnSpPr>
              <a:stCxn id="6" idx="0"/>
            </p:cNvCxnSpPr>
            <p:nvPr/>
          </p:nvCxnSpPr>
          <p:spPr>
            <a:xfrm rot="5400000" flipH="1" flipV="1">
              <a:off x="6568237" y="3227164"/>
              <a:ext cx="1741335" cy="181240"/>
            </a:xfrm>
            <a:prstGeom prst="bentConnector3">
              <a:avLst>
                <a:gd name="adj1" fmla="val 50000"/>
              </a:avLst>
            </a:prstGeom>
            <a:grpFill/>
            <a:ln>
              <a:solidFill>
                <a:srgbClr val="7030A0"/>
              </a:solidFill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 стрелкой 24"/>
            <p:cNvCxnSpPr>
              <a:stCxn id="6" idx="0"/>
            </p:cNvCxnSpPr>
            <p:nvPr/>
          </p:nvCxnSpPr>
          <p:spPr>
            <a:xfrm flipH="1" flipV="1">
              <a:off x="2432334" y="2538765"/>
              <a:ext cx="4915951" cy="1649686"/>
            </a:xfrm>
            <a:prstGeom prst="straightConnector1">
              <a:avLst/>
            </a:prstGeom>
            <a:grpFill/>
            <a:ln>
              <a:solidFill>
                <a:srgbClr val="C000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26" name="Стрелка вверх 25"/>
            <p:cNvSpPr/>
            <p:nvPr/>
          </p:nvSpPr>
          <p:spPr>
            <a:xfrm>
              <a:off x="1835696" y="5301208"/>
              <a:ext cx="484632" cy="576064"/>
            </a:xfrm>
            <a:prstGeom prst="up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Стрелка вверх 26"/>
            <p:cNvSpPr/>
            <p:nvPr/>
          </p:nvSpPr>
          <p:spPr>
            <a:xfrm>
              <a:off x="7092620" y="5379891"/>
              <a:ext cx="484632" cy="576063"/>
            </a:xfrm>
            <a:prstGeom prst="up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7" name="Прямоугольник 46"/>
          <p:cNvSpPr/>
          <p:nvPr/>
        </p:nvSpPr>
        <p:spPr>
          <a:xfrm>
            <a:off x="251520" y="1268760"/>
            <a:ext cx="8892480" cy="132343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just" eaLnBrk="0" hangingPunct="0"/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В</a:t>
            </a:r>
            <a:r>
              <a:rPr lang="ru-RU" sz="16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GSEE</a:t>
            </a:r>
            <a:r>
              <a:rPr lang="ru-RU" sz="16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реализована ролевая система безопасности на уровне сервера</a:t>
            </a:r>
            <a:r>
              <a:rPr lang="en-US" sz="16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приложений. Роль доступа для пользователя определяется в </a:t>
            </a:r>
            <a:r>
              <a:rPr lang="en-US" sz="16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OS</a:t>
            </a:r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r>
              <a:rPr lang="en-US" sz="16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Все пользователи входящие в одну роль получают одинаковые права. Роли пользователей передаются на сервер в модуль «Администратора системы», где для каждой роли расписаны права на каждую таблицу. Раздать права можно вплоть до отдельного поля и записи таблицы по  заданному условию.</a:t>
            </a:r>
            <a:endParaRPr lang="ru-RU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Блок-схема: ручной ввод 39"/>
          <p:cNvSpPr/>
          <p:nvPr/>
        </p:nvSpPr>
        <p:spPr>
          <a:xfrm>
            <a:off x="251520" y="116632"/>
            <a:ext cx="3240360" cy="1008112"/>
          </a:xfrm>
          <a:prstGeom prst="flowChartManualInp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Заголовок 1"/>
          <p:cNvSpPr txBox="1">
            <a:spLocks/>
          </p:cNvSpPr>
          <p:nvPr/>
        </p:nvSpPr>
        <p:spPr>
          <a:xfrm>
            <a:off x="467544" y="476672"/>
            <a:ext cx="2952328" cy="706090"/>
          </a:xfrm>
          <a:prstGeom prst="rect">
            <a:avLst/>
          </a:prstGeom>
        </p:spPr>
        <p:txBody>
          <a:bodyPr vert="horz" anchor="ctr">
            <a:normAutofit fontScale="750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1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О технологии</a:t>
            </a:r>
            <a:endParaRPr kumimoji="0" lang="ru-RU" sz="4100" b="1" i="0" u="none" strike="noStrike" kern="1200" cap="none" spc="0" normalizeH="0" baseline="0" noProof="0" dirty="0">
              <a:ln w="6350"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black">
          <a:xfrm>
            <a:off x="179512" y="1052736"/>
            <a:ext cx="770485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15578" y="1556221"/>
            <a:ext cx="7704856" cy="1296144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algn="just"/>
            <a:endParaRPr lang="ru-RU" sz="1200" b="1" dirty="0" smtClean="0">
              <a:solidFill>
                <a:srgbClr val="0070C0"/>
              </a:solidFill>
            </a:endParaRPr>
          </a:p>
        </p:txBody>
      </p:sp>
      <p:sp>
        <p:nvSpPr>
          <p:cNvPr id="5" name="Текст 25"/>
          <p:cNvSpPr txBox="1">
            <a:spLocks/>
          </p:cNvSpPr>
          <p:nvPr/>
        </p:nvSpPr>
        <p:spPr bwMode="auto">
          <a:xfrm>
            <a:off x="251520" y="4149080"/>
            <a:ext cx="2592388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/>
            <a:r>
              <a:rPr lang="ru-RU" sz="1200" b="1"/>
              <a:t>	</a:t>
            </a:r>
            <a:endParaRPr lang="en-GB" sz="1200" b="1"/>
          </a:p>
        </p:txBody>
      </p:sp>
      <p:sp>
        <p:nvSpPr>
          <p:cNvPr id="6" name="Прямоугольник 5"/>
          <p:cNvSpPr/>
          <p:nvPr/>
        </p:nvSpPr>
        <p:spPr>
          <a:xfrm>
            <a:off x="1907704" y="1412776"/>
            <a:ext cx="64978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Онлайн интеграция с различными ГИС …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7" name="Picture 6" descr="http://ts2.mm.bing.net/th?id=H.4585686249704857&amp;w=234&amp;h=128&amp;c=7&amp;rs=1&amp;pid=1.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852936"/>
            <a:ext cx="2228850" cy="1219201"/>
          </a:xfrm>
          <a:prstGeom prst="rect">
            <a:avLst/>
          </a:prstGeom>
          <a:noFill/>
        </p:spPr>
      </p:pic>
      <p:pic>
        <p:nvPicPr>
          <p:cNvPr id="8" name="Picture 8" descr="http://www.formationsig.com/image/formation-mapinf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2132856"/>
            <a:ext cx="1638300" cy="1647825"/>
          </a:xfrm>
          <a:prstGeom prst="rect">
            <a:avLst/>
          </a:prstGeom>
          <a:noFill/>
        </p:spPr>
      </p:pic>
      <p:pic>
        <p:nvPicPr>
          <p:cNvPr id="9" name="Picture 10" descr="http://ts4.mm.bing.net/th?id=H.4601586228002827&amp;w=250&amp;h=79&amp;c=7&amp;rs=1&amp;pid=1.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3140968"/>
            <a:ext cx="2381250" cy="752476"/>
          </a:xfrm>
          <a:prstGeom prst="rect">
            <a:avLst/>
          </a:prstGeom>
          <a:noFill/>
        </p:spPr>
      </p:pic>
      <p:pic>
        <p:nvPicPr>
          <p:cNvPr id="10" name="Picture 12" descr="http://ts1.mm.bing.net/th?id=H.5059004486779868&amp;w=239&amp;h=136&amp;c=7&amp;rs=1&amp;pid=1.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2204864"/>
            <a:ext cx="2276475" cy="1295401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611560" y="4365104"/>
            <a:ext cx="784887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200" dirty="0" smtClean="0">
                <a:solidFill>
                  <a:srgbClr val="002060"/>
                </a:solidFill>
              </a:rPr>
              <a:t>…</a:t>
            </a:r>
            <a:r>
              <a:rPr lang="ru-RU" sz="2000" dirty="0" smtClean="0">
                <a:solidFill>
                  <a:srgbClr val="002060"/>
                </a:solidFill>
              </a:rPr>
              <a:t>и </a:t>
            </a:r>
            <a:r>
              <a:rPr lang="ru-RU" sz="2200" dirty="0" smtClean="0">
                <a:solidFill>
                  <a:srgbClr val="002060"/>
                </a:solidFill>
              </a:rPr>
              <a:t> популярными публичными пространственными  сервисами</a:t>
            </a:r>
            <a:endParaRPr lang="ru-RU" sz="2200" dirty="0">
              <a:solidFill>
                <a:srgbClr val="002060"/>
              </a:solidFill>
            </a:endParaRPr>
          </a:p>
        </p:txBody>
      </p:sp>
      <p:pic>
        <p:nvPicPr>
          <p:cNvPr id="12" name="Picture 14" descr="http://ts1.mm.bing.net/th?id=H.4618014468606844&amp;w=240&amp;h=99&amp;c=7&amp;rs=1&amp;pid=1.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5373216"/>
            <a:ext cx="2286000" cy="942976"/>
          </a:xfrm>
          <a:prstGeom prst="rect">
            <a:avLst/>
          </a:prstGeom>
          <a:noFill/>
        </p:spPr>
      </p:pic>
      <p:pic>
        <p:nvPicPr>
          <p:cNvPr id="13" name="Picture 16" descr="http://ts4.mm.bing.net/th?id=H.4663352133812851&amp;w=236&amp;h=98&amp;c=7&amp;rs=1&amp;pid=1.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7904" y="5589240"/>
            <a:ext cx="2247900" cy="933450"/>
          </a:xfrm>
          <a:prstGeom prst="rect">
            <a:avLst/>
          </a:prstGeom>
          <a:noFill/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4067944" y="116632"/>
            <a:ext cx="4556944" cy="1026369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Возможности интеграции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4000" dirty="0" smtClean="0">
                <a:solidFill>
                  <a:srgbClr val="FFC000"/>
                </a:solidFill>
              </a:rPr>
              <a:t>GSEE</a:t>
            </a:r>
            <a:endParaRPr lang="ru-RU" sz="4000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16" name="Блок-схема: ручной ввод 15"/>
          <p:cNvSpPr/>
          <p:nvPr/>
        </p:nvSpPr>
        <p:spPr>
          <a:xfrm>
            <a:off x="179512" y="116632"/>
            <a:ext cx="3240360" cy="1008112"/>
          </a:xfrm>
          <a:prstGeom prst="flowChartManualInp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395536" y="332656"/>
            <a:ext cx="2952328" cy="706090"/>
          </a:xfrm>
          <a:prstGeom prst="rect">
            <a:avLst/>
          </a:prstGeom>
        </p:spPr>
        <p:txBody>
          <a:bodyPr vert="horz" anchor="ctr">
            <a:normAutofit fontScale="750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1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О технологии</a:t>
            </a:r>
            <a:endParaRPr kumimoji="0" lang="ru-RU" sz="4100" b="1" i="0" u="none" strike="noStrike" kern="1200" cap="none" spc="0" normalizeH="0" baseline="0" noProof="0" dirty="0">
              <a:ln w="6350"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2530" name="Picture 2" descr="Результаты поиска изображений для запроса &quot;картинки яндекс&quot;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2200" y="5445224"/>
            <a:ext cx="2241376" cy="1120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395536" y="332656"/>
            <a:ext cx="8363272" cy="583264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 Unicode" pitchFamily="34" charset="0"/>
                <a:ea typeface="+mj-ea"/>
                <a:cs typeface="Lucida Sans Unicode" pitchFamily="34" charset="0"/>
              </a:rPr>
              <a:t/>
            </a:r>
            <a:br>
              <a:rPr kumimoji="0" lang="ru-RU" sz="48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 Unicode" pitchFamily="34" charset="0"/>
                <a:ea typeface="+mj-ea"/>
                <a:cs typeface="Lucida Sans Unicode" pitchFamily="34" charset="0"/>
              </a:rPr>
            </a:br>
            <a:r>
              <a:rPr kumimoji="0" lang="ru-RU" sz="3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 Unicode" pitchFamily="34" charset="0"/>
                <a:ea typeface="+mj-ea"/>
                <a:cs typeface="Lucida Sans Unicode" pitchFamily="34" charset="0"/>
              </a:rPr>
              <a:t>ГИС Территориального планирования Кемеровской области </a:t>
            </a:r>
            <a:br>
              <a:rPr kumimoji="0" lang="ru-RU" sz="3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 Unicode" pitchFamily="34" charset="0"/>
                <a:ea typeface="+mj-ea"/>
                <a:cs typeface="Lucida Sans Unicode" pitchFamily="34" charset="0"/>
              </a:rPr>
            </a:br>
            <a:r>
              <a:rPr kumimoji="0" lang="ru-RU" sz="3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 Unicode" pitchFamily="34" charset="0"/>
                <a:ea typeface="+mj-ea"/>
                <a:cs typeface="Lucida Sans Unicode" pitchFamily="34" charset="0"/>
              </a:rPr>
              <a:t>(ГИС ТП КО)</a:t>
            </a:r>
            <a:br>
              <a:rPr kumimoji="0" lang="ru-RU" sz="3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 Unicode" pitchFamily="34" charset="0"/>
                <a:ea typeface="+mj-ea"/>
                <a:cs typeface="Lucida Sans Unicode" pitchFamily="34" charset="0"/>
              </a:rPr>
            </a:br>
            <a:r>
              <a:rPr kumimoji="0" lang="en-US" sz="3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 Unicode" pitchFamily="34" charset="0"/>
                <a:ea typeface="+mj-ea"/>
                <a:cs typeface="Lucida Sans Unicode" pitchFamily="34" charset="0"/>
              </a:rPr>
              <a:t>http://isogd42.ru</a:t>
            </a:r>
            <a:r>
              <a:rPr kumimoji="0" lang="ru-RU" sz="3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 Unicode" pitchFamily="34" charset="0"/>
                <a:ea typeface="+mj-ea"/>
                <a:cs typeface="Lucida Sans Unicode" pitchFamily="34" charset="0"/>
              </a:rPr>
              <a:t> </a:t>
            </a:r>
            <a:endParaRPr kumimoji="0" lang="ru-RU" sz="3600" b="1" i="0" u="none" strike="noStrike" kern="1200" cap="all" spc="0" normalizeH="0" baseline="0" noProof="0" dirty="0" smtClean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Picture 2" descr="http://worldgeo.ru/rgerbs/reg42g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404664"/>
            <a:ext cx="1296144" cy="1309106"/>
          </a:xfrm>
          <a:prstGeom prst="rect">
            <a:avLst/>
          </a:prstGeom>
          <a:noFill/>
        </p:spPr>
      </p:pic>
      <p:pic>
        <p:nvPicPr>
          <p:cNvPr id="16" name="Picture 12" descr="http://www.geocad.ru/_mod_files/ce_images/raznoe/logo_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5805264"/>
            <a:ext cx="1903835" cy="648072"/>
          </a:xfrm>
          <a:prstGeom prst="rect">
            <a:avLst/>
          </a:prstGeom>
          <a:solidFill>
            <a:schemeClr val="accent1">
              <a:lumMod val="90000"/>
            </a:schemeClr>
          </a:solidFill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3182</TotalTime>
  <Words>1179</Words>
  <Application>Microsoft Office PowerPoint</Application>
  <PresentationFormat>Экран (4:3)</PresentationFormat>
  <Paragraphs>261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5" baseType="lpstr">
      <vt:lpstr>Arial Unicode MS</vt:lpstr>
      <vt:lpstr>Arial</vt:lpstr>
      <vt:lpstr>Book Antiqua</vt:lpstr>
      <vt:lpstr>Calibri</vt:lpstr>
      <vt:lpstr>Lucida Sans</vt:lpstr>
      <vt:lpstr>Lucida Sans Unicode</vt:lpstr>
      <vt:lpstr>Times New Roman</vt:lpstr>
      <vt:lpstr>Verdana</vt:lpstr>
      <vt:lpstr>Wingdings</vt:lpstr>
      <vt:lpstr>Wingdings 2</vt:lpstr>
      <vt:lpstr>Wingdings 3</vt:lpstr>
      <vt:lpstr>Апекс</vt:lpstr>
      <vt:lpstr>ООО «ГЕОКАД плюс»  «Применение комплексных решений компании «ГЕОКАД плюс» для создания и ведения муниципальных и территориальных геоинформационных систем. Программное обеспечение, наполнение баз данных, сопровождение»</vt:lpstr>
      <vt:lpstr>Презентация PowerPoint</vt:lpstr>
      <vt:lpstr> Специализация</vt:lpstr>
      <vt:lpstr>Geoсad System Enterprise Edition (GSEE)</vt:lpstr>
      <vt:lpstr>Структура GSEE</vt:lpstr>
      <vt:lpstr>Принципы GSEE</vt:lpstr>
      <vt:lpstr> Безопасность GSEE  </vt:lpstr>
      <vt:lpstr>Возможности интеграции GSEE</vt:lpstr>
      <vt:lpstr>Презентация PowerPoint</vt:lpstr>
      <vt:lpstr> ГИС ТП КО Территория  </vt:lpstr>
      <vt:lpstr> ГИС ТП КО Уровни системы  </vt:lpstr>
      <vt:lpstr> ГИС ТП КО Муниципальный уровень  </vt:lpstr>
      <vt:lpstr> ГИС ТП КО Муниципальный уровень  </vt:lpstr>
      <vt:lpstr> ГИС ТП КО Структура обмена </vt:lpstr>
      <vt:lpstr> ГИС ТП КО Организация верхнего уровня  </vt:lpstr>
      <vt:lpstr> ГИС ТП КО  Организация передачи информации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Спасибо за внимание!  ООО «ГЕОКАД плюс»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ГИС Территориального Планирования Кемеровской области (ГИС ТП КО)</dc:title>
  <dc:creator>werder</dc:creator>
  <cp:lastModifiedBy>Геокад</cp:lastModifiedBy>
  <cp:revision>294</cp:revision>
  <dcterms:created xsi:type="dcterms:W3CDTF">2014-06-16T03:29:00Z</dcterms:created>
  <dcterms:modified xsi:type="dcterms:W3CDTF">2016-10-13T00:54:44Z</dcterms:modified>
</cp:coreProperties>
</file>