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0" r:id="rId4"/>
    <p:sldId id="257" r:id="rId5"/>
    <p:sldId id="282" r:id="rId6"/>
    <p:sldId id="269" r:id="rId7"/>
    <p:sldId id="281" r:id="rId8"/>
    <p:sldId id="283" r:id="rId9"/>
    <p:sldId id="284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60" r:id="rId18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230" autoAdjust="0"/>
    <p:restoredTop sz="75040" autoAdjust="0"/>
  </p:normalViewPr>
  <p:slideViewPr>
    <p:cSldViewPr snapToGrid="0" snapToObjects="1">
      <p:cViewPr varScale="1">
        <p:scale>
          <a:sx n="91" d="100"/>
          <a:sy n="91" d="100"/>
        </p:scale>
        <p:origin x="-1162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4643E-25D2-4A28-945E-AD47F2FE6746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F24D8-4514-45B6-A421-D06BA2395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129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p.ru/os/2015/01/13045326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racle.com/us/products/middleware/cloud-app-foundation/weblogic/dod-and-open-source-software-2012277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2200">
                <a:solidFill>
                  <a:srgbClr val="C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9C6EA9-18AA-40BE-9BF7-0FC77A65C714}" type="slidenum">
              <a:rPr lang="ru-RU" altLang="ru-RU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82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000" dirty="0" smtClean="0"/>
              <a:t>В СИЛУ ТОГО, ЧТИО МЫ СДЕЛАЛИ АКЦЕНТ НА СПО, КАК ИНСТРУМЕНТЕ, РЕШАЮЩЕГО ВОПРОСЫ  ИМПОРТОЗАМЕЩЕНИЯ, ТО ОТБРОСИВ  ВНЕШНИЕ РИСКИ</a:t>
            </a:r>
            <a:r>
              <a:rPr lang="en-US" altLang="ru-RU" sz="1000" dirty="0" smtClean="0"/>
              <a:t> (</a:t>
            </a:r>
            <a:r>
              <a:rPr lang="ru-RU" altLang="ru-RU" sz="1000" dirty="0" smtClean="0"/>
              <a:t>В связи с возможностью ввода дополнительных санкций против отдельных коммерческих и госструктур, эксперты не исключают и отказ от обслуживания ПК на </a:t>
            </a:r>
            <a:r>
              <a:rPr lang="ru-RU" altLang="ru-RU" sz="1000" dirty="0" err="1" smtClean="0"/>
              <a:t>пропиетарных</a:t>
            </a:r>
            <a:r>
              <a:rPr lang="ru-RU" altLang="ru-RU" sz="1000" dirty="0" smtClean="0"/>
              <a:t> ОС, дальнейшую их поддержку или вовсе «заморозку» или изъятие лицензионных ключей. В апреле 2014 г.  поводом для обсуждения в Совете Федерации создания «национальной ОС» стало то, что несколько российских банков на некоторое время отключили от платежных систем VISA и </a:t>
            </a:r>
            <a:r>
              <a:rPr lang="ru-RU" altLang="ru-RU" sz="1000" dirty="0" err="1" smtClean="0"/>
              <a:t>Master</a:t>
            </a:r>
            <a:r>
              <a:rPr lang="ru-RU" altLang="ru-RU" sz="1000" dirty="0" smtClean="0"/>
              <a:t> </a:t>
            </a:r>
            <a:r>
              <a:rPr lang="ru-RU" altLang="ru-RU" sz="1000" dirty="0" err="1" smtClean="0"/>
              <a:t>Card</a:t>
            </a:r>
            <a:r>
              <a:rPr lang="ru-RU" altLang="ru-RU" sz="1000" dirty="0" smtClean="0"/>
              <a:t>. Было опасение, что американская компания </a:t>
            </a:r>
            <a:r>
              <a:rPr lang="ru-RU" altLang="ru-RU" sz="1000" dirty="0" err="1" smtClean="0"/>
              <a:t>Microsoft</a:t>
            </a:r>
            <a:r>
              <a:rPr lang="ru-RU" altLang="ru-RU" sz="1000" dirty="0" smtClean="0"/>
              <a:t>, наряду с платежными системами, также присоединится к санкциям.</a:t>
            </a:r>
            <a:r>
              <a:rPr lang="en-US" altLang="ru-RU" sz="1000" dirty="0" smtClean="0"/>
              <a:t>)</a:t>
            </a:r>
            <a:r>
              <a:rPr lang="ru-RU" altLang="ru-RU" sz="1000" dirty="0" smtClean="0"/>
              <a:t>, К ТОРОЫМ ОТНОСИТСЯ «НЕСТАБИЛЬНОСТЬ СОСТАВА ЗАПРЕЩЕННОГО СПИСКА ПРОПРИЕТАРНОГО ПО», ВСЕ ПРОБЛЕМЫ В ВНЕДРЕНИЯ СПО , В ДАННОМ СЛУЧАЕ РАСПРОСТРАНЯЮТСЯ И НА ОБЛАСТЬ ИМПОРТОЗАМЕЩЕНИЯ.</a:t>
            </a:r>
          </a:p>
          <a:p>
            <a:pPr eaLnBrk="1" hangingPunct="1"/>
            <a:endParaRPr lang="ru-RU" altLang="ru-RU" sz="1000" dirty="0" smtClean="0"/>
          </a:p>
          <a:p>
            <a:pPr eaLnBrk="1" hangingPunct="1"/>
            <a:r>
              <a:rPr lang="ru-RU" altLang="ru-RU" sz="1000" dirty="0" smtClean="0"/>
              <a:t>НАИБОЛЕЕ УЯЗВИМЫМ ЗДЕСЬ БУДЕТ ПЛАТФОРМЕННОЕ ПО, КОТОРОЕ СОСТВЛЯЕТ БОЛЬЩУЮ ЧАСТЬ ЛЮБОГО РЕШЕНИЯ. </a:t>
            </a:r>
          </a:p>
          <a:p>
            <a:pPr eaLnBrk="1" hangingPunct="1"/>
            <a:r>
              <a:rPr lang="ru-RU" altLang="ru-RU" sz="1000" dirty="0" smtClean="0"/>
              <a:t>Рассмотрим подробнее ….. </a:t>
            </a:r>
          </a:p>
          <a:p>
            <a:pPr eaLnBrk="1" hangingPunct="1"/>
            <a:endParaRPr lang="ru-RU" altLang="ru-RU" sz="1000" dirty="0" smtClean="0"/>
          </a:p>
          <a:p>
            <a:pPr eaLnBrk="1" hangingPunct="1"/>
            <a:r>
              <a:rPr lang="ru-RU" altLang="ru-RU" sz="1000" i="1" dirty="0" smtClean="0"/>
              <a:t>Компетенция и ресурсы</a:t>
            </a:r>
          </a:p>
          <a:p>
            <a:pPr eaLnBrk="1" hangingPunct="1"/>
            <a:r>
              <a:rPr lang="ru-RU" altLang="ru-RU" sz="1000" dirty="0" smtClean="0"/>
              <a:t>Платформенное ПО с открытом кодом  (ППО) с открытым кодом разрабатываются энтузиастами, что позволяет достичь выдающихся результатов в создании новых алгоритмов, методов тестирования и отладки. Они могут позволить себе сосредоточиться на поиске наилучшего алгоритма работы с новым типом данных и ускорении его работы. Именно поэтому многие коммерческие компании поддерживают сообщества </a:t>
            </a:r>
            <a:r>
              <a:rPr lang="ru-RU" altLang="ru-RU" sz="1000" dirty="0" err="1" smtClean="0"/>
              <a:t>Open</a:t>
            </a:r>
            <a:r>
              <a:rPr lang="ru-RU" altLang="ru-RU" sz="1000" dirty="0" smtClean="0"/>
              <a:t> </a:t>
            </a:r>
            <a:r>
              <a:rPr lang="ru-RU" altLang="ru-RU" sz="1000" dirty="0" err="1" smtClean="0"/>
              <a:t>Source</a:t>
            </a:r>
            <a:r>
              <a:rPr lang="ru-RU" altLang="ru-RU" sz="1000" dirty="0" smtClean="0"/>
              <a:t>. Однако открытый код хорош, если в использующей его организации имеется множество квалифицированных программистов, знающих этот код и способных самостоятельно изменять его под свои нужды. Защищенность систем с открытым кодом, вопреки расхожему мнению, также находится обычно на высоком уровне — до сих пор не обнаружено закладок в открытом ПО, а многие из таких продуктов сертифицированы ФСТЭК.</a:t>
            </a:r>
          </a:p>
          <a:p>
            <a:pPr eaLnBrk="1" hangingPunct="1"/>
            <a:endParaRPr lang="ru-RU" altLang="ru-RU" sz="1000" dirty="0" smtClean="0"/>
          </a:p>
          <a:p>
            <a:pPr eaLnBrk="1" hangingPunct="1"/>
            <a:r>
              <a:rPr lang="ru-RU" altLang="ru-RU" sz="1000" dirty="0" smtClean="0"/>
              <a:t>К сожалению, некоммерческие ППО сильно отстают по своим характеристикам от коммерческих. Причина проста — нехватка ресурсов. Например, сообщество разработчиков </a:t>
            </a:r>
            <a:r>
              <a:rPr lang="ru-RU" altLang="ru-RU" sz="1000" dirty="0" err="1" smtClean="0"/>
              <a:t>PostgreSQL</a:t>
            </a:r>
            <a:r>
              <a:rPr lang="ru-RU" altLang="ru-RU" sz="1000" dirty="0" smtClean="0"/>
              <a:t> насчитывает по всему миру около тысячи человек, большинство из них работает время от времени. Как это можно сравнивать, например, с разработкой ППО в компании </a:t>
            </a:r>
            <a:r>
              <a:rPr lang="ru-RU" altLang="ru-RU" sz="1000" dirty="0" err="1" smtClean="0"/>
              <a:t>Oracle</a:t>
            </a:r>
            <a:r>
              <a:rPr lang="ru-RU" altLang="ru-RU" sz="1000" dirty="0" smtClean="0"/>
              <a:t>, где непрерывно и целенаправленно работают десятки тысяч человек уже несколько десятков лет? Разработчики некоммерческих ППО заявляют, что хотя многих функций ППО они еще не реализовали, но для большинства приложений они и не нужны. Но кто даст гарантии того, что завтра приложению не понадобятся отсутствующие функции? К примеру, в </a:t>
            </a:r>
            <a:r>
              <a:rPr lang="ru-RU" altLang="ru-RU" sz="1000" u="sng" dirty="0" smtClean="0">
                <a:hlinkClick r:id="rId3"/>
              </a:rPr>
              <a:t>[1]</a:t>
            </a:r>
            <a:r>
              <a:rPr lang="ru-RU" altLang="ru-RU" sz="1000" dirty="0" smtClean="0"/>
              <a:t> перечислены направления развития ППО , которые хотя и частично, но были реализованы в коммерческих системах </a:t>
            </a:r>
            <a:r>
              <a:rPr lang="ru-RU" altLang="ru-RU" sz="1000" u="sng" dirty="0" smtClean="0">
                <a:hlinkClick r:id="rId3"/>
              </a:rPr>
              <a:t>[2]</a:t>
            </a:r>
            <a:r>
              <a:rPr lang="ru-RU" altLang="ru-RU" sz="1000" dirty="0" smtClean="0"/>
              <a:t>, однако почти ничего не появилось в некоммерческих.</a:t>
            </a:r>
          </a:p>
          <a:p>
            <a:pPr eaLnBrk="1" hangingPunct="1"/>
            <a:r>
              <a:rPr lang="ru-RU" altLang="ru-RU" sz="1000" i="1" dirty="0" smtClean="0"/>
              <a:t>Производительность. </a:t>
            </a:r>
            <a:r>
              <a:rPr lang="ru-RU" altLang="ru-RU" sz="1000" dirty="0" smtClean="0"/>
              <a:t>У большинства некоммерческих систем отсутствуют аналоги следующих механизмов: распределение нагрузки по нескольким физическим компьютерам; </a:t>
            </a:r>
            <a:r>
              <a:rPr lang="ru-RU" altLang="ru-RU" sz="1000" dirty="0" err="1" smtClean="0"/>
              <a:t>грид</a:t>
            </a:r>
            <a:r>
              <a:rPr lang="ru-RU" altLang="ru-RU" sz="1000" dirty="0" smtClean="0"/>
              <a:t>; развитые оптимизаторы запросов и параллельное выполнение запросов; администрирование без остановки работы; средства тестирования изменений в режиме онлайн и в тестовой среде под реальной нагрузкой; технологии работы в памяти с </a:t>
            </a:r>
            <a:r>
              <a:rPr lang="ru-RU" altLang="ru-RU" sz="1000" dirty="0" err="1" smtClean="0"/>
              <a:t>поколоночным</a:t>
            </a:r>
            <a:r>
              <a:rPr lang="ru-RU" altLang="ru-RU" sz="1000" dirty="0" smtClean="0"/>
              <a:t> хранением; машины баз данных (архитектура для ускорения работы ППО за счет распределенной обработки и сокращения операций ввода-вывода); реализация команд ППО в ядре процессора; мощные средства диагностики, настройки, </a:t>
            </a:r>
            <a:r>
              <a:rPr lang="ru-RU" altLang="ru-RU" sz="1000" dirty="0" err="1" smtClean="0"/>
              <a:t>проактивного</a:t>
            </a:r>
            <a:r>
              <a:rPr lang="ru-RU" altLang="ru-RU" sz="1000" dirty="0" smtClean="0"/>
              <a:t> мониторинга, самонастройки; материализованные представления и многомерные встроенные кубы; быстрая пакетная загрузка; оптимизация кода для разных платформ. Сегодня наблюдается революция в области производительности ППО, проходящая через три этапа: несколько лет назад появились специализированные аппаратно-программные комплексы, на порядок ускоряющие выполнение приложений ППО без их переписывания; сегодня активно разворачивается технология работы в памяти, на порядок ускоряющая выполнение аналитических запросов </a:t>
            </a:r>
            <a:r>
              <a:rPr lang="ru-RU" altLang="ru-RU" sz="1000" u="sng" dirty="0" smtClean="0">
                <a:hlinkClick r:id="rId3"/>
              </a:rPr>
              <a:t>[2]</a:t>
            </a:r>
            <a:r>
              <a:rPr lang="ru-RU" altLang="ru-RU" sz="1000" dirty="0" smtClean="0"/>
              <a:t>; ожидается появление команд ППО, «зашитых» в ядро процессора, что еще на порядок ускорит выполнение. Некоммерческие ППО еще и не подошли к первому этапу, в них нет оптимизации программного кода и ускорения тех или иных программных компонентов. Выпускать машины баз данных, реализовывать команды ППО (здесь речь о СУБД в основном) на чипе сегодня умеют только </a:t>
            </a:r>
            <a:r>
              <a:rPr lang="ru-RU" altLang="ru-RU" sz="1000" dirty="0" err="1" smtClean="0"/>
              <a:t>Oracle</a:t>
            </a:r>
            <a:r>
              <a:rPr lang="ru-RU" altLang="ru-RU" sz="1000" dirty="0" smtClean="0"/>
              <a:t> и IBM, производящие и СУБД, и процессоры, и серверы.</a:t>
            </a:r>
          </a:p>
          <a:p>
            <a:pPr eaLnBrk="1" hangingPunct="1"/>
            <a:r>
              <a:rPr lang="ru-RU" altLang="ru-RU" sz="1000" i="1" dirty="0" smtClean="0"/>
              <a:t>Надежность. </a:t>
            </a:r>
            <a:r>
              <a:rPr lang="ru-RU" altLang="ru-RU" sz="1000" dirty="0" smtClean="0"/>
              <a:t>В большинстве некоммерческих систем не реализованы: защита от выхода из строя компьютера, автоматический повтор прерванных транзакций; защита от выхода из строя дисков, балансировка нагрузки ввода-вывода; обновление приложений без остановки их работы; изменение параметров и администрирование без остановки работы; управление множеством баз как одной; оперативное восстановление файлов, блоков, объектов; регулярная автоматическая проверка целостности основной базы и резервных баз; удаление резервных узлов на большое расстояние для </a:t>
            </a:r>
            <a:r>
              <a:rPr lang="ru-RU" altLang="ru-RU" sz="1000" dirty="0" err="1" smtClean="0"/>
              <a:t>катастрофоустойчивости</a:t>
            </a:r>
            <a:r>
              <a:rPr lang="ru-RU" altLang="ru-RU" sz="1000" dirty="0" smtClean="0"/>
              <a:t> и т. д.</a:t>
            </a:r>
          </a:p>
          <a:p>
            <a:pPr eaLnBrk="1" hangingPunct="1"/>
            <a:r>
              <a:rPr lang="ru-RU" altLang="ru-RU" sz="1000" i="1" dirty="0" smtClean="0"/>
              <a:t>Управляемость. </a:t>
            </a:r>
            <a:r>
              <a:rPr lang="ru-RU" altLang="ru-RU" sz="1000" dirty="0" smtClean="0"/>
              <a:t>Большинство некоммерческих систем не имеют мощных средств администрирования, диагностики, настройки и самонастройки, что подобно езде на автомобиле с заклеенной приборной панелью. Поэтому невозможно эффективно использовать оборудование, предупреждать сбои и обеспечивать высокую производительность. Большинство ППО с открытым кодом не поддерживают работу с очень большими базами, и хотя разработчики советуют не хранить много лишних данных или заменить одну СУБД на несколько, проблема в том, что если баз много, то управление ими существенно затрудняется.</a:t>
            </a:r>
          </a:p>
          <a:p>
            <a:pPr eaLnBrk="1" hangingPunct="1"/>
            <a:r>
              <a:rPr lang="ru-RU" altLang="ru-RU" sz="1000" i="1" dirty="0" smtClean="0"/>
              <a:t>Техническая поддержка. </a:t>
            </a:r>
            <a:r>
              <a:rPr lang="ru-RU" altLang="ru-RU" sz="1000" dirty="0" smtClean="0"/>
              <a:t>Работоспособность ППО в значительной степени зависит от мощной системы технической поддержки, выстроить которую для режима 24x7х365 — задача промышленного уровня. Сообщество </a:t>
            </a:r>
            <a:r>
              <a:rPr lang="ru-RU" altLang="ru-RU" sz="1000" dirty="0" err="1" smtClean="0"/>
              <a:t>Open</a:t>
            </a:r>
            <a:r>
              <a:rPr lang="ru-RU" altLang="ru-RU" sz="1000" dirty="0" smtClean="0"/>
              <a:t> </a:t>
            </a:r>
            <a:r>
              <a:rPr lang="ru-RU" altLang="ru-RU" sz="1000" dirty="0" err="1" smtClean="0"/>
              <a:t>Source</a:t>
            </a:r>
            <a:r>
              <a:rPr lang="ru-RU" altLang="ru-RU" sz="1000" dirty="0" smtClean="0"/>
              <a:t> не будет заниматься такой рутинной задачей и не имеет для этого ресурсов. Информация об ошибке обычно попадает в англоговорящую группу, и если тот, кто занимается этой частью кода, в данный момент свободен, то попытается помочь, однако, учитывая высокую цену простоев крупных корпоративных систем, это неприемлемо. </a:t>
            </a:r>
          </a:p>
          <a:p>
            <a:pPr eaLnBrk="1" hangingPunct="1"/>
            <a:r>
              <a:rPr lang="ru-RU" altLang="ru-RU" sz="1000" i="1" dirty="0" smtClean="0"/>
              <a:t>Совокупная стоимость владения. </a:t>
            </a:r>
            <a:r>
              <a:rPr lang="ru-RU" altLang="ru-RU" sz="1000" dirty="0" smtClean="0"/>
              <a:t>Один из аргументов в пользу ПО с открытым кодом — отсутствие платы за лицензию, однако корректнее говорить не о стоимости ПО, а о стоимости владения. Часто забывают, что на лицензию приходится лишь 10–20% </a:t>
            </a:r>
            <a:r>
              <a:rPr lang="ru-RU" altLang="ru-RU" sz="1000" u="sng" dirty="0" smtClean="0">
                <a:hlinkClick r:id="rId4"/>
              </a:rPr>
              <a:t>стоимости</a:t>
            </a:r>
            <a:r>
              <a:rPr lang="ru-RU" altLang="ru-RU" sz="1000" dirty="0" smtClean="0"/>
              <a:t> создаваемой ИТ-системы, основная же часть расходов связана с разработкой, тестированием и сопровождением. Работа со свободным ПО предполагает высокую квалификацию сотрудников, а за техническую поддержку обычно все равно надо платить. В результате использование открытого ПО в сложных корпоративных проектах может привести к высоким дополнительным затратам, превышающим стоимость лицензий.</a:t>
            </a:r>
          </a:p>
          <a:p>
            <a:pPr eaLnBrk="1" hangingPunct="1"/>
            <a:r>
              <a:rPr lang="ru-RU" altLang="ru-RU" sz="1000" i="1" dirty="0" smtClean="0"/>
              <a:t>Миграция. </a:t>
            </a:r>
            <a:r>
              <a:rPr lang="ru-RU" altLang="ru-RU" sz="1000" dirty="0" smtClean="0"/>
              <a:t>Иногда утверждают, что перевод существующих приложений на некоммерческие ППО — простой и недорогой процесс. Однако опыт показал, что миграция даже небольших приложений, в которых не предусмотрена независимость от СУБД, может обернуться крупным проектом. Часто оказывается, что проще переписать приложения целиком: диалекты языков программирования обычно различаются, многие механизмы отсутствуют вовсе, разбираться в чужом коде всегда сложно, а кроме самого приложения разработчик должен хорошо знать особенности замещаемого ПО и замещающего ПО . Доступных хороших средств автоматизации процесса миграции либо почти нет, либо они принадлежат производителям и стоят дорого. Кроме того, получаемый в результате миграции код обычно не только хуже по производительности и надежности, но и не оптимален и требует последующей настройки.</a:t>
            </a:r>
          </a:p>
          <a:p>
            <a:pPr eaLnBrk="1" hangingPunct="1"/>
            <a:r>
              <a:rPr lang="ru-RU" altLang="ru-RU" sz="1000" i="1" dirty="0" smtClean="0"/>
              <a:t>Документация. </a:t>
            </a:r>
            <a:r>
              <a:rPr lang="ru-RU" altLang="ru-RU" sz="1000" dirty="0" smtClean="0"/>
              <a:t>Документации для некоммерческих ППО очень мало, а локализованной практически нет.</a:t>
            </a:r>
          </a:p>
          <a:p>
            <a:pPr eaLnBrk="1" hangingPunct="1"/>
            <a:endParaRPr lang="ru-RU" altLang="ru-RU" sz="1000" dirty="0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2200">
                <a:solidFill>
                  <a:srgbClr val="C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829B96-245F-4ACD-A88A-A3AC75BBF013}" type="slidenum">
              <a:rPr lang="ru-RU" altLang="ru-RU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66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/>
              <a:t>ActiveFrame</a:t>
            </a:r>
            <a:r>
              <a:rPr lang="ru-RU" altLang="ru-RU" dirty="0" smtClean="0"/>
              <a:t> 5 – представляет собой каркас системы (или подсистемы). При этом уже включат вспомогательные программы, библиотеки кода, языки сценариев и даже  другое ПО, призванное облегчить разработку и объединение разных компонентов большого программного проекта. Это объединение органичное объединение стало возможно за счёт использования принципов единого интерфейса с возможностью декларативного создания (разработка без модификации программного кода будущей системы), наличия высокоуровневых сервисов,  технологий и подходов.</a:t>
            </a:r>
            <a:endParaRPr lang="en-US" altLang="ru-RU" dirty="0" smtClean="0"/>
          </a:p>
          <a:p>
            <a:endParaRPr lang="ru-RU" altLang="ru-RU" dirty="0" smtClean="0"/>
          </a:p>
          <a:p>
            <a:r>
              <a:rPr lang="ru-RU" altLang="ru-RU" dirty="0" smtClean="0"/>
              <a:t>Обучение: </a:t>
            </a:r>
          </a:p>
          <a:p>
            <a:pPr lvl="1"/>
            <a:r>
              <a:rPr lang="ru-RU" altLang="ru-RU" sz="1600" dirty="0" smtClean="0"/>
              <a:t>«Технология разработки приложений на основе платформы AF5». </a:t>
            </a:r>
          </a:p>
          <a:p>
            <a:pPr lvl="1"/>
            <a:r>
              <a:rPr lang="ru-RU" altLang="ru-RU" sz="1600" dirty="0" smtClean="0"/>
              <a:t>«Практика разработки настраиваемых бизнес решений на AF5» (WF </a:t>
            </a:r>
            <a:r>
              <a:rPr lang="ru-RU" altLang="ru-RU" sz="1600" dirty="0" err="1" smtClean="0"/>
              <a:t>Activity</a:t>
            </a:r>
            <a:r>
              <a:rPr lang="ru-RU" altLang="ru-RU" sz="1600" dirty="0" smtClean="0"/>
              <a:t> и </a:t>
            </a:r>
            <a:r>
              <a:rPr lang="ru-RU" altLang="ru-RU" sz="1600" dirty="0" err="1" smtClean="0"/>
              <a:t>JasperReports</a:t>
            </a:r>
            <a:r>
              <a:rPr lang="ru-RU" altLang="ru-RU" sz="1600" dirty="0" smtClean="0"/>
              <a:t> для разработки НБР). </a:t>
            </a:r>
          </a:p>
          <a:p>
            <a:pPr lvl="1"/>
            <a:r>
              <a:rPr lang="ru-RU" altLang="ru-RU" sz="1600" dirty="0" smtClean="0"/>
              <a:t>Установка и сопровождение базового для </a:t>
            </a:r>
            <a:r>
              <a:rPr lang="en-US" altLang="ru-RU" sz="1600" dirty="0" smtClean="0"/>
              <a:t>AF</a:t>
            </a:r>
            <a:r>
              <a:rPr lang="ru-RU" altLang="ru-RU" sz="1600" dirty="0" smtClean="0"/>
              <a:t>5 программного обеспечения.</a:t>
            </a:r>
          </a:p>
          <a:p>
            <a:pPr lvl="1"/>
            <a:r>
              <a:rPr lang="ru-RU" altLang="ru-RU" sz="1600" dirty="0" smtClean="0"/>
              <a:t>«Эксплуатация программных комплексов AF5» (изменение свойств НБР без модификации кода, работа с системами мониторинга на основе </a:t>
            </a:r>
            <a:r>
              <a:rPr lang="ru-RU" altLang="ru-RU" sz="1600" dirty="0" err="1" smtClean="0"/>
              <a:t>Zabbix</a:t>
            </a:r>
            <a:r>
              <a:rPr lang="ru-RU" altLang="ru-RU" sz="1600" dirty="0" smtClean="0"/>
              <a:t>).</a:t>
            </a:r>
          </a:p>
          <a:p>
            <a:pPr lvl="1"/>
            <a:r>
              <a:rPr lang="ru-RU" altLang="ru-RU" sz="1600" dirty="0" smtClean="0"/>
              <a:t>Разработка и конфигурирование НБР (квалификации: администратор платформы, оператор платформы, системный инженер, разработчик НБР)</a:t>
            </a:r>
          </a:p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8A8E1B3-86CB-40A9-A02D-BA3BA78818AD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2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управления доступом (ПУД)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4/5 обеспечивает разграничение доступа пользователей к доменным объектам в системе. ПУД реализует дискреционный принцип доступа. Пользователь получает доступ к конкретному объекту только в том случае, если существует правило, предоставляющее пользователю разрешение на доступ данного типа к этому объекту. Помимо разграничения доступа к доменным объектам, ПУД позволяет ограничивать доступ к общесистемным операциям (наподобие создания доменного объекта). Для обобщения подходов объектом доступа в этом случае считается система, а типом доступа – выполнение соответствующей операции.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Правила выдачи разрешений (матрица доступа) определяются в конфигурации системы. Для общесистемных (глобальных) операций всё просто: правила определяют группы пользователей, которые получат разрешение на выполнение данной операции. О группах речь пойдёт ниже, пока только необходимо подчеркнуть, что разрешения выдаются не отдельным пользователям, а группам.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контекстных операций вводится понятие контекстной роли. Под ней мы понимаем набор групп (опять групп!) пользователей, имеющих отношение к данному объекту. При этом отношение может быть совершенно любым, способ его определения отдаётся на откуп настройщику или разработчику: из содержимого полей данного доменного объекта или любых связанных с ним, с помощью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-запроса или даже собственного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-класса. Как бы это ни происходило, контекстная роль, получая параметром доменный объект (контекст), раскрывается в набор групп, которым могут быть предоставлены права на тот или иной тип доступа к этому объекту. Таким образом, доступ к объекту может зависеть от его содержимого.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Теперь, наконец, о группах пользователей. Они бывают двух видов: статические и динамические. Состав статических групп определяет администратор через свой интерфейс: он может добавить пользователя в группу или удалить из неё. (Следует отметить, что он не может создавать или удалять сами группы, так как они используются в правилах доступа, определяемых в конфигурации.) Состав динамических групп вычисляется системой. И вновь у настройщика/разработчика имеется большой простор в выборе способа вычисления: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-запрос,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-класс. Но самое интересное в динамических группах то, что они также могут быть контекстными, т.е. зависеть от доменного объекта! Фактически, при определении в конфигурации одной контекстной динамической группы пользователей ПУД создаёт множество реальных групп – столько, сколько есть подходящих доменных объектов. И состав каждой вычисляется исходя из содержимого своего контекстного объекта, т.е. можно снова использовать его поля или связанные объекты.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E59D-EC9D-4914-861D-BDA9A31953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12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JDBC драйвер.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 к данным осуществляется с помощью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JDBC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драйвера, специально разработанного для платформы. Данный драйвер обращается к данным через ядро системы с учетом прав доступа. Драйвер имеет 2 режима работы с помощью локального интерфейса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EJB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помощью удаленного интерфейса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Выбор способа работы драйвера определяется разработчиком использующего данный драйвер и указывается в строке подключения драйвера. В случае с работой через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Remote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интерфейсы так же в строке указывается имя сервера, логин и пароль. Драйвер разрабатывается таким образом, чтобы через него можно было бы работать с редактором шаблонов отчета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iReport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 же драйвер может использоваться для работы внешних систем построения отчетов, например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CrystalReport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JasperReport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Драйвер должен работать с сервисом коллекций с учетом страничной подкачки данных, для исключения ошибки типа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OutOfMemoryException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E59D-EC9D-4914-861D-BDA9A31953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82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Движок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встраивается в ядро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хранятся в той же базе данных, что и данные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 информацию о пользователях и группах из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Доступные действия для каждого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UserTask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формируются с помощью заранее оговоренного имени переменной, в которой через запятую хранятся возможные действия. Имя переменной должно содержать имя активности, для исключения влияния друг на друга нескольких одновременно активных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UserTask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Например NEGOTIATION_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где строка до нижнего подчеркивания имя активности, строка _ ACTIONS константа, по которой находится нужная переменная.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Идентификатор связанного с процессом документа хранится в специально именованной переменной, например – DOCUMENT_ID.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Модификации документа производить в скриптовых активностях с помощью выражений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setAttribute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”);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процессу могут быть привязаны не только документы, но и вспомогательные карточки, например карточка резолюции, карточка рассматривающего, карточка согласующего. Для процесса нет разницы какая карточка привязана, работа производится с доменным объектом, идентификатор которого указан в переменной DOCUMENT_ID. Из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представления задачи поднимается карточка привязанного к процессу документа, и на карточке формируются доступные действия, полученные из переменной ACTION_NAME_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(необходимо продумать где хранить иконки и русские названия соответствующих элементов управления, я думаю что строка из ACTION_NAME_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имя соответствующих ресурсов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E59D-EC9D-4914-861D-BDA9A319535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86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E59D-EC9D-4914-861D-BDA9A319535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11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946839"/>
            <a:ext cx="6470296" cy="1102519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63670"/>
            <a:ext cx="5082215" cy="597364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2540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685800" y="4267144"/>
            <a:ext cx="5613400" cy="800156"/>
          </a:xfrm>
          <a:prstGeom prst="rect">
            <a:avLst/>
          </a:prstGeom>
        </p:spPr>
        <p:txBody>
          <a:bodyPr vert="horz" lIns="91440" tIns="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l-PL" sz="1600" b="1" dirty="0" err="1">
                <a:solidFill>
                  <a:schemeClr val="accent1">
                    <a:lumMod val="50000"/>
                  </a:schemeClr>
                </a:solidFill>
              </a:rPr>
              <a:t>Компания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pl-PL" sz="1600" b="1" dirty="0" err="1">
                <a:solidFill>
                  <a:schemeClr val="accent1">
                    <a:lumMod val="50000"/>
                  </a:schemeClr>
                </a:solidFill>
              </a:rPr>
              <a:t>ИнтерТраст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+7 (495) 956-79-28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</a:rPr>
              <a:t>sales@inttrust.ru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</a:rPr>
              <a:t>www.intertrust.ru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81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1029274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22313" y="2742605"/>
            <a:ext cx="7772400" cy="58035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8901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16096"/>
            <a:ext cx="8229600" cy="3104823"/>
          </a:xfrm>
        </p:spPr>
        <p:txBody>
          <a:bodyPr/>
          <a:lstStyle>
            <a:lvl5pPr marL="2057400" indent="-228600">
              <a:buFont typeface="Wingdings" charset="2"/>
              <a:buChar char="§"/>
              <a:defRPr sz="1600" i="1"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1348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194485" cy="3133514"/>
          </a:xfrm>
        </p:spPr>
        <p:txBody>
          <a:bodyPr/>
          <a:lstStyle>
            <a:lvl1pPr>
              <a:defRPr sz="2000"/>
            </a:lvl1pPr>
            <a:lvl2pPr marL="742950" indent="-285750">
              <a:buFontTx/>
              <a:buBlip>
                <a:blip r:embed="rId2"/>
              </a:buBlip>
              <a:defRPr sz="2000" baseline="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5816600" y="1200149"/>
            <a:ext cx="2870200" cy="14683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816600" y="2806303"/>
            <a:ext cx="2870200" cy="15275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99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457200" y="1207294"/>
            <a:ext cx="8229600" cy="308967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0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57200" y="1287067"/>
            <a:ext cx="8229600" cy="20286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457200" y="319935"/>
            <a:ext cx="8229600" cy="552615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9" name="Рисунок SmartArt 8"/>
          <p:cNvSpPr>
            <a:spLocks noGrp="1"/>
          </p:cNvSpPr>
          <p:nvPr>
            <p:ph type="dgm" sz="quarter" idx="11"/>
          </p:nvPr>
        </p:nvSpPr>
        <p:spPr>
          <a:xfrm>
            <a:off x="457201" y="3570685"/>
            <a:ext cx="8151813" cy="8429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9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32486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8" name="Название 1"/>
          <p:cNvSpPr txBox="1">
            <a:spLocks/>
          </p:cNvSpPr>
          <p:nvPr userDrawn="1"/>
        </p:nvSpPr>
        <p:spPr>
          <a:xfrm>
            <a:off x="457200" y="319935"/>
            <a:ext cx="8229600" cy="55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F16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088064" y="1325166"/>
            <a:ext cx="2598737" cy="30861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26274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2392241"/>
            <a:ext cx="8229600" cy="55261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 userDrawn="1"/>
        </p:nvSpPr>
        <p:spPr>
          <a:xfrm>
            <a:off x="3106090" y="3828326"/>
            <a:ext cx="5441011" cy="420032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© ЗАО «Компания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«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ИнтерТраст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»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algn="l">
              <a:lnSpc>
                <a:spcPct val="120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l-PL" sz="1400" dirty="0" smtClean="0">
                <a:solidFill>
                  <a:srgbClr val="254061"/>
                </a:solidFill>
              </a:rPr>
              <a:t>+7 (495) 956-79-28  </a:t>
            </a:r>
            <a:r>
              <a:rPr lang="ru-RU" sz="1400" dirty="0" smtClean="0">
                <a:solidFill>
                  <a:srgbClr val="254061"/>
                </a:solidFill>
              </a:rPr>
              <a:t>  </a:t>
            </a:r>
            <a:r>
              <a:rPr lang="pl-PL" sz="1400" dirty="0" err="1" smtClean="0">
                <a:solidFill>
                  <a:srgbClr val="254061"/>
                </a:solidFill>
              </a:rPr>
              <a:t>sales@intertrust.ru</a:t>
            </a:r>
            <a:r>
              <a:rPr lang="ru-RU" sz="1400" dirty="0" smtClean="0">
                <a:solidFill>
                  <a:srgbClr val="254061"/>
                </a:solidFill>
              </a:rPr>
              <a:t> </a:t>
            </a:r>
            <a:r>
              <a:rPr lang="pl-PL" sz="1400" dirty="0" smtClean="0">
                <a:solidFill>
                  <a:srgbClr val="254061"/>
                </a:solidFill>
              </a:rPr>
              <a:t> </a:t>
            </a:r>
            <a:r>
              <a:rPr lang="ru-RU" sz="1400" dirty="0" smtClean="0">
                <a:solidFill>
                  <a:srgbClr val="254061"/>
                </a:solidFill>
              </a:rPr>
              <a:t>  </a:t>
            </a:r>
            <a:r>
              <a:rPr lang="pl-PL" sz="1400" dirty="0" smtClean="0">
                <a:solidFill>
                  <a:srgbClr val="254061"/>
                </a:solidFill>
              </a:rPr>
              <a:t>http://</a:t>
            </a:r>
            <a:r>
              <a:rPr lang="pl-PL" sz="1400" dirty="0" err="1" smtClean="0">
                <a:solidFill>
                  <a:srgbClr val="254061"/>
                </a:solidFill>
              </a:rPr>
              <a:t>www.intertrust.ru</a:t>
            </a:r>
            <a:endParaRPr lang="ru-RU" sz="1400" dirty="0">
              <a:solidFill>
                <a:srgbClr val="254061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05825"/>
            <a:ext cx="8229600" cy="69189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rgbClr val="2540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Благодарю вас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48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607"/>
            <a:ext cx="5835650" cy="673894"/>
          </a:xfrm>
          <a:prstGeom prst="rect">
            <a:avLst/>
          </a:prstGeom>
          <a:solidFill>
            <a:schemeClr val="bg1"/>
          </a:solidFill>
          <a:ln w="22225">
            <a:solidFill>
              <a:srgbClr val="14D7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/>
          </a:p>
        </p:txBody>
      </p:sp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6" y="278606"/>
            <a:ext cx="2162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1" y="351001"/>
            <a:ext cx="4895221" cy="39827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1650">
                <a:solidFill>
                  <a:srgbClr val="14D7DC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0001" y="1409246"/>
            <a:ext cx="6505037" cy="32292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14D7DC"/>
                </a:solidFill>
              </a:defRPr>
            </a:lvl1pPr>
            <a:lvl2pPr marL="0" indent="0">
              <a:buFontTx/>
              <a:buNone/>
              <a:defRPr sz="1650"/>
            </a:lvl2pPr>
            <a:lvl3pPr marL="257175" indent="-257175" algn="l">
              <a:buClr>
                <a:schemeClr val="tx1"/>
              </a:buClr>
              <a:buSzPct val="150000"/>
              <a:buFont typeface="Calibri" panose="020F0502020204030204" pitchFamily="34" charset="0"/>
              <a:buChar char="•"/>
              <a:defRPr sz="1650"/>
            </a:lvl3pPr>
            <a:lvl4pPr marL="407194" indent="-257175" algn="l">
              <a:buClr>
                <a:schemeClr val="tx1"/>
              </a:buClr>
              <a:buFont typeface="Courier New" panose="02070309020205020404" pitchFamily="49" charset="0"/>
              <a:buChar char="o"/>
              <a:defRPr sz="1650"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54180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935"/>
            <a:ext cx="8229600" cy="55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61440"/>
            <a:ext cx="8229600" cy="2377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2"/>
            <a:r>
              <a:rPr lang="ru-RU" dirty="0" smtClean="0"/>
              <a:t>Второй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ru-RU" dirty="0" smtClean="0"/>
              <a:t>Третий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124200" y="47718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5672-9B91-9F47-A92F-28D1F2BEE4DA}" type="datetimeFigureOut">
              <a:rPr lang="ru-RU" smtClean="0"/>
              <a:pPr/>
              <a:t>15.10.2015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639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0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rgbClr val="F16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4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accent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2400" kern="1200">
          <a:solidFill>
            <a:schemeClr val="accent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50000"/>
        <a:buFont typeface="Wingdings" charset="2"/>
        <a:buChar char="u"/>
        <a:defRPr sz="2200" kern="1200" baseline="0">
          <a:solidFill>
            <a:schemeClr val="accent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trust.ru/stroim-otkryto/" TargetMode="External"/><Relationship Id="rId2" Type="http://schemas.openxmlformats.org/officeDocument/2006/relationships/hyperlink" Target="http://www.intertrust.r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lideshare.net/companymedia2/presentations" TargetMode="External"/><Relationship Id="rId5" Type="http://schemas.openxmlformats.org/officeDocument/2006/relationships/hyperlink" Target="http://www.youtube.com/user/CompanyMediaChannel" TargetMode="External"/><Relationship Id="rId4" Type="http://schemas.openxmlformats.org/officeDocument/2006/relationships/hyperlink" Target="https://www.facebook.com/CompanyMedia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23627"/>
            <a:ext cx="6470296" cy="1102519"/>
          </a:xfrm>
        </p:spPr>
        <p:txBody>
          <a:bodyPr/>
          <a:lstStyle/>
          <a:p>
            <a:pPr marL="52388">
              <a:spcAft>
                <a:spcPts val="900"/>
              </a:spcAft>
              <a:defRPr/>
            </a:pPr>
            <a:r>
              <a:rPr lang="ru-RU" altLang="ru-RU" sz="3200" dirty="0" err="1">
                <a:solidFill>
                  <a:srgbClr val="14D7DC"/>
                </a:solidFill>
              </a:rPr>
              <a:t>Импортозамещение</a:t>
            </a:r>
            <a:r>
              <a:rPr lang="ru-RU" altLang="ru-RU" sz="3200" dirty="0">
                <a:solidFill>
                  <a:srgbClr val="14D7DC"/>
                </a:solidFill>
              </a:rPr>
              <a:t> СЭД/ECM: возможности и риски</a:t>
            </a:r>
            <a:endParaRPr lang="ru-RU" altLang="ru-RU" sz="3200" dirty="0">
              <a:solidFill>
                <a:srgbClr val="14D7D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2965450"/>
            <a:ext cx="6692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rgbClr val="585555"/>
                </a:solidFill>
                <a:latin typeface="Calibri" panose="020F0502020204030204" pitchFamily="34" charset="0"/>
              </a:rPr>
              <a:t>Вдов Денис</a:t>
            </a:r>
            <a:endParaRPr lang="ru-RU" altLang="ru-RU" b="1" dirty="0">
              <a:solidFill>
                <a:srgbClr val="585555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rgbClr val="585555"/>
                </a:solidFill>
                <a:latin typeface="Calibri" panose="020F0502020204030204" pitchFamily="34" charset="0"/>
              </a:rPr>
              <a:t>Директор центра продаж и внедрения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rgbClr val="585555"/>
                </a:solidFill>
                <a:latin typeface="Calibri" panose="020F0502020204030204" pitchFamily="34" charset="0"/>
              </a:rPr>
              <a:t>ЗАО </a:t>
            </a:r>
            <a:r>
              <a:rPr lang="ru-RU" altLang="ru-RU" b="1" dirty="0">
                <a:solidFill>
                  <a:srgbClr val="585555"/>
                </a:solidFill>
                <a:latin typeface="Calibri" panose="020F0502020204030204" pitchFamily="34" charset="0"/>
              </a:rPr>
              <a:t>«Компания «</a:t>
            </a:r>
            <a:r>
              <a:rPr lang="ru-RU" altLang="ru-RU" b="1" dirty="0" err="1">
                <a:solidFill>
                  <a:srgbClr val="585555"/>
                </a:solidFill>
                <a:latin typeface="Calibri" panose="020F0502020204030204" pitchFamily="34" charset="0"/>
              </a:rPr>
              <a:t>ИнтерТраст</a:t>
            </a:r>
            <a:r>
              <a:rPr lang="ru-RU" altLang="ru-RU" b="1" dirty="0">
                <a:solidFill>
                  <a:srgbClr val="585555"/>
                </a:solidFill>
                <a:latin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5732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Отечественная платформа для отечественной СЭД </a:t>
            </a:r>
            <a:r>
              <a:rPr lang="ru-RU" dirty="0" smtClean="0"/>
              <a:t>: </a:t>
            </a:r>
            <a:r>
              <a:rPr lang="ru-RU" dirty="0"/>
              <a:t>ActiveFrame5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7467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ActiveFrame</a:t>
            </a:r>
            <a:r>
              <a:rPr lang="ru-RU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5 —платформа</a:t>
            </a:r>
            <a:r>
              <a:rPr lang="en-US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(высокоуровневый </a:t>
            </a:r>
            <a:r>
              <a:rPr lang="en-US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FrameWork </a:t>
            </a:r>
            <a:r>
              <a:rPr lang="ru-RU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) разработки приложений для управления контентом в организации (</a:t>
            </a:r>
            <a:r>
              <a:rPr lang="en-US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ECM</a:t>
            </a:r>
            <a:r>
              <a:rPr lang="ru-RU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enterprise content management</a:t>
            </a:r>
            <a:r>
              <a:rPr lang="ru-RU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), разработанная с использованием </a:t>
            </a:r>
            <a:r>
              <a:rPr lang="en-US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Java</a:t>
            </a:r>
            <a:r>
              <a:rPr lang="ru-RU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EE </a:t>
            </a:r>
            <a:r>
              <a:rPr lang="ru-RU" altLang="ru-RU" sz="12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-технологий.</a:t>
            </a:r>
            <a:endParaRPr lang="ru-RU" altLang="ru-RU" sz="1200" b="1" smtClean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4538" y="2217738"/>
            <a:ext cx="2955925" cy="2408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Сущности (доменные объекты) и вложения (файлы) к ним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Журналы (аудит, безопасность, доступ к объектам)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Произвольная выборка данных (коллекции)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Полнотекстовое индексирование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GUI: панели навигации, представления коллекций, формы, уведомления, панель действий и многое другое. Персонализация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Поиск: по полям коллекции, «простой», расширенный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События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Бизнес-процессы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Уведомления</a:t>
            </a:r>
          </a:p>
          <a:p>
            <a:pPr marL="171450" indent="-171450">
              <a:buFont typeface="Calibri" pitchFamily="34" charset="0"/>
              <a:buChar char="+"/>
              <a:defRPr/>
            </a:pPr>
            <a:r>
              <a:rPr lang="ru-RU" sz="1000" dirty="0"/>
              <a:t>Отчёты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1825" y="1793875"/>
            <a:ext cx="2370138" cy="454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«Функциональная особенность»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84538" y="1558925"/>
            <a:ext cx="3451225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Декларативное описание без кодирования, компиляции и повторной сборки проекта</a:t>
            </a:r>
            <a:r>
              <a:rPr lang="en-US" sz="1200" dirty="0"/>
              <a:t>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825" y="2336800"/>
            <a:ext cx="2370138" cy="473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«Архитектурная особенность»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494088" y="2141538"/>
            <a:ext cx="3451225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Гибкая, компонентная архитектура </a:t>
            </a:r>
          </a:p>
          <a:p>
            <a:pPr algn="ctr">
              <a:defRPr/>
            </a:pPr>
            <a:r>
              <a:rPr lang="ru-RU" sz="1200" b="1" dirty="0"/>
              <a:t>на СПО решениях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1825" y="2908300"/>
            <a:ext cx="2370138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«Сервисная поддержка»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7263" y="2833688"/>
            <a:ext cx="2743200" cy="176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171450" indent="-171450">
              <a:buFont typeface="Calibri" pitchFamily="34" charset="0"/>
              <a:buChar char="+"/>
              <a:defRPr sz="100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Сервис поиска: </a:t>
            </a:r>
            <a:r>
              <a:rPr lang="en-US" dirty="0" err="1" smtClean="0"/>
              <a:t>Solr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Сервис для работы с ЖЦ и Интеграция движка: </a:t>
            </a:r>
            <a:r>
              <a:rPr lang="ru-RU" dirty="0" err="1" smtClean="0"/>
              <a:t>Activiti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Сервис </a:t>
            </a:r>
            <a:r>
              <a:rPr lang="en-US" dirty="0" smtClean="0"/>
              <a:t>CRUD</a:t>
            </a:r>
            <a:r>
              <a:rPr lang="ru-RU" dirty="0" smtClean="0"/>
              <a:t>:  </a:t>
            </a:r>
            <a:r>
              <a:rPr lang="en-US" dirty="0" smtClean="0"/>
              <a:t>PostgreSQL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Сервис генерации отчетов и интеграция с </a:t>
            </a:r>
            <a:r>
              <a:rPr lang="en-US" dirty="0" err="1" smtClean="0"/>
              <a:t>JasperReports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Интегрированная среда разработки:</a:t>
            </a:r>
            <a:r>
              <a:rPr lang="en-US" dirty="0" smtClean="0"/>
              <a:t> Eclipse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ru-RU" dirty="0" smtClean="0"/>
              <a:t>….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814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Возможностей по модификации/созданию </a:t>
            </a:r>
            <a:r>
              <a:rPr lang="en-US" dirty="0"/>
              <a:t>AF5-</a:t>
            </a:r>
            <a:r>
              <a:rPr lang="ru-RU" dirty="0"/>
              <a:t>бизнес решений</a:t>
            </a:r>
            <a:r>
              <a:rPr lang="ru-RU" dirty="0" smtClean="0"/>
              <a:t>: Права доступа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00151"/>
            <a:ext cx="3831771" cy="2979963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/>
              <a:t>статические группы</a:t>
            </a:r>
            <a:endParaRPr lang="ru-RU" sz="1600" dirty="0"/>
          </a:p>
          <a:p>
            <a:pPr lvl="0"/>
            <a:r>
              <a:rPr lang="ru-RU" sz="1600" dirty="0" smtClean="0"/>
              <a:t>динамические группы</a:t>
            </a:r>
            <a:endParaRPr lang="ru-RU" sz="1600" dirty="0"/>
          </a:p>
          <a:p>
            <a:pPr lvl="0"/>
            <a:r>
              <a:rPr lang="ru-RU" sz="1600" dirty="0" smtClean="0"/>
              <a:t>контекстные </a:t>
            </a:r>
            <a:r>
              <a:rPr lang="ru-RU" sz="1600" dirty="0"/>
              <a:t>роли по </a:t>
            </a:r>
            <a:r>
              <a:rPr lang="ru-RU" sz="1600" dirty="0" smtClean="0"/>
              <a:t>отношению </a:t>
            </a:r>
            <a:r>
              <a:rPr lang="ru-RU" sz="1600" dirty="0"/>
              <a:t>к объектам </a:t>
            </a:r>
            <a:r>
              <a:rPr lang="ru-RU" sz="1600" dirty="0" smtClean="0"/>
              <a:t>доступа</a:t>
            </a:r>
            <a:endParaRPr lang="ru-RU" sz="1600" dirty="0"/>
          </a:p>
          <a:p>
            <a:pPr lvl="0"/>
            <a:r>
              <a:rPr lang="ru-RU" sz="1600" dirty="0" smtClean="0"/>
              <a:t>матрицы доступа</a:t>
            </a:r>
            <a:endParaRPr lang="ru-RU" sz="1600" dirty="0"/>
          </a:p>
          <a:p>
            <a:pPr lvl="0"/>
            <a:r>
              <a:rPr lang="ru-RU" sz="1600" dirty="0" smtClean="0"/>
              <a:t>сервисы </a:t>
            </a:r>
            <a:r>
              <a:rPr lang="ru-RU" sz="1600" dirty="0"/>
              <a:t>для управления доступом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456" y="1034742"/>
            <a:ext cx="4963887" cy="33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38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Возможностей по модификации/созданию </a:t>
            </a:r>
            <a:r>
              <a:rPr lang="en-US" dirty="0"/>
              <a:t>AF5-</a:t>
            </a:r>
            <a:r>
              <a:rPr lang="ru-RU" dirty="0"/>
              <a:t>бизнес решений</a:t>
            </a:r>
            <a:r>
              <a:rPr lang="ru-RU" dirty="0" smtClean="0"/>
              <a:t>: Отчеты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38678"/>
            <a:ext cx="3999539" cy="293236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Формирование онлайн отчетов.</a:t>
            </a:r>
          </a:p>
          <a:p>
            <a:pPr lvl="0"/>
            <a:r>
              <a:rPr lang="ru-RU" dirty="0"/>
              <a:t>Формирование офлайн отчетов.</a:t>
            </a:r>
          </a:p>
          <a:p>
            <a:pPr lvl="0"/>
            <a:r>
              <a:rPr lang="ru-RU" dirty="0"/>
              <a:t>Формирование периодических отчетов</a:t>
            </a:r>
            <a:r>
              <a:rPr lang="ru-RU" dirty="0" smtClean="0"/>
              <a:t>.</a:t>
            </a:r>
          </a:p>
          <a:p>
            <a:r>
              <a:rPr lang="ru-RU" dirty="0"/>
              <a:t>JDBC драйвер.</a:t>
            </a:r>
          </a:p>
          <a:p>
            <a:pPr lvl="0"/>
            <a:r>
              <a:rPr lang="en-US" dirty="0" err="1" smtClean="0"/>
              <a:t>JasperReports</a:t>
            </a:r>
            <a:r>
              <a:rPr lang="ru-RU" dirty="0" smtClean="0"/>
              <a:t>:</a:t>
            </a:r>
          </a:p>
          <a:p>
            <a:pPr lvl="1"/>
            <a:r>
              <a:rPr lang="en-US" dirty="0" err="1"/>
              <a:t>JasperReport</a:t>
            </a:r>
            <a:r>
              <a:rPr lang="en-US" b="1" dirty="0"/>
              <a:t> </a:t>
            </a:r>
            <a:r>
              <a:rPr lang="en-US" dirty="0"/>
              <a:t>Studio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79705" y="1522441"/>
            <a:ext cx="3587750" cy="294386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4737634" y="872550"/>
            <a:ext cx="2235200" cy="3198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87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Возможностей по модификации/созданию </a:t>
            </a:r>
            <a:r>
              <a:rPr lang="en-US" dirty="0"/>
              <a:t>AF5-</a:t>
            </a:r>
            <a:r>
              <a:rPr lang="ru-RU" dirty="0"/>
              <a:t>бизнес решений</a:t>
            </a:r>
            <a:r>
              <a:rPr lang="ru-RU" dirty="0" smtClean="0"/>
              <a:t>: Бизнес- процессы </a:t>
            </a:r>
            <a:r>
              <a:rPr lang="en-US" dirty="0" smtClean="0"/>
              <a:t>(</a:t>
            </a:r>
            <a:r>
              <a:rPr lang="en-US" dirty="0" err="1" smtClean="0"/>
              <a:t>Activiti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92145"/>
            <a:ext cx="4283849" cy="246513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Маршрутизация и обработка доменных объектов, смена статуса, изменение атрибутов доменных объектов, создание и удаление доменных объектов.</a:t>
            </a:r>
          </a:p>
          <a:p>
            <a:pPr lvl="0"/>
            <a:r>
              <a:rPr lang="ru-RU" dirty="0"/>
              <a:t>Формирование задач в папке «Задачи» пользователей с возможностью сортировки и фильтрации.</a:t>
            </a:r>
          </a:p>
          <a:p>
            <a:pPr lvl="0"/>
            <a:r>
              <a:rPr lang="ru-RU" dirty="0"/>
              <a:t>Формирование элементов управления на карточках </a:t>
            </a:r>
            <a:r>
              <a:rPr lang="ru-RU" dirty="0" smtClean="0"/>
              <a:t>объектов </a:t>
            </a:r>
            <a:r>
              <a:rPr lang="ru-RU" dirty="0"/>
              <a:t>для выполнения действий доступных конкретному пользователю на данном этапе работы процесса.</a:t>
            </a:r>
          </a:p>
          <a:p>
            <a:pPr lvl="0"/>
            <a:r>
              <a:rPr lang="ru-RU" dirty="0"/>
              <a:t>Отправка уведомлений о поступление новой задачи по </a:t>
            </a:r>
            <a:r>
              <a:rPr lang="ru-RU" dirty="0" smtClean="0"/>
              <a:t>электронной почте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rshilin\Documents\20131001\IMG_17102013_1203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86" y="988665"/>
            <a:ext cx="4390572" cy="3307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14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ActiveFrame</a:t>
            </a:r>
            <a:r>
              <a:rPr lang="en-US" dirty="0" smtClean="0"/>
              <a:t> 5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Поддержка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9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Отечественная платформа для отечественной СЭД  - сервис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53035" y="1229445"/>
            <a:ext cx="6838790" cy="313508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Построение «идеальных» процессов разработки – технологические карты</a:t>
            </a:r>
          </a:p>
          <a:p>
            <a:r>
              <a:rPr lang="ru-RU" dirty="0" smtClean="0"/>
              <a:t>Подготовка регламентов и рекомендаций для разработки решений </a:t>
            </a:r>
          </a:p>
          <a:p>
            <a:r>
              <a:rPr lang="ru-RU" dirty="0" smtClean="0"/>
              <a:t>Внедрение </a:t>
            </a:r>
            <a:r>
              <a:rPr lang="ru-RU" dirty="0" smtClean="0"/>
              <a:t>учебных </a:t>
            </a:r>
            <a:r>
              <a:rPr lang="ru-RU" dirty="0" smtClean="0"/>
              <a:t>курсов и справочных материалов.</a:t>
            </a:r>
          </a:p>
          <a:p>
            <a:r>
              <a:rPr lang="ru-RU" dirty="0" smtClean="0"/>
              <a:t>Автоматизация «рутинных» операций – функциональное развитие среды разработки.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83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Методологическая поддержка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Создание «технологической карты» для формирования требований к </a:t>
            </a:r>
            <a:r>
              <a:rPr lang="en-US" dirty="0" smtClean="0"/>
              <a:t>AF5-</a:t>
            </a:r>
            <a:r>
              <a:rPr lang="ru-RU" dirty="0" smtClean="0"/>
              <a:t>Бизнес-Решению</a:t>
            </a:r>
          </a:p>
          <a:p>
            <a:r>
              <a:rPr lang="ru-RU" dirty="0" smtClean="0"/>
              <a:t>Формализация процесса постановки задачи для разработки</a:t>
            </a:r>
          </a:p>
          <a:p>
            <a:r>
              <a:rPr lang="ru-RU" dirty="0"/>
              <a:t>Создание «технологической карты» </a:t>
            </a:r>
            <a:r>
              <a:rPr lang="ru-RU" dirty="0" smtClean="0"/>
              <a:t>для разработки компонентов </a:t>
            </a:r>
            <a:r>
              <a:rPr lang="en-US" dirty="0" smtClean="0"/>
              <a:t>AF5 - </a:t>
            </a:r>
            <a:r>
              <a:rPr lang="ru-RU" dirty="0" smtClean="0"/>
              <a:t>Бизнес-Решения.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0" y="1200151"/>
            <a:ext cx="3241886" cy="13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0" y="1965074"/>
            <a:ext cx="3174823" cy="7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58" y="2195923"/>
            <a:ext cx="2823142" cy="106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43" y="2666362"/>
            <a:ext cx="2772725" cy="139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42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5"/>
          <p:cNvSpPr>
            <a:spLocks noGrp="1"/>
          </p:cNvSpPr>
          <p:nvPr>
            <p:ph type="title"/>
          </p:nvPr>
        </p:nvSpPr>
        <p:spPr>
          <a:xfrm>
            <a:off x="457200" y="2392241"/>
            <a:ext cx="8229600" cy="55261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u="sng" dirty="0">
                <a:hlinkClick r:id="rId2"/>
              </a:rPr>
              <a:t>http://www.intertrust.ru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Строим открыто! - </a:t>
            </a:r>
            <a:r>
              <a:rPr lang="ru-RU" altLang="ru-RU" sz="1800" u="sng" dirty="0">
                <a:hlinkClick r:id="rId3"/>
              </a:rPr>
              <a:t>http://www.intertrust.ru/stroim-otkryto/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u="sng" dirty="0">
                <a:hlinkClick r:id="rId4"/>
              </a:rPr>
              <a:t>https://www.facebook.com/CompanyMedia.RU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u="sng" dirty="0">
                <a:hlinkClick r:id="rId5"/>
              </a:rPr>
              <a:t>http://www.youtube.com/user/CompanyMediaChannel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u="sng" dirty="0">
                <a:hlinkClick r:id="rId6"/>
              </a:rPr>
              <a:t>http://www.slideshare.net/companymedia2/presentations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488545" y="1001133"/>
            <a:ext cx="3603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Благодарим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866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Arial" panose="020B0604020202020204" pitchFamily="34" charset="0"/>
              </a:rPr>
              <a:t>Отечественное ПО – что это</a:t>
            </a:r>
            <a:r>
              <a:rPr lang="ru-RU" altLang="ru-RU" dirty="0" smtClean="0">
                <a:cs typeface="Arial" panose="020B0604020202020204" pitchFamily="34" charset="0"/>
              </a:rPr>
              <a:t>?</a:t>
            </a:r>
            <a:endParaRPr lang="ru-RU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36550" y="1009363"/>
            <a:ext cx="8064500" cy="238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u"/>
              <a:defRPr sz="2200" kern="1200" baseline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lang="ru-RU" altLang="ru-RU" sz="2000" dirty="0" smtClean="0">
              <a:solidFill>
                <a:schemeClr val="tx1"/>
              </a:solidFill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dirty="0">
                <a:solidFill>
                  <a:schemeClr val="tx1"/>
                </a:solidFill>
                <a:latin typeface="+mn-lt"/>
                <a:cs typeface="+mn-cs"/>
              </a:rPr>
              <a:t>Правообладатель –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+mn-cs"/>
              </a:rPr>
              <a:t>физические </a:t>
            </a:r>
            <a:r>
              <a:rPr lang="ru-RU" altLang="ru-RU" dirty="0">
                <a:solidFill>
                  <a:schemeClr val="tx1"/>
                </a:solidFill>
                <a:latin typeface="+mn-lt"/>
                <a:cs typeface="+mn-cs"/>
              </a:rPr>
              <a:t>л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+mn-cs"/>
              </a:rPr>
              <a:t>ица </a:t>
            </a:r>
            <a:r>
              <a:rPr lang="ru-RU" altLang="ru-RU" dirty="0">
                <a:solidFill>
                  <a:schemeClr val="tx1"/>
                </a:solidFill>
                <a:latin typeface="+mn-lt"/>
                <a:cs typeface="+mn-cs"/>
              </a:rPr>
              <a:t>РФ, сама РФ или ее органы власти, аккредитованное </a:t>
            </a:r>
            <a:r>
              <a:rPr lang="ru-RU" altLang="ru-RU" dirty="0" smtClean="0">
                <a:solidFill>
                  <a:schemeClr val="tx1"/>
                </a:solidFill>
                <a:latin typeface="+mn-lt"/>
                <a:cs typeface="+mn-cs"/>
              </a:rPr>
              <a:t>юридические лица </a:t>
            </a:r>
            <a:r>
              <a:rPr lang="ru-RU" altLang="ru-RU" dirty="0">
                <a:solidFill>
                  <a:schemeClr val="tx1"/>
                </a:solidFill>
                <a:latin typeface="+mn-lt"/>
                <a:cs typeface="+mn-cs"/>
              </a:rPr>
              <a:t>с более, чем 50% долей участия граждан РФ</a:t>
            </a: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dirty="0">
                <a:solidFill>
                  <a:schemeClr val="tx1"/>
                </a:solidFill>
                <a:latin typeface="+mn-lt"/>
                <a:cs typeface="+mn-cs"/>
              </a:rPr>
              <a:t>Общая сумма платежей, связанных с разработкой ПО, иностранным компаниям не должна превышать 30% от выручки от реализации ПО за последний год</a:t>
            </a:r>
          </a:p>
          <a:p>
            <a:pPr lvl="2">
              <a:buFont typeface="Arial" panose="020B0604020202020204" pitchFamily="34" charset="0"/>
              <a:buChar char="•"/>
            </a:pPr>
            <a:endParaRPr lang="ru-RU" altLang="ru-RU" sz="20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1009363"/>
            <a:ext cx="8239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В версии Правительства и Ассоциаций «Отечественный софт», «</a:t>
            </a:r>
            <a:r>
              <a:rPr lang="ru-RU" altLang="ru-RU" dirty="0" err="1"/>
              <a:t>Руссофт</a:t>
            </a:r>
            <a:r>
              <a:rPr lang="ru-RU" altLang="ru-RU" dirty="0"/>
              <a:t>»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24075" y="1833520"/>
            <a:ext cx="6743700" cy="3148787"/>
          </a:xfrm>
          <a:prstGeom prst="wedgeRoundRectCallout">
            <a:avLst>
              <a:gd name="adj1" fmla="val -55666"/>
              <a:gd name="adj2" fmla="val -680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lnSpc>
                <a:spcPct val="140000"/>
              </a:lnSpc>
              <a:buSzPct val="100000"/>
            </a:pPr>
            <a:r>
              <a:rPr lang="ru-RU" altLang="ru-RU" sz="1200" dirty="0"/>
              <a:t>Из Постановления Правительства РФ «Об установлении ограничения допуска программных средств и информационных продуктов вычислительной техники, происходящих из иностранных </a:t>
            </a:r>
            <a:r>
              <a:rPr lang="ru-RU" altLang="ru-RU" sz="1200" dirty="0" smtClean="0"/>
              <a:t>государств</a:t>
            </a:r>
            <a:r>
              <a:rPr lang="ru-RU" altLang="ru-RU" sz="1200" dirty="0"/>
              <a:t>, для целей осуществления закупок для обеспечения государственных и муниципальных нужд и дополнительного требования к участникам закупок услуг, связанных с использованием программных средств и информационных продуктов вычислительной техники»</a:t>
            </a:r>
            <a:r>
              <a:rPr lang="en-US" altLang="ru-RU" sz="1200" dirty="0" smtClean="0"/>
              <a:t>.</a:t>
            </a: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sz="1200" dirty="0"/>
              <a:t>При </a:t>
            </a:r>
            <a:r>
              <a:rPr lang="ru-RU" altLang="ru-RU" sz="1200" dirty="0" err="1"/>
              <a:t>госзакупке</a:t>
            </a:r>
            <a:r>
              <a:rPr lang="ru-RU" altLang="ru-RU" sz="1200" dirty="0"/>
              <a:t> ПО заказчик обязан ограничиться ПО из реестра отечественного ПО (ведет </a:t>
            </a:r>
            <a:r>
              <a:rPr lang="ru-RU" altLang="ru-RU" sz="1200" dirty="0" err="1" smtClean="0"/>
              <a:t>Минсвязь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РФ) или обосновать, почему это </a:t>
            </a:r>
            <a:r>
              <a:rPr lang="ru-RU" altLang="ru-RU" sz="1200" dirty="0" smtClean="0"/>
              <a:t>невозможно</a:t>
            </a:r>
            <a:endParaRPr lang="en-US" altLang="ru-RU" sz="1200" dirty="0" smtClean="0"/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sz="1200" dirty="0" smtClean="0"/>
              <a:t>При </a:t>
            </a:r>
            <a:r>
              <a:rPr lang="ru-RU" altLang="ru-RU" sz="1200" dirty="0"/>
              <a:t>закупке услуг в области ИТ дополнительным требованием к участникам закупок является преимущественное использование ПО из реестра и (или) ПО с открытыми исходными кодами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8052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dirty="0" smtClean="0">
                <a:cs typeface="Arial" panose="020B0604020202020204" pitchFamily="34" charset="0"/>
              </a:rPr>
              <a:t>Основные нормативы по СПО и отечественному ПО</a:t>
            </a:r>
            <a:endParaRPr lang="ru-RU" altLang="ru-RU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16096"/>
            <a:ext cx="8572500" cy="310482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28600" lvl="3">
              <a:lnSpc>
                <a:spcPct val="130000"/>
              </a:lnSpc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ru-RU" altLang="ru-RU" sz="1900" dirty="0">
                <a:solidFill>
                  <a:schemeClr val="tx1"/>
                </a:solidFill>
                <a:latin typeface="+mn-lt"/>
                <a:cs typeface="+mn-cs"/>
              </a:rPr>
              <a:t>Стратегия развития информационного общества в Российской Федерации. Утверждена Президентом Российской Федерации № Пр-212 от 7 февраля 2008 г.</a:t>
            </a:r>
          </a:p>
          <a:p>
            <a:pPr marL="228600" lvl="3">
              <a:lnSpc>
                <a:spcPct val="130000"/>
              </a:lnSpc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ru-RU" altLang="ru-RU" sz="1900" dirty="0">
                <a:solidFill>
                  <a:schemeClr val="tx1"/>
                </a:solidFill>
                <a:latin typeface="+mn-lt"/>
                <a:cs typeface="+mn-cs"/>
              </a:rPr>
              <a:t>Государственная программа Российской Федерации «Информационное общество (2011 – 2020 годы)». Утверждена постановлением Правительства Российской Федерации № 313 от 15 апреля 2014г.</a:t>
            </a:r>
          </a:p>
          <a:p>
            <a:pPr marL="228600" lvl="3">
              <a:lnSpc>
                <a:spcPct val="130000"/>
              </a:lnSpc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ru-RU" altLang="ru-RU" sz="1900" dirty="0">
                <a:solidFill>
                  <a:schemeClr val="tx1"/>
                </a:solidFill>
                <a:latin typeface="+mn-lt"/>
                <a:cs typeface="+mn-cs"/>
              </a:rPr>
              <a:t>Распоряжение Правительства РФ от 12 декабря 2010 г. № 2299-р (Вместе с «Планом перехода Федеральных органов исполнительной власти и Федеральных бюджетных учреждений на использование свободного программного обеспечения на 2011-2015 годы»).</a:t>
            </a:r>
          </a:p>
          <a:p>
            <a:pPr marL="228600" lvl="3">
              <a:lnSpc>
                <a:spcPct val="130000"/>
              </a:lnSpc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ru-RU" altLang="ru-RU" sz="1900" dirty="0">
                <a:solidFill>
                  <a:schemeClr val="tx1"/>
                </a:solidFill>
                <a:latin typeface="+mn-lt"/>
                <a:cs typeface="+mn-cs"/>
              </a:rPr>
              <a:t>Руководящий документ «Автоматизированные системы. Защита от несанкционированного доступа к информации. Классификация автоматизированных систем и требования по защите информации». ФСТЭК (ГТК)</a:t>
            </a:r>
          </a:p>
          <a:p>
            <a:pPr marL="228600" lvl="3">
              <a:lnSpc>
                <a:spcPct val="130000"/>
              </a:lnSpc>
              <a:buClr>
                <a:schemeClr val="tx1"/>
              </a:buClr>
              <a:buSzPct val="100000"/>
              <a:buBlip>
                <a:blip r:embed="rId3"/>
              </a:buBlip>
            </a:pPr>
            <a:r>
              <a:rPr lang="ru-RU" altLang="ru-RU" sz="1900" dirty="0">
                <a:solidFill>
                  <a:schemeClr val="tx1"/>
                </a:solidFill>
                <a:latin typeface="+mn-lt"/>
                <a:cs typeface="+mn-cs"/>
              </a:rPr>
              <a:t>ГОСТ Р 54593-2011 «Свободное программное обеспечение»</a:t>
            </a:r>
          </a:p>
        </p:txBody>
      </p:sp>
      <p:sp>
        <p:nvSpPr>
          <p:cNvPr id="20484" name="Title 1"/>
          <p:cNvSpPr>
            <a:spLocks/>
          </p:cNvSpPr>
          <p:nvPr/>
        </p:nvSpPr>
        <p:spPr bwMode="auto">
          <a:xfrm>
            <a:off x="1547812" y="351235"/>
            <a:ext cx="3671888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650">
              <a:solidFill>
                <a:srgbClr val="58555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9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0" y="254001"/>
            <a:ext cx="7046752" cy="530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Основные мотивы перехода на открытое ПО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0" y="989901"/>
            <a:ext cx="4572000" cy="3518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u"/>
              <a:defRPr sz="2200" kern="1200" baseline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endParaRPr lang="ru-RU" altLang="ru-RU" sz="1600" dirty="0" smtClean="0">
              <a:solidFill>
                <a:schemeClr val="tx1"/>
              </a:solidFill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sz="2600" dirty="0">
                <a:solidFill>
                  <a:schemeClr val="tx1"/>
                </a:solidFill>
                <a:latin typeface="+mn-lt"/>
                <a:cs typeface="+mn-cs"/>
              </a:rPr>
              <a:t>Отсутствие в составе СЭД иностранного лицензионного ПО – как средство нормального бюджетирования в рублях при колебаниях курса </a:t>
            </a:r>
            <a:r>
              <a:rPr lang="ru-RU" altLang="ru-RU" sz="2600" dirty="0" smtClean="0">
                <a:solidFill>
                  <a:schemeClr val="tx1"/>
                </a:solidFill>
                <a:latin typeface="+mn-lt"/>
                <a:cs typeface="+mn-cs"/>
              </a:rPr>
              <a:t>валюты</a:t>
            </a:r>
            <a:endParaRPr lang="ru-RU" altLang="ru-RU" sz="2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sz="2600" dirty="0">
                <a:solidFill>
                  <a:schemeClr val="tx1"/>
                </a:solidFill>
                <a:latin typeface="+mn-lt"/>
                <a:cs typeface="+mn-cs"/>
              </a:rPr>
              <a:t>Возможность внесения изменений в программный код при необходимости (в открытое ПО)</a:t>
            </a: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sz="2600" dirty="0">
                <a:solidFill>
                  <a:schemeClr val="tx1"/>
                </a:solidFill>
                <a:latin typeface="+mn-lt"/>
                <a:cs typeface="+mn-cs"/>
              </a:rPr>
              <a:t>Использование распространенного в РФ базового ПО (снижение затрат на персонал)</a:t>
            </a: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sz="2600" dirty="0">
                <a:solidFill>
                  <a:schemeClr val="tx1"/>
                </a:solidFill>
                <a:latin typeface="+mn-lt"/>
                <a:cs typeface="+mn-cs"/>
              </a:rPr>
              <a:t>Обеспечение доверия к ПО через сертификацию компетентными органами РФ</a:t>
            </a: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2"/>
              </a:buBlip>
            </a:pPr>
            <a:r>
              <a:rPr lang="ru-RU" altLang="ru-RU" sz="2600" dirty="0">
                <a:solidFill>
                  <a:schemeClr val="tx1"/>
                </a:solidFill>
                <a:latin typeface="+mn-lt"/>
                <a:cs typeface="+mn-cs"/>
              </a:rPr>
              <a:t>Независимость от политической ситуации (санкции, эмбарго)</a:t>
            </a:r>
          </a:p>
          <a:p>
            <a:pPr marL="0" lvl="2" indent="0">
              <a:lnSpc>
                <a:spcPct val="160000"/>
              </a:lnSpc>
              <a:buSzPct val="100000"/>
              <a:buNone/>
            </a:pPr>
            <a:endParaRPr lang="ru-RU" altLang="ru-RU" sz="1800" dirty="0"/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724400" y="1254692"/>
            <a:ext cx="3998799" cy="3253808"/>
            <a:chOff x="2697" y="983"/>
            <a:chExt cx="3063" cy="2996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983"/>
              <a:ext cx="2820" cy="2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2036"/>
              <a:ext cx="3046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3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82612" y="352338"/>
            <a:ext cx="7344983" cy="530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r>
              <a:rPr lang="ru-RU" altLang="ru-RU" dirty="0" smtClean="0">
                <a:cs typeface="Arial" panose="020B0604020202020204" pitchFamily="34" charset="0"/>
              </a:rPr>
              <a:t>Преимущества разработки решений на СПО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82613" y="1157681"/>
            <a:ext cx="8561387" cy="3120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marR="0" lvl="3" indent="-342900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900" dirty="0" smtClean="0"/>
              <a:t>Снижение расходов на лицензии</a:t>
            </a:r>
          </a:p>
          <a:p>
            <a:pPr marL="800100" marR="0" lvl="3" indent="-342900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900" dirty="0" err="1" smtClean="0"/>
              <a:t>Масштабируемость</a:t>
            </a:r>
            <a:r>
              <a:rPr lang="ru-RU" altLang="ru-RU" sz="1900" dirty="0" smtClean="0"/>
              <a:t> без дополнительных лицензионных выплат</a:t>
            </a:r>
          </a:p>
          <a:p>
            <a:pPr marL="800100" marR="0" lvl="3" indent="-342900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900" dirty="0" smtClean="0"/>
              <a:t>Распространенность в ИТ среде базового ПО класса СПО</a:t>
            </a:r>
          </a:p>
          <a:p>
            <a:pPr marL="800100" marR="0" lvl="3" indent="-342900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900" dirty="0" smtClean="0"/>
              <a:t>Независимость от конкретного поставщика и политического фона</a:t>
            </a:r>
          </a:p>
          <a:p>
            <a:pPr marL="800100" marR="0" lvl="3" indent="-342900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900" dirty="0" smtClean="0"/>
              <a:t>Гибкость при выборе платформы за счет </a:t>
            </a:r>
            <a:r>
              <a:rPr lang="ru-RU" altLang="ru-RU" sz="1900" dirty="0" err="1" smtClean="0"/>
              <a:t>мультиплатформенности</a:t>
            </a:r>
            <a:r>
              <a:rPr lang="ru-RU" altLang="ru-RU" sz="1900" dirty="0" smtClean="0"/>
              <a:t> СПО</a:t>
            </a:r>
          </a:p>
          <a:p>
            <a:pPr marL="800100" marR="0" lvl="3" indent="-342900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900" dirty="0" smtClean="0"/>
              <a:t>Использование самых современных технологий</a:t>
            </a:r>
          </a:p>
          <a:p>
            <a:pPr marL="800100" marR="0" lvl="3" indent="-342900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900" dirty="0" smtClean="0"/>
              <a:t>Гибкость и высокая адаптивность благодаря открытости исходного кода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48725" y="6572250"/>
            <a:ext cx="295275" cy="285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72250"/>
            <a:ext cx="295275" cy="285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altLang="ru-RU" sz="2700" dirty="0">
                <a:solidFill>
                  <a:srgbClr val="F16000"/>
                </a:solidFill>
                <a:cs typeface="Arial" panose="020B0604020202020204" pitchFamily="34" charset="0"/>
              </a:rPr>
              <a:t>Учет рисков открытого ПО при </a:t>
            </a:r>
            <a:r>
              <a:rPr lang="ru-RU" altLang="ru-RU" sz="2700" dirty="0" err="1">
                <a:solidFill>
                  <a:srgbClr val="F16000"/>
                </a:solidFill>
                <a:cs typeface="Arial" panose="020B0604020202020204" pitchFamily="34" charset="0"/>
              </a:rPr>
              <a:t>импортозамещении</a:t>
            </a:r>
            <a:endParaRPr lang="ru-RU" altLang="ru-RU" sz="2700" dirty="0">
              <a:solidFill>
                <a:srgbClr val="F16000"/>
              </a:solidFill>
              <a:cs typeface="Arial" panose="020B0604020202020204" pitchFamily="34" charset="0"/>
            </a:endParaRPr>
          </a:p>
        </p:txBody>
      </p:sp>
      <p:sp>
        <p:nvSpPr>
          <p:cNvPr id="14339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146574"/>
            <a:ext cx="8229600" cy="327434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lnSpc>
                <a:spcPct val="70000"/>
              </a:lnSpc>
            </a:pPr>
            <a:endParaRPr lang="ru-RU" altLang="ru-RU" sz="1200" dirty="0">
              <a:solidFill>
                <a:schemeClr val="tx1"/>
              </a:solidFill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3"/>
              </a:buBlip>
            </a:pPr>
            <a:r>
              <a:rPr lang="ru-RU" altLang="ru-RU" sz="2000" dirty="0">
                <a:solidFill>
                  <a:schemeClr val="tx1"/>
                </a:solidFill>
                <a:latin typeface="+mn-lt"/>
                <a:cs typeface="+mn-cs"/>
              </a:rPr>
              <a:t>Компетенции и </a:t>
            </a:r>
            <a:r>
              <a:rPr lang="ru-RU" altLang="ru-RU" sz="2000" dirty="0" smtClean="0">
                <a:solidFill>
                  <a:schemeClr val="tx1"/>
                </a:solidFill>
                <a:latin typeface="+mn-lt"/>
                <a:cs typeface="+mn-cs"/>
              </a:rPr>
              <a:t>ресурсы</a:t>
            </a:r>
            <a:endParaRPr lang="ru-RU" altLang="ru-RU" sz="1200" dirty="0"/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3"/>
              </a:buBlip>
            </a:pPr>
            <a:r>
              <a:rPr lang="ru-RU" altLang="ru-RU" sz="2000" dirty="0">
                <a:solidFill>
                  <a:schemeClr val="tx1"/>
                </a:solidFill>
                <a:latin typeface="+mn-lt"/>
                <a:cs typeface="+mn-cs"/>
              </a:rPr>
              <a:t>Производительность </a:t>
            </a:r>
            <a:endParaRPr lang="ru-RU" altLang="ru-RU" sz="1200" dirty="0"/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3"/>
              </a:buBlip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cs typeface="+mn-cs"/>
              </a:rPr>
              <a:t>Надежность</a:t>
            </a:r>
            <a:endParaRPr lang="ru-RU" altLang="ru-RU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3"/>
              </a:buBlip>
            </a:pPr>
            <a:r>
              <a:rPr lang="ru-RU" altLang="ru-RU" sz="2000" dirty="0" smtClean="0">
                <a:solidFill>
                  <a:schemeClr val="tx1"/>
                </a:solidFill>
                <a:latin typeface="+mn-lt"/>
                <a:cs typeface="+mn-cs"/>
              </a:rPr>
              <a:t>Управляемость</a:t>
            </a:r>
            <a:endParaRPr lang="ru-RU" altLang="ru-RU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3"/>
              </a:buBlip>
            </a:pPr>
            <a:r>
              <a:rPr lang="ru-RU" altLang="ru-RU" sz="2000" dirty="0">
                <a:solidFill>
                  <a:schemeClr val="tx1"/>
                </a:solidFill>
                <a:latin typeface="+mn-lt"/>
                <a:cs typeface="+mn-cs"/>
              </a:rPr>
              <a:t>Техническая </a:t>
            </a:r>
            <a:r>
              <a:rPr lang="ru-RU" altLang="ru-RU" sz="2000" dirty="0" smtClean="0">
                <a:solidFill>
                  <a:schemeClr val="tx1"/>
                </a:solidFill>
                <a:latin typeface="+mn-lt"/>
                <a:cs typeface="+mn-cs"/>
              </a:rPr>
              <a:t>поддержка</a:t>
            </a:r>
            <a:endParaRPr lang="ru-RU" altLang="ru-RU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3"/>
              </a:buBlip>
            </a:pPr>
            <a:r>
              <a:rPr lang="ru-RU" altLang="ru-RU" sz="2100" dirty="0">
                <a:solidFill>
                  <a:schemeClr val="tx1"/>
                </a:solidFill>
                <a:latin typeface="+mn-lt"/>
                <a:cs typeface="+mn-cs"/>
              </a:rPr>
              <a:t>Совокупная стоимость </a:t>
            </a:r>
            <a:r>
              <a:rPr lang="ru-RU" altLang="ru-RU" sz="2100" dirty="0" smtClean="0">
                <a:solidFill>
                  <a:schemeClr val="tx1"/>
                </a:solidFill>
                <a:latin typeface="+mn-lt"/>
                <a:cs typeface="+mn-cs"/>
              </a:rPr>
              <a:t>владения</a:t>
            </a:r>
            <a:endParaRPr lang="ru-RU" altLang="ru-RU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3"/>
              </a:buBlip>
            </a:pPr>
            <a:r>
              <a:rPr lang="ru-RU" altLang="ru-RU" sz="2100" dirty="0" smtClean="0">
                <a:solidFill>
                  <a:schemeClr val="tx1"/>
                </a:solidFill>
                <a:latin typeface="+mn-lt"/>
                <a:cs typeface="+mn-cs"/>
              </a:rPr>
              <a:t>Миграция</a:t>
            </a:r>
            <a:endParaRPr lang="ru-RU" altLang="ru-RU" sz="21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3" indent="-342900">
              <a:lnSpc>
                <a:spcPct val="140000"/>
              </a:lnSpc>
              <a:buSzPct val="100000"/>
              <a:buBlip>
                <a:blip r:embed="rId3"/>
              </a:buBlip>
            </a:pPr>
            <a:r>
              <a:rPr lang="ru-RU" altLang="ru-RU" sz="2100" dirty="0">
                <a:solidFill>
                  <a:schemeClr val="tx1"/>
                </a:solidFill>
                <a:latin typeface="+mn-lt"/>
                <a:cs typeface="+mn-cs"/>
              </a:rPr>
              <a:t>Документация</a:t>
            </a:r>
          </a:p>
          <a:p>
            <a:pPr lvl="2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altLang="ru-RU" sz="1200" dirty="0"/>
          </a:p>
          <a:p>
            <a:pPr lvl="2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altLang="ru-RU" sz="1200" dirty="0"/>
          </a:p>
          <a:p>
            <a:pPr lvl="2" eaLnBrk="1" hangingPunct="1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ru-RU" altLang="ru-RU" sz="1200" dirty="0"/>
          </a:p>
        </p:txBody>
      </p:sp>
      <p:grpSp>
        <p:nvGrpSpPr>
          <p:cNvPr id="14340" name="Группа 2"/>
          <p:cNvGrpSpPr>
            <a:grpSpLocks/>
          </p:cNvGrpSpPr>
          <p:nvPr/>
        </p:nvGrpSpPr>
        <p:grpSpPr bwMode="auto">
          <a:xfrm>
            <a:off x="5101828" y="944167"/>
            <a:ext cx="927497" cy="869156"/>
            <a:chOff x="6245570" y="1693223"/>
            <a:chExt cx="1237451" cy="115940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593454" y="2128397"/>
              <a:ext cx="122316" cy="579702"/>
            </a:xfrm>
            <a:prstGeom prst="rect">
              <a:avLst/>
            </a:prstGeom>
            <a:solidFill>
              <a:srgbClr val="14D7DC"/>
            </a:solidFill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57071" y="1963221"/>
              <a:ext cx="122315" cy="808407"/>
            </a:xfrm>
            <a:prstGeom prst="rect">
              <a:avLst/>
            </a:prstGeom>
            <a:solidFill>
              <a:srgbClr val="14D7DC"/>
            </a:solidFill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941339" y="1791693"/>
              <a:ext cx="120727" cy="1060935"/>
            </a:xfrm>
            <a:prstGeom prst="rect">
              <a:avLst/>
            </a:prstGeom>
            <a:solidFill>
              <a:srgbClr val="14D7DC"/>
            </a:solidFill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6425071" y="1693223"/>
              <a:ext cx="0" cy="922759"/>
            </a:xfrm>
            <a:prstGeom prst="straightConnector1">
              <a:avLst/>
            </a:prstGeom>
            <a:ln>
              <a:solidFill>
                <a:srgbClr val="14D7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6245570" y="2615982"/>
              <a:ext cx="182678" cy="228705"/>
            </a:xfrm>
            <a:prstGeom prst="straightConnector1">
              <a:avLst/>
            </a:prstGeom>
            <a:ln>
              <a:solidFill>
                <a:srgbClr val="14D7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6428248" y="2611218"/>
              <a:ext cx="1054773" cy="0"/>
            </a:xfrm>
            <a:prstGeom prst="straightConnector1">
              <a:avLst/>
            </a:prstGeom>
            <a:ln>
              <a:solidFill>
                <a:srgbClr val="14D7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2" name="Группа 24"/>
          <p:cNvGrpSpPr>
            <a:grpSpLocks/>
          </p:cNvGrpSpPr>
          <p:nvPr/>
        </p:nvGrpSpPr>
        <p:grpSpPr bwMode="auto">
          <a:xfrm>
            <a:off x="6310875" y="2739553"/>
            <a:ext cx="565547" cy="384572"/>
            <a:chOff x="5846468" y="5247332"/>
            <a:chExt cx="754759" cy="511726"/>
          </a:xfrm>
          <a:solidFill>
            <a:schemeClr val="bg1"/>
          </a:solidFill>
        </p:grpSpPr>
        <p:sp>
          <p:nvSpPr>
            <p:cNvPr id="26" name="Блок-схема: магнитный диск 25"/>
            <p:cNvSpPr/>
            <p:nvPr/>
          </p:nvSpPr>
          <p:spPr>
            <a:xfrm>
              <a:off x="6064157" y="5638652"/>
              <a:ext cx="368640" cy="120406"/>
            </a:xfrm>
            <a:prstGeom prst="flowChartMagneticDisk">
              <a:avLst/>
            </a:prstGeom>
            <a:grpFill/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27" name="Блок-схема: магнитный диск 26"/>
            <p:cNvSpPr/>
            <p:nvPr/>
          </p:nvSpPr>
          <p:spPr>
            <a:xfrm rot="655344">
              <a:off x="6232587" y="5553100"/>
              <a:ext cx="368640" cy="120406"/>
            </a:xfrm>
            <a:prstGeom prst="flowChartMagneticDisk">
              <a:avLst/>
            </a:prstGeom>
            <a:grpFill/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28" name="Блок-схема: магнитный диск 27"/>
            <p:cNvSpPr/>
            <p:nvPr/>
          </p:nvSpPr>
          <p:spPr>
            <a:xfrm rot="19948300">
              <a:off x="5846468" y="5619640"/>
              <a:ext cx="368640" cy="112485"/>
            </a:xfrm>
            <a:prstGeom prst="flowChartMagneticDisk">
              <a:avLst/>
            </a:prstGeom>
            <a:grpFill/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29" name="Блок-схема: магнитный диск 28"/>
            <p:cNvSpPr/>
            <p:nvPr/>
          </p:nvSpPr>
          <p:spPr>
            <a:xfrm rot="2380588">
              <a:off x="5979941" y="5247332"/>
              <a:ext cx="367051" cy="120406"/>
            </a:xfrm>
            <a:prstGeom prst="flowChartMagneticDisk">
              <a:avLst/>
            </a:prstGeom>
            <a:grpFill/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</p:grpSp>
      <p:grpSp>
        <p:nvGrpSpPr>
          <p:cNvPr id="14343" name="Группа 1"/>
          <p:cNvGrpSpPr>
            <a:grpSpLocks/>
          </p:cNvGrpSpPr>
          <p:nvPr/>
        </p:nvGrpSpPr>
        <p:grpSpPr bwMode="auto">
          <a:xfrm>
            <a:off x="5059469" y="3186910"/>
            <a:ext cx="923925" cy="395288"/>
            <a:chOff x="7162800" y="5257800"/>
            <a:chExt cx="1231900" cy="527050"/>
          </a:xfrm>
          <a:solidFill>
            <a:schemeClr val="bg1"/>
          </a:solidFill>
        </p:grpSpPr>
        <p:sp>
          <p:nvSpPr>
            <p:cNvPr id="20" name="Блок-схема: магнитный диск 19"/>
            <p:cNvSpPr/>
            <p:nvPr/>
          </p:nvSpPr>
          <p:spPr>
            <a:xfrm>
              <a:off x="7162800" y="5260975"/>
              <a:ext cx="354012" cy="523875"/>
            </a:xfrm>
            <a:prstGeom prst="flowChartMagneticDisk">
              <a:avLst/>
            </a:prstGeom>
            <a:grpFill/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7672387" y="5459412"/>
              <a:ext cx="292100" cy="120650"/>
            </a:xfrm>
            <a:prstGeom prst="rightArrow">
              <a:avLst/>
            </a:prstGeom>
            <a:grpFill/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33" name="Блок-схема: магнитный диск 32"/>
            <p:cNvSpPr/>
            <p:nvPr/>
          </p:nvSpPr>
          <p:spPr>
            <a:xfrm>
              <a:off x="8040687" y="5257800"/>
              <a:ext cx="354013" cy="523875"/>
            </a:xfrm>
            <a:prstGeom prst="flowChartMagneticDisk">
              <a:avLst/>
            </a:prstGeom>
            <a:grpFill/>
            <a:ln>
              <a:solidFill>
                <a:srgbClr val="14D7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</p:grpSp>
      <p:grpSp>
        <p:nvGrpSpPr>
          <p:cNvPr id="3" name="Группа 37"/>
          <p:cNvGrpSpPr>
            <a:grpSpLocks/>
          </p:cNvGrpSpPr>
          <p:nvPr/>
        </p:nvGrpSpPr>
        <p:grpSpPr bwMode="auto">
          <a:xfrm>
            <a:off x="6310312" y="3619500"/>
            <a:ext cx="557213" cy="525066"/>
            <a:chOff x="7521031" y="4588552"/>
            <a:chExt cx="742950" cy="700088"/>
          </a:xfrm>
        </p:grpSpPr>
        <p:grpSp>
          <p:nvGrpSpPr>
            <p:cNvPr id="11" name="Группа 28680"/>
            <p:cNvGrpSpPr>
              <a:grpSpLocks/>
            </p:cNvGrpSpPr>
            <p:nvPr/>
          </p:nvGrpSpPr>
          <p:grpSpPr bwMode="auto">
            <a:xfrm>
              <a:off x="7521031" y="4825090"/>
              <a:ext cx="742950" cy="463550"/>
              <a:chOff x="7242185" y="6402102"/>
              <a:chExt cx="793750" cy="463608"/>
            </a:xfrm>
            <a:solidFill>
              <a:schemeClr val="bg1"/>
            </a:solidFill>
          </p:grpSpPr>
          <p:sp>
            <p:nvSpPr>
              <p:cNvPr id="28680" name="Прямоугольник 28679"/>
              <p:cNvSpPr/>
              <p:nvPr/>
            </p:nvSpPr>
            <p:spPr>
              <a:xfrm>
                <a:off x="7369388" y="6402102"/>
                <a:ext cx="666547" cy="336592"/>
              </a:xfrm>
              <a:prstGeom prst="rect">
                <a:avLst/>
              </a:prstGeom>
              <a:grpFill/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7304938" y="6465610"/>
                <a:ext cx="668243" cy="336592"/>
              </a:xfrm>
              <a:prstGeom prst="rect">
                <a:avLst/>
              </a:prstGeom>
              <a:grpFill/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7242185" y="6529118"/>
                <a:ext cx="666546" cy="336592"/>
              </a:xfrm>
              <a:prstGeom prst="rect">
                <a:avLst/>
              </a:prstGeom>
              <a:grpFill/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</p:grpSp>
        <p:grpSp>
          <p:nvGrpSpPr>
            <p:cNvPr id="14398" name="Группа 46"/>
            <p:cNvGrpSpPr>
              <a:grpSpLocks/>
            </p:cNvGrpSpPr>
            <p:nvPr/>
          </p:nvGrpSpPr>
          <p:grpSpPr bwMode="auto">
            <a:xfrm>
              <a:off x="7541668" y="4588552"/>
              <a:ext cx="677863" cy="449263"/>
              <a:chOff x="7872413" y="5805425"/>
              <a:chExt cx="677314" cy="449943"/>
            </a:xfrm>
          </p:grpSpPr>
          <p:sp>
            <p:nvSpPr>
              <p:cNvPr id="15" name="Блок-схема: несколько документов 14"/>
              <p:cNvSpPr/>
              <p:nvPr/>
            </p:nvSpPr>
            <p:spPr>
              <a:xfrm>
                <a:off x="7872414" y="5805425"/>
                <a:ext cx="677313" cy="449943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17" name="Равно 16"/>
              <p:cNvSpPr/>
              <p:nvPr/>
            </p:nvSpPr>
            <p:spPr>
              <a:xfrm>
                <a:off x="7891449" y="5938977"/>
                <a:ext cx="493312" cy="100164"/>
              </a:xfrm>
              <a:prstGeom prst="mathEqual">
                <a:avLst>
                  <a:gd name="adj1" fmla="val 23520"/>
                  <a:gd name="adj2" fmla="val 4986"/>
                </a:avLst>
              </a:prstGeom>
              <a:solidFill>
                <a:schemeClr val="bg1"/>
              </a:solidFill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Равно 43"/>
              <p:cNvSpPr/>
              <p:nvPr/>
            </p:nvSpPr>
            <p:spPr>
              <a:xfrm>
                <a:off x="7891449" y="6015292"/>
                <a:ext cx="493312" cy="100164"/>
              </a:xfrm>
              <a:prstGeom prst="mathEqual">
                <a:avLst>
                  <a:gd name="adj1" fmla="val 23520"/>
                  <a:gd name="adj2" fmla="val 4986"/>
                </a:avLst>
              </a:prstGeom>
              <a:solidFill>
                <a:schemeClr val="bg1"/>
              </a:solidFill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Равно 44"/>
              <p:cNvSpPr/>
              <p:nvPr/>
            </p:nvSpPr>
            <p:spPr>
              <a:xfrm>
                <a:off x="7891449" y="6091608"/>
                <a:ext cx="493312" cy="100164"/>
              </a:xfrm>
              <a:prstGeom prst="mathEqual">
                <a:avLst>
                  <a:gd name="adj1" fmla="val 23520"/>
                  <a:gd name="adj2" fmla="val 4986"/>
                </a:avLst>
              </a:prstGeom>
              <a:solidFill>
                <a:schemeClr val="bg1"/>
              </a:solidFill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344" name="Группа 34"/>
          <p:cNvGrpSpPr>
            <a:grpSpLocks/>
          </p:cNvGrpSpPr>
          <p:nvPr/>
        </p:nvGrpSpPr>
        <p:grpSpPr bwMode="auto">
          <a:xfrm>
            <a:off x="6018610" y="1683544"/>
            <a:ext cx="1590675" cy="657225"/>
            <a:chOff x="6119667" y="2390790"/>
            <a:chExt cx="3073424" cy="1239000"/>
          </a:xfrm>
        </p:grpSpPr>
        <p:grpSp>
          <p:nvGrpSpPr>
            <p:cNvPr id="14378" name="Группа 71"/>
            <p:cNvGrpSpPr>
              <a:grpSpLocks/>
            </p:cNvGrpSpPr>
            <p:nvPr/>
          </p:nvGrpSpPr>
          <p:grpSpPr bwMode="auto">
            <a:xfrm>
              <a:off x="7130409" y="2743974"/>
              <a:ext cx="968254" cy="885816"/>
              <a:chOff x="6080246" y="2300297"/>
              <a:chExt cx="744457" cy="679411"/>
            </a:xfrm>
          </p:grpSpPr>
          <p:sp>
            <p:nvSpPr>
              <p:cNvPr id="73" name="Прямоугольный треугольник 72"/>
              <p:cNvSpPr/>
              <p:nvPr/>
            </p:nvSpPr>
            <p:spPr>
              <a:xfrm rot="8131198">
                <a:off x="6260014" y="2604409"/>
                <a:ext cx="383819" cy="375299"/>
              </a:xfrm>
              <a:prstGeom prst="rtTriangle">
                <a:avLst/>
              </a:prstGeom>
              <a:solidFill>
                <a:srgbClr val="14D7DC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75" name="Прямоугольный треугольник 74"/>
              <p:cNvSpPr/>
              <p:nvPr/>
            </p:nvSpPr>
            <p:spPr>
              <a:xfrm rot="18932626">
                <a:off x="6260014" y="2299694"/>
                <a:ext cx="383819" cy="375299"/>
              </a:xfrm>
              <a:prstGeom prst="rtTriangle">
                <a:avLst/>
              </a:prstGeom>
              <a:solidFill>
                <a:srgbClr val="14D7DC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76" name="Прямоугольный треугольник 75"/>
              <p:cNvSpPr/>
              <p:nvPr/>
            </p:nvSpPr>
            <p:spPr>
              <a:xfrm rot="13574930">
                <a:off x="6068590" y="2537951"/>
                <a:ext cx="228966" cy="206944"/>
              </a:xfrm>
              <a:prstGeom prst="rtTriangle">
                <a:avLst/>
              </a:prstGeom>
              <a:solidFill>
                <a:srgbClr val="14D7DC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77" name="Прямоугольный треугольник 76"/>
              <p:cNvSpPr/>
              <p:nvPr/>
            </p:nvSpPr>
            <p:spPr>
              <a:xfrm rot="2757314">
                <a:off x="6606290" y="2544837"/>
                <a:ext cx="228966" cy="206944"/>
              </a:xfrm>
              <a:prstGeom prst="rtTriangle">
                <a:avLst/>
              </a:prstGeom>
              <a:solidFill>
                <a:srgbClr val="14D7DC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</p:grpSp>
        <p:grpSp>
          <p:nvGrpSpPr>
            <p:cNvPr id="14379" name="Группа 33"/>
            <p:cNvGrpSpPr>
              <a:grpSpLocks/>
            </p:cNvGrpSpPr>
            <p:nvPr/>
          </p:nvGrpSpPr>
          <p:grpSpPr bwMode="auto">
            <a:xfrm>
              <a:off x="6119667" y="2390790"/>
              <a:ext cx="3073424" cy="1011608"/>
              <a:chOff x="6119667" y="2390790"/>
              <a:chExt cx="3073424" cy="1011608"/>
            </a:xfrm>
          </p:grpSpPr>
          <p:grpSp>
            <p:nvGrpSpPr>
              <p:cNvPr id="14380" name="Группа 2"/>
              <p:cNvGrpSpPr>
                <a:grpSpLocks/>
              </p:cNvGrpSpPr>
              <p:nvPr/>
            </p:nvGrpSpPr>
            <p:grpSpPr bwMode="auto">
              <a:xfrm>
                <a:off x="6119667" y="2432417"/>
                <a:ext cx="968254" cy="885816"/>
                <a:chOff x="6080246" y="2300297"/>
                <a:chExt cx="744457" cy="679411"/>
              </a:xfrm>
            </p:grpSpPr>
            <p:sp>
              <p:nvSpPr>
                <p:cNvPr id="2" name="Прямоугольный треугольник 1"/>
                <p:cNvSpPr/>
                <p:nvPr/>
              </p:nvSpPr>
              <p:spPr>
                <a:xfrm rot="8131198">
                  <a:off x="6260658" y="2605795"/>
                  <a:ext cx="383818" cy="373578"/>
                </a:xfrm>
                <a:prstGeom prst="rtTriangle">
                  <a:avLst/>
                </a:prstGeom>
                <a:solidFill>
                  <a:srgbClr val="14D7DC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68" name="Прямоугольный треугольник 67"/>
                <p:cNvSpPr/>
                <p:nvPr/>
              </p:nvSpPr>
              <p:spPr>
                <a:xfrm rot="18932626">
                  <a:off x="6260658" y="2301080"/>
                  <a:ext cx="383818" cy="373577"/>
                </a:xfrm>
                <a:prstGeom prst="rtTriangle">
                  <a:avLst/>
                </a:prstGeom>
                <a:solidFill>
                  <a:srgbClr val="14D7DC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70" name="Прямоугольный треугольник 69"/>
                <p:cNvSpPr/>
                <p:nvPr/>
              </p:nvSpPr>
              <p:spPr>
                <a:xfrm rot="13574930">
                  <a:off x="6070095" y="2538476"/>
                  <a:ext cx="227245" cy="206943"/>
                </a:xfrm>
                <a:prstGeom prst="rtTriangle">
                  <a:avLst/>
                </a:prstGeom>
                <a:solidFill>
                  <a:srgbClr val="14D7DC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71" name="Прямоугольный треугольник 70"/>
                <p:cNvSpPr/>
                <p:nvPr/>
              </p:nvSpPr>
              <p:spPr>
                <a:xfrm rot="2757314">
                  <a:off x="6606934" y="2544501"/>
                  <a:ext cx="228967" cy="206943"/>
                </a:xfrm>
                <a:prstGeom prst="rtTriangle">
                  <a:avLst/>
                </a:prstGeom>
                <a:solidFill>
                  <a:srgbClr val="14D7DC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</p:grpSp>
          <p:sp>
            <p:nvSpPr>
              <p:cNvPr id="10" name="Молния 9"/>
              <p:cNvSpPr/>
              <p:nvPr/>
            </p:nvSpPr>
            <p:spPr>
              <a:xfrm rot="3154748">
                <a:off x="7313444" y="2954332"/>
                <a:ext cx="540941" cy="356573"/>
              </a:xfrm>
              <a:prstGeom prst="lightningBol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grpSp>
            <p:nvGrpSpPr>
              <p:cNvPr id="14382" name="Группа 77"/>
              <p:cNvGrpSpPr>
                <a:grpSpLocks/>
              </p:cNvGrpSpPr>
              <p:nvPr/>
            </p:nvGrpSpPr>
            <p:grpSpPr bwMode="auto">
              <a:xfrm>
                <a:off x="8224837" y="2390790"/>
                <a:ext cx="968254" cy="885816"/>
                <a:chOff x="6080246" y="2300297"/>
                <a:chExt cx="744457" cy="679411"/>
              </a:xfrm>
            </p:grpSpPr>
            <p:sp>
              <p:nvSpPr>
                <p:cNvPr id="79" name="Прямоугольный треугольник 78"/>
                <p:cNvSpPr/>
                <p:nvPr/>
              </p:nvSpPr>
              <p:spPr>
                <a:xfrm rot="8131198">
                  <a:off x="6260471" y="2605013"/>
                  <a:ext cx="383819" cy="375299"/>
                </a:xfrm>
                <a:prstGeom prst="rtTriangle">
                  <a:avLst/>
                </a:prstGeom>
                <a:solidFill>
                  <a:srgbClr val="14D7DC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82" name="Прямоугольный треугольник 81"/>
                <p:cNvSpPr/>
                <p:nvPr/>
              </p:nvSpPr>
              <p:spPr>
                <a:xfrm rot="18932626">
                  <a:off x="6260471" y="2300297"/>
                  <a:ext cx="383819" cy="375299"/>
                </a:xfrm>
                <a:prstGeom prst="rtTriangle">
                  <a:avLst/>
                </a:prstGeom>
                <a:solidFill>
                  <a:srgbClr val="14D7DC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83" name="Прямоугольный треугольник 82"/>
                <p:cNvSpPr/>
                <p:nvPr/>
              </p:nvSpPr>
              <p:spPr>
                <a:xfrm rot="13574930">
                  <a:off x="6069047" y="2538554"/>
                  <a:ext cx="228967" cy="206944"/>
                </a:xfrm>
                <a:prstGeom prst="rtTriangle">
                  <a:avLst/>
                </a:prstGeom>
                <a:solidFill>
                  <a:srgbClr val="14D7DC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84" name="Прямоугольный треугольник 83"/>
                <p:cNvSpPr/>
                <p:nvPr/>
              </p:nvSpPr>
              <p:spPr>
                <a:xfrm rot="2757314">
                  <a:off x="6606747" y="2545440"/>
                  <a:ext cx="228967" cy="206944"/>
                </a:xfrm>
                <a:prstGeom prst="rtTriangle">
                  <a:avLst/>
                </a:prstGeom>
                <a:solidFill>
                  <a:srgbClr val="14D7DC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</p:grpSp>
          <p:sp>
            <p:nvSpPr>
              <p:cNvPr id="14" name="Стрелка углом вверх 13"/>
              <p:cNvSpPr/>
              <p:nvPr/>
            </p:nvSpPr>
            <p:spPr>
              <a:xfrm rot="5400000">
                <a:off x="6803795" y="2864423"/>
                <a:ext cx="163854" cy="644131"/>
              </a:xfrm>
              <a:prstGeom prst="bentUpArrow">
                <a:avLst>
                  <a:gd name="adj1" fmla="val 25000"/>
                  <a:gd name="adj2" fmla="val 25000"/>
                  <a:gd name="adj3" fmla="val 40875"/>
                </a:avLst>
              </a:prstGeom>
              <a:solidFill>
                <a:srgbClr val="14D7DC"/>
              </a:solidFill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86" name="Стрелка углом вверх 85"/>
              <p:cNvSpPr/>
              <p:nvPr/>
            </p:nvSpPr>
            <p:spPr>
              <a:xfrm>
                <a:off x="8052059" y="3082116"/>
                <a:ext cx="720045" cy="157120"/>
              </a:xfrm>
              <a:prstGeom prst="bentUpArrow">
                <a:avLst>
                  <a:gd name="adj1" fmla="val 25000"/>
                  <a:gd name="adj2" fmla="val 25000"/>
                  <a:gd name="adj3" fmla="val 40875"/>
                </a:avLst>
              </a:prstGeom>
              <a:solidFill>
                <a:srgbClr val="14D7DC"/>
              </a:solidFill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</p:grpSp>
      </p:grpSp>
      <p:grpSp>
        <p:nvGrpSpPr>
          <p:cNvPr id="14345" name="Группа 35"/>
          <p:cNvGrpSpPr>
            <a:grpSpLocks/>
          </p:cNvGrpSpPr>
          <p:nvPr/>
        </p:nvGrpSpPr>
        <p:grpSpPr bwMode="auto">
          <a:xfrm>
            <a:off x="4827985" y="2240757"/>
            <a:ext cx="1207294" cy="711994"/>
            <a:chOff x="6913156" y="3590925"/>
            <a:chExt cx="1608544" cy="950527"/>
          </a:xfrm>
        </p:grpSpPr>
        <p:grpSp>
          <p:nvGrpSpPr>
            <p:cNvPr id="14346" name="Группа 40"/>
            <p:cNvGrpSpPr>
              <a:grpSpLocks/>
            </p:cNvGrpSpPr>
            <p:nvPr/>
          </p:nvGrpSpPr>
          <p:grpSpPr bwMode="auto">
            <a:xfrm>
              <a:off x="7491413" y="3671888"/>
              <a:ext cx="449262" cy="368300"/>
              <a:chOff x="4637087" y="4840223"/>
              <a:chExt cx="449263" cy="368824"/>
            </a:xfrm>
          </p:grpSpPr>
          <p:grpSp>
            <p:nvGrpSpPr>
              <p:cNvPr id="14366" name="Группа 39"/>
              <p:cNvGrpSpPr>
                <a:grpSpLocks/>
              </p:cNvGrpSpPr>
              <p:nvPr/>
            </p:nvGrpSpPr>
            <p:grpSpPr bwMode="auto">
              <a:xfrm>
                <a:off x="4692650" y="4840223"/>
                <a:ext cx="393700" cy="368824"/>
                <a:chOff x="4692650" y="4840223"/>
                <a:chExt cx="393700" cy="368824"/>
              </a:xfrm>
            </p:grpSpPr>
            <p:sp>
              <p:nvSpPr>
                <p:cNvPr id="21" name="Пирог 20"/>
                <p:cNvSpPr/>
                <p:nvPr/>
              </p:nvSpPr>
              <p:spPr>
                <a:xfrm>
                  <a:off x="4693363" y="4840325"/>
                  <a:ext cx="393412" cy="369291"/>
                </a:xfrm>
                <a:prstGeom prst="pie">
                  <a:avLst>
                    <a:gd name="adj1" fmla="val 16175225"/>
                    <a:gd name="adj2" fmla="val 5462620"/>
                  </a:avLst>
                </a:prstGeom>
                <a:solidFill>
                  <a:schemeClr val="bg1"/>
                </a:solidFill>
                <a:ln>
                  <a:solidFill>
                    <a:srgbClr val="14D7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Прямая соединительная линия 23"/>
                <p:cNvCxnSpPr>
                  <a:stCxn id="21" idx="3"/>
                  <a:endCxn id="21" idx="1"/>
                </p:cNvCxnSpPr>
                <p:nvPr/>
              </p:nvCxnSpPr>
              <p:spPr>
                <a:xfrm>
                  <a:off x="4890070" y="4840325"/>
                  <a:ext cx="0" cy="369291"/>
                </a:xfrm>
                <a:prstGeom prst="line">
                  <a:avLst/>
                </a:prstGeom>
                <a:ln w="19050">
                  <a:solidFill>
                    <a:srgbClr val="14D7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67" name="Группа 52"/>
              <p:cNvGrpSpPr>
                <a:grpSpLocks/>
              </p:cNvGrpSpPr>
              <p:nvPr/>
            </p:nvGrpSpPr>
            <p:grpSpPr bwMode="auto">
              <a:xfrm>
                <a:off x="4710938" y="4877529"/>
                <a:ext cx="288706" cy="300099"/>
                <a:chOff x="4692650" y="4840223"/>
                <a:chExt cx="393700" cy="368824"/>
              </a:xfrm>
            </p:grpSpPr>
            <p:sp>
              <p:nvSpPr>
                <p:cNvPr id="54" name="Пирог 53"/>
                <p:cNvSpPr/>
                <p:nvPr/>
              </p:nvSpPr>
              <p:spPr>
                <a:xfrm>
                  <a:off x="4698970" y="4839493"/>
                  <a:ext cx="387220" cy="369742"/>
                </a:xfrm>
                <a:prstGeom prst="pie">
                  <a:avLst>
                    <a:gd name="adj1" fmla="val 16175225"/>
                    <a:gd name="adj2" fmla="val 5462620"/>
                  </a:avLst>
                </a:prstGeom>
                <a:solidFill>
                  <a:schemeClr val="bg1"/>
                </a:solidFill>
                <a:ln>
                  <a:solidFill>
                    <a:srgbClr val="14D7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5" name="Прямая соединительная линия 54"/>
                <p:cNvCxnSpPr>
                  <a:stCxn id="54" idx="3"/>
                  <a:endCxn id="54" idx="1"/>
                </p:cNvCxnSpPr>
                <p:nvPr/>
              </p:nvCxnSpPr>
              <p:spPr>
                <a:xfrm>
                  <a:off x="4891498" y="4839493"/>
                  <a:ext cx="0" cy="369742"/>
                </a:xfrm>
                <a:prstGeom prst="line">
                  <a:avLst/>
                </a:prstGeom>
                <a:ln w="22225">
                  <a:solidFill>
                    <a:srgbClr val="14D7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68" name="Группа 55"/>
              <p:cNvGrpSpPr>
                <a:grpSpLocks/>
              </p:cNvGrpSpPr>
              <p:nvPr/>
            </p:nvGrpSpPr>
            <p:grpSpPr bwMode="auto">
              <a:xfrm>
                <a:off x="4706770" y="4912995"/>
                <a:ext cx="205563" cy="215603"/>
                <a:chOff x="4692650" y="4840223"/>
                <a:chExt cx="393700" cy="368824"/>
              </a:xfrm>
            </p:grpSpPr>
            <p:sp>
              <p:nvSpPr>
                <p:cNvPr id="57" name="Пирог 56"/>
                <p:cNvSpPr/>
                <p:nvPr/>
              </p:nvSpPr>
              <p:spPr>
                <a:xfrm>
                  <a:off x="4700393" y="4841166"/>
                  <a:ext cx="385851" cy="367603"/>
                </a:xfrm>
                <a:prstGeom prst="pie">
                  <a:avLst>
                    <a:gd name="adj1" fmla="val 16175225"/>
                    <a:gd name="adj2" fmla="val 5462620"/>
                  </a:avLst>
                </a:prstGeom>
                <a:solidFill>
                  <a:schemeClr val="bg1"/>
                </a:solidFill>
                <a:ln>
                  <a:solidFill>
                    <a:srgbClr val="14D7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8" name="Прямая соединительная линия 57"/>
                <p:cNvCxnSpPr>
                  <a:stCxn id="57" idx="3"/>
                  <a:endCxn id="57" idx="1"/>
                </p:cNvCxnSpPr>
                <p:nvPr/>
              </p:nvCxnSpPr>
              <p:spPr>
                <a:xfrm>
                  <a:off x="4891800" y="4841166"/>
                  <a:ext cx="0" cy="367603"/>
                </a:xfrm>
                <a:prstGeom prst="line">
                  <a:avLst/>
                </a:prstGeom>
                <a:ln w="22225">
                  <a:solidFill>
                    <a:srgbClr val="14D7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69" name="Группа 58"/>
              <p:cNvGrpSpPr>
                <a:grpSpLocks/>
              </p:cNvGrpSpPr>
              <p:nvPr/>
            </p:nvGrpSpPr>
            <p:grpSpPr bwMode="auto">
              <a:xfrm>
                <a:off x="4637087" y="4938018"/>
                <a:ext cx="183996" cy="153095"/>
                <a:chOff x="4692650" y="4840223"/>
                <a:chExt cx="393700" cy="368824"/>
              </a:xfrm>
            </p:grpSpPr>
            <p:sp>
              <p:nvSpPr>
                <p:cNvPr id="60" name="Пирог 59"/>
                <p:cNvSpPr/>
                <p:nvPr/>
              </p:nvSpPr>
              <p:spPr>
                <a:xfrm>
                  <a:off x="4694264" y="4850296"/>
                  <a:ext cx="393741" cy="360468"/>
                </a:xfrm>
                <a:prstGeom prst="pie">
                  <a:avLst>
                    <a:gd name="adj1" fmla="val 16175225"/>
                    <a:gd name="adj2" fmla="val 5462620"/>
                  </a:avLst>
                </a:prstGeom>
                <a:solidFill>
                  <a:schemeClr val="bg1"/>
                </a:solidFill>
                <a:ln>
                  <a:solidFill>
                    <a:srgbClr val="14D7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Прямая соединительная линия 60"/>
                <p:cNvCxnSpPr>
                  <a:stCxn id="60" idx="3"/>
                  <a:endCxn id="60" idx="1"/>
                </p:cNvCxnSpPr>
                <p:nvPr/>
              </p:nvCxnSpPr>
              <p:spPr>
                <a:xfrm>
                  <a:off x="4891135" y="4850296"/>
                  <a:ext cx="0" cy="360468"/>
                </a:xfrm>
                <a:prstGeom prst="line">
                  <a:avLst/>
                </a:prstGeom>
                <a:ln w="22225">
                  <a:solidFill>
                    <a:srgbClr val="14D7D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Блок-схема: узел 41"/>
            <p:cNvSpPr/>
            <p:nvPr/>
          </p:nvSpPr>
          <p:spPr>
            <a:xfrm>
              <a:off x="8129875" y="3590925"/>
              <a:ext cx="231605" cy="217763"/>
            </a:xfrm>
            <a:prstGeom prst="flowChartConnector">
              <a:avLst/>
            </a:prstGeom>
            <a:solidFill>
              <a:srgbClr val="14D7D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43" name="Блок-схема: объединение 42"/>
            <p:cNvSpPr/>
            <p:nvPr/>
          </p:nvSpPr>
          <p:spPr>
            <a:xfrm rot="10800000">
              <a:off x="8039454" y="3827762"/>
              <a:ext cx="482246" cy="403736"/>
            </a:xfrm>
            <a:prstGeom prst="flowChartMerge">
              <a:avLst/>
            </a:prstGeom>
            <a:solidFill>
              <a:srgbClr val="14D7D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52" name="Диагональная полоса 51"/>
            <p:cNvSpPr/>
            <p:nvPr/>
          </p:nvSpPr>
          <p:spPr>
            <a:xfrm rot="16871511">
              <a:off x="8074847" y="3991014"/>
              <a:ext cx="300418" cy="326785"/>
            </a:xfrm>
            <a:prstGeom prst="diagStripe">
              <a:avLst>
                <a:gd name="adj" fmla="val 5062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solidFill>
                  <a:schemeClr val="tx1"/>
                </a:solidFill>
              </a:endParaRPr>
            </a:p>
          </p:txBody>
        </p:sp>
        <p:grpSp>
          <p:nvGrpSpPr>
            <p:cNvPr id="14350" name="Группа 49"/>
            <p:cNvGrpSpPr>
              <a:grpSpLocks/>
            </p:cNvGrpSpPr>
            <p:nvPr/>
          </p:nvGrpSpPr>
          <p:grpSpPr bwMode="auto">
            <a:xfrm rot="19506764">
              <a:off x="8070496" y="3822314"/>
              <a:ext cx="207963" cy="719138"/>
              <a:chOff x="6229348" y="5173331"/>
              <a:chExt cx="326088" cy="954345"/>
            </a:xfrm>
            <a:solidFill>
              <a:srgbClr val="14D7DC"/>
            </a:solidFill>
          </p:grpSpPr>
          <p:sp>
            <p:nvSpPr>
              <p:cNvPr id="48" name="Арка 47"/>
              <p:cNvSpPr/>
              <p:nvPr/>
            </p:nvSpPr>
            <p:spPr>
              <a:xfrm rot="479165">
                <a:off x="6228416" y="5800514"/>
                <a:ext cx="311151" cy="324435"/>
              </a:xfrm>
              <a:prstGeom prst="blockArc">
                <a:avLst>
                  <a:gd name="adj1" fmla="val 8115638"/>
                  <a:gd name="adj2" fmla="val 20586460"/>
                  <a:gd name="adj3" fmla="val 22732"/>
                </a:avLst>
              </a:prstGeom>
              <a:grpFill/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6356868" y="5466921"/>
                <a:ext cx="47296" cy="322329"/>
              </a:xfrm>
              <a:prstGeom prst="rect">
                <a:avLst/>
              </a:prstGeom>
              <a:grpFill/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69" name="Арка 68"/>
              <p:cNvSpPr/>
              <p:nvPr/>
            </p:nvSpPr>
            <p:spPr>
              <a:xfrm rot="11202322">
                <a:off x="6234577" y="5159506"/>
                <a:ext cx="311151" cy="324435"/>
              </a:xfrm>
              <a:prstGeom prst="blockArc">
                <a:avLst>
                  <a:gd name="adj1" fmla="val 9793507"/>
                  <a:gd name="adj2" fmla="val 493944"/>
                  <a:gd name="adj3" fmla="val 42014"/>
                </a:avLst>
              </a:prstGeom>
              <a:grpFill/>
              <a:ln>
                <a:solidFill>
                  <a:srgbClr val="14D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Шестиугольник 61"/>
            <p:cNvSpPr/>
            <p:nvPr/>
          </p:nvSpPr>
          <p:spPr>
            <a:xfrm rot="20495846">
              <a:off x="8242505" y="4304616"/>
              <a:ext cx="117389" cy="12875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sp>
          <p:nvSpPr>
            <p:cNvPr id="74" name="Шестиугольник 73"/>
            <p:cNvSpPr/>
            <p:nvPr/>
          </p:nvSpPr>
          <p:spPr>
            <a:xfrm rot="21269416">
              <a:off x="7988691" y="3946975"/>
              <a:ext cx="126907" cy="9855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grpSp>
          <p:nvGrpSpPr>
            <p:cNvPr id="14353" name="Группа 31"/>
            <p:cNvGrpSpPr>
              <a:grpSpLocks/>
            </p:cNvGrpSpPr>
            <p:nvPr/>
          </p:nvGrpSpPr>
          <p:grpSpPr bwMode="auto">
            <a:xfrm rot="2846354">
              <a:off x="7087339" y="3620050"/>
              <a:ext cx="260350" cy="608715"/>
              <a:chOff x="6891338" y="3671888"/>
              <a:chExt cx="260350" cy="608715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6891553" y="3671721"/>
                <a:ext cx="260679" cy="609153"/>
              </a:xfrm>
              <a:prstGeom prst="rect">
                <a:avLst/>
              </a:prstGeom>
              <a:solidFill>
                <a:srgbClr val="14D7D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915440" y="3700942"/>
                <a:ext cx="203457" cy="30299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grpSp>
            <p:nvGrpSpPr>
              <p:cNvPr id="14356" name="Группа 30"/>
              <p:cNvGrpSpPr>
                <a:grpSpLocks/>
              </p:cNvGrpSpPr>
              <p:nvPr/>
            </p:nvGrpSpPr>
            <p:grpSpPr bwMode="auto">
              <a:xfrm>
                <a:off x="6923775" y="4029869"/>
                <a:ext cx="198354" cy="205910"/>
                <a:chOff x="6536266" y="4053989"/>
                <a:chExt cx="198354" cy="205910"/>
              </a:xfrm>
            </p:grpSpPr>
            <p:sp>
              <p:nvSpPr>
                <p:cNvPr id="25" name="Скругленный прямоугольник 24"/>
                <p:cNvSpPr/>
                <p:nvPr/>
              </p:nvSpPr>
              <p:spPr>
                <a:xfrm>
                  <a:off x="6595690" y="4058917"/>
                  <a:ext cx="46095" cy="46004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92" name="Скругленный прямоугольник 91"/>
                <p:cNvSpPr/>
                <p:nvPr/>
              </p:nvSpPr>
              <p:spPr>
                <a:xfrm>
                  <a:off x="6671279" y="4058544"/>
                  <a:ext cx="44506" cy="46004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93" name="Скругленный прямоугольник 92"/>
                <p:cNvSpPr/>
                <p:nvPr/>
              </p:nvSpPr>
              <p:spPr>
                <a:xfrm>
                  <a:off x="6527048" y="4058467"/>
                  <a:ext cx="46095" cy="46003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94" name="Скругленный прямоугольник 93"/>
                <p:cNvSpPr/>
                <p:nvPr/>
              </p:nvSpPr>
              <p:spPr>
                <a:xfrm>
                  <a:off x="6603763" y="4135679"/>
                  <a:ext cx="47685" cy="44417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95" name="Скругленный прямоугольник 94"/>
                <p:cNvSpPr/>
                <p:nvPr/>
              </p:nvSpPr>
              <p:spPr>
                <a:xfrm>
                  <a:off x="6675935" y="4134328"/>
                  <a:ext cx="46096" cy="44417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96" name="Скругленный прямоугольник 95"/>
                <p:cNvSpPr/>
                <p:nvPr/>
              </p:nvSpPr>
              <p:spPr>
                <a:xfrm>
                  <a:off x="6529763" y="4136052"/>
                  <a:ext cx="46095" cy="44417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97" name="Скругленный прямоугольник 96"/>
                <p:cNvSpPr/>
                <p:nvPr/>
              </p:nvSpPr>
              <p:spPr>
                <a:xfrm>
                  <a:off x="6603653" y="4219129"/>
                  <a:ext cx="46095" cy="46003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98" name="Скругленный прямоугольник 97"/>
                <p:cNvSpPr/>
                <p:nvPr/>
              </p:nvSpPr>
              <p:spPr>
                <a:xfrm>
                  <a:off x="6677863" y="4218219"/>
                  <a:ext cx="46095" cy="46003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  <p:sp>
              <p:nvSpPr>
                <p:cNvPr id="99" name="Скругленный прямоугольник 98"/>
                <p:cNvSpPr/>
                <p:nvPr/>
              </p:nvSpPr>
              <p:spPr>
                <a:xfrm>
                  <a:off x="6533070" y="4220479"/>
                  <a:ext cx="44506" cy="46004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350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7644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9900" y="1132514"/>
            <a:ext cx="8186738" cy="334720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/>
          <a:p>
            <a:pPr marL="800100" marR="0" lvl="3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700" dirty="0" smtClean="0"/>
              <a:t>Бельгия, Министерство юстиции </a:t>
            </a:r>
          </a:p>
          <a:p>
            <a:pPr marL="800100" marR="0" lvl="3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700" dirty="0" smtClean="0"/>
              <a:t>Франции, Полиция </a:t>
            </a:r>
          </a:p>
          <a:p>
            <a:pPr marL="800100" marR="0" lvl="3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700" dirty="0" smtClean="0"/>
              <a:t>Нидерланды, Патентное ведомство, Администрация Амстердама</a:t>
            </a:r>
          </a:p>
          <a:p>
            <a:pPr marL="800100" marR="0" lvl="3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700" dirty="0" smtClean="0"/>
              <a:t>Аргентина, ОГВ</a:t>
            </a:r>
          </a:p>
          <a:p>
            <a:pPr marL="800100" marR="0" lvl="3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700" dirty="0" smtClean="0"/>
              <a:t>Венесуэла, ОГВ</a:t>
            </a:r>
          </a:p>
          <a:p>
            <a:pPr marL="800100" marR="0" lvl="3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2"/>
              </a:buBlip>
              <a:tabLst/>
              <a:defRPr/>
            </a:pPr>
            <a:r>
              <a:rPr lang="ru-RU" altLang="ru-RU" sz="1700" dirty="0" smtClean="0"/>
              <a:t>Бразилия, ОГВ</a:t>
            </a: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Большая часть стран Евросоюза рекомендует государственным органам использовать СПО и открытые форматы документов (ODF)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539750" y="343949"/>
            <a:ext cx="794152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b="1" dirty="0">
                <a:solidFill>
                  <a:srgbClr val="F16000"/>
                </a:solidFill>
                <a:latin typeface="Arial"/>
                <a:ea typeface="+mj-ea"/>
                <a:cs typeface="Arial" panose="020B0604020202020204" pitchFamily="34" charset="0"/>
              </a:rPr>
              <a:t>Зарубежный опыт использования СПО в органах власти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48725" y="6572250"/>
            <a:ext cx="295275" cy="285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72250"/>
            <a:ext cx="295275" cy="285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5163" y="193675"/>
            <a:ext cx="8636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ru-RU" sz="2100" b="1" cap="all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</a:t>
            </a:r>
            <a:r>
              <a:rPr lang="en-US" sz="2100" b="1" cap="all" dirty="0" err="1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CompanyMedia</a:t>
            </a:r>
            <a:r>
              <a:rPr lang="ru-RU" sz="2100" b="1" cap="all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ru-RU" sz="2100" b="1" cap="all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 b="1" cap="all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сектор</a:t>
            </a:r>
          </a:p>
        </p:txBody>
      </p:sp>
      <p:sp>
        <p:nvSpPr>
          <p:cNvPr id="5" name="Содержимое 2"/>
          <p:cNvSpPr txBox="1">
            <a:spLocks noChangeAspect="1"/>
          </p:cNvSpPr>
          <p:nvPr/>
        </p:nvSpPr>
        <p:spPr bwMode="auto">
          <a:xfrm>
            <a:off x="314906" y="1016181"/>
            <a:ext cx="4438650" cy="1019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Государственная Дума ФС РФ (заказная разработка)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Пенсионный Фонд РФ (заказная разработка)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ФСФР – более 1500 р.м.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Росимущество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– более 3000 р.м.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Роспотребнадзор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050" b="1" dirty="0">
                <a:solidFill>
                  <a:srgbClr val="003366"/>
                </a:solidFill>
              </a:rPr>
              <a:t>– более 300 р.м.</a:t>
            </a:r>
          </a:p>
        </p:txBody>
      </p:sp>
      <p:sp>
        <p:nvSpPr>
          <p:cNvPr id="6" name="Прямоугольник 5"/>
          <p:cNvSpPr>
            <a:spLocks noChangeAspect="1" noChangeArrowheads="1"/>
          </p:cNvSpPr>
          <p:nvPr/>
        </p:nvSpPr>
        <p:spPr bwMode="auto">
          <a:xfrm>
            <a:off x="0" y="5589588"/>
            <a:ext cx="6035675" cy="83661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solidFill>
                  <a:schemeClr val="lt1"/>
                </a:solidFill>
                <a:latin typeface="+mn-lt"/>
                <a:ea typeface="Calibri"/>
                <a:cs typeface="Times New Roman"/>
              </a:rPr>
              <a:t> </a:t>
            </a:r>
            <a:endParaRPr lang="ru-RU" sz="1100">
              <a:solidFill>
                <a:schemeClr val="lt1"/>
              </a:solidFill>
              <a:latin typeface="+mn-lt"/>
              <a:ea typeface="Calibri"/>
              <a:cs typeface="Times New Roman"/>
            </a:endParaRPr>
          </a:p>
        </p:txBody>
      </p:sp>
      <p:grpSp>
        <p:nvGrpSpPr>
          <p:cNvPr id="7" name="Группа 1"/>
          <p:cNvGrpSpPr>
            <a:grpSpLocks noChangeAspect="1"/>
          </p:cNvGrpSpPr>
          <p:nvPr/>
        </p:nvGrpSpPr>
        <p:grpSpPr bwMode="auto">
          <a:xfrm>
            <a:off x="6246977" y="388528"/>
            <a:ext cx="2757487" cy="3956050"/>
            <a:chOff x="6120539" y="1178675"/>
            <a:chExt cx="2242185" cy="3217474"/>
          </a:xfrm>
        </p:grpSpPr>
        <p:pic>
          <p:nvPicPr>
            <p:cNvPr id="8" name="Picture 15" descr="http://s51.radikal.ru/i133/1005/e3/a3f6629e779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214" y="2056456"/>
              <a:ext cx="623172" cy="59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http://www.zsyanao.ru/upload/medialibrary/62b/62b64108216a53111a3e5311e035c09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47343" y="2056457"/>
              <a:ext cx="611070" cy="59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http://img-fotki.yandex.ru/get/4702/ogg-omsk.1/0_56850_6a105483_X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89335" y="2056457"/>
              <a:ext cx="618951" cy="59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http://www.stroyka.ru/upload/medialibrary/9f7/9f76cd76a9c3e827e12eff050f28eba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539" y="2943426"/>
              <a:ext cx="796014" cy="65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 descr="http://zapad24.ru/uploads/posts/2011-09/1315278267_krasnoyarsk-krai-arm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77964" y="2987809"/>
              <a:ext cx="519041" cy="55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5" descr="http://www.ufachess.ru/wp-content/uploads/2012/11/Penza_Oblast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9136" y="2953004"/>
              <a:ext cx="580896" cy="58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7" descr="http://www.ngw.nl/int/rus/district/images/orenburg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85214" y="3776291"/>
              <a:ext cx="630196" cy="61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9" descr="http://www.megabook.ru/MObjects2/data/pict2006/new/06s1143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01780" y="3776291"/>
              <a:ext cx="633049" cy="61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1" descr="http://www.cniieus.ru/upload/iblock/e42/tverobl.gif0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109" y="3776291"/>
              <a:ext cx="630615" cy="61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3" descr="http://amt-press.ru/upload/iblock/3e7/3e7ce65f6e72709f367e1aa07b72c998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356" y="1215180"/>
              <a:ext cx="643355" cy="61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morengerb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979" y="1178675"/>
              <a:ext cx="670560" cy="69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http://im6-tub-ru.yandex.net/i?id=14851390-20-72&amp;n=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383" y="1239000"/>
              <a:ext cx="579401" cy="610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Содержимое 2"/>
          <p:cNvSpPr txBox="1">
            <a:spLocks noChangeAspect="1"/>
          </p:cNvSpPr>
          <p:nvPr/>
        </p:nvSpPr>
        <p:spPr bwMode="auto">
          <a:xfrm>
            <a:off x="1112103" y="1755162"/>
            <a:ext cx="3971925" cy="1976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15"/>
              </a:buBlip>
              <a:defRPr sz="20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15"/>
              </a:buBlip>
              <a:defRPr sz="20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u"/>
              <a:defRPr sz="24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</a:t>
            </a:r>
            <a:r>
              <a:rPr lang="ru-RU" sz="1050" b="1" dirty="0" smtClean="0">
                <a:latin typeface="Arial" charset="0"/>
                <a:cs typeface="Arial" charset="0"/>
              </a:rPr>
              <a:t>о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Самарской области – 2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5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ЯНАО – </a:t>
            </a:r>
            <a:r>
              <a:rPr lang="ru-RU" sz="1050" b="1" dirty="0" smtClean="0">
                <a:latin typeface="Arial" charset="0"/>
                <a:cs typeface="Arial" charset="0"/>
              </a:rPr>
              <a:t>2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500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latin typeface="Arial" charset="0"/>
                <a:cs typeface="Arial" charset="0"/>
              </a:rPr>
              <a:t>Правительство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Оренбургской области – 2000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latin typeface="Arial" charset="0"/>
                <a:cs typeface="Arial" charset="0"/>
              </a:rPr>
              <a:t>Правительство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Омской области – </a:t>
            </a:r>
            <a:r>
              <a:rPr lang="ru-RU" sz="1050" b="1" dirty="0" smtClean="0">
                <a:latin typeface="Arial" charset="0"/>
                <a:cs typeface="Arial" charset="0"/>
              </a:rPr>
              <a:t>25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Красноярского края – 5500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latin typeface="Arial" charset="0"/>
                <a:cs typeface="Arial" charset="0"/>
              </a:rPr>
              <a:t>Правительство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Ульяновской области – 1200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 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Пензенской области – 2500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Костромской области – 500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Воронежской области – 2500 </a:t>
            </a:r>
            <a:r>
              <a:rPr lang="ru-RU" sz="105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 smtClean="0">
                <a:latin typeface="Arial" charset="0"/>
                <a:cs typeface="Arial" charset="0"/>
              </a:rPr>
              <a:t>Правительство Новосибирской области – 2 600 </a:t>
            </a:r>
            <a:r>
              <a:rPr lang="ru-RU" sz="1050" b="1" dirty="0" err="1" smtClean="0">
                <a:latin typeface="Arial" charset="0"/>
                <a:cs typeface="Arial" charset="0"/>
              </a:rPr>
              <a:t>р.м</a:t>
            </a:r>
            <a:endParaRPr lang="ru-RU" sz="1050" b="1" dirty="0" smtClean="0">
              <a:cs typeface="Arial" pitchFamily="34" charset="0"/>
            </a:endParaRPr>
          </a:p>
          <a:p>
            <a:pPr eaLnBrk="1" hangingPunct="1">
              <a:defRPr/>
            </a:pPr>
            <a:endParaRPr lang="ru-RU" sz="1050" b="1" dirty="0" smtClean="0">
              <a:cs typeface="Arial" pitchFamily="34" charset="0"/>
            </a:endParaRPr>
          </a:p>
        </p:txBody>
      </p:sp>
      <p:sp>
        <p:nvSpPr>
          <p:cNvPr id="21" name="Содержимое 2"/>
          <p:cNvSpPr txBox="1">
            <a:spLocks noChangeAspect="1"/>
          </p:cNvSpPr>
          <p:nvPr/>
        </p:nvSpPr>
        <p:spPr bwMode="auto">
          <a:xfrm>
            <a:off x="2102153" y="3178969"/>
            <a:ext cx="3883025" cy="14287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Администрация г. Калуга – 700 р.м.;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Администрация г. Нижневартовск – 300 р.м.;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Администрация г. Омск – 600 р.м.;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Администрация г. Краснодар – 300 р.м.;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Администрация г. Пензы – 300 р.м.;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Администрация г. Красноярска – 2200 р.м.;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2"/>
              </a:buBlip>
              <a:defRPr/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Администрация </a:t>
            </a:r>
            <a:r>
              <a:rPr lang="ru-RU" sz="1050" b="1" dirty="0">
                <a:solidFill>
                  <a:srgbClr val="003366"/>
                </a:solidFill>
              </a:rPr>
              <a:t>г. Новый Уренгой и др.</a:t>
            </a:r>
            <a:endParaRPr lang="en-US" sz="105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79425" y="1065402"/>
            <a:ext cx="8504238" cy="45148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Высокая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масштабируемость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системы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позволяющая отнести ее к классу промышленных систем, обеспечивающих работоспособность с большим количеством данных, пользователей и территориальных объектов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Две линии продукта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CompanyMedia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платформе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Java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IBM Domino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CompanyMedia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платформе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Java Enterprise Edition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реляционной СУБД 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Oracle,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PostgreSQL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...)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Широкие возможности по интеграции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со смежными информационными системами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Обеспечение защищенного и юридически значимого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документооборота 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2"/>
              </a:buBlip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Поддержка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централизованного, децентрализованного и федеративного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принципов построения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2"/>
              </a:buBlip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Различные модели эксплуатации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on-premise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и облачная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55588" y="128588"/>
            <a:ext cx="8229600" cy="7366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 smtClean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Технические характеристики СЭД </a:t>
            </a:r>
            <a:r>
              <a:rPr lang="en-US" sz="2200" dirty="0" err="1" smtClean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CompanyMedia</a:t>
            </a:r>
            <a:endParaRPr lang="ru-RU" sz="2200" dirty="0" smtClean="0">
              <a:solidFill>
                <a:srgbClr val="E447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2111</Words>
  <Application>Microsoft Office PowerPoint</Application>
  <PresentationFormat>Экран (16:9)</PresentationFormat>
  <Paragraphs>193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Импортозамещение СЭД/ECM: возможности и риски</vt:lpstr>
      <vt:lpstr>Отечественное ПО – что это?</vt:lpstr>
      <vt:lpstr>Основные нормативы по СПО и отечественному ПО</vt:lpstr>
      <vt:lpstr>Основные мотивы перехода на открытое ПО</vt:lpstr>
      <vt:lpstr>Преимущества разработки решений на СПО</vt:lpstr>
      <vt:lpstr>Учет рисков открытого ПО при импортозамещении</vt:lpstr>
      <vt:lpstr>Слайд 7</vt:lpstr>
      <vt:lpstr>Слайд 8</vt:lpstr>
      <vt:lpstr>Технические характеристики СЭД CompanyMedia</vt:lpstr>
      <vt:lpstr>Отечественная платформа для отечественной СЭД : ActiveFrame5</vt:lpstr>
      <vt:lpstr>Обзор Возможностей по модификации/созданию AF5-бизнес решений: Права доступа</vt:lpstr>
      <vt:lpstr>Обзор Возможностей по модификации/созданию AF5-бизнес решений: Отчеты</vt:lpstr>
      <vt:lpstr>Обзор Возможностей по модификации/созданию AF5-бизнес решений: Бизнес- процессы (Activiti)</vt:lpstr>
      <vt:lpstr>ActiveFrame 5</vt:lpstr>
      <vt:lpstr>Отечественная платформа для отечественной СЭД  - сервис</vt:lpstr>
      <vt:lpstr>Методологическая поддержка</vt:lpstr>
      <vt:lpstr>  http://www.intertrust.ru Строим открыто! - http://www.intertrust.ru/stroim-otkryto/ https://www.facebook.com/CompanyMedia.RU http://www.youtube.com/user/CompanyMediaChannel http://www.slideshare.net/companymedia2/presentations </vt:lpstr>
    </vt:vector>
  </TitlesOfParts>
  <Company>DrWeb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Konstantinova</dc:creator>
  <cp:lastModifiedBy>ylomova</cp:lastModifiedBy>
  <cp:revision>82</cp:revision>
  <dcterms:created xsi:type="dcterms:W3CDTF">2013-11-14T12:29:32Z</dcterms:created>
  <dcterms:modified xsi:type="dcterms:W3CDTF">2015-10-15T04:48:11Z</dcterms:modified>
</cp:coreProperties>
</file>