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14" r:id="rId5"/>
    <p:sldId id="596" r:id="rId6"/>
    <p:sldId id="598" r:id="rId7"/>
    <p:sldId id="599" r:id="rId8"/>
    <p:sldId id="601" r:id="rId9"/>
    <p:sldId id="600" r:id="rId10"/>
    <p:sldId id="59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6A"/>
    <a:srgbClr val="005828"/>
    <a:srgbClr val="C2ECC7"/>
    <a:srgbClr val="93DD9C"/>
    <a:srgbClr val="007033"/>
    <a:srgbClr val="008E40"/>
    <a:srgbClr val="A20000"/>
    <a:srgbClr val="9C603E"/>
    <a:srgbClr val="E0C4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71" autoAdjust="0"/>
  </p:normalViewPr>
  <p:slideViewPr>
    <p:cSldViewPr>
      <p:cViewPr>
        <p:scale>
          <a:sx n="60" d="100"/>
          <a:sy n="60" d="100"/>
        </p:scale>
        <p:origin x="-78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22" y="6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8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33056"/>
          </a:xfrm>
        </p:spPr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Информационно-коммуникационная инфраструктура администрации города создается с 2005</a:t>
            </a:r>
            <a:r>
              <a:rPr lang="ru-RU" sz="1400" baseline="0" dirty="0" smtClean="0"/>
              <a:t> года. </a:t>
            </a:r>
            <a:r>
              <a:rPr lang="ru-RU" sz="1400" dirty="0" smtClean="0"/>
              <a:t>Создаваемая инфраструктура призвана обеспечить совместимость технологий</a:t>
            </a:r>
            <a:r>
              <a:rPr lang="ru-RU" sz="1400" baseline="0" dirty="0" smtClean="0"/>
              <a:t> и </a:t>
            </a:r>
            <a:r>
              <a:rPr lang="ru-RU" sz="1400" dirty="0" smtClean="0"/>
              <a:t>оптимизацию взаимодействия органов.</a:t>
            </a:r>
          </a:p>
          <a:p>
            <a:endParaRPr lang="ru-RU" sz="1400" dirty="0" smtClean="0"/>
          </a:p>
          <a:p>
            <a:r>
              <a:rPr lang="ru-RU" sz="1400" dirty="0" smtClean="0"/>
              <a:t>На данном слайде представлены основные элементы инфраструктуры: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Информационно – коммуникационная сеть (ИКС) администрации города,  представляющая собой распределенную информационную систему, объединяющую все органы и территориальные подразделения администрации. Скорость передачи данных до каждого узла ИКС составляет 100 Мб в секунду. Доступ к сети Интернет, электронной почте, порталу администрации города и к другим информационным ресурсам предоставляется централизованно с использованием сертифицированного программного обеспечения и учетом политики безопасности.</a:t>
            </a:r>
          </a:p>
          <a:p>
            <a:r>
              <a:rPr lang="ru-RU" sz="1400" dirty="0" smtClean="0"/>
              <a:t>В свою очередь во всех структурных подразделениях созданы локальные вычислительные сети. Обеспеченность муниципальных служащих средствами вычислительной техники в администрации города близка к 100%, доля устаревших моделей компьютеров составляет 20%.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Слева размещены внутренние ресурсы и справа – внешние.</a:t>
            </a:r>
          </a:p>
          <a:p>
            <a:pPr>
              <a:buFont typeface="Wingdings" pitchFamily="2" charset="2"/>
              <a:buNone/>
            </a:pPr>
            <a:r>
              <a:rPr lang="ru-RU" sz="1400" dirty="0" smtClean="0"/>
              <a:t>Теперь немного подробнее об этих внутренних и внешних ресурсах.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0" y="0"/>
            <a:ext cx="9180512" cy="6872288"/>
            <a:chOff x="-36512" y="0"/>
            <a:chExt cx="9180512" cy="6872288"/>
          </a:xfrm>
        </p:grpSpPr>
        <p:pic>
          <p:nvPicPr>
            <p:cNvPr id="11" name="Содержимое 3" descr="фон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7" descr="2.bmp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9" descr="1.JP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Содержимое 3" descr="герб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фон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 userDrawn="1"/>
        </p:nvSpPr>
        <p:spPr>
          <a:xfrm>
            <a:off x="1008063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8" descr="3_3_1024_768.jpg"/>
          <p:cNvPicPr>
            <a:picLocks noChangeAspect="1"/>
          </p:cNvPicPr>
          <p:nvPr userDrawn="1"/>
        </p:nvPicPr>
        <p:blipFill>
          <a:blip r:embed="rId3" cstate="screen"/>
          <a:srcRect l="7143" r="81589"/>
          <a:stretch>
            <a:fillRect/>
          </a:stretch>
        </p:blipFill>
        <p:spPr bwMode="auto">
          <a:xfrm>
            <a:off x="111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 descr="Герб copy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804248" cy="27363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  <a:t/>
            </a:r>
            <a:br>
              <a:rPr lang="ru-RU" sz="4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</a:br>
            <a:r>
              <a:rPr lang="ru-RU" sz="49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  <a:t>Роль информатизации в повышении качества муниципального управления</a:t>
            </a:r>
            <a:br>
              <a:rPr lang="ru-RU" sz="49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</a:br>
            <a:endParaRPr lang="ru-RU" sz="4900" b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69560" cy="53285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Объем финансирования:  131,0 млн. рублей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Координатор: управление информатизации и связи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Исполнители: департамент муниципального заказа, главное управление образования, управление информатизации и связи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Направления и объем финансирования на 2012 г.:</a:t>
            </a:r>
            <a:endParaRPr lang="en-US" sz="1600" b="1" dirty="0" smtClean="0"/>
          </a:p>
          <a:p>
            <a:pPr marL="0" indent="0">
              <a:buNone/>
            </a:pP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7222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dirty="0">
                <a:latin typeface="Opium"/>
              </a:rPr>
              <a:t>Информатизация города Красноярска на 2012-2014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76017"/>
              </p:ext>
            </p:extLst>
          </p:nvPr>
        </p:nvGraphicFramePr>
        <p:xfrm>
          <a:off x="1115616" y="2708920"/>
          <a:ext cx="802838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940"/>
                <a:gridCol w="1189390"/>
                <a:gridCol w="11150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направление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2012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2013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latin typeface="+mn-lt"/>
                        </a:rPr>
                        <a:t>Создание инфраструктуры, обеспечивающей предоставление муниципальных услуг в электронной  форме</a:t>
                      </a:r>
                      <a:endParaRPr lang="ru-RU" sz="13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12 803,00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8 237,10</a:t>
                      </a: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информационно-коммуникационных технологий и реализация социально ориентированных проектов в сфере образования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1 345,00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1 410,00</a:t>
                      </a: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электронного документооборота 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16 779,90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17 015,90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Лицензирование программного обеспечения, используемого в администрации города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4 034,10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5 234,10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деловых процессов администрации города и муниципальных учреждений в объеме, необходимом для эффективного выполнения ими своих функций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4 339,00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/>
                        </a:rPr>
                        <a:t>13 136,90</a:t>
                      </a: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городской информационно-телекоммуникационной инфраструктуры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4 321,40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4 440,20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300" b="1" dirty="0" smtClean="0">
                          <a:latin typeface="+mn-lt"/>
                        </a:rPr>
                        <a:t>Всего: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/>
                        </a:rPr>
                        <a:t>43 622,40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ea typeface="Times New Roman"/>
                        </a:rPr>
                        <a:t>49 474,20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2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11139"/>
              </p:ext>
            </p:extLst>
          </p:nvPr>
        </p:nvGraphicFramePr>
        <p:xfrm>
          <a:off x="251521" y="1125712"/>
          <a:ext cx="8640959" cy="5770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3511326"/>
                <a:gridCol w="1135717"/>
                <a:gridCol w="619945"/>
                <a:gridCol w="619945"/>
                <a:gridCol w="2177963"/>
              </a:tblGrid>
              <a:tr h="488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целевого индикатора (показателя)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в 2012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информационной открытостью деятельности администрации города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числа опрошенных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достигнут на 40%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5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услуг города Красноярска, предоставляемых в электронной форме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достигнут на 260%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5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детей с  ограниченными возможностями здоровья, получивших возможность дистанционного обучения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достигнут на 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4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населения и организаций в администрацию города с использованием информационных и телекоммуникационных технологий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достигнут на 151,7%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4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пользователей в органах и территориальных подразделениях администрации города, включенных в электронную систему документооборота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 достигнут на 112,9%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8215" y="375324"/>
            <a:ext cx="5567998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Целевые индикаторы </a:t>
            </a:r>
            <a:r>
              <a:rPr lang="ru-RU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Программы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8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82497" y="432851"/>
            <a:ext cx="425424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Критерии </a:t>
            </a:r>
            <a:r>
              <a:rPr lang="ru-RU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эффективности</a:t>
            </a:r>
            <a:endParaRPr lang="ru-RU" sz="2700" b="1" dirty="0">
              <a:solidFill>
                <a:schemeClr val="accent4">
                  <a:lumMod val="20000"/>
                  <a:lumOff val="80000"/>
                </a:schemeClr>
              </a:solidFill>
              <a:latin typeface="Opium"/>
              <a:ea typeface="+mj-ea"/>
              <a:cs typeface="+mj-cs"/>
            </a:endParaRPr>
          </a:p>
        </p:txBody>
      </p:sp>
      <p:pic>
        <p:nvPicPr>
          <p:cNvPr id="7" name="Picture 16" descr="Герб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98582"/>
              </p:ext>
            </p:extLst>
          </p:nvPr>
        </p:nvGraphicFramePr>
        <p:xfrm>
          <a:off x="251520" y="1700808"/>
          <a:ext cx="8784975" cy="3341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  <a:gridCol w="2736303"/>
              </a:tblGrid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Полнота и эффективность использования средств бюджета города на реализацию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600" b="1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=(43540,53+81,87)/43622,40*100%=100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Программа выполнена в полном объеме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Степень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достижения целевых показателей городской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=(40+100+100+151,7+112,9)/5=100,9%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Программа перевыполнена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3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Итоговая оценка эффективности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600" b="1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итог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=(100%+100,9%)/2=100,5%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Программа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высокоэффективная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2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 descr="Герб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6900" y="240492"/>
            <a:ext cx="82771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Анкета «</a:t>
            </a:r>
            <a:r>
              <a:rPr lang="ru-RU" sz="2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Информационная открытость деятельности администрации города»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133044"/>
            <a:ext cx="8784976" cy="5601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</a:t>
            </a:r>
            <a:r>
              <a:rPr lang="ru-RU" sz="1600" b="1" dirty="0" smtClean="0"/>
              <a:t>. Укажите </a:t>
            </a:r>
            <a:r>
              <a:rPr lang="ru-RU" sz="1600" b="1" dirty="0"/>
              <a:t>источники получения Вами информации о деятельности администрации </a:t>
            </a:r>
            <a:r>
              <a:rPr lang="ru-RU" sz="1600" b="1" dirty="0" smtClean="0"/>
              <a:t>города: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Очень высокий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Высокий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Средний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Низкий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Очень низкий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Затрудняюсь ответить</a:t>
            </a:r>
          </a:p>
          <a:p>
            <a:pPr lvl="0"/>
            <a:r>
              <a:rPr lang="ru-RU" sz="1600" b="1" dirty="0" smtClean="0"/>
              <a:t>2. Как вы можете </a:t>
            </a:r>
            <a:r>
              <a:rPr lang="ru-RU" sz="1600" b="1" dirty="0"/>
              <a:t>оценить уровень своей информированности о деятельности администрации города</a:t>
            </a:r>
            <a:r>
              <a:rPr lang="ru-RU" sz="1600" b="1" dirty="0" smtClean="0"/>
              <a:t>?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Да, вполне достаточно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Достаточно, но хотелось бы знать больше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Недостаточно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Затрудняюсь ответить</a:t>
            </a:r>
          </a:p>
          <a:p>
            <a:r>
              <a:rPr lang="ru-RU" sz="1600" b="1" dirty="0" smtClean="0"/>
              <a:t>3</a:t>
            </a:r>
            <a:r>
              <a:rPr lang="ru-RU" sz="1600" b="1" dirty="0"/>
              <a:t>. Считаете ли Вы информацию, размещенную на официальном сайте администрации города объективной?</a:t>
            </a:r>
            <a:endParaRPr lang="ru-RU" sz="1600" dirty="0"/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Да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Скорее, да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Скорее, нет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Нет</a:t>
            </a:r>
          </a:p>
          <a:p>
            <a:pPr marL="898525" indent="-268288">
              <a:buFont typeface="Wingdings" pitchFamily="2" charset="2"/>
              <a:buChar char="q"/>
            </a:pPr>
            <a:r>
              <a:rPr lang="ru-RU" sz="1600" dirty="0"/>
              <a:t>Затрудняюсь </a:t>
            </a:r>
            <a:r>
              <a:rPr lang="ru-RU" sz="1600" dirty="0" smtClean="0"/>
              <a:t>ответить</a:t>
            </a:r>
          </a:p>
          <a:p>
            <a:r>
              <a:rPr lang="ru-RU" sz="1600" dirty="0" smtClean="0"/>
              <a:t>4. </a:t>
            </a:r>
            <a:r>
              <a:rPr lang="ru-RU" sz="1600" b="1" dirty="0"/>
              <a:t>Считаете ли Вы получаемую информацию о деятельности органов муниципальной власти достоверной и полной?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90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425157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слайде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10670" r="23878" b="52422"/>
          <a:stretch/>
        </p:blipFill>
        <p:spPr bwMode="auto">
          <a:xfrm>
            <a:off x="323528" y="1418896"/>
            <a:ext cx="8498614" cy="431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Опрос </a:t>
            </a:r>
            <a:r>
              <a:rPr lang="ru-RU" sz="27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Opium"/>
                <a:ea typeface="+mj-ea"/>
                <a:cs typeface="+mj-cs"/>
              </a:rPr>
              <a:t>мнения жителей о разделах сайта</a:t>
            </a:r>
            <a:endParaRPr lang="ru-RU" sz="2700" b="1" dirty="0">
              <a:solidFill>
                <a:schemeClr val="accent4">
                  <a:lumMod val="20000"/>
                  <a:lumOff val="80000"/>
                </a:schemeClr>
              </a:solidFill>
              <a:latin typeface="Opium"/>
              <a:ea typeface="+mj-ea"/>
              <a:cs typeface="+mj-cs"/>
            </a:endParaRPr>
          </a:p>
        </p:txBody>
      </p:sp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08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699792" y="1921885"/>
            <a:ext cx="4248472" cy="4099403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/>
          <a:srcRect r="-2229"/>
          <a:stretch>
            <a:fillRect/>
          </a:stretch>
        </p:blipFill>
        <p:spPr bwMode="auto">
          <a:xfrm>
            <a:off x="389490" y="1903356"/>
            <a:ext cx="2557114" cy="174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4573470"/>
            <a:ext cx="2339752" cy="138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1700808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20"/>
          <p:cNvSpPr>
            <a:spLocks noGrp="1"/>
          </p:cNvSpPr>
          <p:nvPr>
            <p:ph type="title"/>
          </p:nvPr>
        </p:nvSpPr>
        <p:spPr>
          <a:xfrm>
            <a:off x="468560" y="116632"/>
            <a:ext cx="914400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z="2700" dirty="0" smtClean="0"/>
              <a:t>Информационно-коммуникационная инфраструктура администрации города Красноярска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5436096" y="1700808"/>
            <a:ext cx="2008948" cy="968028"/>
          </a:xfrm>
          <a:custGeom>
            <a:avLst/>
            <a:gdLst>
              <a:gd name="connsiteX0" fmla="*/ 0 w 2008948"/>
              <a:gd name="connsiteY0" fmla="*/ 161341 h 968028"/>
              <a:gd name="connsiteX1" fmla="*/ 47256 w 2008948"/>
              <a:gd name="connsiteY1" fmla="*/ 47256 h 968028"/>
              <a:gd name="connsiteX2" fmla="*/ 161341 w 2008948"/>
              <a:gd name="connsiteY2" fmla="*/ 0 h 968028"/>
              <a:gd name="connsiteX3" fmla="*/ 1847607 w 2008948"/>
              <a:gd name="connsiteY3" fmla="*/ 0 h 968028"/>
              <a:gd name="connsiteX4" fmla="*/ 1961692 w 2008948"/>
              <a:gd name="connsiteY4" fmla="*/ 47256 h 968028"/>
              <a:gd name="connsiteX5" fmla="*/ 2008948 w 2008948"/>
              <a:gd name="connsiteY5" fmla="*/ 161341 h 968028"/>
              <a:gd name="connsiteX6" fmla="*/ 2008948 w 2008948"/>
              <a:gd name="connsiteY6" fmla="*/ 806687 h 968028"/>
              <a:gd name="connsiteX7" fmla="*/ 1961692 w 2008948"/>
              <a:gd name="connsiteY7" fmla="*/ 920772 h 968028"/>
              <a:gd name="connsiteX8" fmla="*/ 1847607 w 2008948"/>
              <a:gd name="connsiteY8" fmla="*/ 968028 h 968028"/>
              <a:gd name="connsiteX9" fmla="*/ 161341 w 2008948"/>
              <a:gd name="connsiteY9" fmla="*/ 968028 h 968028"/>
              <a:gd name="connsiteX10" fmla="*/ 47256 w 2008948"/>
              <a:gd name="connsiteY10" fmla="*/ 920772 h 968028"/>
              <a:gd name="connsiteX11" fmla="*/ 0 w 2008948"/>
              <a:gd name="connsiteY11" fmla="*/ 806687 h 968028"/>
              <a:gd name="connsiteX12" fmla="*/ 0 w 2008948"/>
              <a:gd name="connsiteY12" fmla="*/ 161341 h 9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8948" h="968028">
                <a:moveTo>
                  <a:pt x="0" y="161341"/>
                </a:moveTo>
                <a:cubicBezTo>
                  <a:pt x="0" y="118551"/>
                  <a:pt x="16998" y="77513"/>
                  <a:pt x="47256" y="47256"/>
                </a:cubicBezTo>
                <a:cubicBezTo>
                  <a:pt x="77513" y="16999"/>
                  <a:pt x="118551" y="0"/>
                  <a:pt x="161341" y="0"/>
                </a:cubicBezTo>
                <a:lnTo>
                  <a:pt x="1847607" y="0"/>
                </a:lnTo>
                <a:cubicBezTo>
                  <a:pt x="1890397" y="0"/>
                  <a:pt x="1931435" y="16998"/>
                  <a:pt x="1961692" y="47256"/>
                </a:cubicBezTo>
                <a:cubicBezTo>
                  <a:pt x="1991949" y="77513"/>
                  <a:pt x="2008948" y="118551"/>
                  <a:pt x="2008948" y="161341"/>
                </a:cubicBezTo>
                <a:lnTo>
                  <a:pt x="2008948" y="806687"/>
                </a:lnTo>
                <a:cubicBezTo>
                  <a:pt x="2008948" y="849477"/>
                  <a:pt x="1991950" y="890515"/>
                  <a:pt x="1961692" y="920772"/>
                </a:cubicBezTo>
                <a:cubicBezTo>
                  <a:pt x="1931435" y="951029"/>
                  <a:pt x="1890397" y="968028"/>
                  <a:pt x="1847607" y="968028"/>
                </a:cubicBezTo>
                <a:lnTo>
                  <a:pt x="161341" y="968028"/>
                </a:lnTo>
                <a:cubicBezTo>
                  <a:pt x="118551" y="968028"/>
                  <a:pt x="77513" y="951030"/>
                  <a:pt x="47256" y="920772"/>
                </a:cubicBezTo>
                <a:cubicBezTo>
                  <a:pt x="16999" y="890515"/>
                  <a:pt x="0" y="849477"/>
                  <a:pt x="0" y="806687"/>
                </a:cubicBezTo>
                <a:lnTo>
                  <a:pt x="0" y="1613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86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405" tIns="104405" rIns="104405" bIns="1044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A20000"/>
                </a:solidFill>
                <a:latin typeface="Times New Roman Cyr" pitchFamily="18" charset="-52"/>
              </a:rPr>
              <a:t>Информационный киоск</a:t>
            </a:r>
            <a:endParaRPr lang="ru-RU" sz="1600" b="1" dirty="0">
              <a:solidFill>
                <a:srgbClr val="A20000"/>
              </a:solidFill>
              <a:latin typeface="Times New Roman Cyr" pitchFamily="18" charset="-52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148064" y="5445224"/>
            <a:ext cx="2239535" cy="864096"/>
          </a:xfrm>
          <a:custGeom>
            <a:avLst/>
            <a:gdLst>
              <a:gd name="connsiteX0" fmla="*/ 0 w 1879495"/>
              <a:gd name="connsiteY0" fmla="*/ 161341 h 968028"/>
              <a:gd name="connsiteX1" fmla="*/ 47256 w 1879495"/>
              <a:gd name="connsiteY1" fmla="*/ 47256 h 968028"/>
              <a:gd name="connsiteX2" fmla="*/ 161341 w 1879495"/>
              <a:gd name="connsiteY2" fmla="*/ 0 h 968028"/>
              <a:gd name="connsiteX3" fmla="*/ 1718154 w 1879495"/>
              <a:gd name="connsiteY3" fmla="*/ 0 h 968028"/>
              <a:gd name="connsiteX4" fmla="*/ 1832239 w 1879495"/>
              <a:gd name="connsiteY4" fmla="*/ 47256 h 968028"/>
              <a:gd name="connsiteX5" fmla="*/ 1879495 w 1879495"/>
              <a:gd name="connsiteY5" fmla="*/ 161341 h 968028"/>
              <a:gd name="connsiteX6" fmla="*/ 1879495 w 1879495"/>
              <a:gd name="connsiteY6" fmla="*/ 806687 h 968028"/>
              <a:gd name="connsiteX7" fmla="*/ 1832239 w 1879495"/>
              <a:gd name="connsiteY7" fmla="*/ 920772 h 968028"/>
              <a:gd name="connsiteX8" fmla="*/ 1718154 w 1879495"/>
              <a:gd name="connsiteY8" fmla="*/ 968028 h 968028"/>
              <a:gd name="connsiteX9" fmla="*/ 161341 w 1879495"/>
              <a:gd name="connsiteY9" fmla="*/ 968028 h 968028"/>
              <a:gd name="connsiteX10" fmla="*/ 47256 w 1879495"/>
              <a:gd name="connsiteY10" fmla="*/ 920772 h 968028"/>
              <a:gd name="connsiteX11" fmla="*/ 0 w 1879495"/>
              <a:gd name="connsiteY11" fmla="*/ 806687 h 968028"/>
              <a:gd name="connsiteX12" fmla="*/ 0 w 1879495"/>
              <a:gd name="connsiteY12" fmla="*/ 161341 h 9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9495" h="968028">
                <a:moveTo>
                  <a:pt x="0" y="161341"/>
                </a:moveTo>
                <a:cubicBezTo>
                  <a:pt x="0" y="118551"/>
                  <a:pt x="16998" y="77513"/>
                  <a:pt x="47256" y="47256"/>
                </a:cubicBezTo>
                <a:cubicBezTo>
                  <a:pt x="77513" y="16999"/>
                  <a:pt x="118551" y="0"/>
                  <a:pt x="161341" y="0"/>
                </a:cubicBezTo>
                <a:lnTo>
                  <a:pt x="1718154" y="0"/>
                </a:lnTo>
                <a:cubicBezTo>
                  <a:pt x="1760944" y="0"/>
                  <a:pt x="1801982" y="16998"/>
                  <a:pt x="1832239" y="47256"/>
                </a:cubicBezTo>
                <a:cubicBezTo>
                  <a:pt x="1862496" y="77513"/>
                  <a:pt x="1879495" y="118551"/>
                  <a:pt x="1879495" y="161341"/>
                </a:cubicBezTo>
                <a:lnTo>
                  <a:pt x="1879495" y="806687"/>
                </a:lnTo>
                <a:cubicBezTo>
                  <a:pt x="1879495" y="849477"/>
                  <a:pt x="1862497" y="890515"/>
                  <a:pt x="1832239" y="920772"/>
                </a:cubicBezTo>
                <a:cubicBezTo>
                  <a:pt x="1801982" y="951029"/>
                  <a:pt x="1760944" y="968028"/>
                  <a:pt x="1718154" y="968028"/>
                </a:cubicBezTo>
                <a:lnTo>
                  <a:pt x="161341" y="968028"/>
                </a:lnTo>
                <a:cubicBezTo>
                  <a:pt x="118551" y="968028"/>
                  <a:pt x="77513" y="951030"/>
                  <a:pt x="47256" y="920772"/>
                </a:cubicBezTo>
                <a:cubicBezTo>
                  <a:pt x="16999" y="890515"/>
                  <a:pt x="0" y="849477"/>
                  <a:pt x="0" y="806687"/>
                </a:cubicBezTo>
                <a:lnTo>
                  <a:pt x="0" y="1613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86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405" tIns="104405" rIns="104405" bIns="1044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A20000"/>
                </a:solidFill>
                <a:latin typeface="Times New Roman Cyr" pitchFamily="18" charset="-52"/>
              </a:rPr>
              <a:t>Официальный сайт администрации города</a:t>
            </a:r>
            <a:endParaRPr lang="ru-RU" sz="1600" b="1" dirty="0">
              <a:solidFill>
                <a:srgbClr val="A20000"/>
              </a:solidFill>
              <a:latin typeface="Times New Roman Cyr" pitchFamily="18" charset="-52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267744" y="1700808"/>
            <a:ext cx="2073675" cy="968028"/>
          </a:xfrm>
          <a:custGeom>
            <a:avLst/>
            <a:gdLst>
              <a:gd name="connsiteX0" fmla="*/ 0 w 2073675"/>
              <a:gd name="connsiteY0" fmla="*/ 161341 h 968028"/>
              <a:gd name="connsiteX1" fmla="*/ 47256 w 2073675"/>
              <a:gd name="connsiteY1" fmla="*/ 47256 h 968028"/>
              <a:gd name="connsiteX2" fmla="*/ 161341 w 2073675"/>
              <a:gd name="connsiteY2" fmla="*/ 0 h 968028"/>
              <a:gd name="connsiteX3" fmla="*/ 1912334 w 2073675"/>
              <a:gd name="connsiteY3" fmla="*/ 0 h 968028"/>
              <a:gd name="connsiteX4" fmla="*/ 2026419 w 2073675"/>
              <a:gd name="connsiteY4" fmla="*/ 47256 h 968028"/>
              <a:gd name="connsiteX5" fmla="*/ 2073675 w 2073675"/>
              <a:gd name="connsiteY5" fmla="*/ 161341 h 968028"/>
              <a:gd name="connsiteX6" fmla="*/ 2073675 w 2073675"/>
              <a:gd name="connsiteY6" fmla="*/ 806687 h 968028"/>
              <a:gd name="connsiteX7" fmla="*/ 2026419 w 2073675"/>
              <a:gd name="connsiteY7" fmla="*/ 920772 h 968028"/>
              <a:gd name="connsiteX8" fmla="*/ 1912334 w 2073675"/>
              <a:gd name="connsiteY8" fmla="*/ 968028 h 968028"/>
              <a:gd name="connsiteX9" fmla="*/ 161341 w 2073675"/>
              <a:gd name="connsiteY9" fmla="*/ 968028 h 968028"/>
              <a:gd name="connsiteX10" fmla="*/ 47256 w 2073675"/>
              <a:gd name="connsiteY10" fmla="*/ 920772 h 968028"/>
              <a:gd name="connsiteX11" fmla="*/ 0 w 2073675"/>
              <a:gd name="connsiteY11" fmla="*/ 806687 h 968028"/>
              <a:gd name="connsiteX12" fmla="*/ 0 w 2073675"/>
              <a:gd name="connsiteY12" fmla="*/ 161341 h 9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3675" h="968028">
                <a:moveTo>
                  <a:pt x="0" y="161341"/>
                </a:moveTo>
                <a:cubicBezTo>
                  <a:pt x="0" y="118551"/>
                  <a:pt x="16998" y="77513"/>
                  <a:pt x="47256" y="47256"/>
                </a:cubicBezTo>
                <a:cubicBezTo>
                  <a:pt x="77513" y="16999"/>
                  <a:pt x="118551" y="0"/>
                  <a:pt x="161341" y="0"/>
                </a:cubicBezTo>
                <a:lnTo>
                  <a:pt x="1912334" y="0"/>
                </a:lnTo>
                <a:cubicBezTo>
                  <a:pt x="1955124" y="0"/>
                  <a:pt x="1996162" y="16998"/>
                  <a:pt x="2026419" y="47256"/>
                </a:cubicBezTo>
                <a:cubicBezTo>
                  <a:pt x="2056676" y="77513"/>
                  <a:pt x="2073675" y="118551"/>
                  <a:pt x="2073675" y="161341"/>
                </a:cubicBezTo>
                <a:lnTo>
                  <a:pt x="2073675" y="806687"/>
                </a:lnTo>
                <a:cubicBezTo>
                  <a:pt x="2073675" y="849477"/>
                  <a:pt x="2056677" y="890515"/>
                  <a:pt x="2026419" y="920772"/>
                </a:cubicBezTo>
                <a:cubicBezTo>
                  <a:pt x="1996162" y="951029"/>
                  <a:pt x="1955124" y="968028"/>
                  <a:pt x="1912334" y="968028"/>
                </a:cubicBezTo>
                <a:lnTo>
                  <a:pt x="161341" y="968028"/>
                </a:lnTo>
                <a:cubicBezTo>
                  <a:pt x="118551" y="968028"/>
                  <a:pt x="77513" y="951030"/>
                  <a:pt x="47256" y="920772"/>
                </a:cubicBezTo>
                <a:cubicBezTo>
                  <a:pt x="16999" y="890515"/>
                  <a:pt x="0" y="849477"/>
                  <a:pt x="0" y="806687"/>
                </a:cubicBezTo>
                <a:lnTo>
                  <a:pt x="0" y="1613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86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405" tIns="104405" rIns="104405" bIns="1044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A20000"/>
                </a:solidFill>
                <a:latin typeface="Opium" pitchFamily="2" charset="0"/>
              </a:rPr>
              <a:t>WEB-</a:t>
            </a:r>
            <a:r>
              <a:rPr lang="ru-RU" sz="1600" b="1" kern="1200" dirty="0" smtClean="0">
                <a:solidFill>
                  <a:srgbClr val="A20000"/>
                </a:solidFill>
                <a:latin typeface="Times New Roman Cyr" pitchFamily="18" charset="-52"/>
              </a:rPr>
              <a:t>портал администрации</a:t>
            </a:r>
            <a:br>
              <a:rPr lang="ru-RU" sz="1600" b="1" kern="1200" dirty="0" smtClean="0">
                <a:solidFill>
                  <a:srgbClr val="A20000"/>
                </a:solidFill>
                <a:latin typeface="Times New Roman Cyr" pitchFamily="18" charset="-52"/>
              </a:rPr>
            </a:br>
            <a:r>
              <a:rPr lang="ru-RU" sz="1600" b="1" kern="1200" dirty="0" smtClean="0">
                <a:solidFill>
                  <a:srgbClr val="A20000"/>
                </a:solidFill>
                <a:latin typeface="Times New Roman Cyr" pitchFamily="18" charset="-52"/>
              </a:rPr>
              <a:t> города</a:t>
            </a:r>
            <a:endParaRPr lang="ru-RU" sz="1600" b="1" kern="1200" dirty="0">
              <a:solidFill>
                <a:srgbClr val="A20000"/>
              </a:solidFill>
              <a:latin typeface="Times New Roman Cyr" pitchFamily="18" charset="-52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screen"/>
          <a:srcRect l="-667"/>
          <a:stretch>
            <a:fillRect/>
          </a:stretch>
        </p:blipFill>
        <p:spPr bwMode="auto">
          <a:xfrm>
            <a:off x="467545" y="4131858"/>
            <a:ext cx="2339752" cy="15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олилиния 15"/>
          <p:cNvSpPr/>
          <p:nvPr/>
        </p:nvSpPr>
        <p:spPr>
          <a:xfrm>
            <a:off x="2267744" y="5373216"/>
            <a:ext cx="1879495" cy="968028"/>
          </a:xfrm>
          <a:custGeom>
            <a:avLst/>
            <a:gdLst>
              <a:gd name="connsiteX0" fmla="*/ 0 w 1879495"/>
              <a:gd name="connsiteY0" fmla="*/ 161341 h 968028"/>
              <a:gd name="connsiteX1" fmla="*/ 47256 w 1879495"/>
              <a:gd name="connsiteY1" fmla="*/ 47256 h 968028"/>
              <a:gd name="connsiteX2" fmla="*/ 161341 w 1879495"/>
              <a:gd name="connsiteY2" fmla="*/ 0 h 968028"/>
              <a:gd name="connsiteX3" fmla="*/ 1718154 w 1879495"/>
              <a:gd name="connsiteY3" fmla="*/ 0 h 968028"/>
              <a:gd name="connsiteX4" fmla="*/ 1832239 w 1879495"/>
              <a:gd name="connsiteY4" fmla="*/ 47256 h 968028"/>
              <a:gd name="connsiteX5" fmla="*/ 1879495 w 1879495"/>
              <a:gd name="connsiteY5" fmla="*/ 161341 h 968028"/>
              <a:gd name="connsiteX6" fmla="*/ 1879495 w 1879495"/>
              <a:gd name="connsiteY6" fmla="*/ 806687 h 968028"/>
              <a:gd name="connsiteX7" fmla="*/ 1832239 w 1879495"/>
              <a:gd name="connsiteY7" fmla="*/ 920772 h 968028"/>
              <a:gd name="connsiteX8" fmla="*/ 1718154 w 1879495"/>
              <a:gd name="connsiteY8" fmla="*/ 968028 h 968028"/>
              <a:gd name="connsiteX9" fmla="*/ 161341 w 1879495"/>
              <a:gd name="connsiteY9" fmla="*/ 968028 h 968028"/>
              <a:gd name="connsiteX10" fmla="*/ 47256 w 1879495"/>
              <a:gd name="connsiteY10" fmla="*/ 920772 h 968028"/>
              <a:gd name="connsiteX11" fmla="*/ 0 w 1879495"/>
              <a:gd name="connsiteY11" fmla="*/ 806687 h 968028"/>
              <a:gd name="connsiteX12" fmla="*/ 0 w 1879495"/>
              <a:gd name="connsiteY12" fmla="*/ 161341 h 96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9495" h="968028">
                <a:moveTo>
                  <a:pt x="0" y="161341"/>
                </a:moveTo>
                <a:cubicBezTo>
                  <a:pt x="0" y="118551"/>
                  <a:pt x="16998" y="77513"/>
                  <a:pt x="47256" y="47256"/>
                </a:cubicBezTo>
                <a:cubicBezTo>
                  <a:pt x="77513" y="16999"/>
                  <a:pt x="118551" y="0"/>
                  <a:pt x="161341" y="0"/>
                </a:cubicBezTo>
                <a:lnTo>
                  <a:pt x="1718154" y="0"/>
                </a:lnTo>
                <a:cubicBezTo>
                  <a:pt x="1760944" y="0"/>
                  <a:pt x="1801982" y="16998"/>
                  <a:pt x="1832239" y="47256"/>
                </a:cubicBezTo>
                <a:cubicBezTo>
                  <a:pt x="1862496" y="77513"/>
                  <a:pt x="1879495" y="118551"/>
                  <a:pt x="1879495" y="161341"/>
                </a:cubicBezTo>
                <a:lnTo>
                  <a:pt x="1879495" y="806687"/>
                </a:lnTo>
                <a:cubicBezTo>
                  <a:pt x="1879495" y="849477"/>
                  <a:pt x="1862497" y="890515"/>
                  <a:pt x="1832239" y="920772"/>
                </a:cubicBezTo>
                <a:cubicBezTo>
                  <a:pt x="1801982" y="951029"/>
                  <a:pt x="1760944" y="968028"/>
                  <a:pt x="1718154" y="968028"/>
                </a:cubicBezTo>
                <a:lnTo>
                  <a:pt x="161341" y="968028"/>
                </a:lnTo>
                <a:cubicBezTo>
                  <a:pt x="118551" y="968028"/>
                  <a:pt x="77513" y="951030"/>
                  <a:pt x="47256" y="920772"/>
                </a:cubicBezTo>
                <a:cubicBezTo>
                  <a:pt x="16999" y="890515"/>
                  <a:pt x="0" y="849477"/>
                  <a:pt x="0" y="806687"/>
                </a:cubicBezTo>
                <a:lnTo>
                  <a:pt x="0" y="1613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86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405" tIns="104405" rIns="104405" bIns="1044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A20000"/>
                </a:solidFill>
                <a:latin typeface="Times New Roman Cyr" pitchFamily="18" charset="-52"/>
              </a:rPr>
              <a:t>Электронный документооборот</a:t>
            </a:r>
            <a:endParaRPr lang="ru-RU" sz="1600" b="1" dirty="0">
              <a:solidFill>
                <a:srgbClr val="A20000"/>
              </a:solidFill>
              <a:latin typeface="Times New Roman Cyr" pitchFamily="18" charset="-52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995936" y="3284984"/>
            <a:ext cx="2160240" cy="864096"/>
          </a:xfrm>
          <a:prstGeom prst="wedgeRectCallout">
            <a:avLst>
              <a:gd name="adj1" fmla="val -107510"/>
              <a:gd name="adj2" fmla="val 34200"/>
            </a:avLst>
          </a:prstGeom>
          <a:gradFill flip="none" rotWithShape="1">
            <a:gsLst>
              <a:gs pos="0">
                <a:schemeClr val="accent1">
                  <a:lumMod val="50000"/>
                  <a:alpha val="73000"/>
                </a:schemeClr>
              </a:gs>
              <a:gs pos="61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405" tIns="104405" rIns="104405" bIns="104405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A20000"/>
                </a:solidFill>
                <a:latin typeface="Times New Roman Cyr" pitchFamily="18" charset="-52"/>
              </a:rPr>
              <a:t>Информационно-коммуникационная сеть</a:t>
            </a:r>
          </a:p>
        </p:txBody>
      </p:sp>
    </p:spTree>
    <p:extLst>
      <p:ext uri="{BB962C8B-B14F-4D97-AF65-F5344CB8AC3E}">
        <p14:creationId xmlns:p14="http://schemas.microsoft.com/office/powerpoint/2010/main" val="248641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5C2386635CBA43A69DD8A8F7F165A6" ma:contentTypeVersion="0" ma:contentTypeDescription="Создание документа." ma:contentTypeScope="" ma:versionID="72024c0a65ac7d4323efbfc3bfc2afd7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BE770-C4C4-4877-9267-849F65DB3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DD03E50-BFAA-498C-B756-3F1EFBEEC938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D4C25F-DFF3-420F-B9ED-AFA0BEDF2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582</Words>
  <Application>Microsoft Office PowerPoint</Application>
  <PresentationFormat>Экран (4:3)</PresentationFormat>
  <Paragraphs>118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Роль информатизации в повышении качества муниципального управления </vt:lpstr>
      <vt:lpstr>Информатизация города Красноярска на 2012-2014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Информационно-коммуникационная инфраструктура администрации города Красноярска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Sony</cp:lastModifiedBy>
  <cp:revision>674</cp:revision>
  <dcterms:created xsi:type="dcterms:W3CDTF">2010-10-12T04:08:28Z</dcterms:created>
  <dcterms:modified xsi:type="dcterms:W3CDTF">2013-10-16T05:43:48Z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0x010100E45C2386635CBA43A69DD8A8F7F165A6</vt:lpwstr>
  </property>
</Properties>
</file>