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84.jpeg" ContentType="image/jpeg"/>
  <Override PartName="/ppt/media/image59.png" ContentType="image/png"/>
  <Override PartName="/ppt/media/image3.png" ContentType="image/png"/>
  <Override PartName="/ppt/media/image1.tif" ContentType="image/tiff"/>
  <Override PartName="/ppt/media/image20.png" ContentType="image/png"/>
  <Override PartName="/ppt/media/image58.png" ContentType="image/png"/>
  <Override PartName="/ppt/media/image2.png" ContentType="image/pn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34.jpeg" ContentType="image/jpe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75.png" ContentType="image/png"/>
  <Override PartName="/ppt/media/image9.png" ContentType="image/png"/>
  <Override PartName="/ppt/media/image10.jpeg" ContentType="image/jpeg"/>
  <Override PartName="/ppt/media/image56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62.png" ContentType="image/png"/>
  <Override PartName="/ppt/media/image33.jpeg" ContentType="image/jpe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7.png" ContentType="image/png"/>
  <Override PartName="/ppt/media/image60.png" ContentType="image/png"/>
  <Override PartName="/ppt/media/image61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5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4EBF116-1540-4B3C-97AE-1AA0EC63AD79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coreAPI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Программный интерфейс управления Ядра предоставляет базовые возможности по управлению документами: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Создание, открытие, сохранение электронных табличных, текстовых документов и презентаций для поддерживаемых типов документов;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Создание документов на основе шаблонов;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Формирование содержимого документов;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Применение отдельных элементов оформления и стилей;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Поддержка работы встроенных макрокоманд LUAM.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LUAM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Система поддержки макрокоманд с опорой на объектную модель документа. В качестве ЯП используется LUA.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Возможность запуска макросов на всех поддерживаемых платформах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Отсутствие патентных ограничений VBA, кроссплатформенное решение за счет отказа от COM/OLE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coAPI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Операции с электронными документами в «облаке».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Импорт/экспорт документов в «облако»;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- Контроль событий, происходящих с документом в облаке;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Работа с веб-версиями редакторов текста и таблиц непосредственно из пользовательского веб-интерфейса прикладной системы.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webDOC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МОФ ЧО предоставляет веб-сервисы, с опорой на coreAPI, для управления документами в т.ч. создание, наполнение, форматирование и др.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logosAPI &amp; widget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Программный интерфейс управления системой обмена мгновенными сообщениями Логос.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fsAPI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Программный интерфейс управления файловым хранилищем.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Веб-версии редакторов ЧО получают возможность использования внешнего файлового хранилища для операций с документами при условии реализации для него версии fsAPI.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SAP ABAP Addon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Программный компонент для интеграции МОФ и систем на платформе SAP.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1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3A2C5B8-79BC-48D4-B40C-F21AA0C876A4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6155A72-F151-4AFC-B102-50DFB91CDA3A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373B77-68BB-4621-97A4-2C940087B6B7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E310678-C27E-4D04-B089-EE884C371C3C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192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pic>
        <p:nvPicPr>
          <p:cNvPr id="229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230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270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93240" y="4818600"/>
            <a:ext cx="338616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XO Tahion"/>
                <a:ea typeface="XO Tahion"/>
              </a:rPr>
              <a:t>© ООО «НОВЫЕ ОБЛАЧНЫЕ ТЕХНОЛОГИИ», 2013–2017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284000" y="1168560"/>
            <a:ext cx="3521880" cy="1837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Название</a:t>
            </a: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
</a:t>
            </a: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презентации</a:t>
            </a: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
</a:t>
            </a: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МойОфис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Изображение 6" descr=""/>
          <p:cNvPicPr/>
          <p:nvPr/>
        </p:nvPicPr>
        <p:blipFill>
          <a:blip r:embed="rId2"/>
          <a:stretch/>
        </p:blipFill>
        <p:spPr>
          <a:xfrm>
            <a:off x="1837080" y="1168560"/>
            <a:ext cx="1821240" cy="2409120"/>
          </a:xfrm>
          <a:prstGeom prst="rect">
            <a:avLst/>
          </a:prstGeom>
          <a:ln>
            <a:noFill/>
          </a:ln>
        </p:spPr>
      </p:pic>
      <p:pic>
        <p:nvPicPr>
          <p:cNvPr id="3" name="Picture 8" descr=""/>
          <p:cNvPicPr/>
          <p:nvPr/>
        </p:nvPicPr>
        <p:blipFill>
          <a:blip r:embed="rId3"/>
          <a:stretch/>
        </p:blipFill>
        <p:spPr>
          <a:xfrm>
            <a:off x="4198320" y="2980440"/>
            <a:ext cx="1524600" cy="83952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Для правки структуры щёлкните мышью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 структуры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 структуры</a:t>
            </a:r>
            <a:endParaRPr b="0" lang="en-US" sz="16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Четвёртый уровень структуры</a:t>
            </a:r>
            <a:endParaRPr b="0" lang="en-US" sz="1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 структуры</a:t>
            </a:r>
            <a:endParaRPr b="0" lang="en-US" sz="20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Шестой уровень структуры</a:t>
            </a:r>
            <a:endParaRPr b="0" lang="en-US" sz="20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Седьмой уровень структуры</a:t>
            </a:r>
            <a:endParaRPr b="0" lang="en-US" sz="20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93240" y="4818600"/>
            <a:ext cx="338616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XO Tahion"/>
                <a:ea typeface="XO Tahion"/>
              </a:rPr>
              <a:t>© ООО «НОВЫЕ ОБЛАЧНЫЕ ТЕХНОЛОГИИ», 2013–2017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Название слайда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Для правки структуры щёлкните мышью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Четвёртый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Шестой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marL="343080" indent="-342720">
              <a:lnSpc>
                <a:spcPct val="100000"/>
              </a:lnSpc>
              <a:buClr>
                <a:srgbClr val="0c0c0c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Седьмой уровень структурыТекст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83080" indent="-34272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18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54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Четвертый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190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93240" y="4818600"/>
            <a:ext cx="338616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XO Tahion"/>
                <a:ea typeface="XO Tahion"/>
              </a:rPr>
              <a:t>© ООО «НОВЫЕ ОБЛАЧНЫЕ ТЕХНОЛОГИИ», 2013–2017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Для правки структуры щёлкните мышью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 структуры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 структуры</a:t>
            </a:r>
            <a:endParaRPr b="0" lang="en-US" sz="16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Четвёртый уровень структуры</a:t>
            </a:r>
            <a:endParaRPr b="0" lang="en-US" sz="1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 структуры</a:t>
            </a:r>
            <a:endParaRPr b="0" lang="en-US" sz="20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Шестой уровень структуры</a:t>
            </a:r>
            <a:endParaRPr b="0" lang="en-US" sz="20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Седьмой уровень структуры</a:t>
            </a:r>
            <a:endParaRPr b="0" lang="en-US" sz="20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93240" y="4818600"/>
            <a:ext cx="338616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XO Tahion"/>
                <a:ea typeface="XO Tahion"/>
              </a:rPr>
              <a:t>© ООО «НОВЫЕ ОБЛАЧНЫЕ ТЕХНОЛОГИИ», 2013–2017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14" name="Рисунок 10" descr=""/>
          <p:cNvPicPr/>
          <p:nvPr/>
        </p:nvPicPr>
        <p:blipFill>
          <a:blip r:embed="rId2"/>
          <a:stretch/>
        </p:blipFill>
        <p:spPr>
          <a:xfrm>
            <a:off x="0" y="0"/>
            <a:ext cx="9122400" cy="5143320"/>
          </a:xfrm>
          <a:prstGeom prst="rect">
            <a:avLst/>
          </a:prstGeom>
          <a:ln>
            <a:noFill/>
          </a:ln>
        </p:spPr>
      </p:pic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Образец заголовка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Для правки структуры щёлкните мышью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Четвёртый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Шестой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marL="343080" indent="-342720">
              <a:lnSpc>
                <a:spcPct val="100000"/>
              </a:lnSpc>
              <a:buClr>
                <a:srgbClr val="494949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Седьмой уровень структурыОбразец текста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83080" indent="-34272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18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54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Четвертый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190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93240" y="4818600"/>
            <a:ext cx="3386160" cy="2149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11.10.17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93240" y="4818600"/>
            <a:ext cx="3386160" cy="214920"/>
          </a:xfrm>
          <a:prstGeom prst="rect">
            <a:avLst/>
          </a:prstGeom>
        </p:spPr>
        <p:txBody>
          <a:bodyPr lIns="90000" rIns="90000" tIns="45000" bIns="4500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93240" y="4818600"/>
            <a:ext cx="3386160" cy="2149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BED2563F-D6A3-449B-B0F9-94E123D53293}" type="slidenum">
              <a:rPr b="0" lang="ru-RU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3"/>
          <a:stretch/>
        </p:blipFill>
        <p:spPr>
          <a:xfrm>
            <a:off x="8385120" y="4843440"/>
            <a:ext cx="737280" cy="2869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93240" y="4818600"/>
            <a:ext cx="338616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XO Tahion"/>
                <a:ea typeface="XO Tahion"/>
              </a:rPr>
              <a:t>© ООО «НОВЫЕ ОБЛАЧНЫЕ ТЕХНОЛОГИИ», 2013–2017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Название слайда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1204920"/>
            <a:ext cx="4038120" cy="25452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 структуры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 структуры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Четвёртый уровень структуры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 структуры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Шестой уровень структуры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marL="343080" indent="-342720">
              <a:lnSpc>
                <a:spcPct val="100000"/>
              </a:lnSpc>
              <a:buClr>
                <a:srgbClr val="0c0c0c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Седьмой уровень структурыТекст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83080" indent="-34272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18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54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Четвертый уровень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190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48320" y="1204920"/>
            <a:ext cx="4038120" cy="25452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 структуры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 структуры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Четвёртый уровень структуры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 структуры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Шестой уровень структуры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marL="343080" indent="-342720">
              <a:lnSpc>
                <a:spcPct val="100000"/>
              </a:lnSpc>
              <a:buClr>
                <a:srgbClr val="0c0c0c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Седьмой уровень структурыТекст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83080" indent="-34272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18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54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Четвертый уровень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190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</a:t>
            </a:r>
            <a:endParaRPr b="0" lang="en-US" sz="2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93240" y="4818600"/>
            <a:ext cx="338616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XO Tahion"/>
                <a:ea typeface="XO Tahion"/>
              </a:rPr>
              <a:t>© ООО «НОВЫЕ ОБЛАЧНЫЕ ТЕХНОЛОГИИ», 2013–2017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Название слайда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3488400" y="1200240"/>
            <a:ext cx="5198040" cy="33940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Для правки структуры щёлкните мышью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Четвёртый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Шестой уровень структуры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marL="343080" indent="-342720">
              <a:lnSpc>
                <a:spcPct val="100000"/>
              </a:lnSpc>
              <a:buClr>
                <a:srgbClr val="0c0c0c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Седьмой уровень структурыОбразец текста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83080" indent="-34272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18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54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Четвертый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1905840" indent="-285480">
              <a:lnSpc>
                <a:spcPct val="100000"/>
              </a:lnSpc>
              <a:buClr>
                <a:srgbClr val="bfbfbf"/>
              </a:buClr>
              <a:buFont typeface="Wingdings" charset="2"/>
              <a:buChar char=""/>
            </a:pPr>
            <a:r>
              <a:rPr b="0" lang="en-US" sz="1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1200240"/>
            <a:ext cx="2853000" cy="339372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en-US" sz="12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en-US" sz="12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en-US" sz="12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en-US" sz="12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en-US" sz="12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en-US" sz="12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структурыВставка рисунка</a:t>
            </a:r>
            <a:endParaRPr b="0" lang="en-US" sz="12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93240" y="4818600"/>
            <a:ext cx="338616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XO Tahion"/>
                <a:ea typeface="XO Tahion"/>
              </a:rPr>
              <a:t>© ООО «НОВЫЕ ОБЛАЧНЫЕ ТЕХНОЛОГИИ», 2013–2017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920880" y="941040"/>
            <a:ext cx="7128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Спасибо за внимание!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33" name="Picture 9" descr=""/>
          <p:cNvPicPr/>
          <p:nvPr/>
        </p:nvPicPr>
        <p:blipFill>
          <a:blip r:embed="rId3"/>
          <a:stretch/>
        </p:blipFill>
        <p:spPr>
          <a:xfrm>
            <a:off x="7620120" y="110160"/>
            <a:ext cx="1396800" cy="768960"/>
          </a:xfrm>
          <a:prstGeom prst="rect">
            <a:avLst/>
          </a:prstGeom>
          <a:ln>
            <a:noFill/>
          </a:ln>
        </p:spPr>
      </p:pic>
      <p:pic>
        <p:nvPicPr>
          <p:cNvPr id="234" name="Picture 69" descr=""/>
          <p:cNvPicPr/>
          <p:nvPr/>
        </p:nvPicPr>
        <p:blipFill>
          <a:blip r:embed="rId4"/>
          <a:stretch/>
        </p:blipFill>
        <p:spPr>
          <a:xfrm>
            <a:off x="718920" y="1649160"/>
            <a:ext cx="7533000" cy="3216960"/>
          </a:xfrm>
          <a:prstGeom prst="rect">
            <a:avLst/>
          </a:prstGeom>
          <a:ln>
            <a:noFill/>
          </a:ln>
        </p:spPr>
      </p:pic>
      <p:sp>
        <p:nvSpPr>
          <p:cNvPr id="23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Для правки структуры щёлкните мышью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Второй уровень структуры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Третий уровень структуры</a:t>
            </a:r>
            <a:endParaRPr b="0" lang="en-US" sz="16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Четвёртый уровень структуры</a:t>
            </a:r>
            <a:endParaRPr b="0" lang="en-US" sz="1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Пятый уровень структуры</a:t>
            </a:r>
            <a:endParaRPr b="0" lang="en-US" sz="20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Шестой уровень структуры</a:t>
            </a:r>
            <a:endParaRPr b="0" lang="en-US" sz="20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Седьмой уровень структуры</a:t>
            </a:r>
            <a:endParaRPr b="0" lang="en-US" sz="20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jpeg"/><Relationship Id="rId3" Type="http://schemas.openxmlformats.org/officeDocument/2006/relationships/image" Target="../media/image85.png"/><Relationship Id="rId4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slideLayout" Target="../slideLayouts/slideLayout25.xml"/><Relationship Id="rId9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slideLayout" Target="../slideLayouts/slideLayout13.xml"/><Relationship Id="rId1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24" Type="http://schemas.openxmlformats.org/officeDocument/2006/relationships/image" Target="../media/image68.png"/><Relationship Id="rId25" Type="http://schemas.openxmlformats.org/officeDocument/2006/relationships/image" Target="../media/image69.png"/><Relationship Id="rId26" Type="http://schemas.openxmlformats.org/officeDocument/2006/relationships/image" Target="../media/image70.png"/><Relationship Id="rId27" Type="http://schemas.openxmlformats.org/officeDocument/2006/relationships/image" Target="../media/image71.png"/><Relationship Id="rId28" Type="http://schemas.openxmlformats.org/officeDocument/2006/relationships/image" Target="../media/image72.png"/><Relationship Id="rId29" Type="http://schemas.openxmlformats.org/officeDocument/2006/relationships/image" Target="../media/image73.png"/><Relationship Id="rId30" Type="http://schemas.openxmlformats.org/officeDocument/2006/relationships/image" Target="../media/image74.png"/><Relationship Id="rId31" Type="http://schemas.openxmlformats.org/officeDocument/2006/relationships/image" Target="../media/image75.png"/><Relationship Id="rId32" Type="http://schemas.openxmlformats.org/officeDocument/2006/relationships/image" Target="../media/image76.png"/><Relationship Id="rId33" Type="http://schemas.openxmlformats.org/officeDocument/2006/relationships/image" Target="../media/image77.png"/><Relationship Id="rId34" Type="http://schemas.openxmlformats.org/officeDocument/2006/relationships/image" Target="../media/image78.png"/><Relationship Id="rId3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slideLayout" Target="../slideLayouts/slideLayout5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4284000" y="1168560"/>
            <a:ext cx="3521880" cy="1837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Семейство российских</a:t>
            </a: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
</a:t>
            </a: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офисных продуктов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1337760" y="4043520"/>
            <a:ext cx="6468120" cy="426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78" name="Picture 3" descr=""/>
          <p:cNvPicPr/>
          <p:nvPr/>
        </p:nvPicPr>
        <p:blipFill>
          <a:blip r:embed="rId1"/>
          <a:stretch/>
        </p:blipFill>
        <p:spPr>
          <a:xfrm>
            <a:off x="7620120" y="110160"/>
            <a:ext cx="1396800" cy="76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Line 1"/>
          <p:cNvSpPr/>
          <p:nvPr/>
        </p:nvSpPr>
        <p:spPr>
          <a:xfrm>
            <a:off x="1304280" y="4437360"/>
            <a:ext cx="360" cy="158040"/>
          </a:xfrm>
          <a:prstGeom prst="line">
            <a:avLst/>
          </a:prstGeom>
          <a:ln w="6480">
            <a:solidFill>
              <a:schemeClr val="bg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9" name="Line 2"/>
          <p:cNvSpPr/>
          <p:nvPr/>
        </p:nvSpPr>
        <p:spPr>
          <a:xfrm>
            <a:off x="4168800" y="4447440"/>
            <a:ext cx="360" cy="158040"/>
          </a:xfrm>
          <a:prstGeom prst="line">
            <a:avLst/>
          </a:prstGeom>
          <a:ln w="6480">
            <a:solidFill>
              <a:schemeClr val="bg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0" name="Line 3"/>
          <p:cNvSpPr/>
          <p:nvPr/>
        </p:nvSpPr>
        <p:spPr>
          <a:xfrm>
            <a:off x="6937920" y="4442040"/>
            <a:ext cx="360" cy="153360"/>
          </a:xfrm>
          <a:prstGeom prst="line">
            <a:avLst/>
          </a:prstGeom>
          <a:ln w="6480">
            <a:solidFill>
              <a:schemeClr val="bg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1" name="TextShape 4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API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5"/>
          <p:cNvSpPr/>
          <p:nvPr/>
        </p:nvSpPr>
        <p:spPr>
          <a:xfrm>
            <a:off x="457200" y="1072800"/>
            <a:ext cx="8229240" cy="46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fsAPI. </a:t>
            </a: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Управление файловым хранилищем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3" name="CustomShape 6"/>
          <p:cNvSpPr/>
          <p:nvPr/>
        </p:nvSpPr>
        <p:spPr>
          <a:xfrm>
            <a:off x="1706760" y="1600560"/>
            <a:ext cx="6979680" cy="46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LogosAPI &amp; Widget. </a:t>
            </a: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Управление системой Логос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4" name="CustomShape 7"/>
          <p:cNvSpPr/>
          <p:nvPr/>
        </p:nvSpPr>
        <p:spPr>
          <a:xfrm>
            <a:off x="2163960" y="2128320"/>
            <a:ext cx="4773240" cy="46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SAP ABAP Addon. </a:t>
            </a: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Интеграция с SAP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5" name="CustomShape 8"/>
          <p:cNvSpPr/>
          <p:nvPr/>
        </p:nvSpPr>
        <p:spPr>
          <a:xfrm>
            <a:off x="457200" y="2669400"/>
            <a:ext cx="8229240" cy="46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coAPi &amp; webDOC. </a:t>
            </a: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Операции с электронными документами в облаке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6" name="CustomShape 9"/>
          <p:cNvSpPr/>
          <p:nvPr/>
        </p:nvSpPr>
        <p:spPr>
          <a:xfrm>
            <a:off x="1706760" y="3211200"/>
            <a:ext cx="5230440" cy="464400"/>
          </a:xfrm>
          <a:prstGeom prst="rect">
            <a:avLst/>
          </a:prstGeom>
          <a:ln>
            <a:solidFill>
              <a:srgbClr val="10c79c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LUAM. </a:t>
            </a: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Поддержка макрокоманд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7" name="CustomShape 10"/>
          <p:cNvSpPr/>
          <p:nvPr/>
        </p:nvSpPr>
        <p:spPr>
          <a:xfrm>
            <a:off x="1310760" y="3750120"/>
            <a:ext cx="5626800" cy="5947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coreAPI. </a:t>
            </a: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Базовые возможности по управлению документами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8" name="CustomShape 11"/>
          <p:cNvSpPr/>
          <p:nvPr/>
        </p:nvSpPr>
        <p:spPr>
          <a:xfrm>
            <a:off x="177840" y="4447800"/>
            <a:ext cx="8864280" cy="1292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solidFill>
              <a:schemeClr val="bg2">
                <a:alpha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9" name="CustomShape 12"/>
          <p:cNvSpPr/>
          <p:nvPr/>
        </p:nvSpPr>
        <p:spPr>
          <a:xfrm>
            <a:off x="961560" y="4532040"/>
            <a:ext cx="6976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0" name="CustomShape 13"/>
          <p:cNvSpPr/>
          <p:nvPr/>
        </p:nvSpPr>
        <p:spPr>
          <a:xfrm>
            <a:off x="3821760" y="4554720"/>
            <a:ext cx="6976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2018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1" name="CustomShape 14"/>
          <p:cNvSpPr/>
          <p:nvPr/>
        </p:nvSpPr>
        <p:spPr>
          <a:xfrm>
            <a:off x="6589080" y="4531680"/>
            <a:ext cx="6976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2019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Интеграции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3349440" y="1546560"/>
            <a:ext cx="5198040" cy="3394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14a1f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СЭД “Дело”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marL="343080" indent="-342720">
              <a:lnSpc>
                <a:spcPct val="100000"/>
              </a:lnSpc>
              <a:buClr>
                <a:srgbClr val="14a1f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СЭД Docsvision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marL="343080" indent="-342720">
              <a:lnSpc>
                <a:spcPct val="100000"/>
              </a:lnSpc>
              <a:buClr>
                <a:srgbClr val="14a1f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Прикладные системы SAP 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pic>
        <p:nvPicPr>
          <p:cNvPr id="404" name="Picture 4" descr=""/>
          <p:cNvPicPr/>
          <p:nvPr/>
        </p:nvPicPr>
        <p:blipFill>
          <a:blip r:embed="rId1"/>
          <a:stretch/>
        </p:blipFill>
        <p:spPr>
          <a:xfrm>
            <a:off x="1071720" y="3243600"/>
            <a:ext cx="900000" cy="458640"/>
          </a:xfrm>
          <a:prstGeom prst="rect">
            <a:avLst/>
          </a:prstGeom>
          <a:ln>
            <a:noFill/>
          </a:ln>
        </p:spPr>
      </p:pic>
      <p:pic>
        <p:nvPicPr>
          <p:cNvPr id="405" name="Picture 6" descr=""/>
          <p:cNvPicPr/>
          <p:nvPr/>
        </p:nvPicPr>
        <p:blipFill>
          <a:blip r:embed="rId2"/>
          <a:stretch/>
        </p:blipFill>
        <p:spPr>
          <a:xfrm>
            <a:off x="802080" y="1489680"/>
            <a:ext cx="1169280" cy="534240"/>
          </a:xfrm>
          <a:prstGeom prst="rect">
            <a:avLst/>
          </a:prstGeom>
          <a:ln>
            <a:noFill/>
          </a:ln>
        </p:spPr>
      </p:pic>
      <p:pic>
        <p:nvPicPr>
          <p:cNvPr id="406" name="Picture 8" descr=""/>
          <p:cNvPicPr/>
          <p:nvPr/>
        </p:nvPicPr>
        <p:blipFill>
          <a:blip r:embed="rId3"/>
          <a:stretch/>
        </p:blipFill>
        <p:spPr>
          <a:xfrm>
            <a:off x="651960" y="2444400"/>
            <a:ext cx="1676880" cy="3812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Правовые уведомления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50000"/>
              </a:lnSpc>
            </a:pPr>
            <a:r>
              <a:rPr b="0" lang="en-US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Условия, изложенные в настоящей презентации не являются офертой ООО "НОВЫЕ ОБЛАЧНЫЕ ТЕХНОЛОГИИ", предварительным, опционным или рамочным договором, а также договором простого товарищества в смысле Гражданского кодекса Российской Федерации, не порождают юридических и финансовых обязательств (в том числе,  обязательств  заключить в  дальнейшем  иные  договоры,  передать  имущество  или  денежные  средства)  и не  могут  служить  основанием  для  возникновения  ответственности ООО "НОВЫЕ ОБЛАЧНЫЕ ТЕХНОЛОГИИ“ за их неисполнение. Ни одно из условий  настоящей  презентации  не  может  интерпретироваться  как  разрешение или уполномочивание  какого-либо  лица  действовать в  качестве  агента ООО "НОВЫЕ ОБЛАЧНЫЕ ТЕХНОЛОГИИ",  а также вести дела от имени ООО "НОВЫЕ ОБЛАЧНЫЕ ТЕХНОЛОГИИ", делать заявления, давать гарантии или представлять  интересы  перед  третьими  лицами.  Конкретные  юридические и финансовые  обязательства   ООО "НОВЫЕ ОБЛАЧНЫЕ ТЕХНОЛОГИИ"  могут  быть  установлены  в  отдельных  договорах и соглашениях,  заключаемых  дополнительно.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algn="r">
              <a:lnSpc>
                <a:spcPct val="130000"/>
              </a:lnSpc>
            </a:pPr>
            <a:r>
              <a:rPr b="0" lang="en-US" sz="1300" spc="-1" strike="noStrike">
                <a:solidFill>
                  <a:srgbClr val="ed414a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КОНФИДЕНЦИАЛЬНО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332" descr=""/>
          <p:cNvPicPr/>
          <p:nvPr/>
        </p:nvPicPr>
        <p:blipFill>
          <a:blip r:embed="rId1"/>
          <a:stretch/>
        </p:blipFill>
        <p:spPr>
          <a:xfrm>
            <a:off x="2958840" y="2386080"/>
            <a:ext cx="4500000" cy="2741760"/>
          </a:xfrm>
          <a:prstGeom prst="rect">
            <a:avLst/>
          </a:prstGeom>
          <a:ln>
            <a:noFill/>
          </a:ln>
        </p:spPr>
      </p:pic>
      <p:sp>
        <p:nvSpPr>
          <p:cNvPr id="282" name="TextShape 1"/>
          <p:cNvSpPr txBox="1"/>
          <p:nvPr/>
        </p:nvSpPr>
        <p:spPr>
          <a:xfrm>
            <a:off x="706680" y="1391040"/>
            <a:ext cx="5747040" cy="2466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343080" indent="-342720">
              <a:lnSpc>
                <a:spcPct val="100000"/>
              </a:lnSpc>
              <a:buBlip>
                <a:blip r:embed="rId2"/>
              </a:buBlip>
            </a:pPr>
            <a:r>
              <a:rPr b="0" lang="en-US" sz="18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Основана в 2013 году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343080" indent="-342720">
              <a:lnSpc>
                <a:spcPct val="100000"/>
              </a:lnSpc>
              <a:buBlip>
                <a:blip r:embed="rId3"/>
              </a:buBlip>
            </a:pPr>
            <a:r>
              <a:rPr b="0" lang="en-US" sz="18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Более 350 специалистов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343080" indent="-342720">
              <a:lnSpc>
                <a:spcPct val="100000"/>
              </a:lnSpc>
              <a:buBlip>
                <a:blip r:embed="rId4"/>
              </a:buBlip>
            </a:pPr>
            <a:r>
              <a:rPr b="0" lang="en-US" sz="18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Более 550 партнеров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lvl="1" marL="325800" indent="-342720">
              <a:lnSpc>
                <a:spcPct val="100000"/>
              </a:lnSpc>
              <a:buBlip>
                <a:blip r:embed="rId5"/>
              </a:buBlip>
            </a:pPr>
            <a:r>
              <a:rPr b="0" lang="en-US" sz="18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Основной Продукт - МойОфис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  <a:p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pic>
        <p:nvPicPr>
          <p:cNvPr id="283" name="Picture 7" descr=""/>
          <p:cNvPicPr/>
          <p:nvPr/>
        </p:nvPicPr>
        <p:blipFill>
          <a:blip r:embed="rId6"/>
          <a:stretch/>
        </p:blipFill>
        <p:spPr>
          <a:xfrm>
            <a:off x="6508800" y="1391040"/>
            <a:ext cx="1950480" cy="1943640"/>
          </a:xfrm>
          <a:prstGeom prst="rect">
            <a:avLst/>
          </a:prstGeom>
          <a:ln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6455520" y="3391200"/>
            <a:ext cx="205704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135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Генеральный директор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35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Дмитрий Комиссаров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85" name="Рисунок 4" descr=""/>
          <p:cNvPicPr/>
          <p:nvPr/>
        </p:nvPicPr>
        <p:blipFill>
          <a:blip r:embed="rId7"/>
          <a:stretch/>
        </p:blipFill>
        <p:spPr>
          <a:xfrm>
            <a:off x="7548480" y="-45720"/>
            <a:ext cx="1595160" cy="874440"/>
          </a:xfrm>
          <a:prstGeom prst="rect">
            <a:avLst/>
          </a:prstGeom>
          <a:ln>
            <a:noFill/>
          </a:ln>
        </p:spPr>
      </p:pic>
      <p:sp>
        <p:nvSpPr>
          <p:cNvPr id="286" name="CustomShape 3"/>
          <p:cNvSpPr/>
          <p:nvPr/>
        </p:nvSpPr>
        <p:spPr>
          <a:xfrm>
            <a:off x="628560" y="304560"/>
            <a:ext cx="7886520" cy="7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Новые Облачные Технологии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628560" y="10764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Что такое МойОфис</a:t>
            </a:r>
            <a:r>
              <a:rPr b="1" lang="en-US" sz="3000" spc="-1" strike="noStrike" baseline="3000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®</a:t>
            </a:r>
            <a:r>
              <a:rPr b="1" lang="en-US" sz="30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615240" y="1353600"/>
            <a:ext cx="7886520" cy="254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r>
              <a:rPr b="0" i="1" lang="en-US" sz="15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Российский пакет офисных программ, который предоставляет платформу для совместного редактирования и хранения документов, почтовую систему, а также полный набор современных офисных приложений.</a:t>
            </a:r>
            <a:endParaRPr b="0" lang="en-US" sz="24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7935120" y="412848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0" name="Рисунок 3" descr=""/>
          <p:cNvPicPr/>
          <p:nvPr/>
        </p:nvPicPr>
        <p:blipFill>
          <a:blip r:embed="rId1"/>
          <a:srcRect l="6496" t="18978" r="8389" b="18110"/>
          <a:stretch/>
        </p:blipFill>
        <p:spPr>
          <a:xfrm>
            <a:off x="1560600" y="2458080"/>
            <a:ext cx="5696640" cy="2363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3" descr=""/>
          <p:cNvPicPr/>
          <p:nvPr/>
        </p:nvPicPr>
        <p:blipFill>
          <a:blip r:embed="rId1"/>
          <a:srcRect l="8295" t="11290" r="8295" b="14570"/>
          <a:stretch/>
        </p:blipFill>
        <p:spPr>
          <a:xfrm>
            <a:off x="457200" y="423360"/>
            <a:ext cx="8229240" cy="4114440"/>
          </a:xfrm>
          <a:prstGeom prst="rect">
            <a:avLst/>
          </a:prstGeom>
          <a:ln>
            <a:noFill/>
          </a:ln>
        </p:spPr>
      </p:pic>
      <p:sp>
        <p:nvSpPr>
          <p:cNvPr id="292" name="CustomShape 1"/>
          <p:cNvSpPr/>
          <p:nvPr/>
        </p:nvSpPr>
        <p:spPr>
          <a:xfrm>
            <a:off x="740520" y="3066480"/>
            <a:ext cx="13626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Частное</a:t>
            </a: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
</a:t>
            </a: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облако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1854360" y="3880080"/>
            <a:ext cx="13626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Простой интерфейс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3191760" y="4252320"/>
            <a:ext cx="13626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Совместная работа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4546440" y="4258800"/>
            <a:ext cx="13626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Все</a:t>
            </a: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
</a:t>
            </a: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платформы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6" name="CustomShape 5"/>
          <p:cNvSpPr/>
          <p:nvPr/>
        </p:nvSpPr>
        <p:spPr>
          <a:xfrm>
            <a:off x="5875920" y="3880080"/>
            <a:ext cx="13626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Все</a:t>
            </a: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
</a:t>
            </a: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форматы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7" name="CustomShape 6"/>
          <p:cNvSpPr/>
          <p:nvPr/>
        </p:nvSpPr>
        <p:spPr>
          <a:xfrm>
            <a:off x="6976080" y="3090960"/>
            <a:ext cx="13626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Безопасность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8" name="CustomShape 7"/>
          <p:cNvSpPr/>
          <p:nvPr/>
        </p:nvSpPr>
        <p:spPr>
          <a:xfrm>
            <a:off x="628560" y="107640"/>
            <a:ext cx="7886520" cy="99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Главное о продукте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628560" y="10764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Кроссплатформенность МойОфис</a:t>
            </a:r>
            <a:r>
              <a:rPr b="1" lang="en-US" sz="3000" spc="-1" strike="noStrike" baseline="30000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 ®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1500120" y="1212840"/>
            <a:ext cx="1689840" cy="348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350" spc="-1" strike="noStrike">
                <a:solidFill>
                  <a:srgbClr val="13a3ff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WINDOWS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20000"/>
              </a:lnSpc>
            </a:pPr>
            <a:r>
              <a:rPr b="0" lang="ru-RU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Windows XP (32/64)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Windows 7 (32/64)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Windows 8 (32/64)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Windows 10 (32/64)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350" spc="-1" strike="noStrike">
                <a:solidFill>
                  <a:srgbClr val="13a3ff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LINUX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Linux Astra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Linux ALT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Linux Aurora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350" spc="-1" strike="noStrike">
                <a:solidFill>
                  <a:srgbClr val="13a3ff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APPLE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IOS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01" name="Picture 10" descr=""/>
          <p:cNvPicPr/>
          <p:nvPr/>
        </p:nvPicPr>
        <p:blipFill>
          <a:blip r:embed="rId1"/>
          <a:stretch/>
        </p:blipFill>
        <p:spPr>
          <a:xfrm>
            <a:off x="506160" y="3708000"/>
            <a:ext cx="974520" cy="947160"/>
          </a:xfrm>
          <a:prstGeom prst="rect">
            <a:avLst/>
          </a:prstGeom>
          <a:ln>
            <a:noFill/>
          </a:ln>
        </p:spPr>
      </p:pic>
      <p:pic>
        <p:nvPicPr>
          <p:cNvPr id="302" name="Picture 16" descr=""/>
          <p:cNvPicPr/>
          <p:nvPr/>
        </p:nvPicPr>
        <p:blipFill>
          <a:blip r:embed="rId2"/>
          <a:stretch/>
        </p:blipFill>
        <p:spPr>
          <a:xfrm>
            <a:off x="6819480" y="2403360"/>
            <a:ext cx="2124360" cy="1062000"/>
          </a:xfrm>
          <a:prstGeom prst="rect">
            <a:avLst/>
          </a:prstGeom>
          <a:ln>
            <a:noFill/>
          </a:ln>
        </p:spPr>
      </p:pic>
      <p:sp>
        <p:nvSpPr>
          <p:cNvPr id="303" name="CustomShape 3"/>
          <p:cNvSpPr/>
          <p:nvPr/>
        </p:nvSpPr>
        <p:spPr>
          <a:xfrm>
            <a:off x="6274800" y="1523160"/>
            <a:ext cx="1332720" cy="31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350" spc="-1" strike="noStrike">
                <a:solidFill>
                  <a:srgbClr val="13a3ff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ANDROID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2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2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2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350" spc="-1" strike="noStrike">
                <a:solidFill>
                  <a:srgbClr val="13a3ff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TIZEN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350" spc="-1" strike="noStrike">
                <a:solidFill>
                  <a:srgbClr val="13a3ff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WEB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04" name="Picture 23" descr=""/>
          <p:cNvPicPr/>
          <p:nvPr/>
        </p:nvPicPr>
        <p:blipFill>
          <a:blip r:embed="rId3"/>
          <a:stretch/>
        </p:blipFill>
        <p:spPr>
          <a:xfrm>
            <a:off x="8156160" y="4154040"/>
            <a:ext cx="405360" cy="405360"/>
          </a:xfrm>
          <a:prstGeom prst="rect">
            <a:avLst/>
          </a:prstGeom>
          <a:ln>
            <a:noFill/>
          </a:ln>
        </p:spPr>
      </p:pic>
      <p:pic>
        <p:nvPicPr>
          <p:cNvPr id="305" name="Picture 24" descr=""/>
          <p:cNvPicPr/>
          <p:nvPr/>
        </p:nvPicPr>
        <p:blipFill>
          <a:blip r:embed="rId4"/>
          <a:stretch/>
        </p:blipFill>
        <p:spPr>
          <a:xfrm>
            <a:off x="7716960" y="4143240"/>
            <a:ext cx="434160" cy="434160"/>
          </a:xfrm>
          <a:prstGeom prst="rect">
            <a:avLst/>
          </a:prstGeom>
          <a:ln>
            <a:noFill/>
          </a:ln>
        </p:spPr>
      </p:pic>
      <p:pic>
        <p:nvPicPr>
          <p:cNvPr id="306" name="Picture 25" descr=""/>
          <p:cNvPicPr/>
          <p:nvPr/>
        </p:nvPicPr>
        <p:blipFill>
          <a:blip r:embed="rId5"/>
          <a:stretch/>
        </p:blipFill>
        <p:spPr>
          <a:xfrm>
            <a:off x="7338240" y="3775680"/>
            <a:ext cx="298440" cy="323280"/>
          </a:xfrm>
          <a:prstGeom prst="rect">
            <a:avLst/>
          </a:prstGeom>
          <a:ln>
            <a:noFill/>
          </a:ln>
        </p:spPr>
      </p:pic>
      <p:pic>
        <p:nvPicPr>
          <p:cNvPr id="307" name="Picture 26" descr=""/>
          <p:cNvPicPr/>
          <p:nvPr/>
        </p:nvPicPr>
        <p:blipFill>
          <a:blip r:embed="rId6"/>
          <a:stretch/>
        </p:blipFill>
        <p:spPr>
          <a:xfrm>
            <a:off x="7731000" y="3750480"/>
            <a:ext cx="373680" cy="373680"/>
          </a:xfrm>
          <a:prstGeom prst="rect">
            <a:avLst/>
          </a:prstGeom>
          <a:ln>
            <a:noFill/>
          </a:ln>
        </p:spPr>
      </p:pic>
      <p:pic>
        <p:nvPicPr>
          <p:cNvPr id="308" name="Picture 27" descr=""/>
          <p:cNvPicPr/>
          <p:nvPr/>
        </p:nvPicPr>
        <p:blipFill>
          <a:blip r:embed="rId7"/>
          <a:stretch/>
        </p:blipFill>
        <p:spPr>
          <a:xfrm>
            <a:off x="8183880" y="3750840"/>
            <a:ext cx="360000" cy="360000"/>
          </a:xfrm>
          <a:prstGeom prst="rect">
            <a:avLst/>
          </a:prstGeom>
          <a:ln>
            <a:noFill/>
          </a:ln>
        </p:spPr>
      </p:pic>
      <p:pic>
        <p:nvPicPr>
          <p:cNvPr id="309" name="Picture 28" descr=""/>
          <p:cNvPicPr/>
          <p:nvPr/>
        </p:nvPicPr>
        <p:blipFill>
          <a:blip r:embed="rId8"/>
          <a:stretch/>
        </p:blipFill>
        <p:spPr>
          <a:xfrm>
            <a:off x="7323480" y="4157280"/>
            <a:ext cx="348480" cy="420480"/>
          </a:xfrm>
          <a:prstGeom prst="rect">
            <a:avLst/>
          </a:prstGeom>
          <a:ln>
            <a:noFill/>
          </a:ln>
        </p:spPr>
      </p:pic>
      <p:pic>
        <p:nvPicPr>
          <p:cNvPr id="310" name="Picture 29" descr=""/>
          <p:cNvPicPr/>
          <p:nvPr/>
        </p:nvPicPr>
        <p:blipFill>
          <a:blip r:embed="rId9"/>
          <a:stretch/>
        </p:blipFill>
        <p:spPr>
          <a:xfrm>
            <a:off x="684360" y="2667240"/>
            <a:ext cx="628920" cy="628920"/>
          </a:xfrm>
          <a:prstGeom prst="rect">
            <a:avLst/>
          </a:prstGeom>
          <a:ln>
            <a:noFill/>
          </a:ln>
        </p:spPr>
      </p:pic>
      <p:pic>
        <p:nvPicPr>
          <p:cNvPr id="311" name="Picture 30" descr=""/>
          <p:cNvPicPr/>
          <p:nvPr/>
        </p:nvPicPr>
        <p:blipFill>
          <a:blip r:embed="rId10"/>
          <a:stretch/>
        </p:blipFill>
        <p:spPr>
          <a:xfrm>
            <a:off x="7293240" y="1309680"/>
            <a:ext cx="710280" cy="710280"/>
          </a:xfrm>
          <a:prstGeom prst="rect">
            <a:avLst/>
          </a:prstGeom>
          <a:ln>
            <a:noFill/>
          </a:ln>
        </p:spPr>
      </p:pic>
      <p:pic>
        <p:nvPicPr>
          <p:cNvPr id="312" name="Picture 31" descr=""/>
          <p:cNvPicPr/>
          <p:nvPr/>
        </p:nvPicPr>
        <p:blipFill>
          <a:blip r:embed="rId11"/>
          <a:stretch/>
        </p:blipFill>
        <p:spPr>
          <a:xfrm>
            <a:off x="725400" y="1383840"/>
            <a:ext cx="522360" cy="522360"/>
          </a:xfrm>
          <a:prstGeom prst="rect">
            <a:avLst/>
          </a:prstGeom>
          <a:ln>
            <a:noFill/>
          </a:ln>
        </p:spPr>
      </p:pic>
      <p:sp>
        <p:nvSpPr>
          <p:cNvPr id="313" name="Line 4"/>
          <p:cNvSpPr/>
          <p:nvPr/>
        </p:nvSpPr>
        <p:spPr>
          <a:xfrm flipH="1">
            <a:off x="3107520" y="1833480"/>
            <a:ext cx="2904840" cy="24289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14" name="Line 5"/>
          <p:cNvSpPr/>
          <p:nvPr/>
        </p:nvSpPr>
        <p:spPr>
          <a:xfrm>
            <a:off x="3166920" y="1738440"/>
            <a:ext cx="2797920" cy="24289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15" name="Line 6"/>
          <p:cNvSpPr/>
          <p:nvPr/>
        </p:nvSpPr>
        <p:spPr>
          <a:xfrm flipH="1">
            <a:off x="2809800" y="2976480"/>
            <a:ext cx="3357360" cy="241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316" name="Picture 2" descr=""/>
          <p:cNvPicPr/>
          <p:nvPr/>
        </p:nvPicPr>
        <p:blipFill>
          <a:blip r:embed="rId12"/>
          <a:stretch/>
        </p:blipFill>
        <p:spPr>
          <a:xfrm>
            <a:off x="3647160" y="2111400"/>
            <a:ext cx="1754280" cy="1754280"/>
          </a:xfrm>
          <a:prstGeom prst="rect">
            <a:avLst/>
          </a:prstGeom>
          <a:ln>
            <a:noFill/>
          </a:ln>
          <a:effectLst>
            <a:outerShdw algn="l" blurRad="565150" dir="5400000" dist="127000" rotWithShape="0" sx="98000" sy="98000">
              <a:srgbClr val="000000">
                <a:alpha val="15000"/>
              </a:srgbClr>
            </a:outerShdw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588960" y="1117440"/>
            <a:ext cx="7935120" cy="3722760"/>
          </a:xfrm>
          <a:prstGeom prst="rect">
            <a:avLst/>
          </a:prstGeom>
          <a:noFill/>
          <a:ln w="38160">
            <a:solidFill>
              <a:schemeClr val="bg1">
                <a:lumMod val="85000"/>
              </a:schemeClr>
            </a:solidFill>
            <a:custDash>
              <a:ds d="400000" sp="300000"/>
            </a:custDash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marL="68760" algn="ctr">
              <a:lnSpc>
                <a:spcPct val="200000"/>
              </a:lnSpc>
            </a:pPr>
            <a:r>
              <a:rPr b="1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     </a:t>
            </a:r>
            <a:r>
              <a:rPr b="1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МойОфис</a:t>
            </a:r>
            <a:r>
              <a:rPr b="1" lang="ru-RU" sz="1200" spc="-1" strike="noStrike" baseline="3000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®</a:t>
            </a:r>
            <a:r>
              <a:rPr b="1" lang="ru-RU" sz="12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 Профессиональный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973800" y="1704240"/>
            <a:ext cx="2945880" cy="1671840"/>
          </a:xfrm>
          <a:prstGeom prst="rect">
            <a:avLst/>
          </a:prstGeom>
          <a:solidFill>
            <a:srgbClr val="f2f2f2"/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0000" rIns="180000" tIns="180000" bIns="180000"/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МойОфис</a:t>
            </a:r>
            <a:r>
              <a:rPr b="1" lang="ru-RU" sz="1100" spc="-1" strike="noStrike" baseline="3000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®</a:t>
            </a:r>
            <a:r>
              <a:rPr b="1" lang="ru-RU" sz="11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 Частное облако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Набор серверных продуктов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4130640" y="1704240"/>
            <a:ext cx="1904760" cy="2904120"/>
          </a:xfrm>
          <a:prstGeom prst="rect">
            <a:avLst/>
          </a:prstGeom>
          <a:solidFill>
            <a:srgbClr val="f2f2f2"/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0000" rIns="180000" tIns="180000" bIns="180000"/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МойОфис</a:t>
            </a:r>
            <a:r>
              <a:rPr b="1" lang="ru-RU" sz="1100" spc="-1" strike="noStrike" baseline="3000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®</a:t>
            </a:r>
            <a:r>
              <a:rPr b="1" lang="ru-RU" sz="11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 Стандартный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Офис для рабочей станции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6246360" y="3483000"/>
            <a:ext cx="1948320" cy="1125360"/>
          </a:xfrm>
          <a:prstGeom prst="rect">
            <a:avLst/>
          </a:prstGeom>
          <a:solidFill>
            <a:srgbClr val="f2f2f2"/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0000" rIns="180000" tIns="180000" bIns="180000"/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МойОфис</a:t>
            </a:r>
            <a:r>
              <a:rPr b="1" lang="ru-RU" sz="1100" spc="-1" strike="noStrike" baseline="3000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®</a:t>
            </a:r>
            <a:r>
              <a:rPr b="1" lang="ru-RU" sz="11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 Мобильный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1" name="CustomShape 5"/>
          <p:cNvSpPr/>
          <p:nvPr/>
        </p:nvSpPr>
        <p:spPr>
          <a:xfrm>
            <a:off x="970200" y="3488400"/>
            <a:ext cx="2949480" cy="1119960"/>
          </a:xfrm>
          <a:prstGeom prst="rect">
            <a:avLst/>
          </a:prstGeom>
          <a:solidFill>
            <a:srgbClr val="f2f2f2"/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0000" rIns="180000" tIns="180000" bIns="180000"/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МойОфис</a:t>
            </a:r>
            <a:r>
              <a:rPr b="1" lang="ru-RU" sz="1100" spc="-1" strike="noStrike" baseline="3000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®</a:t>
            </a:r>
            <a:r>
              <a:rPr b="1" lang="ru-RU" sz="11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 Логос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Корпоративный мессенджер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2" name="CustomShape 6"/>
          <p:cNvSpPr/>
          <p:nvPr/>
        </p:nvSpPr>
        <p:spPr>
          <a:xfrm>
            <a:off x="6246360" y="1704240"/>
            <a:ext cx="1953000" cy="1671840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08000" rIns="108000" tIns="108000" bIns="108000"/>
          <a:p>
            <a:pPr algn="ctr">
              <a:lnSpc>
                <a:spcPct val="120000"/>
              </a:lnSpc>
            </a:pPr>
            <a:r>
              <a:rPr b="1" lang="ru-RU" sz="105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МойОфис</a:t>
            </a:r>
            <a:r>
              <a:rPr b="1" lang="ru-RU" sz="1050" spc="-1" strike="noStrike" baseline="3000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®</a:t>
            </a:r>
            <a:r>
              <a:rPr b="1" lang="ru-RU" sz="105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 Почта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Корпоративная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Почтовая система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23" name="Picture 52" descr=""/>
          <p:cNvPicPr/>
          <p:nvPr/>
        </p:nvPicPr>
        <p:blipFill>
          <a:blip r:embed="rId1"/>
          <a:stretch/>
        </p:blipFill>
        <p:spPr>
          <a:xfrm>
            <a:off x="1691280" y="238356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24" name="Picture 53" descr=""/>
          <p:cNvPicPr/>
          <p:nvPr/>
        </p:nvPicPr>
        <p:blipFill>
          <a:blip r:embed="rId2"/>
          <a:stretch/>
        </p:blipFill>
        <p:spPr>
          <a:xfrm>
            <a:off x="1960560" y="238356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25" name="Picture 54" descr=""/>
          <p:cNvPicPr/>
          <p:nvPr/>
        </p:nvPicPr>
        <p:blipFill>
          <a:blip r:embed="rId3"/>
          <a:stretch/>
        </p:blipFill>
        <p:spPr>
          <a:xfrm>
            <a:off x="2229840" y="238356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26" name="Picture 55" descr=""/>
          <p:cNvPicPr/>
          <p:nvPr/>
        </p:nvPicPr>
        <p:blipFill>
          <a:blip r:embed="rId4"/>
          <a:stretch/>
        </p:blipFill>
        <p:spPr>
          <a:xfrm>
            <a:off x="2499120" y="238356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27" name="Picture 56" descr=""/>
          <p:cNvPicPr/>
          <p:nvPr/>
        </p:nvPicPr>
        <p:blipFill>
          <a:blip r:embed="rId5"/>
          <a:stretch/>
        </p:blipFill>
        <p:spPr>
          <a:xfrm>
            <a:off x="3037680" y="238356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28" name="Picture 57" descr=""/>
          <p:cNvPicPr/>
          <p:nvPr/>
        </p:nvPicPr>
        <p:blipFill>
          <a:blip r:embed="rId6"/>
          <a:stretch/>
        </p:blipFill>
        <p:spPr>
          <a:xfrm>
            <a:off x="2768400" y="238356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29" name="Picture 58" descr=""/>
          <p:cNvPicPr/>
          <p:nvPr/>
        </p:nvPicPr>
        <p:blipFill>
          <a:blip r:embed="rId7"/>
          <a:stretch/>
        </p:blipFill>
        <p:spPr>
          <a:xfrm>
            <a:off x="4324680" y="275112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30" name="Picture 59" descr=""/>
          <p:cNvPicPr/>
          <p:nvPr/>
        </p:nvPicPr>
        <p:blipFill>
          <a:blip r:embed="rId8"/>
          <a:stretch/>
        </p:blipFill>
        <p:spPr>
          <a:xfrm>
            <a:off x="4593960" y="275112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31" name="Picture 60" descr=""/>
          <p:cNvPicPr/>
          <p:nvPr/>
        </p:nvPicPr>
        <p:blipFill>
          <a:blip r:embed="rId9"/>
          <a:stretch/>
        </p:blipFill>
        <p:spPr>
          <a:xfrm>
            <a:off x="4863240" y="275112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32" name="Picture 61" descr=""/>
          <p:cNvPicPr/>
          <p:nvPr/>
        </p:nvPicPr>
        <p:blipFill>
          <a:blip r:embed="rId10"/>
          <a:stretch/>
        </p:blipFill>
        <p:spPr>
          <a:xfrm>
            <a:off x="5132520" y="275112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33" name="Picture 62" descr=""/>
          <p:cNvPicPr/>
          <p:nvPr/>
        </p:nvPicPr>
        <p:blipFill>
          <a:blip r:embed="rId11"/>
          <a:stretch/>
        </p:blipFill>
        <p:spPr>
          <a:xfrm>
            <a:off x="5671080" y="275112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34" name="Picture 63" descr=""/>
          <p:cNvPicPr/>
          <p:nvPr/>
        </p:nvPicPr>
        <p:blipFill>
          <a:blip r:embed="rId12"/>
          <a:stretch/>
        </p:blipFill>
        <p:spPr>
          <a:xfrm>
            <a:off x="5401800" y="275112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35" name="Picture 64" descr=""/>
          <p:cNvPicPr/>
          <p:nvPr/>
        </p:nvPicPr>
        <p:blipFill>
          <a:blip r:embed="rId13"/>
          <a:stretch/>
        </p:blipFill>
        <p:spPr>
          <a:xfrm>
            <a:off x="6727320" y="408024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36" name="Picture 65" descr=""/>
          <p:cNvPicPr/>
          <p:nvPr/>
        </p:nvPicPr>
        <p:blipFill>
          <a:blip r:embed="rId14"/>
          <a:stretch/>
        </p:blipFill>
        <p:spPr>
          <a:xfrm>
            <a:off x="6996600" y="408024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37" name="Picture 66" descr=""/>
          <p:cNvPicPr/>
          <p:nvPr/>
        </p:nvPicPr>
        <p:blipFill>
          <a:blip r:embed="rId15"/>
          <a:stretch/>
        </p:blipFill>
        <p:spPr>
          <a:xfrm>
            <a:off x="7265880" y="408024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38" name="Picture 67" descr=""/>
          <p:cNvPicPr/>
          <p:nvPr/>
        </p:nvPicPr>
        <p:blipFill>
          <a:blip r:embed="rId16"/>
          <a:stretch/>
        </p:blipFill>
        <p:spPr>
          <a:xfrm>
            <a:off x="7535160" y="408024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39" name="Picture 2" descr=""/>
          <p:cNvPicPr/>
          <p:nvPr/>
        </p:nvPicPr>
        <p:blipFill>
          <a:blip r:embed="rId17"/>
          <a:srcRect l="11952" t="21608" r="11952" b="21608"/>
          <a:stretch/>
        </p:blipFill>
        <p:spPr>
          <a:xfrm>
            <a:off x="1532160" y="3027240"/>
            <a:ext cx="1779480" cy="394920"/>
          </a:xfrm>
          <a:prstGeom prst="rect">
            <a:avLst/>
          </a:prstGeom>
          <a:ln>
            <a:noFill/>
          </a:ln>
        </p:spPr>
      </p:pic>
      <p:pic>
        <p:nvPicPr>
          <p:cNvPr id="340" name="Picture 69" descr=""/>
          <p:cNvPicPr/>
          <p:nvPr/>
        </p:nvPicPr>
        <p:blipFill>
          <a:blip r:embed="rId18"/>
          <a:stretch/>
        </p:blipFill>
        <p:spPr>
          <a:xfrm>
            <a:off x="3973320" y="4074840"/>
            <a:ext cx="1477800" cy="714240"/>
          </a:xfrm>
          <a:prstGeom prst="rect">
            <a:avLst/>
          </a:prstGeom>
          <a:ln>
            <a:noFill/>
          </a:ln>
        </p:spPr>
      </p:pic>
      <p:pic>
        <p:nvPicPr>
          <p:cNvPr id="341" name="Picture 70" descr=""/>
          <p:cNvPicPr/>
          <p:nvPr/>
        </p:nvPicPr>
        <p:blipFill>
          <a:blip r:embed="rId19"/>
          <a:stretch/>
        </p:blipFill>
        <p:spPr>
          <a:xfrm>
            <a:off x="6553800" y="4308840"/>
            <a:ext cx="1288440" cy="259200"/>
          </a:xfrm>
          <a:prstGeom prst="rect">
            <a:avLst/>
          </a:prstGeom>
          <a:ln>
            <a:noFill/>
          </a:ln>
        </p:spPr>
      </p:pic>
      <p:pic>
        <p:nvPicPr>
          <p:cNvPr id="342" name="Picture 71" descr=""/>
          <p:cNvPicPr/>
          <p:nvPr/>
        </p:nvPicPr>
        <p:blipFill>
          <a:blip r:embed="rId20"/>
          <a:stretch/>
        </p:blipFill>
        <p:spPr>
          <a:xfrm>
            <a:off x="1147320" y="2684520"/>
            <a:ext cx="303840" cy="303840"/>
          </a:xfrm>
          <a:prstGeom prst="rect">
            <a:avLst/>
          </a:prstGeom>
          <a:ln>
            <a:noFill/>
          </a:ln>
        </p:spPr>
      </p:pic>
      <p:sp>
        <p:nvSpPr>
          <p:cNvPr id="343" name="CustomShape 7"/>
          <p:cNvSpPr/>
          <p:nvPr/>
        </p:nvSpPr>
        <p:spPr>
          <a:xfrm>
            <a:off x="1375560" y="2585520"/>
            <a:ext cx="8593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Сервер совместн. работы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44" name="Picture 74" descr=""/>
          <p:cNvPicPr/>
          <p:nvPr/>
        </p:nvPicPr>
        <p:blipFill>
          <a:blip r:embed="rId21"/>
          <a:stretch/>
        </p:blipFill>
        <p:spPr>
          <a:xfrm>
            <a:off x="2027880" y="2684520"/>
            <a:ext cx="303840" cy="303840"/>
          </a:xfrm>
          <a:prstGeom prst="rect">
            <a:avLst/>
          </a:prstGeom>
          <a:ln>
            <a:noFill/>
          </a:ln>
        </p:spPr>
      </p:pic>
      <p:sp>
        <p:nvSpPr>
          <p:cNvPr id="345" name="CustomShape 8"/>
          <p:cNvSpPr/>
          <p:nvPr/>
        </p:nvSpPr>
        <p:spPr>
          <a:xfrm>
            <a:off x="2247480" y="2653200"/>
            <a:ext cx="859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Почтовый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сервер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46" name="Picture 76" descr=""/>
          <p:cNvPicPr/>
          <p:nvPr/>
        </p:nvPicPr>
        <p:blipFill>
          <a:blip r:embed="rId22"/>
          <a:stretch/>
        </p:blipFill>
        <p:spPr>
          <a:xfrm>
            <a:off x="2881440" y="2688840"/>
            <a:ext cx="303840" cy="303840"/>
          </a:xfrm>
          <a:prstGeom prst="rect">
            <a:avLst/>
          </a:prstGeom>
          <a:ln>
            <a:noFill/>
          </a:ln>
        </p:spPr>
      </p:pic>
      <p:sp>
        <p:nvSpPr>
          <p:cNvPr id="347" name="CustomShape 9"/>
          <p:cNvSpPr/>
          <p:nvPr/>
        </p:nvSpPr>
        <p:spPr>
          <a:xfrm>
            <a:off x="3109320" y="2657880"/>
            <a:ext cx="859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Логос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Сервер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48" name="Рисунок 7" descr=""/>
          <p:cNvPicPr/>
          <p:nvPr/>
        </p:nvPicPr>
        <p:blipFill>
          <a:blip r:embed="rId23"/>
          <a:stretch/>
        </p:blipFill>
        <p:spPr>
          <a:xfrm>
            <a:off x="2077200" y="4110120"/>
            <a:ext cx="175680" cy="175680"/>
          </a:xfrm>
          <a:prstGeom prst="rect">
            <a:avLst/>
          </a:prstGeom>
          <a:ln>
            <a:noFill/>
          </a:ln>
        </p:spPr>
      </p:pic>
      <p:pic>
        <p:nvPicPr>
          <p:cNvPr id="349" name="Рисунок 38" descr=""/>
          <p:cNvPicPr/>
          <p:nvPr/>
        </p:nvPicPr>
        <p:blipFill>
          <a:blip r:embed="rId24"/>
          <a:stretch/>
        </p:blipFill>
        <p:spPr>
          <a:xfrm>
            <a:off x="3278880" y="2388600"/>
            <a:ext cx="170280" cy="170280"/>
          </a:xfrm>
          <a:prstGeom prst="rect">
            <a:avLst/>
          </a:prstGeom>
          <a:ln>
            <a:noFill/>
          </a:ln>
        </p:spPr>
      </p:pic>
      <p:pic>
        <p:nvPicPr>
          <p:cNvPr id="350" name="Picture 74" descr=""/>
          <p:cNvPicPr/>
          <p:nvPr/>
        </p:nvPicPr>
        <p:blipFill>
          <a:blip r:embed="rId25"/>
          <a:stretch/>
        </p:blipFill>
        <p:spPr>
          <a:xfrm>
            <a:off x="6821640" y="2631240"/>
            <a:ext cx="303840" cy="303840"/>
          </a:xfrm>
          <a:prstGeom prst="rect">
            <a:avLst/>
          </a:prstGeom>
          <a:ln>
            <a:noFill/>
          </a:ln>
        </p:spPr>
      </p:pic>
      <p:sp>
        <p:nvSpPr>
          <p:cNvPr id="351" name="CustomShape 10"/>
          <p:cNvSpPr/>
          <p:nvPr/>
        </p:nvSpPr>
        <p:spPr>
          <a:xfrm>
            <a:off x="7026120" y="2607120"/>
            <a:ext cx="859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Почтовый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сервер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52" name="Picture 67" descr=""/>
          <p:cNvPicPr/>
          <p:nvPr/>
        </p:nvPicPr>
        <p:blipFill>
          <a:blip r:embed="rId26"/>
          <a:stretch/>
        </p:blipFill>
        <p:spPr>
          <a:xfrm>
            <a:off x="6850440" y="239256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53" name="Picture 69" descr=""/>
          <p:cNvPicPr/>
          <p:nvPr/>
        </p:nvPicPr>
        <p:blipFill>
          <a:blip r:embed="rId27"/>
          <a:stretch/>
        </p:blipFill>
        <p:spPr>
          <a:xfrm>
            <a:off x="6397920" y="2853720"/>
            <a:ext cx="774000" cy="410400"/>
          </a:xfrm>
          <a:prstGeom prst="rect">
            <a:avLst/>
          </a:prstGeom>
          <a:ln>
            <a:noFill/>
          </a:ln>
        </p:spPr>
      </p:pic>
      <p:pic>
        <p:nvPicPr>
          <p:cNvPr id="354" name="Picture 2" descr=""/>
          <p:cNvPicPr/>
          <p:nvPr/>
        </p:nvPicPr>
        <p:blipFill>
          <a:blip r:embed="rId28"/>
          <a:srcRect l="11952" t="21608" r="11952" b="21608"/>
          <a:stretch/>
        </p:blipFill>
        <p:spPr>
          <a:xfrm>
            <a:off x="6313320" y="3048840"/>
            <a:ext cx="1779480" cy="394920"/>
          </a:xfrm>
          <a:prstGeom prst="rect">
            <a:avLst/>
          </a:prstGeom>
          <a:ln>
            <a:noFill/>
          </a:ln>
        </p:spPr>
      </p:pic>
      <p:pic>
        <p:nvPicPr>
          <p:cNvPr id="355" name="Picture 69" descr=""/>
          <p:cNvPicPr/>
          <p:nvPr/>
        </p:nvPicPr>
        <p:blipFill>
          <a:blip r:embed="rId29"/>
          <a:stretch/>
        </p:blipFill>
        <p:spPr>
          <a:xfrm>
            <a:off x="1707840" y="4308840"/>
            <a:ext cx="774000" cy="505080"/>
          </a:xfrm>
          <a:prstGeom prst="rect">
            <a:avLst/>
          </a:prstGeom>
          <a:ln>
            <a:noFill/>
          </a:ln>
        </p:spPr>
      </p:pic>
      <p:pic>
        <p:nvPicPr>
          <p:cNvPr id="356" name="Picture 70" descr=""/>
          <p:cNvPicPr/>
          <p:nvPr/>
        </p:nvPicPr>
        <p:blipFill>
          <a:blip r:embed="rId30"/>
          <a:stretch/>
        </p:blipFill>
        <p:spPr>
          <a:xfrm>
            <a:off x="2347920" y="4325400"/>
            <a:ext cx="748080" cy="213120"/>
          </a:xfrm>
          <a:prstGeom prst="rect">
            <a:avLst/>
          </a:prstGeom>
          <a:ln>
            <a:noFill/>
          </a:ln>
        </p:spPr>
      </p:pic>
      <p:pic>
        <p:nvPicPr>
          <p:cNvPr id="357" name="Picture 62" descr=""/>
          <p:cNvPicPr/>
          <p:nvPr/>
        </p:nvPicPr>
        <p:blipFill>
          <a:blip r:embed="rId31"/>
          <a:stretch/>
        </p:blipFill>
        <p:spPr>
          <a:xfrm>
            <a:off x="7437600" y="2396520"/>
            <a:ext cx="175320" cy="175320"/>
          </a:xfrm>
          <a:prstGeom prst="rect">
            <a:avLst/>
          </a:prstGeom>
          <a:ln>
            <a:noFill/>
          </a:ln>
        </p:spPr>
      </p:pic>
      <p:pic>
        <p:nvPicPr>
          <p:cNvPr id="358" name="Picture 63" descr=""/>
          <p:cNvPicPr/>
          <p:nvPr/>
        </p:nvPicPr>
        <p:blipFill>
          <a:blip r:embed="rId32"/>
          <a:stretch/>
        </p:blipFill>
        <p:spPr>
          <a:xfrm>
            <a:off x="7143840" y="2404080"/>
            <a:ext cx="175320" cy="175320"/>
          </a:xfrm>
          <a:prstGeom prst="rect">
            <a:avLst/>
          </a:prstGeom>
          <a:ln>
            <a:noFill/>
          </a:ln>
        </p:spPr>
      </p:pic>
      <p:sp>
        <p:nvSpPr>
          <p:cNvPr id="359" name="CustomShape 11"/>
          <p:cNvSpPr/>
          <p:nvPr/>
        </p:nvSpPr>
        <p:spPr>
          <a:xfrm>
            <a:off x="628560" y="107640"/>
            <a:ext cx="7886520" cy="99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Продуктовая карта МойОфис</a:t>
            </a:r>
            <a:r>
              <a:rPr b="1" lang="ru-RU" sz="3000" spc="-1" strike="noStrike" baseline="30000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®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60" name="Picture 76" descr=""/>
          <p:cNvPicPr/>
          <p:nvPr/>
        </p:nvPicPr>
        <p:blipFill>
          <a:blip r:embed="rId33"/>
          <a:stretch/>
        </p:blipFill>
        <p:spPr>
          <a:xfrm>
            <a:off x="2455920" y="4044960"/>
            <a:ext cx="303840" cy="303840"/>
          </a:xfrm>
          <a:prstGeom prst="rect">
            <a:avLst/>
          </a:prstGeom>
          <a:ln>
            <a:noFill/>
          </a:ln>
        </p:spPr>
      </p:pic>
      <p:sp>
        <p:nvSpPr>
          <p:cNvPr id="361" name="CustomShape 12"/>
          <p:cNvSpPr/>
          <p:nvPr/>
        </p:nvSpPr>
        <p:spPr>
          <a:xfrm>
            <a:off x="2713320" y="4029120"/>
            <a:ext cx="859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Логос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868686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Сервер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62" name="Picture 70" descr=""/>
          <p:cNvPicPr/>
          <p:nvPr/>
        </p:nvPicPr>
        <p:blipFill>
          <a:blip r:embed="rId34"/>
          <a:stretch/>
        </p:blipFill>
        <p:spPr>
          <a:xfrm>
            <a:off x="6973560" y="2916720"/>
            <a:ext cx="1288440" cy="25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1709280" y="3236400"/>
            <a:ext cx="20160" cy="12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9d9d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2"/>
          <p:cNvSpPr/>
          <p:nvPr/>
        </p:nvSpPr>
        <p:spPr>
          <a:xfrm>
            <a:off x="810720" y="3409560"/>
            <a:ext cx="16200" cy="107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9d9d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TextShape 3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Развитие продукта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5179680" y="1664640"/>
            <a:ext cx="9360" cy="273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9d9d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5"/>
          <p:cNvSpPr/>
          <p:nvPr/>
        </p:nvSpPr>
        <p:spPr>
          <a:xfrm>
            <a:off x="2902320" y="2653920"/>
            <a:ext cx="360" cy="179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9d9d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6"/>
          <p:cNvSpPr/>
          <p:nvPr/>
        </p:nvSpPr>
        <p:spPr>
          <a:xfrm>
            <a:off x="192600" y="2953800"/>
            <a:ext cx="12358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Базовые функции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9" name="CustomShape 7"/>
          <p:cNvSpPr/>
          <p:nvPr/>
        </p:nvSpPr>
        <p:spPr>
          <a:xfrm flipV="1">
            <a:off x="364680" y="3656880"/>
            <a:ext cx="333000" cy="4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9ce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8"/>
          <p:cNvSpPr/>
          <p:nvPr/>
        </p:nvSpPr>
        <p:spPr>
          <a:xfrm flipV="1">
            <a:off x="826920" y="3459240"/>
            <a:ext cx="946440" cy="19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9ced"/>
            </a:solidFill>
            <a:round/>
            <a:headEnd len="lg" type="oval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9"/>
          <p:cNvSpPr/>
          <p:nvPr/>
        </p:nvSpPr>
        <p:spPr>
          <a:xfrm>
            <a:off x="4096800" y="2113200"/>
            <a:ext cx="13680" cy="233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d9d9d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10"/>
          <p:cNvSpPr/>
          <p:nvPr/>
        </p:nvSpPr>
        <p:spPr>
          <a:xfrm flipV="1">
            <a:off x="1721160" y="3006000"/>
            <a:ext cx="1213200" cy="43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9ced"/>
            </a:solidFill>
            <a:round/>
            <a:headEnd len="lg" type="oval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11"/>
          <p:cNvSpPr/>
          <p:nvPr/>
        </p:nvSpPr>
        <p:spPr>
          <a:xfrm flipV="1">
            <a:off x="5181480" y="1332360"/>
            <a:ext cx="1224720" cy="64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9ced"/>
            </a:solidFill>
            <a:round/>
            <a:headEnd len="lg" type="oval" w="lg"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12"/>
          <p:cNvSpPr/>
          <p:nvPr/>
        </p:nvSpPr>
        <p:spPr>
          <a:xfrm>
            <a:off x="1108800" y="2666160"/>
            <a:ext cx="1200240" cy="56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Поддержка AstraLinux, AltLinux,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5" name="CustomShape 13"/>
          <p:cNvSpPr/>
          <p:nvPr/>
        </p:nvSpPr>
        <p:spPr>
          <a:xfrm>
            <a:off x="3470400" y="1703520"/>
            <a:ext cx="1252080" cy="4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МойОфис Логос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6" name="CustomShape 14"/>
          <p:cNvSpPr/>
          <p:nvPr/>
        </p:nvSpPr>
        <p:spPr>
          <a:xfrm>
            <a:off x="2017440" y="2083680"/>
            <a:ext cx="1769400" cy="56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Рецензирование Расширение стилей, поддержка шаблонов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7" name="CustomShape 15"/>
          <p:cNvSpPr/>
          <p:nvPr/>
        </p:nvSpPr>
        <p:spPr>
          <a:xfrm flipV="1">
            <a:off x="2901240" y="2445840"/>
            <a:ext cx="1293480" cy="56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9ced"/>
            </a:solidFill>
            <a:round/>
            <a:headEnd len="lg" type="oval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16"/>
          <p:cNvSpPr/>
          <p:nvPr/>
        </p:nvSpPr>
        <p:spPr>
          <a:xfrm flipV="1">
            <a:off x="4103280" y="1979280"/>
            <a:ext cx="1136880" cy="49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9ced"/>
            </a:solidFill>
            <a:round/>
            <a:headEnd len="lg" type="oval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17"/>
          <p:cNvSpPr/>
          <p:nvPr/>
        </p:nvSpPr>
        <p:spPr>
          <a:xfrm>
            <a:off x="4276800" y="935280"/>
            <a:ext cx="180540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Tahion"/>
                <a:ea typeface="Trebuchet MS"/>
              </a:rPr>
              <a:t>Интеграция облачного хранилища и настольных редакторов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80" name="CustomShape 18"/>
          <p:cNvSpPr/>
          <p:nvPr/>
        </p:nvSpPr>
        <p:spPr>
          <a:xfrm>
            <a:off x="5858280" y="2113200"/>
            <a:ext cx="3280680" cy="352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343080" indent="-342720">
              <a:lnSpc>
                <a:spcPct val="100000"/>
              </a:lnSpc>
              <a:buClr>
                <a:srgbClr val="14a1f2"/>
              </a:buClr>
              <a:buFont typeface="Wingdings" charset="2"/>
              <a:buChar char=""/>
            </a:pPr>
            <a:r>
              <a:rPr b="0" lang="ru-RU" sz="16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Наращивание пользовательских функций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14a1f2"/>
              </a:buClr>
              <a:buFont typeface="Wingdings" charset="2"/>
              <a:buChar char=""/>
            </a:pPr>
            <a:r>
              <a:rPr b="0" lang="ru-RU" sz="16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Оптимизация производительности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14a1f2"/>
              </a:buClr>
              <a:buFont typeface="Wingdings" charset="2"/>
              <a:buChar char=""/>
            </a:pPr>
            <a:r>
              <a:rPr b="0" lang="ru-RU" sz="16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Регулярные новые релизы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Пример функций редакторов</a:t>
            </a:r>
            <a:endParaRPr b="0" lang="en-US" sz="1800" spc="-1" strike="noStrike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2" name="Объект 15" descr=""/>
          <p:cNvPicPr/>
          <p:nvPr/>
        </p:nvPicPr>
        <p:blipFill>
          <a:blip r:embed="rId1"/>
          <a:stretch/>
        </p:blipFill>
        <p:spPr>
          <a:xfrm>
            <a:off x="457200" y="1495080"/>
            <a:ext cx="3935880" cy="3361680"/>
          </a:xfrm>
          <a:prstGeom prst="rect">
            <a:avLst/>
          </a:prstGeom>
          <a:ln>
            <a:noFill/>
          </a:ln>
        </p:spPr>
      </p:pic>
      <p:pic>
        <p:nvPicPr>
          <p:cNvPr id="383" name="Объект 17" descr=""/>
          <p:cNvPicPr/>
          <p:nvPr/>
        </p:nvPicPr>
        <p:blipFill>
          <a:blip r:embed="rId2"/>
          <a:stretch/>
        </p:blipFill>
        <p:spPr>
          <a:xfrm>
            <a:off x="4824000" y="1495080"/>
            <a:ext cx="3916440" cy="3361680"/>
          </a:xfrm>
          <a:prstGeom prst="rect">
            <a:avLst/>
          </a:prstGeom>
          <a:ln>
            <a:noFill/>
          </a:ln>
        </p:spPr>
      </p:pic>
      <p:sp>
        <p:nvSpPr>
          <p:cNvPr id="384" name="CustomShape 2"/>
          <p:cNvSpPr/>
          <p:nvPr/>
        </p:nvSpPr>
        <p:spPr>
          <a:xfrm>
            <a:off x="1703880" y="1036440"/>
            <a:ext cx="1880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МойОфис Текст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5814000" y="1036440"/>
            <a:ext cx="2198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МойОфис Таблица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86" name="Picture 52" descr=""/>
          <p:cNvPicPr/>
          <p:nvPr/>
        </p:nvPicPr>
        <p:blipFill>
          <a:blip r:embed="rId3"/>
          <a:stretch/>
        </p:blipFill>
        <p:spPr>
          <a:xfrm>
            <a:off x="1189800" y="1047600"/>
            <a:ext cx="346680" cy="346680"/>
          </a:xfrm>
          <a:prstGeom prst="rect">
            <a:avLst/>
          </a:prstGeom>
          <a:ln>
            <a:noFill/>
          </a:ln>
        </p:spPr>
      </p:pic>
      <p:pic>
        <p:nvPicPr>
          <p:cNvPr id="387" name="Picture 53" descr=""/>
          <p:cNvPicPr/>
          <p:nvPr/>
        </p:nvPicPr>
        <p:blipFill>
          <a:blip r:embed="rId4"/>
          <a:stretch/>
        </p:blipFill>
        <p:spPr>
          <a:xfrm>
            <a:off x="5297040" y="1036440"/>
            <a:ext cx="346680" cy="3466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0</TotalTime>
  <Application>Presentation_Editor/1.5.1.9$Windows_x86 LibreOffice_project/50$Build-9</Application>
  <Words>467</Words>
  <Paragraphs>134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2017-10-06T12:00:07Z</dcterms:created>
  <dc:creator/>
  <dc:description/>
  <dc:language>ru-RU</dc:language>
  <cp:lastModifiedBy/>
  <dcterms:modified xsi:type="dcterms:W3CDTF">2017-10-10T12:36:13Z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