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14" r:id="rId3"/>
    <p:sldId id="313" r:id="rId4"/>
    <p:sldId id="305" r:id="rId5"/>
    <p:sldId id="315" r:id="rId6"/>
    <p:sldId id="309" r:id="rId7"/>
    <p:sldId id="312" r:id="rId8"/>
    <p:sldId id="310" r:id="rId9"/>
    <p:sldId id="270" r:id="rId10"/>
    <p:sldId id="311" r:id="rId11"/>
    <p:sldId id="306" r:id="rId12"/>
    <p:sldId id="268" r:id="rId13"/>
  </p:sldIdLst>
  <p:sldSz cx="9144000" cy="5143500" type="screen16x9"/>
  <p:notesSz cx="6858000" cy="9144000"/>
  <p:defaultTextStyle>
    <a:defPPr>
      <a:defRPr lang="ru-RU"/>
    </a:defPPr>
    <a:lvl1pPr marL="0" algn="l" defTabSz="87885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9426" algn="l" defTabSz="87885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78851" algn="l" defTabSz="87885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18276" algn="l" defTabSz="87885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57702" algn="l" defTabSz="87885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97128" algn="l" defTabSz="87885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636553" algn="l" defTabSz="87885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75979" algn="l" defTabSz="87885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515404" algn="l" defTabSz="87885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239">
          <p15:clr>
            <a:srgbClr val="A4A3A4"/>
          </p15:clr>
        </p15:guide>
        <p15:guide id="2" orient="horz">
          <p15:clr>
            <a:srgbClr val="A4A3A4"/>
          </p15:clr>
        </p15:guide>
        <p15:guide id="3">
          <p15:clr>
            <a:srgbClr val="A4A3A4"/>
          </p15:clr>
        </p15:guide>
        <p15:guide id="4" pos="3651">
          <p15:clr>
            <a:srgbClr val="A4A3A4"/>
          </p15:clr>
        </p15:guide>
        <p15:guide id="5" pos="1474">
          <p15:clr>
            <a:srgbClr val="A4A3A4"/>
          </p15:clr>
        </p15:guide>
        <p15:guide id="6" pos="18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BEC8"/>
    <a:srgbClr val="D23277"/>
    <a:srgbClr val="B7CB55"/>
    <a:srgbClr val="42ADB8"/>
    <a:srgbClr val="27656B"/>
    <a:srgbClr val="469040"/>
    <a:srgbClr val="E175A3"/>
    <a:srgbClr val="C9FFFA"/>
    <a:srgbClr val="CC99FF"/>
    <a:srgbClr val="2FB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4" autoAdjust="0"/>
    <p:restoredTop sz="91741" autoAdjust="0"/>
  </p:normalViewPr>
  <p:slideViewPr>
    <p:cSldViewPr showGuides="1">
      <p:cViewPr varScale="1">
        <p:scale>
          <a:sx n="90" d="100"/>
          <a:sy n="90" d="100"/>
        </p:scale>
        <p:origin x="-216" y="-90"/>
      </p:cViewPr>
      <p:guideLst>
        <p:guide orient="horz" pos="3239"/>
        <p:guide orient="horz"/>
        <p:guide/>
        <p:guide pos="3651"/>
        <p:guide pos="1474"/>
        <p:guide pos="18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EEF5E-B376-4019-B5A0-8CBF8A94CA76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69013-066A-4BDC-A0C9-879DEE74C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664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69013-066A-4BDC-A0C9-879DEE74CD8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046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9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8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8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57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97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36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75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15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9282-A22B-460B-83E1-8E0CB755AB8B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A45B-103C-4325-805B-34FFDF5409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909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9282-A22B-460B-83E1-8E0CB755AB8B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A45B-103C-4325-805B-34FFDF5409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898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154782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9282-A22B-460B-83E1-8E0CB755AB8B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A45B-103C-4325-805B-34FFDF5409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482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9282-A22B-460B-83E1-8E0CB755AB8B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A45B-103C-4325-805B-34FFDF5409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58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3942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788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182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577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1971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365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0759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154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9282-A22B-460B-83E1-8E0CB755AB8B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A45B-103C-4325-805B-34FFDF5409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456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9282-A22B-460B-83E1-8E0CB755AB8B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A45B-103C-4325-805B-34FFDF5409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934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9426" indent="0">
              <a:buNone/>
              <a:defRPr sz="1900" b="1"/>
            </a:lvl2pPr>
            <a:lvl3pPr marL="878851" indent="0">
              <a:buNone/>
              <a:defRPr sz="1700" b="1"/>
            </a:lvl3pPr>
            <a:lvl4pPr marL="1318276" indent="0">
              <a:buNone/>
              <a:defRPr sz="1600" b="1"/>
            </a:lvl4pPr>
            <a:lvl5pPr marL="1757702" indent="0">
              <a:buNone/>
              <a:defRPr sz="1600" b="1"/>
            </a:lvl5pPr>
            <a:lvl6pPr marL="2197128" indent="0">
              <a:buNone/>
              <a:defRPr sz="1600" b="1"/>
            </a:lvl6pPr>
            <a:lvl7pPr marL="2636553" indent="0">
              <a:buNone/>
              <a:defRPr sz="1600" b="1"/>
            </a:lvl7pPr>
            <a:lvl8pPr marL="3075979" indent="0">
              <a:buNone/>
              <a:defRPr sz="1600" b="1"/>
            </a:lvl8pPr>
            <a:lvl9pPr marL="351540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151336"/>
            <a:ext cx="4041775" cy="47982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9426" indent="0">
              <a:buNone/>
              <a:defRPr sz="1900" b="1"/>
            </a:lvl2pPr>
            <a:lvl3pPr marL="878851" indent="0">
              <a:buNone/>
              <a:defRPr sz="1700" b="1"/>
            </a:lvl3pPr>
            <a:lvl4pPr marL="1318276" indent="0">
              <a:buNone/>
              <a:defRPr sz="1600" b="1"/>
            </a:lvl4pPr>
            <a:lvl5pPr marL="1757702" indent="0">
              <a:buNone/>
              <a:defRPr sz="1600" b="1"/>
            </a:lvl5pPr>
            <a:lvl6pPr marL="2197128" indent="0">
              <a:buNone/>
              <a:defRPr sz="1600" b="1"/>
            </a:lvl6pPr>
            <a:lvl7pPr marL="2636553" indent="0">
              <a:buNone/>
              <a:defRPr sz="1600" b="1"/>
            </a:lvl7pPr>
            <a:lvl8pPr marL="3075979" indent="0">
              <a:buNone/>
              <a:defRPr sz="1600" b="1"/>
            </a:lvl8pPr>
            <a:lvl9pPr marL="351540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9282-A22B-460B-83E1-8E0CB755AB8B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A45B-103C-4325-805B-34FFDF5409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450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9282-A22B-460B-83E1-8E0CB755AB8B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A45B-103C-4325-805B-34FFDF5409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37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9282-A22B-460B-83E1-8E0CB755AB8B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A45B-103C-4325-805B-34FFDF5409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178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39426" indent="0">
              <a:buNone/>
              <a:defRPr sz="1200"/>
            </a:lvl2pPr>
            <a:lvl3pPr marL="878851" indent="0">
              <a:buNone/>
              <a:defRPr sz="1000"/>
            </a:lvl3pPr>
            <a:lvl4pPr marL="1318276" indent="0">
              <a:buNone/>
              <a:defRPr sz="800"/>
            </a:lvl4pPr>
            <a:lvl5pPr marL="1757702" indent="0">
              <a:buNone/>
              <a:defRPr sz="800"/>
            </a:lvl5pPr>
            <a:lvl6pPr marL="2197128" indent="0">
              <a:buNone/>
              <a:defRPr sz="800"/>
            </a:lvl6pPr>
            <a:lvl7pPr marL="2636553" indent="0">
              <a:buNone/>
              <a:defRPr sz="800"/>
            </a:lvl7pPr>
            <a:lvl8pPr marL="3075979" indent="0">
              <a:buNone/>
              <a:defRPr sz="800"/>
            </a:lvl8pPr>
            <a:lvl9pPr marL="3515404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9282-A22B-460B-83E1-8E0CB755AB8B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A45B-103C-4325-805B-34FFDF5409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732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3600450"/>
            <a:ext cx="5486400" cy="425054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/>
          <a:lstStyle>
            <a:lvl1pPr marL="0" indent="0">
              <a:buNone/>
              <a:defRPr sz="3100"/>
            </a:lvl1pPr>
            <a:lvl2pPr marL="439426" indent="0">
              <a:buNone/>
              <a:defRPr sz="2700"/>
            </a:lvl2pPr>
            <a:lvl3pPr marL="878851" indent="0">
              <a:buNone/>
              <a:defRPr sz="2300"/>
            </a:lvl3pPr>
            <a:lvl4pPr marL="1318276" indent="0">
              <a:buNone/>
              <a:defRPr sz="1900"/>
            </a:lvl4pPr>
            <a:lvl5pPr marL="1757702" indent="0">
              <a:buNone/>
              <a:defRPr sz="1900"/>
            </a:lvl5pPr>
            <a:lvl6pPr marL="2197128" indent="0">
              <a:buNone/>
              <a:defRPr sz="1900"/>
            </a:lvl6pPr>
            <a:lvl7pPr marL="2636553" indent="0">
              <a:buNone/>
              <a:defRPr sz="1900"/>
            </a:lvl7pPr>
            <a:lvl8pPr marL="3075979" indent="0">
              <a:buNone/>
              <a:defRPr sz="1900"/>
            </a:lvl8pPr>
            <a:lvl9pPr marL="3515404" indent="0">
              <a:buNone/>
              <a:defRPr sz="19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39426" indent="0">
              <a:buNone/>
              <a:defRPr sz="1200"/>
            </a:lvl2pPr>
            <a:lvl3pPr marL="878851" indent="0">
              <a:buNone/>
              <a:defRPr sz="1000"/>
            </a:lvl3pPr>
            <a:lvl4pPr marL="1318276" indent="0">
              <a:buNone/>
              <a:defRPr sz="800"/>
            </a:lvl4pPr>
            <a:lvl5pPr marL="1757702" indent="0">
              <a:buNone/>
              <a:defRPr sz="800"/>
            </a:lvl5pPr>
            <a:lvl6pPr marL="2197128" indent="0">
              <a:buNone/>
              <a:defRPr sz="800"/>
            </a:lvl6pPr>
            <a:lvl7pPr marL="2636553" indent="0">
              <a:buNone/>
              <a:defRPr sz="800"/>
            </a:lvl7pPr>
            <a:lvl8pPr marL="3075979" indent="0">
              <a:buNone/>
              <a:defRPr sz="800"/>
            </a:lvl8pPr>
            <a:lvl9pPr marL="3515404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9282-A22B-460B-83E1-8E0CB755AB8B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A45B-103C-4325-805B-34FFDF5409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81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vert="horz" lIns="87885" tIns="43942" rIns="87885" bIns="4394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87885" tIns="43942" rIns="87885" bIns="4394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87885" tIns="43942" rIns="87885" bIns="4394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39282-A22B-460B-83E1-8E0CB755AB8B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5"/>
            <a:ext cx="2895600" cy="273844"/>
          </a:xfrm>
          <a:prstGeom prst="rect">
            <a:avLst/>
          </a:prstGeom>
        </p:spPr>
        <p:txBody>
          <a:bodyPr vert="horz" lIns="87885" tIns="43942" rIns="87885" bIns="4394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87885" tIns="43942" rIns="87885" bIns="4394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6A45B-103C-4325-805B-34FFDF5409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942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78851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9569" indent="-329569" algn="l" defTabSz="878851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14067" indent="-274641" algn="l" defTabSz="878851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98564" indent="-219712" algn="l" defTabSz="87885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37989" indent="-219712" algn="l" defTabSz="878851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7414" indent="-219712" algn="l" defTabSz="878851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6839" indent="-219712" algn="l" defTabSz="878851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56266" indent="-219712" algn="l" defTabSz="878851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95690" indent="-219712" algn="l" defTabSz="878851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35117" indent="-219712" algn="l" defTabSz="878851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788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9426" algn="l" defTabSz="8788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8851" algn="l" defTabSz="8788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8276" algn="l" defTabSz="8788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7702" algn="l" defTabSz="8788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97128" algn="l" defTabSz="8788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36553" algn="l" defTabSz="8788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75979" algn="l" defTabSz="8788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15404" algn="l" defTabSz="8788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loginov.vladimir@bars-open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png"/><Relationship Id="rId18" Type="http://schemas.microsoft.com/office/2007/relationships/hdphoto" Target="../media/hdphoto7.wdp"/><Relationship Id="rId3" Type="http://schemas.openxmlformats.org/officeDocument/2006/relationships/image" Target="../media/image20.png"/><Relationship Id="rId21" Type="http://schemas.microsoft.com/office/2007/relationships/hdphoto" Target="../media/hdphoto8.wdp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17" Type="http://schemas.openxmlformats.org/officeDocument/2006/relationships/image" Target="../media/image29.png"/><Relationship Id="rId2" Type="http://schemas.openxmlformats.org/officeDocument/2006/relationships/image" Target="../media/image19.png"/><Relationship Id="rId16" Type="http://schemas.microsoft.com/office/2007/relationships/hdphoto" Target="../media/hdphoto6.wdp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5" Type="http://schemas.openxmlformats.org/officeDocument/2006/relationships/image" Target="../media/image28.png"/><Relationship Id="rId10" Type="http://schemas.microsoft.com/office/2007/relationships/hdphoto" Target="../media/hdphoto4.wdp"/><Relationship Id="rId19" Type="http://schemas.openxmlformats.org/officeDocument/2006/relationships/image" Target="../media/image30.png"/><Relationship Id="rId4" Type="http://schemas.microsoft.com/office/2007/relationships/hdphoto" Target="../media/hdphoto2.wdp"/><Relationship Id="rId9" Type="http://schemas.openxmlformats.org/officeDocument/2006/relationships/image" Target="../media/image24.png"/><Relationship Id="rId1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nigmatullina\Desktop\shutterstock_144712849 [преобразованный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26" y="555526"/>
            <a:ext cx="9129801" cy="391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E:\Tanya\WORK WORK\фирм стиль\Брендбук\Набор\Логотип\Логотип БАРС Груп_кристаллический\Логотип БАРС Груп_кристаллически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885" y="3673930"/>
            <a:ext cx="753118" cy="85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39" descr="подчеркивание размытое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lum bright="40000"/>
          </a:blip>
          <a:srcRect l="34382" r="14063"/>
          <a:stretch>
            <a:fillRect/>
          </a:stretch>
        </p:blipFill>
        <p:spPr bwMode="auto">
          <a:xfrm>
            <a:off x="3" y="5159930"/>
            <a:ext cx="8370235" cy="18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39" descr="подчеркивание размытое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lum bright="40000"/>
          </a:blip>
          <a:srcRect l="34382" r="14063"/>
          <a:stretch>
            <a:fillRect/>
          </a:stretch>
        </p:blipFill>
        <p:spPr bwMode="auto">
          <a:xfrm>
            <a:off x="-396552" y="-668610"/>
            <a:ext cx="8370235" cy="18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3651870"/>
            <a:ext cx="9144000" cy="1001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885" tIns="43942" rIns="87885" bIns="43942" rtlCol="0" anchor="ctr"/>
          <a:lstStyle/>
          <a:p>
            <a:pPr algn="ctr"/>
            <a:endParaRPr lang="ru-RU" dirty="0"/>
          </a:p>
        </p:txBody>
      </p:sp>
      <p:pic>
        <p:nvPicPr>
          <p:cNvPr id="1028" name="Picture 4" descr="C:\Users\nigmatullina\Desktop\сеточк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63" y="3745937"/>
            <a:ext cx="912765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39" descr="подчеркивание размытое.png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rcRect l="19271" r="14063"/>
          <a:stretch>
            <a:fillRect/>
          </a:stretch>
        </p:blipFill>
        <p:spPr bwMode="auto">
          <a:xfrm>
            <a:off x="0" y="4371950"/>
            <a:ext cx="9143999" cy="902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nigmatullina\Desktop\полосочка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07" y="3651720"/>
            <a:ext cx="9149307" cy="7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048"/>
          <a:stretch/>
        </p:blipFill>
        <p:spPr>
          <a:xfrm>
            <a:off x="467544" y="3861072"/>
            <a:ext cx="648072" cy="6548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55660" y="3867894"/>
            <a:ext cx="2617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D232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ЭФФЕКТИВНЫЙ МУНИЦИПАЛИТЕТ</a:t>
            </a:r>
            <a:endParaRPr lang="ru-RU" sz="1600" b="1" dirty="0">
              <a:solidFill>
                <a:srgbClr val="D2327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84168" y="4371950"/>
            <a:ext cx="2600964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300"/>
              </a:lnSpc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облачные технологии управления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6548904" y="3769867"/>
            <a:ext cx="1978100" cy="602083"/>
            <a:chOff x="1669410" y="2835085"/>
            <a:chExt cx="2560172" cy="906405"/>
          </a:xfrm>
        </p:grpSpPr>
        <p:pic>
          <p:nvPicPr>
            <p:cNvPr id="16" name="Picture 8" descr="E:\Tanya\WORK WORK\фирм стиль\Брендбук\Набор\Логотип\Логотип БАРС Груп_кристаллический\Логотип БАРС Груп_кристаллический.png"/>
            <p:cNvPicPr>
              <a:picLocks noChangeAspect="1" noChangeArrowheads="1"/>
            </p:cNvPicPr>
            <p:nvPr/>
          </p:nvPicPr>
          <p:blipFill>
            <a:blip r:embed="rId11"/>
            <a:srcRect t="58982"/>
            <a:stretch>
              <a:fillRect/>
            </a:stretch>
          </p:blipFill>
          <p:spPr bwMode="auto">
            <a:xfrm>
              <a:off x="1669410" y="3036815"/>
              <a:ext cx="1360546" cy="624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8" descr="E:\Tanya\WORK WORK\фирм стиль\Брендбук\Набор\Логотип\Логотип БАРС Груп_кристаллический\Логотип БАРС Груп_кристаллический.png"/>
            <p:cNvPicPr>
              <a:picLocks noChangeAspect="1" noChangeArrowheads="1"/>
            </p:cNvPicPr>
            <p:nvPr/>
          </p:nvPicPr>
          <p:blipFill>
            <a:blip r:embed="rId11"/>
            <a:srcRect b="40467"/>
            <a:stretch>
              <a:fillRect/>
            </a:stretch>
          </p:blipFill>
          <p:spPr bwMode="auto">
            <a:xfrm>
              <a:off x="2869036" y="2835085"/>
              <a:ext cx="1360546" cy="906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24504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0" y="627533"/>
            <a:ext cx="1547664" cy="720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627534"/>
            <a:ext cx="8026797" cy="72008"/>
          </a:xfrm>
          <a:prstGeom prst="rect">
            <a:avLst/>
          </a:prstGeom>
          <a:gradFill flip="none" rotWithShape="1">
            <a:gsLst>
              <a:gs pos="0">
                <a:srgbClr val="B51B8D">
                  <a:shade val="30000"/>
                  <a:satMod val="115000"/>
                </a:srgbClr>
              </a:gs>
              <a:gs pos="50000">
                <a:srgbClr val="B51B8D">
                  <a:shade val="67500"/>
                  <a:satMod val="115000"/>
                </a:srgbClr>
              </a:gs>
              <a:gs pos="100000">
                <a:srgbClr val="B51B8D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179512" y="195486"/>
            <a:ext cx="5280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 smtClean="0">
                <a:solidFill>
                  <a:srgbClr val="B51B8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ДОСТУПНОСТЬ И МОБИЛЬНОСТЬ ДАННЫХ</a:t>
            </a:r>
            <a:endParaRPr lang="ru-RU" sz="1800" b="1" dirty="0">
              <a:solidFill>
                <a:srgbClr val="B51B8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7" name="Picture 2" descr="E:\Tanya\WORK WORK\Презентация\Alpha Bi презентация\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537290"/>
            <a:ext cx="2357264" cy="1410724"/>
          </a:xfrm>
          <a:prstGeom prst="rect">
            <a:avLst/>
          </a:prstGeom>
          <a:noFill/>
        </p:spPr>
      </p:pic>
      <p:sp>
        <p:nvSpPr>
          <p:cNvPr id="38" name="Прямоугольник 37"/>
          <p:cNvSpPr/>
          <p:nvPr/>
        </p:nvSpPr>
        <p:spPr>
          <a:xfrm>
            <a:off x="0" y="1385917"/>
            <a:ext cx="8433960" cy="535685"/>
          </a:xfrm>
          <a:prstGeom prst="rect">
            <a:avLst/>
          </a:prstGeom>
          <a:solidFill>
            <a:schemeClr val="bg1">
              <a:lumMod val="75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5" descr="E:\Tanya\WORK WORK\Презентация\Alpha Bi презентация\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607" y="3747801"/>
            <a:ext cx="709720" cy="1257077"/>
          </a:xfrm>
          <a:prstGeom prst="rect">
            <a:avLst/>
          </a:prstGeom>
          <a:noFill/>
        </p:spPr>
      </p:pic>
      <p:pic>
        <p:nvPicPr>
          <p:cNvPr id="40" name="Picture 6" descr="E:\Tanya\WORK WORK\Презентация\Alpha Bi презентация\2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8025" y="3189452"/>
            <a:ext cx="2287111" cy="1841468"/>
          </a:xfrm>
          <a:prstGeom prst="rect">
            <a:avLst/>
          </a:prstGeom>
          <a:noFill/>
        </p:spPr>
      </p:pic>
      <p:pic>
        <p:nvPicPr>
          <p:cNvPr id="41" name="Picture 3" descr="E:\Tanya\WORK WORK\Презентация\Alpha Bi презентация\2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50745" y="3418648"/>
            <a:ext cx="2077279" cy="1652876"/>
          </a:xfrm>
          <a:prstGeom prst="rect">
            <a:avLst/>
          </a:prstGeom>
          <a:noFill/>
        </p:spPr>
      </p:pic>
      <p:pic>
        <p:nvPicPr>
          <p:cNvPr id="42" name="Picture 4" descr="E:\Tanya\WORK WORK\Презентация\Alpha Bi презентация\2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2400" y="3676343"/>
            <a:ext cx="725949" cy="1328535"/>
          </a:xfrm>
          <a:prstGeom prst="rect">
            <a:avLst/>
          </a:prstGeom>
          <a:noFill/>
        </p:spPr>
      </p:pic>
      <p:sp>
        <p:nvSpPr>
          <p:cNvPr id="43" name="Овал 42"/>
          <p:cNvSpPr/>
          <p:nvPr/>
        </p:nvSpPr>
        <p:spPr>
          <a:xfrm>
            <a:off x="1276327" y="771550"/>
            <a:ext cx="1625061" cy="1651446"/>
          </a:xfrm>
          <a:prstGeom prst="ellipse">
            <a:avLst/>
          </a:prstGeom>
          <a:gradFill flip="none" rotWithShape="1">
            <a:gsLst>
              <a:gs pos="0">
                <a:srgbClr val="80E3E8"/>
              </a:gs>
              <a:gs pos="100000">
                <a:srgbClr val="20A9B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3614996" y="776288"/>
            <a:ext cx="1625061" cy="1651446"/>
          </a:xfrm>
          <a:prstGeom prst="ellipse">
            <a:avLst/>
          </a:prstGeom>
          <a:gradFill flip="none" rotWithShape="1">
            <a:gsLst>
              <a:gs pos="0">
                <a:srgbClr val="92D050"/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1162026" y="2571750"/>
            <a:ext cx="189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20A9B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ВСЯ НУЖНАЯ ИНФОРМАЦИЯ НА РАБОЧЕМ СТОЛЕ</a:t>
            </a:r>
            <a:endParaRPr lang="ru-RU" sz="1200" b="1" dirty="0">
              <a:solidFill>
                <a:srgbClr val="20A9B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5971275" y="776288"/>
            <a:ext cx="1625061" cy="1651446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D9203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3571868" y="2571750"/>
            <a:ext cx="189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29A35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ДЕТАЛИЗАЦИЯ ИНФОРМАЦИИ ЗА ОДИН КЛИК</a:t>
            </a:r>
            <a:endParaRPr lang="ru-RU" sz="1200" b="1" dirty="0">
              <a:solidFill>
                <a:srgbClr val="29A35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913841" y="2571750"/>
            <a:ext cx="189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D920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ДОСТУП С МОБИЛЬНЫХ УСТРОЙСТВ</a:t>
            </a:r>
            <a:endParaRPr lang="ru-RU" sz="1200" b="1" dirty="0">
              <a:solidFill>
                <a:srgbClr val="FD920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9" name="Picture 7" descr="E:\Tanya\WORK WORK\Презентация\Alpha Bi презентация\2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1275606"/>
            <a:ext cx="773761" cy="610081"/>
          </a:xfrm>
          <a:prstGeom prst="rect">
            <a:avLst/>
          </a:prstGeom>
          <a:noFill/>
          <a:effectLst>
            <a:outerShdw blurRad="25400" dist="25400" dir="5400000" algn="t" rotWithShape="0">
              <a:prstClr val="black">
                <a:alpha val="32000"/>
              </a:prstClr>
            </a:outerShdw>
          </a:effectLst>
        </p:spPr>
      </p:pic>
      <p:pic>
        <p:nvPicPr>
          <p:cNvPr id="50" name="Picture 8" descr="E:\Tanya\WORK WORK\Презентация\Alpha Bi презентация\2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67944" y="1275606"/>
            <a:ext cx="666072" cy="671068"/>
          </a:xfrm>
          <a:prstGeom prst="rect">
            <a:avLst/>
          </a:prstGeom>
          <a:noFill/>
          <a:effectLst>
            <a:outerShdw blurRad="25400" dist="25400" dir="5400000" algn="t" rotWithShape="0">
              <a:prstClr val="black">
                <a:alpha val="32000"/>
              </a:prstClr>
            </a:outerShdw>
          </a:effectLst>
        </p:spPr>
      </p:pic>
      <p:pic>
        <p:nvPicPr>
          <p:cNvPr id="51" name="Picture 9" descr="E:\Tanya\WORK WORK\Презентация\Alpha Bi презентация\26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16216" y="1258473"/>
            <a:ext cx="535685" cy="737213"/>
          </a:xfrm>
          <a:prstGeom prst="rect">
            <a:avLst/>
          </a:prstGeom>
          <a:noFill/>
          <a:effectLst>
            <a:outerShdw blurRad="25400" dist="25400" dir="5400000" algn="t" rotWithShape="0">
              <a:prstClr val="black">
                <a:alpha val="32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277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0" y="627533"/>
            <a:ext cx="1547664" cy="720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627534"/>
            <a:ext cx="8026797" cy="72008"/>
          </a:xfrm>
          <a:prstGeom prst="rect">
            <a:avLst/>
          </a:prstGeom>
          <a:gradFill flip="none" rotWithShape="1">
            <a:gsLst>
              <a:gs pos="0">
                <a:srgbClr val="B51B8D">
                  <a:shade val="30000"/>
                  <a:satMod val="115000"/>
                </a:srgbClr>
              </a:gs>
              <a:gs pos="50000">
                <a:srgbClr val="B51B8D">
                  <a:shade val="67500"/>
                  <a:satMod val="115000"/>
                </a:srgbClr>
              </a:gs>
              <a:gs pos="100000">
                <a:srgbClr val="B51B8D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179512" y="195486"/>
            <a:ext cx="8964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 smtClean="0">
                <a:solidFill>
                  <a:srgbClr val="B51B8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ПРЕИМУЩЕСТВА ИСПОЛЬЗОВАНИЯ«ЭФФЕКТИВНЫЙ МУНИЦИПАЛИТЕТ»</a:t>
            </a:r>
            <a:endParaRPr lang="ru-RU" sz="1800" b="1" dirty="0">
              <a:solidFill>
                <a:srgbClr val="B51B8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5" name="Овал 114"/>
          <p:cNvSpPr/>
          <p:nvPr/>
        </p:nvSpPr>
        <p:spPr>
          <a:xfrm>
            <a:off x="464301" y="1217514"/>
            <a:ext cx="2128880" cy="2128880"/>
          </a:xfrm>
          <a:prstGeom prst="ellipse">
            <a:avLst/>
          </a:prstGeom>
          <a:gradFill flip="none" rotWithShape="1">
            <a:gsLst>
              <a:gs pos="50000">
                <a:schemeClr val="bg1"/>
              </a:gs>
              <a:gs pos="100000">
                <a:srgbClr val="D0B0DA"/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рямоугольник 115"/>
          <p:cNvSpPr/>
          <p:nvPr/>
        </p:nvSpPr>
        <p:spPr>
          <a:xfrm>
            <a:off x="385733" y="3489270"/>
            <a:ext cx="22860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8D319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АДАПТАЦИЯ К ТРЕБОВАНИЯМ ЗАКАЗЧИКА</a:t>
            </a:r>
            <a:endParaRPr lang="ru-RU" sz="1400" b="1" dirty="0">
              <a:solidFill>
                <a:srgbClr val="8D319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7" name="Picture 2" descr="E:\Tanya\WORK WORK\Презентация\Alpha Bi презентация\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0289" y="1569966"/>
            <a:ext cx="1176904" cy="1533544"/>
          </a:xfrm>
          <a:prstGeom prst="rect">
            <a:avLst/>
          </a:prstGeom>
          <a:noFill/>
        </p:spPr>
      </p:pic>
      <p:sp>
        <p:nvSpPr>
          <p:cNvPr id="119" name="Овал 118"/>
          <p:cNvSpPr/>
          <p:nvPr/>
        </p:nvSpPr>
        <p:spPr>
          <a:xfrm>
            <a:off x="2464565" y="1217514"/>
            <a:ext cx="2128880" cy="2128880"/>
          </a:xfrm>
          <a:prstGeom prst="ellipse">
            <a:avLst/>
          </a:prstGeom>
          <a:gradFill flip="none" rotWithShape="1">
            <a:gsLst>
              <a:gs pos="50000">
                <a:schemeClr val="bg1"/>
              </a:gs>
              <a:gs pos="100000">
                <a:srgbClr val="D0B0DA"/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рямоугольник 119"/>
          <p:cNvSpPr/>
          <p:nvPr/>
        </p:nvSpPr>
        <p:spPr>
          <a:xfrm>
            <a:off x="2385997" y="3489270"/>
            <a:ext cx="22860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8D319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ДОСТУПНОСТЬ</a:t>
            </a:r>
            <a:endParaRPr lang="ru-RU" sz="1400" b="1" dirty="0">
              <a:solidFill>
                <a:srgbClr val="8D319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1" name="Picture 2" descr="E:\Tanya\WORK WORK\Презентация\Alpha Bi презентация\7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904287" y="1736639"/>
            <a:ext cx="1287536" cy="1143048"/>
          </a:xfrm>
          <a:prstGeom prst="rect">
            <a:avLst/>
          </a:prstGeom>
          <a:noFill/>
        </p:spPr>
      </p:pic>
      <p:sp>
        <p:nvSpPr>
          <p:cNvPr id="138" name="Овал 137"/>
          <p:cNvSpPr/>
          <p:nvPr/>
        </p:nvSpPr>
        <p:spPr>
          <a:xfrm>
            <a:off x="4464829" y="1217514"/>
            <a:ext cx="2128880" cy="2128880"/>
          </a:xfrm>
          <a:prstGeom prst="ellipse">
            <a:avLst/>
          </a:prstGeom>
          <a:gradFill flip="none" rotWithShape="1">
            <a:gsLst>
              <a:gs pos="50000">
                <a:schemeClr val="bg1"/>
              </a:gs>
              <a:gs pos="100000">
                <a:srgbClr val="D0B0DA"/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рямоугольник 138"/>
          <p:cNvSpPr/>
          <p:nvPr/>
        </p:nvSpPr>
        <p:spPr>
          <a:xfrm>
            <a:off x="4386261" y="3489270"/>
            <a:ext cx="2286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8D319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САМОСТОЯТЕЛЬНАЯ </a:t>
            </a:r>
          </a:p>
          <a:p>
            <a:pPr algn="ctr"/>
            <a:r>
              <a:rPr lang="ru-RU" sz="1400" b="1" dirty="0" smtClean="0">
                <a:solidFill>
                  <a:srgbClr val="8D319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НАСТРОЙКА</a:t>
            </a:r>
            <a:endParaRPr lang="ru-RU" sz="1400" b="1" dirty="0">
              <a:solidFill>
                <a:srgbClr val="8D319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0" name="Picture 2" descr="E:\Tanya\WORK WORK\Презентация\Alpha Bi презентация\7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870559" y="1736639"/>
            <a:ext cx="1355520" cy="1143048"/>
          </a:xfrm>
          <a:prstGeom prst="rect">
            <a:avLst/>
          </a:prstGeom>
          <a:noFill/>
        </p:spPr>
      </p:pic>
      <p:sp>
        <p:nvSpPr>
          <p:cNvPr id="150" name="Овал 149"/>
          <p:cNvSpPr/>
          <p:nvPr/>
        </p:nvSpPr>
        <p:spPr>
          <a:xfrm>
            <a:off x="6465093" y="1217514"/>
            <a:ext cx="2128880" cy="2128880"/>
          </a:xfrm>
          <a:prstGeom prst="ellipse">
            <a:avLst/>
          </a:prstGeom>
          <a:gradFill flip="none" rotWithShape="1">
            <a:gsLst>
              <a:gs pos="50000">
                <a:schemeClr val="bg1"/>
              </a:gs>
              <a:gs pos="100000">
                <a:srgbClr val="D0B0DA"/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Прямоугольник 150"/>
          <p:cNvSpPr/>
          <p:nvPr/>
        </p:nvSpPr>
        <p:spPr>
          <a:xfrm>
            <a:off x="6386525" y="3489270"/>
            <a:ext cx="2286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8D319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КАЧЕСТВЕННОЕ </a:t>
            </a:r>
          </a:p>
          <a:p>
            <a:pPr algn="ctr"/>
            <a:r>
              <a:rPr lang="ru-RU" sz="1400" b="1" dirty="0" smtClean="0">
                <a:solidFill>
                  <a:srgbClr val="8D319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СОПРОВОЖДЕНИЕ</a:t>
            </a:r>
            <a:endParaRPr lang="ru-RU" sz="1400" b="1" dirty="0">
              <a:solidFill>
                <a:srgbClr val="8D319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52" name="Picture 2" descr="E:\Tanya\WORK WORK\Презентация\Alpha Bi презентация\7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894052" y="1736639"/>
            <a:ext cx="1309061" cy="1143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46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nigmatullina\Desktop\shutterstock_144712849 [преобразованный]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4"/>
          <a:stretch/>
        </p:blipFill>
        <p:spPr bwMode="auto">
          <a:xfrm>
            <a:off x="2858" y="1368153"/>
            <a:ext cx="9129801" cy="365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39" descr="подчеркивание размытое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lum bright="40000"/>
          </a:blip>
          <a:srcRect l="34382" r="14063"/>
          <a:stretch>
            <a:fillRect/>
          </a:stretch>
        </p:blipFill>
        <p:spPr bwMode="auto">
          <a:xfrm>
            <a:off x="-396552" y="-668610"/>
            <a:ext cx="8370235" cy="18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nigmatullina\Desktop\полосочк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94" y="5020023"/>
            <a:ext cx="9149307" cy="12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24755" y="2681839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СПАСИБО ЗА ВНИМАНИЕ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!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905" y="938599"/>
            <a:ext cx="2231925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300"/>
              </a:lnSpc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облачные технологии управления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81539" y="48804"/>
            <a:ext cx="2160240" cy="906405"/>
            <a:chOff x="1669410" y="2835085"/>
            <a:chExt cx="2560172" cy="906405"/>
          </a:xfrm>
        </p:grpSpPr>
        <p:pic>
          <p:nvPicPr>
            <p:cNvPr id="12" name="Picture 8" descr="E:\Tanya\WORK WORK\фирм стиль\Брендбук\Набор\Логотип\Логотип БАРС Груп_кристаллический\Логотип БАРС Груп_кристаллический.png"/>
            <p:cNvPicPr>
              <a:picLocks noChangeAspect="1" noChangeArrowheads="1"/>
            </p:cNvPicPr>
            <p:nvPr/>
          </p:nvPicPr>
          <p:blipFill>
            <a:blip r:embed="rId6"/>
            <a:srcRect t="58982"/>
            <a:stretch>
              <a:fillRect/>
            </a:stretch>
          </p:blipFill>
          <p:spPr bwMode="auto">
            <a:xfrm>
              <a:off x="1669410" y="3036815"/>
              <a:ext cx="1360546" cy="624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8" descr="E:\Tanya\WORK WORK\фирм стиль\Брендбук\Набор\Логотип\Логотип БАРС Груп_кристаллический\Логотип БАРС Груп_кристаллический.png"/>
            <p:cNvPicPr>
              <a:picLocks noChangeAspect="1" noChangeArrowheads="1"/>
            </p:cNvPicPr>
            <p:nvPr/>
          </p:nvPicPr>
          <p:blipFill>
            <a:blip r:embed="rId6"/>
            <a:srcRect b="40467"/>
            <a:stretch>
              <a:fillRect/>
            </a:stretch>
          </p:blipFill>
          <p:spPr bwMode="auto">
            <a:xfrm>
              <a:off x="2869036" y="2835085"/>
              <a:ext cx="1360546" cy="906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5508104" y="315360"/>
            <a:ext cx="3262132" cy="59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1" tIns="34286" rIns="68571" bIns="34286"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Логинов </a:t>
            </a:r>
          </a:p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Владимир Николаевич</a:t>
            </a:r>
            <a:endParaRPr lang="ru-RU" dirty="0">
              <a:solidFill>
                <a:schemeClr val="bg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5508104" y="955209"/>
            <a:ext cx="3262132" cy="31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1" tIns="34286" rIns="68571" bIns="34286">
            <a:spAutoFit/>
          </a:bodyPr>
          <a:lstStyle/>
          <a:p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Руководитель направления</a:t>
            </a:r>
            <a:endParaRPr lang="ru-RU" sz="1600" dirty="0">
              <a:solidFill>
                <a:schemeClr val="bg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5508104" y="1368440"/>
            <a:ext cx="3114423" cy="330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1" tIns="34286" rIns="68571" bIns="34286"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Моб: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8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-923-706-22-33</a:t>
            </a:r>
            <a:endParaRPr lang="ru-RU" dirty="0">
              <a:solidFill>
                <a:schemeClr val="bg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08104" y="1699292"/>
            <a:ext cx="364702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E-mail: </a:t>
            </a:r>
            <a:r>
              <a:rPr lang="en-US" u="sng" dirty="0">
                <a:hlinkClick r:id="rId7"/>
              </a:rPr>
              <a:t>loginov.vladimir@bars-open.ru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300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5616" y="195486"/>
            <a:ext cx="6870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 smtClean="0">
                <a:solidFill>
                  <a:srgbClr val="B51B8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РЕШЕНИЯ БАРС ДЛЯ КОМПЛЕКСНОЙ АВТОМАТИЗАЦИИ</a:t>
            </a:r>
            <a:endParaRPr lang="ru-RU" sz="1800" b="1" dirty="0">
              <a:solidFill>
                <a:srgbClr val="B51B8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0" y="627533"/>
            <a:ext cx="1547664" cy="720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627534"/>
            <a:ext cx="8026797" cy="72008"/>
          </a:xfrm>
          <a:prstGeom prst="rect">
            <a:avLst/>
          </a:prstGeom>
          <a:gradFill flip="none" rotWithShape="1">
            <a:gsLst>
              <a:gs pos="0">
                <a:srgbClr val="B51B8D">
                  <a:shade val="30000"/>
                  <a:satMod val="115000"/>
                </a:srgbClr>
              </a:gs>
              <a:gs pos="50000">
                <a:srgbClr val="B51B8D">
                  <a:shade val="67500"/>
                  <a:satMod val="115000"/>
                </a:srgbClr>
              </a:gs>
              <a:gs pos="100000">
                <a:srgbClr val="B51B8D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-9525" y="2389634"/>
            <a:ext cx="9144000" cy="387315"/>
          </a:xfrm>
          <a:prstGeom prst="rect">
            <a:avLst/>
          </a:prstGeom>
          <a:gradFill flip="none" rotWithShape="1">
            <a:gsLst>
              <a:gs pos="0">
                <a:srgbClr val="FFFFFF">
                  <a:shade val="30000"/>
                  <a:satMod val="115000"/>
                  <a:alpha val="0"/>
                </a:srgbClr>
              </a:gs>
              <a:gs pos="100000">
                <a:schemeClr val="bg1">
                  <a:alpha val="32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2674938" y="771550"/>
            <a:ext cx="3821112" cy="3822700"/>
          </a:xfrm>
          <a:prstGeom prst="ellipse">
            <a:avLst/>
          </a:prstGeom>
          <a:solidFill>
            <a:srgbClr val="E0208E">
              <a:alpha val="25098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2938463" y="927125"/>
            <a:ext cx="3290887" cy="3290888"/>
          </a:xfrm>
          <a:prstGeom prst="ellipse">
            <a:avLst/>
          </a:prstGeom>
          <a:solidFill>
            <a:srgbClr val="E0208E">
              <a:alpha val="25098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170238" y="1031900"/>
            <a:ext cx="2865437" cy="2865438"/>
          </a:xfrm>
          <a:prstGeom prst="ellipse">
            <a:avLst/>
          </a:prstGeom>
          <a:solidFill>
            <a:schemeClr val="bg1"/>
          </a:solidFill>
          <a:ln w="38100">
            <a:solidFill>
              <a:srgbClr val="9B25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2378075" y="2016150"/>
            <a:ext cx="852488" cy="122238"/>
          </a:xfrm>
          <a:prstGeom prst="line">
            <a:avLst/>
          </a:prstGeom>
          <a:ln w="19050">
            <a:solidFill>
              <a:srgbClr val="9B25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2255838" y="2617813"/>
            <a:ext cx="914400" cy="0"/>
          </a:xfrm>
          <a:prstGeom prst="line">
            <a:avLst/>
          </a:prstGeom>
          <a:ln w="19050">
            <a:solidFill>
              <a:srgbClr val="9B25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 flipV="1">
            <a:off x="6275388" y="1703413"/>
            <a:ext cx="612775" cy="182562"/>
          </a:xfrm>
          <a:prstGeom prst="line">
            <a:avLst/>
          </a:prstGeom>
          <a:ln w="19050">
            <a:solidFill>
              <a:srgbClr val="9B25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5853113" y="1703413"/>
            <a:ext cx="425450" cy="61912"/>
          </a:xfrm>
          <a:prstGeom prst="line">
            <a:avLst/>
          </a:prstGeom>
          <a:ln w="19050">
            <a:solidFill>
              <a:srgbClr val="9B25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28" idx="7"/>
          </p:cNvCxnSpPr>
          <p:nvPr/>
        </p:nvCxnSpPr>
        <p:spPr>
          <a:xfrm flipV="1">
            <a:off x="5616575" y="1093813"/>
            <a:ext cx="1027113" cy="358775"/>
          </a:xfrm>
          <a:prstGeom prst="line">
            <a:avLst/>
          </a:prstGeom>
          <a:ln w="19050">
            <a:solidFill>
              <a:srgbClr val="9B25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28" idx="3"/>
            <a:endCxn id="68" idx="7"/>
          </p:cNvCxnSpPr>
          <p:nvPr/>
        </p:nvCxnSpPr>
        <p:spPr>
          <a:xfrm flipH="1">
            <a:off x="2881313" y="3478238"/>
            <a:ext cx="708025" cy="647700"/>
          </a:xfrm>
          <a:prstGeom prst="line">
            <a:avLst/>
          </a:prstGeom>
          <a:ln w="19050">
            <a:solidFill>
              <a:srgbClr val="9B25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2193925" y="3044850"/>
            <a:ext cx="1096963" cy="244475"/>
          </a:xfrm>
          <a:prstGeom prst="line">
            <a:avLst/>
          </a:prstGeom>
          <a:ln w="19050">
            <a:solidFill>
              <a:srgbClr val="9B25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 flipV="1">
            <a:off x="5837238" y="3211538"/>
            <a:ext cx="990600" cy="503237"/>
          </a:xfrm>
          <a:prstGeom prst="line">
            <a:avLst/>
          </a:prstGeom>
          <a:ln w="19050">
            <a:solidFill>
              <a:srgbClr val="9B25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endCxn id="28" idx="5"/>
          </p:cNvCxnSpPr>
          <p:nvPr/>
        </p:nvCxnSpPr>
        <p:spPr>
          <a:xfrm flipH="1" flipV="1">
            <a:off x="5616575" y="3478238"/>
            <a:ext cx="1089025" cy="1030287"/>
          </a:xfrm>
          <a:prstGeom prst="line">
            <a:avLst/>
          </a:prstGeom>
          <a:ln w="19050">
            <a:solidFill>
              <a:srgbClr val="9B25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 flipV="1">
            <a:off x="5973763" y="2924200"/>
            <a:ext cx="792162" cy="182563"/>
          </a:xfrm>
          <a:prstGeom prst="line">
            <a:avLst/>
          </a:prstGeom>
          <a:ln w="19050">
            <a:solidFill>
              <a:srgbClr val="9B25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>
            <a:off x="6035675" y="2555900"/>
            <a:ext cx="1157288" cy="0"/>
          </a:xfrm>
          <a:prstGeom prst="line">
            <a:avLst/>
          </a:prstGeom>
          <a:ln w="19050">
            <a:solidFill>
              <a:srgbClr val="9B25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9"/>
          <p:cNvSpPr>
            <a:spLocks noChangeArrowheads="1"/>
          </p:cNvSpPr>
          <p:nvPr/>
        </p:nvSpPr>
        <p:spPr bwMode="auto">
          <a:xfrm>
            <a:off x="122238" y="1022375"/>
            <a:ext cx="18811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820" tIns="44411" rIns="88820" bIns="444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9B257C"/>
                </a:solidFill>
                <a:latin typeface="Tahoma" pitchFamily="34" charset="0"/>
                <a:cs typeface="Tahoma" pitchFamily="34" charset="0"/>
              </a:rPr>
              <a:t>Образование</a:t>
            </a:r>
          </a:p>
        </p:txBody>
      </p:sp>
      <p:sp>
        <p:nvSpPr>
          <p:cNvPr id="46" name="Прямоугольник 10"/>
          <p:cNvSpPr>
            <a:spLocks noChangeArrowheads="1"/>
          </p:cNvSpPr>
          <p:nvPr/>
        </p:nvSpPr>
        <p:spPr bwMode="auto">
          <a:xfrm>
            <a:off x="6827838" y="971575"/>
            <a:ext cx="13350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820" tIns="44411" rIns="88820" bIns="444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9B257C"/>
                </a:solidFill>
                <a:latin typeface="Tahoma" pitchFamily="34" charset="0"/>
                <a:cs typeface="Tahoma" pitchFamily="34" charset="0"/>
              </a:rPr>
              <a:t>Культура</a:t>
            </a:r>
          </a:p>
        </p:txBody>
      </p:sp>
      <p:pic>
        <p:nvPicPr>
          <p:cNvPr id="47" name="Picture 33" descr="\\192.168.170.75\Documents\Департамент продаж и маркетинга\Отдел дизайна\ФИРМЕННЫЙ СТИЛЬ БАРС Груп\Логотипы продуктов\БАРС.Мониторинг\БАРС.Мониторинг_Эффективный Регион_логотип\БАРС.Мониторинг_Эффективный Регион_пиктограмм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225" y="1460525"/>
            <a:ext cx="1890713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Овал 48"/>
          <p:cNvSpPr/>
          <p:nvPr/>
        </p:nvSpPr>
        <p:spPr>
          <a:xfrm>
            <a:off x="1889125" y="1093813"/>
            <a:ext cx="304800" cy="306387"/>
          </a:xfrm>
          <a:prstGeom prst="ellipse">
            <a:avLst/>
          </a:prstGeom>
          <a:solidFill>
            <a:srgbClr val="9B257C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2133600" y="1765325"/>
            <a:ext cx="306388" cy="304800"/>
          </a:xfrm>
          <a:prstGeom prst="ellipse">
            <a:avLst/>
          </a:prstGeom>
          <a:solidFill>
            <a:srgbClr val="9B257C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6461125" y="971575"/>
            <a:ext cx="304800" cy="306388"/>
          </a:xfrm>
          <a:prstGeom prst="ellipse">
            <a:avLst/>
          </a:prstGeom>
          <a:solidFill>
            <a:srgbClr val="9B257C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Прямоугольник 47"/>
          <p:cNvSpPr>
            <a:spLocks noChangeArrowheads="1"/>
          </p:cNvSpPr>
          <p:nvPr/>
        </p:nvSpPr>
        <p:spPr bwMode="auto">
          <a:xfrm>
            <a:off x="124942" y="1610742"/>
            <a:ext cx="1946745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dirty="0" smtClean="0">
                <a:solidFill>
                  <a:srgbClr val="9B257C"/>
                </a:solidFill>
                <a:latin typeface="Tahoma" pitchFamily="34" charset="0"/>
                <a:cs typeface="Tahoma" pitchFamily="34" charset="0"/>
              </a:rPr>
              <a:t>Электронный </a:t>
            </a:r>
            <a:r>
              <a:rPr lang="ru-RU" altLang="ru-RU" dirty="0" err="1" smtClean="0">
                <a:solidFill>
                  <a:srgbClr val="9B257C"/>
                </a:solidFill>
                <a:latin typeface="Tahoma" pitchFamily="34" charset="0"/>
                <a:cs typeface="Tahoma" pitchFamily="34" charset="0"/>
              </a:rPr>
              <a:t>похозяйственный</a:t>
            </a:r>
            <a:r>
              <a:rPr lang="ru-RU" altLang="ru-RU" dirty="0" smtClean="0">
                <a:solidFill>
                  <a:srgbClr val="9B257C"/>
                </a:solidFill>
                <a:latin typeface="Tahoma" pitchFamily="34" charset="0"/>
                <a:cs typeface="Tahoma" pitchFamily="34" charset="0"/>
              </a:rPr>
              <a:t> учет</a:t>
            </a:r>
            <a:endParaRPr lang="ru-RU" altLang="ru-RU" dirty="0">
              <a:solidFill>
                <a:srgbClr val="9B257C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4" name="Прямоугольник 48"/>
          <p:cNvSpPr>
            <a:spLocks noChangeArrowheads="1"/>
          </p:cNvSpPr>
          <p:nvPr/>
        </p:nvSpPr>
        <p:spPr bwMode="auto">
          <a:xfrm>
            <a:off x="7140575" y="1733575"/>
            <a:ext cx="1471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rgbClr val="9B257C"/>
                </a:solidFill>
                <a:latin typeface="Tahoma" pitchFamily="34" charset="0"/>
                <a:cs typeface="Tahoma" pitchFamily="34" charset="0"/>
              </a:rPr>
              <a:t>Паспорт МО</a:t>
            </a:r>
          </a:p>
        </p:txBody>
      </p:sp>
      <p:sp>
        <p:nvSpPr>
          <p:cNvPr id="55" name="Прямоугольник 49"/>
          <p:cNvSpPr>
            <a:spLocks noChangeArrowheads="1"/>
          </p:cNvSpPr>
          <p:nvPr/>
        </p:nvSpPr>
        <p:spPr bwMode="auto">
          <a:xfrm>
            <a:off x="7010400" y="4300563"/>
            <a:ext cx="17795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rgbClr val="9B257C"/>
                </a:solidFill>
                <a:latin typeface="Tahoma" pitchFamily="34" charset="0"/>
                <a:cs typeface="Tahoma" pitchFamily="34" charset="0"/>
              </a:rPr>
              <a:t>Жилищно-</a:t>
            </a:r>
          </a:p>
          <a:p>
            <a:pPr eaLnBrk="1" hangingPunct="1"/>
            <a:r>
              <a:rPr lang="ru-RU" altLang="ru-RU" dirty="0">
                <a:solidFill>
                  <a:srgbClr val="9B257C"/>
                </a:solidFill>
                <a:latin typeface="Tahoma" pitchFamily="34" charset="0"/>
                <a:cs typeface="Tahoma" pitchFamily="34" charset="0"/>
              </a:rPr>
              <a:t>коммунальное </a:t>
            </a:r>
          </a:p>
          <a:p>
            <a:pPr eaLnBrk="1" hangingPunct="1"/>
            <a:r>
              <a:rPr lang="ru-RU" altLang="ru-RU" dirty="0">
                <a:solidFill>
                  <a:srgbClr val="9B257C"/>
                </a:solidFill>
                <a:latin typeface="Tahoma" pitchFamily="34" charset="0"/>
                <a:cs typeface="Tahoma" pitchFamily="34" charset="0"/>
              </a:rPr>
              <a:t>хозяйство</a:t>
            </a:r>
          </a:p>
        </p:txBody>
      </p:sp>
      <p:sp>
        <p:nvSpPr>
          <p:cNvPr id="56" name="Прямоугольник 50"/>
          <p:cNvSpPr>
            <a:spLocks noChangeArrowheads="1"/>
          </p:cNvSpPr>
          <p:nvPr/>
        </p:nvSpPr>
        <p:spPr bwMode="auto">
          <a:xfrm>
            <a:off x="7072313" y="3594125"/>
            <a:ext cx="1673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9B257C"/>
                </a:solidFill>
                <a:latin typeface="Tahoma" pitchFamily="34" charset="0"/>
                <a:cs typeface="Tahoma" pitchFamily="34" charset="0"/>
              </a:rPr>
              <a:t>Медицинское </a:t>
            </a:r>
          </a:p>
          <a:p>
            <a:pPr eaLnBrk="1" hangingPunct="1"/>
            <a:r>
              <a:rPr lang="ru-RU" altLang="ru-RU">
                <a:solidFill>
                  <a:srgbClr val="9B257C"/>
                </a:solidFill>
                <a:latin typeface="Tahoma" pitchFamily="34" charset="0"/>
                <a:cs typeface="Tahoma" pitchFamily="34" charset="0"/>
              </a:rPr>
              <a:t>страхование</a:t>
            </a:r>
          </a:p>
        </p:txBody>
      </p:sp>
      <p:sp>
        <p:nvSpPr>
          <p:cNvPr id="57" name="Прямоугольник 52"/>
          <p:cNvSpPr>
            <a:spLocks noChangeArrowheads="1"/>
          </p:cNvSpPr>
          <p:nvPr/>
        </p:nvSpPr>
        <p:spPr bwMode="auto">
          <a:xfrm>
            <a:off x="7377113" y="2373338"/>
            <a:ext cx="1295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9B257C"/>
                </a:solidFill>
                <a:latin typeface="Tahoma" pitchFamily="34" charset="0"/>
                <a:cs typeface="Tahoma" pitchFamily="34" charset="0"/>
              </a:rPr>
              <a:t>Транспорт</a:t>
            </a:r>
          </a:p>
        </p:txBody>
      </p:sp>
      <p:sp>
        <p:nvSpPr>
          <p:cNvPr id="59" name="Прямоугольник 56"/>
          <p:cNvSpPr>
            <a:spLocks noChangeArrowheads="1"/>
          </p:cNvSpPr>
          <p:nvPr/>
        </p:nvSpPr>
        <p:spPr bwMode="auto">
          <a:xfrm>
            <a:off x="792163" y="4448200"/>
            <a:ext cx="2682145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dirty="0" smtClean="0">
                <a:solidFill>
                  <a:srgbClr val="9B257C"/>
                </a:solidFill>
                <a:latin typeface="Tahoma" pitchFamily="34" charset="0"/>
                <a:cs typeface="Tahoma" pitchFamily="34" charset="0"/>
              </a:rPr>
              <a:t>Управление имуществом</a:t>
            </a:r>
            <a:endParaRPr lang="ru-RU" altLang="ru-RU" dirty="0">
              <a:solidFill>
                <a:srgbClr val="9B257C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0" name="Прямоугольник 57"/>
          <p:cNvSpPr>
            <a:spLocks noChangeArrowheads="1"/>
          </p:cNvSpPr>
          <p:nvPr/>
        </p:nvSpPr>
        <p:spPr bwMode="auto">
          <a:xfrm>
            <a:off x="213716" y="3654450"/>
            <a:ext cx="2562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rgbClr val="9B257C"/>
                </a:solidFill>
                <a:latin typeface="Tahoma" pitchFamily="34" charset="0"/>
                <a:cs typeface="Tahoma" pitchFamily="34" charset="0"/>
              </a:rPr>
              <a:t>Спорт, туризм и </a:t>
            </a:r>
          </a:p>
          <a:p>
            <a:pPr eaLnBrk="1" hangingPunct="1"/>
            <a:r>
              <a:rPr lang="ru-RU" altLang="ru-RU" dirty="0">
                <a:solidFill>
                  <a:srgbClr val="9B257C"/>
                </a:solidFill>
                <a:latin typeface="Tahoma" pitchFamily="34" charset="0"/>
                <a:cs typeface="Tahoma" pitchFamily="34" charset="0"/>
              </a:rPr>
              <a:t>молодежная политика</a:t>
            </a:r>
          </a:p>
        </p:txBody>
      </p:sp>
      <p:sp>
        <p:nvSpPr>
          <p:cNvPr id="61" name="Прямоугольник 58"/>
          <p:cNvSpPr>
            <a:spLocks noChangeArrowheads="1"/>
          </p:cNvSpPr>
          <p:nvPr/>
        </p:nvSpPr>
        <p:spPr bwMode="auto">
          <a:xfrm>
            <a:off x="346075" y="3106763"/>
            <a:ext cx="1562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rgbClr val="9B257C"/>
                </a:solidFill>
                <a:latin typeface="Tahoma" pitchFamily="34" charset="0"/>
                <a:cs typeface="Tahoma" pitchFamily="34" charset="0"/>
              </a:rPr>
              <a:t>Ветеринария</a:t>
            </a:r>
          </a:p>
        </p:txBody>
      </p:sp>
      <p:sp>
        <p:nvSpPr>
          <p:cNvPr id="62" name="Прямоугольник 59"/>
          <p:cNvSpPr>
            <a:spLocks noChangeArrowheads="1"/>
          </p:cNvSpPr>
          <p:nvPr/>
        </p:nvSpPr>
        <p:spPr bwMode="auto">
          <a:xfrm>
            <a:off x="107853" y="2567223"/>
            <a:ext cx="2357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rgbClr val="9B257C"/>
                </a:solidFill>
                <a:latin typeface="Tahoma" pitchFamily="34" charset="0"/>
                <a:cs typeface="Tahoma" pitchFamily="34" charset="0"/>
              </a:rPr>
              <a:t>Сельское хозяйство </a:t>
            </a:r>
          </a:p>
        </p:txBody>
      </p:sp>
      <p:sp>
        <p:nvSpPr>
          <p:cNvPr id="63" name="Прямоугольник 60"/>
          <p:cNvSpPr>
            <a:spLocks noChangeArrowheads="1"/>
          </p:cNvSpPr>
          <p:nvPr/>
        </p:nvSpPr>
        <p:spPr bwMode="auto">
          <a:xfrm>
            <a:off x="7072313" y="2967382"/>
            <a:ext cx="2055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rgbClr val="9B257C"/>
                </a:solidFill>
                <a:latin typeface="Tahoma" pitchFamily="34" charset="0"/>
                <a:cs typeface="Tahoma" pitchFamily="34" charset="0"/>
              </a:rPr>
              <a:t>Здравоохранение</a:t>
            </a:r>
          </a:p>
        </p:txBody>
      </p:sp>
      <p:sp>
        <p:nvSpPr>
          <p:cNvPr id="64" name="Овал 63"/>
          <p:cNvSpPr/>
          <p:nvPr/>
        </p:nvSpPr>
        <p:spPr>
          <a:xfrm>
            <a:off x="2071688" y="2435250"/>
            <a:ext cx="306387" cy="304800"/>
          </a:xfrm>
          <a:prstGeom prst="ellipse">
            <a:avLst/>
          </a:prstGeom>
          <a:solidFill>
            <a:srgbClr val="9B257C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7010400" y="2373338"/>
            <a:ext cx="304800" cy="304800"/>
          </a:xfrm>
          <a:prstGeom prst="ellipse">
            <a:avLst/>
          </a:prstGeom>
          <a:solidFill>
            <a:srgbClr val="9B257C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6765925" y="1765325"/>
            <a:ext cx="306388" cy="304800"/>
          </a:xfrm>
          <a:prstGeom prst="ellipse">
            <a:avLst/>
          </a:prstGeom>
          <a:solidFill>
            <a:srgbClr val="9B257C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2622550" y="4079900"/>
            <a:ext cx="303213" cy="306388"/>
          </a:xfrm>
          <a:prstGeom prst="ellipse">
            <a:avLst/>
          </a:prstGeom>
          <a:solidFill>
            <a:srgbClr val="9B257C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6583363" y="4386288"/>
            <a:ext cx="304800" cy="304800"/>
          </a:xfrm>
          <a:prstGeom prst="ellipse">
            <a:avLst/>
          </a:prstGeom>
          <a:solidFill>
            <a:srgbClr val="9B257C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6705600" y="3594125"/>
            <a:ext cx="306388" cy="304800"/>
          </a:xfrm>
          <a:prstGeom prst="ellipse">
            <a:avLst/>
          </a:prstGeom>
          <a:solidFill>
            <a:srgbClr val="9B257C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6643688" y="2984525"/>
            <a:ext cx="306387" cy="303213"/>
          </a:xfrm>
          <a:prstGeom prst="ellipse">
            <a:avLst/>
          </a:prstGeom>
          <a:solidFill>
            <a:srgbClr val="9B257C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>
            <a:off x="2011363" y="1216050"/>
            <a:ext cx="1341437" cy="549275"/>
          </a:xfrm>
          <a:prstGeom prst="line">
            <a:avLst/>
          </a:prstGeom>
          <a:ln w="19050">
            <a:solidFill>
              <a:srgbClr val="9B25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Овал 76"/>
          <p:cNvSpPr/>
          <p:nvPr/>
        </p:nvSpPr>
        <p:spPr>
          <a:xfrm>
            <a:off x="1941513" y="3168675"/>
            <a:ext cx="303212" cy="304800"/>
          </a:xfrm>
          <a:prstGeom prst="ellipse">
            <a:avLst/>
          </a:prstGeom>
          <a:solidFill>
            <a:srgbClr val="9B257C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8" name="Прямоугольник 58"/>
          <p:cNvSpPr>
            <a:spLocks noChangeArrowheads="1"/>
          </p:cNvSpPr>
          <p:nvPr/>
        </p:nvSpPr>
        <p:spPr bwMode="auto">
          <a:xfrm>
            <a:off x="3579551" y="2923079"/>
            <a:ext cx="20665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dirty="0" smtClean="0">
                <a:solidFill>
                  <a:srgbClr val="9B257C"/>
                </a:solidFill>
                <a:latin typeface="Tahoma" pitchFamily="34" charset="0"/>
                <a:cs typeface="Tahoma" pitchFamily="34" charset="0"/>
              </a:rPr>
              <a:t>БАРС Эффективный</a:t>
            </a:r>
          </a:p>
          <a:p>
            <a:pPr algn="ctr" eaLnBrk="1" hangingPunct="1"/>
            <a:r>
              <a:rPr lang="ru-RU" altLang="ru-RU" sz="1600" dirty="0" smtClean="0">
                <a:solidFill>
                  <a:srgbClr val="9B257C"/>
                </a:solidFill>
                <a:latin typeface="Tahoma" pitchFamily="34" charset="0"/>
                <a:cs typeface="Tahoma" pitchFamily="34" charset="0"/>
              </a:rPr>
              <a:t>муниципалитет</a:t>
            </a:r>
            <a:endParaRPr lang="ru-RU" altLang="ru-RU" sz="1600" dirty="0">
              <a:solidFill>
                <a:srgbClr val="9B257C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98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ятиугольник 19"/>
          <p:cNvSpPr/>
          <p:nvPr/>
        </p:nvSpPr>
        <p:spPr>
          <a:xfrm>
            <a:off x="6525741" y="2355726"/>
            <a:ext cx="2627784" cy="864096"/>
          </a:xfrm>
          <a:prstGeom prst="homePlate">
            <a:avLst>
              <a:gd name="adj" fmla="val 0"/>
            </a:avLst>
          </a:prstGeom>
          <a:gradFill flip="none" rotWithShape="1">
            <a:gsLst>
              <a:gs pos="0">
                <a:srgbClr val="BD3184">
                  <a:shade val="30000"/>
                  <a:satMod val="115000"/>
                </a:srgbClr>
              </a:gs>
              <a:gs pos="48000">
                <a:srgbClr val="BD3184">
                  <a:shade val="67500"/>
                  <a:satMod val="115000"/>
                </a:srgbClr>
              </a:gs>
              <a:gs pos="99000">
                <a:srgbClr val="C34D93">
                  <a:lumMod val="88000"/>
                  <a:lumOff val="12000"/>
                </a:srgbClr>
              </a:gs>
            </a:gsLst>
            <a:lin ang="0" scaled="1"/>
            <a:tileRect/>
          </a:gra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195486"/>
            <a:ext cx="3485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rgbClr val="B51B8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ПРЕДПОСЫЛКИ СОЗДАНИЯ</a:t>
            </a:r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0" y="627533"/>
            <a:ext cx="1547664" cy="720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627534"/>
            <a:ext cx="8026797" cy="72008"/>
          </a:xfrm>
          <a:prstGeom prst="rect">
            <a:avLst/>
          </a:prstGeom>
          <a:gradFill flip="none" rotWithShape="1">
            <a:gsLst>
              <a:gs pos="0">
                <a:srgbClr val="B51B8D">
                  <a:shade val="30000"/>
                  <a:satMod val="115000"/>
                </a:srgbClr>
              </a:gs>
              <a:gs pos="50000">
                <a:srgbClr val="B51B8D">
                  <a:shade val="67500"/>
                  <a:satMod val="115000"/>
                </a:srgbClr>
              </a:gs>
              <a:gs pos="100000">
                <a:srgbClr val="B51B8D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ятиугольник 18"/>
          <p:cNvSpPr/>
          <p:nvPr/>
        </p:nvSpPr>
        <p:spPr>
          <a:xfrm>
            <a:off x="4456558" y="2355726"/>
            <a:ext cx="2627784" cy="864096"/>
          </a:xfrm>
          <a:prstGeom prst="homePlate">
            <a:avLst/>
          </a:prstGeom>
          <a:gradFill flip="none" rotWithShape="1">
            <a:gsLst>
              <a:gs pos="0">
                <a:srgbClr val="942C62">
                  <a:shade val="30000"/>
                  <a:satMod val="115000"/>
                </a:srgbClr>
              </a:gs>
              <a:gs pos="29000">
                <a:srgbClr val="7F2157"/>
              </a:gs>
              <a:gs pos="100000">
                <a:srgbClr val="B04289"/>
              </a:gs>
            </a:gsLst>
            <a:path path="circle">
              <a:fillToRect r="100000" b="100000"/>
            </a:path>
            <a:tileRect l="-100000" t="-100000"/>
          </a:gra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ятиугольник 17"/>
          <p:cNvSpPr/>
          <p:nvPr/>
        </p:nvSpPr>
        <p:spPr>
          <a:xfrm>
            <a:off x="2152302" y="2355726"/>
            <a:ext cx="2843808" cy="864096"/>
          </a:xfrm>
          <a:prstGeom prst="homePlate">
            <a:avLst/>
          </a:prstGeom>
          <a:gradFill flip="none" rotWithShape="1">
            <a:gsLst>
              <a:gs pos="0">
                <a:srgbClr val="734C9E">
                  <a:shade val="30000"/>
                  <a:satMod val="115000"/>
                </a:srgbClr>
              </a:gs>
              <a:gs pos="33000">
                <a:srgbClr val="734C9E">
                  <a:shade val="67500"/>
                  <a:satMod val="115000"/>
                </a:srgbClr>
              </a:gs>
              <a:gs pos="100000">
                <a:srgbClr val="8050B4"/>
              </a:gs>
            </a:gsLst>
            <a:path path="circle">
              <a:fillToRect r="100000" b="100000"/>
            </a:path>
            <a:tileRect l="-100000" t="-100000"/>
          </a:gra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иугольник 5"/>
          <p:cNvSpPr/>
          <p:nvPr/>
        </p:nvSpPr>
        <p:spPr>
          <a:xfrm>
            <a:off x="-17463" y="2355726"/>
            <a:ext cx="2736304" cy="864096"/>
          </a:xfrm>
          <a:prstGeom prst="homePlate">
            <a:avLst/>
          </a:prstGeom>
          <a:gradFill flip="none" rotWithShape="1">
            <a:gsLst>
              <a:gs pos="0">
                <a:srgbClr val="3B366C"/>
              </a:gs>
              <a:gs pos="32000">
                <a:srgbClr val="41366E"/>
              </a:gs>
              <a:gs pos="100000">
                <a:srgbClr val="6354A2"/>
              </a:gs>
            </a:gsLst>
            <a:lin ang="0" scaled="1"/>
            <a:tileRect/>
          </a:gra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1275606"/>
            <a:ext cx="2952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ru-RU" sz="1600" dirty="0">
                <a:solidFill>
                  <a:srgbClr val="9A55A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множество разнородных </a:t>
            </a:r>
            <a:r>
              <a:rPr lang="ru-RU" sz="1600" dirty="0" smtClean="0">
                <a:solidFill>
                  <a:srgbClr val="9A55A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информационных и </a:t>
            </a:r>
            <a:r>
              <a:rPr lang="ru-RU" sz="1600" dirty="0">
                <a:solidFill>
                  <a:srgbClr val="9A55A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человеческих ресурсов</a:t>
            </a:r>
            <a:endParaRPr lang="en-US" sz="1600" dirty="0">
              <a:solidFill>
                <a:srgbClr val="9A55A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627784" y="3507854"/>
            <a:ext cx="2160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ru-RU" sz="1600" dirty="0">
                <a:solidFill>
                  <a:srgbClr val="6182C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сложное взаимодействие подразделений 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076056" y="1304181"/>
            <a:ext cx="2808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ru-RU" sz="1600" dirty="0">
                <a:solidFill>
                  <a:srgbClr val="29A35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необходимость постоянной актуализации больших объемов информации</a:t>
            </a:r>
            <a:endParaRPr lang="en-US" sz="1600" dirty="0">
              <a:solidFill>
                <a:srgbClr val="29A35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092280" y="3435846"/>
            <a:ext cx="19442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ru-RU" sz="1800" dirty="0">
                <a:solidFill>
                  <a:srgbClr val="AAA72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принятие взвешенных решений на основе анализа данных</a:t>
            </a: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-9525" y="2389634"/>
            <a:ext cx="9144000" cy="387315"/>
          </a:xfrm>
          <a:prstGeom prst="rect">
            <a:avLst/>
          </a:prstGeom>
          <a:gradFill flip="none" rotWithShape="1">
            <a:gsLst>
              <a:gs pos="0">
                <a:srgbClr val="FFFFFF">
                  <a:shade val="30000"/>
                  <a:satMod val="115000"/>
                  <a:alpha val="0"/>
                </a:srgbClr>
              </a:gs>
              <a:gs pos="100000">
                <a:schemeClr val="bg1">
                  <a:alpha val="32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7" name="Picture 3" descr="C:\Users\nigmatullina\Desktop\Безымянный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26" y="2528317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" name="Прямоугольник 1024"/>
          <p:cNvSpPr/>
          <p:nvPr/>
        </p:nvSpPr>
        <p:spPr>
          <a:xfrm flipH="1">
            <a:off x="369247" y="1059583"/>
            <a:ext cx="45719" cy="12961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555776" y="3219822"/>
            <a:ext cx="45719" cy="107059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860032" y="1275606"/>
            <a:ext cx="45719" cy="107059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948264" y="3219822"/>
            <a:ext cx="45719" cy="107059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nigmatullina\Desktop\ик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90217"/>
            <a:ext cx="864096" cy="59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nigmatullina\Desktop\ик 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499742"/>
            <a:ext cx="720080" cy="54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nigmatullina\Desktop\ик 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499742"/>
            <a:ext cx="728295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78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Прямая соединительная линия 30"/>
          <p:cNvCxnSpPr/>
          <p:nvPr/>
        </p:nvCxnSpPr>
        <p:spPr>
          <a:xfrm>
            <a:off x="323528" y="1476772"/>
            <a:ext cx="0" cy="86409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ятиугольник 19"/>
          <p:cNvSpPr/>
          <p:nvPr/>
        </p:nvSpPr>
        <p:spPr>
          <a:xfrm>
            <a:off x="6525741" y="2355726"/>
            <a:ext cx="2627784" cy="864096"/>
          </a:xfrm>
          <a:prstGeom prst="homePlate">
            <a:avLst>
              <a:gd name="adj" fmla="val 0"/>
            </a:avLst>
          </a:prstGeom>
          <a:gradFill flip="none" rotWithShape="1">
            <a:gsLst>
              <a:gs pos="0">
                <a:srgbClr val="BD3184">
                  <a:shade val="30000"/>
                  <a:satMod val="115000"/>
                </a:srgbClr>
              </a:gs>
              <a:gs pos="48000">
                <a:srgbClr val="BD3184">
                  <a:shade val="67500"/>
                  <a:satMod val="115000"/>
                </a:srgbClr>
              </a:gs>
              <a:gs pos="99000">
                <a:srgbClr val="C34D93">
                  <a:lumMod val="88000"/>
                  <a:lumOff val="12000"/>
                </a:srgbClr>
              </a:gs>
            </a:gsLst>
            <a:lin ang="0" scaled="1"/>
            <a:tileRect/>
          </a:gra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10539" y="195486"/>
            <a:ext cx="4304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 smtClean="0">
                <a:solidFill>
                  <a:srgbClr val="B51B8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КАКИЕ ЗАДАЧИ РЕШАЕТ СИСТЕМА</a:t>
            </a:r>
            <a:endParaRPr lang="ru-RU" sz="1800" b="1" dirty="0">
              <a:solidFill>
                <a:srgbClr val="B51B8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0" y="627533"/>
            <a:ext cx="1547664" cy="720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627534"/>
            <a:ext cx="8026797" cy="72008"/>
          </a:xfrm>
          <a:prstGeom prst="rect">
            <a:avLst/>
          </a:prstGeom>
          <a:gradFill flip="none" rotWithShape="1">
            <a:gsLst>
              <a:gs pos="0">
                <a:srgbClr val="B51B8D">
                  <a:shade val="30000"/>
                  <a:satMod val="115000"/>
                </a:srgbClr>
              </a:gs>
              <a:gs pos="50000">
                <a:srgbClr val="B51B8D">
                  <a:shade val="67500"/>
                  <a:satMod val="115000"/>
                </a:srgbClr>
              </a:gs>
              <a:gs pos="100000">
                <a:srgbClr val="B51B8D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ятиугольник 18"/>
          <p:cNvSpPr/>
          <p:nvPr/>
        </p:nvSpPr>
        <p:spPr>
          <a:xfrm>
            <a:off x="4456558" y="2355726"/>
            <a:ext cx="2627784" cy="864096"/>
          </a:xfrm>
          <a:prstGeom prst="homePlate">
            <a:avLst/>
          </a:prstGeom>
          <a:gradFill flip="none" rotWithShape="1">
            <a:gsLst>
              <a:gs pos="0">
                <a:srgbClr val="942C62">
                  <a:shade val="30000"/>
                  <a:satMod val="115000"/>
                </a:srgbClr>
              </a:gs>
              <a:gs pos="29000">
                <a:srgbClr val="7F2157"/>
              </a:gs>
              <a:gs pos="100000">
                <a:srgbClr val="B04289"/>
              </a:gs>
            </a:gsLst>
            <a:path path="circle">
              <a:fillToRect r="100000" b="100000"/>
            </a:path>
            <a:tileRect l="-100000" t="-100000"/>
          </a:gra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ятиугольник 17"/>
          <p:cNvSpPr/>
          <p:nvPr/>
        </p:nvSpPr>
        <p:spPr>
          <a:xfrm>
            <a:off x="2152302" y="2355726"/>
            <a:ext cx="2843808" cy="864096"/>
          </a:xfrm>
          <a:prstGeom prst="homePlate">
            <a:avLst/>
          </a:prstGeom>
          <a:gradFill flip="none" rotWithShape="1">
            <a:gsLst>
              <a:gs pos="0">
                <a:srgbClr val="734C9E">
                  <a:shade val="30000"/>
                  <a:satMod val="115000"/>
                </a:srgbClr>
              </a:gs>
              <a:gs pos="33000">
                <a:srgbClr val="734C9E">
                  <a:shade val="67500"/>
                  <a:satMod val="115000"/>
                </a:srgbClr>
              </a:gs>
              <a:gs pos="100000">
                <a:srgbClr val="8050B4"/>
              </a:gs>
            </a:gsLst>
            <a:path path="circle">
              <a:fillToRect r="100000" b="100000"/>
            </a:path>
            <a:tileRect l="-100000" t="-100000"/>
          </a:gra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иугольник 5"/>
          <p:cNvSpPr/>
          <p:nvPr/>
        </p:nvSpPr>
        <p:spPr>
          <a:xfrm>
            <a:off x="-17463" y="2355726"/>
            <a:ext cx="2736304" cy="864096"/>
          </a:xfrm>
          <a:prstGeom prst="homePlate">
            <a:avLst/>
          </a:prstGeom>
          <a:gradFill flip="none" rotWithShape="1">
            <a:gsLst>
              <a:gs pos="0">
                <a:srgbClr val="3B366C"/>
              </a:gs>
              <a:gs pos="32000">
                <a:srgbClr val="41366E"/>
              </a:gs>
              <a:gs pos="100000">
                <a:srgbClr val="6354A2"/>
              </a:gs>
            </a:gsLst>
            <a:lin ang="0" scaled="1"/>
            <a:tileRect/>
          </a:gra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-9525" y="2389634"/>
            <a:ext cx="9144000" cy="387315"/>
          </a:xfrm>
          <a:prstGeom prst="rect">
            <a:avLst/>
          </a:prstGeom>
          <a:gradFill flip="none" rotWithShape="1">
            <a:gsLst>
              <a:gs pos="0">
                <a:srgbClr val="FFFFFF">
                  <a:shade val="30000"/>
                  <a:satMod val="115000"/>
                  <a:alpha val="0"/>
                </a:srgbClr>
              </a:gs>
              <a:gs pos="100000">
                <a:schemeClr val="bg1">
                  <a:alpha val="32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5" name="Прямоугольник 1024"/>
          <p:cNvSpPr/>
          <p:nvPr/>
        </p:nvSpPr>
        <p:spPr>
          <a:xfrm>
            <a:off x="323528" y="1285131"/>
            <a:ext cx="45719" cy="107059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555776" y="3219822"/>
            <a:ext cx="45719" cy="107059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860032" y="1275606"/>
            <a:ext cx="45719" cy="107059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948264" y="3219822"/>
            <a:ext cx="45719" cy="107059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96676" y="1173884"/>
            <a:ext cx="25911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9A55A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консолидация данных из существующих ВИС на основе технологии ETL</a:t>
            </a:r>
            <a:endParaRPr lang="ru-RU" sz="1600" dirty="0">
              <a:solidFill>
                <a:srgbClr val="9A55A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718841" y="3291830"/>
            <a:ext cx="20642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6182C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оперативный сбор</a:t>
            </a:r>
          </a:p>
          <a:p>
            <a:r>
              <a:rPr lang="ru-RU" sz="1600" dirty="0" smtClean="0">
                <a:solidFill>
                  <a:srgbClr val="6182C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обработка первичных данных</a:t>
            </a:r>
            <a:endParaRPr lang="ru-RU" sz="1600" dirty="0">
              <a:solidFill>
                <a:srgbClr val="6182C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996110" y="777567"/>
            <a:ext cx="22195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29A35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удобное и наглядное представление аналитической информации</a:t>
            </a:r>
            <a:endParaRPr lang="ru-RU" sz="1600" dirty="0">
              <a:solidFill>
                <a:srgbClr val="29A35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20272" y="3392470"/>
            <a:ext cx="20421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AAA72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моделирование и прогнозирование</a:t>
            </a:r>
            <a:endParaRPr lang="ru-RU" sz="1600" dirty="0">
              <a:solidFill>
                <a:srgbClr val="AAA72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9" name="Picture 2" descr="E:\Tanya\WORK WORK\КОНФЕРЕНЦИИ\К партнерской 2013\Шаблон презентации 2013\иконушки\21_набор иконок - БЕЛЫЙ\2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106" y="2389634"/>
            <a:ext cx="892728" cy="892728"/>
          </a:xfrm>
          <a:prstGeom prst="rect">
            <a:avLst/>
          </a:prstGeom>
          <a:noFill/>
          <a:effectLst>
            <a:outerShdw blurRad="25400" dist="25400" dir="5400000" algn="t" rotWithShape="0">
              <a:prstClr val="black">
                <a:alpha val="32000"/>
              </a:prstClr>
            </a:outerShdw>
          </a:effectLst>
        </p:spPr>
      </p:pic>
      <p:pic>
        <p:nvPicPr>
          <p:cNvPr id="32" name="Picture 3" descr="E:\Tanya\WORK WORK\КОНФЕРЕНЦИИ\К партнерской 2013\Шаблон презентации 2013\иконушки\21_набор иконок - БЕЛЫЙ\32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355726"/>
            <a:ext cx="838519" cy="838519"/>
          </a:xfrm>
          <a:prstGeom prst="rect">
            <a:avLst/>
          </a:prstGeom>
          <a:noFill/>
          <a:effectLst>
            <a:outerShdw blurRad="25400" dist="25400" dir="5400000" algn="t" rotWithShape="0">
              <a:prstClr val="black">
                <a:alpha val="32000"/>
              </a:prstClr>
            </a:outerShdw>
          </a:effectLst>
        </p:spPr>
      </p:pic>
      <p:pic>
        <p:nvPicPr>
          <p:cNvPr id="33" name="Picture 4" descr="E:\Tanya\WORK WORK\КОНФЕРЕНЦИИ\К партнерской 2013\Шаблон презентации 2013\иконушки\21_набор иконок - БЕЛЫЙ\3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394602"/>
            <a:ext cx="786344" cy="786344"/>
          </a:xfrm>
          <a:prstGeom prst="rect">
            <a:avLst/>
          </a:prstGeom>
          <a:noFill/>
          <a:effectLst>
            <a:outerShdw blurRad="25400" dist="25400" dir="5400000" algn="t" rotWithShape="0">
              <a:prstClr val="black">
                <a:alpha val="32000"/>
              </a:prstClr>
            </a:outerShdw>
          </a:effectLst>
        </p:spPr>
      </p:pic>
      <p:pic>
        <p:nvPicPr>
          <p:cNvPr id="34" name="Picture 5" descr="E:\Tanya\WORK WORK\КОНФЕРЕНЦИИ\К партнерской 2013\Шаблон презентации 2013\иконушки\21_набор иконок - БЕЛЫЙ\31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3500" y="2350054"/>
            <a:ext cx="941776" cy="941776"/>
          </a:xfrm>
          <a:prstGeom prst="rect">
            <a:avLst/>
          </a:prstGeom>
          <a:noFill/>
          <a:effectLst>
            <a:outerShdw blurRad="25400" dist="25400" dir="5400000" algn="t" rotWithShape="0">
              <a:prstClr val="black">
                <a:alpha val="32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899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Шестиугольник 104"/>
          <p:cNvSpPr/>
          <p:nvPr/>
        </p:nvSpPr>
        <p:spPr>
          <a:xfrm>
            <a:off x="3825608" y="902410"/>
            <a:ext cx="1440160" cy="1314547"/>
          </a:xfrm>
          <a:prstGeom prst="hexagon">
            <a:avLst/>
          </a:prstGeom>
          <a:solidFill>
            <a:schemeClr val="bg1"/>
          </a:solidFill>
          <a:ln w="38100">
            <a:solidFill>
              <a:srgbClr val="42ADB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106" name="Шестиугольник 105"/>
          <p:cNvSpPr/>
          <p:nvPr/>
        </p:nvSpPr>
        <p:spPr>
          <a:xfrm>
            <a:off x="3897845" y="956989"/>
            <a:ext cx="1292901" cy="1180132"/>
          </a:xfrm>
          <a:prstGeom prst="hexagon">
            <a:avLst/>
          </a:prstGeom>
          <a:noFill/>
          <a:ln w="9525">
            <a:solidFill>
              <a:srgbClr val="42ADB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0" y="627533"/>
            <a:ext cx="1547664" cy="720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15616" y="627534"/>
            <a:ext cx="8026797" cy="72008"/>
          </a:xfrm>
          <a:prstGeom prst="rect">
            <a:avLst/>
          </a:prstGeom>
          <a:gradFill flip="none" rotWithShape="1">
            <a:gsLst>
              <a:gs pos="0">
                <a:srgbClr val="B51B8D">
                  <a:shade val="30000"/>
                  <a:satMod val="115000"/>
                </a:srgbClr>
              </a:gs>
              <a:gs pos="50000">
                <a:srgbClr val="B51B8D">
                  <a:shade val="67500"/>
                  <a:satMod val="115000"/>
                </a:srgbClr>
              </a:gs>
              <a:gs pos="100000">
                <a:srgbClr val="B51B8D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115616" y="195486"/>
            <a:ext cx="3074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rgbClr val="B51B8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ОБЛАСТЬ ПРИМЕНЕНИЯ</a:t>
            </a:r>
          </a:p>
        </p:txBody>
      </p:sp>
      <p:sp>
        <p:nvSpPr>
          <p:cNvPr id="64" name="Шестиугольник 63"/>
          <p:cNvSpPr/>
          <p:nvPr/>
        </p:nvSpPr>
        <p:spPr>
          <a:xfrm>
            <a:off x="3851921" y="3622516"/>
            <a:ext cx="1440160" cy="1314547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65" name="Шестиугольник 64"/>
          <p:cNvSpPr/>
          <p:nvPr/>
        </p:nvSpPr>
        <p:spPr>
          <a:xfrm>
            <a:off x="3841530" y="2244529"/>
            <a:ext cx="1440160" cy="1314547"/>
          </a:xfrm>
          <a:prstGeom prst="hexagon">
            <a:avLst/>
          </a:prstGeom>
          <a:gradFill flip="none" rotWithShape="1">
            <a:gsLst>
              <a:gs pos="0">
                <a:srgbClr val="7F2157">
                  <a:shade val="30000"/>
                  <a:satMod val="115000"/>
                </a:srgbClr>
              </a:gs>
              <a:gs pos="17000">
                <a:srgbClr val="7F2157">
                  <a:shade val="67500"/>
                  <a:satMod val="115000"/>
                </a:srgbClr>
              </a:gs>
              <a:gs pos="100000">
                <a:srgbClr val="CB2785"/>
              </a:gs>
            </a:gsLst>
            <a:lin ang="13500000" scaled="1"/>
            <a:tileRect/>
          </a:gra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66" name="TextBox 65"/>
          <p:cNvSpPr txBox="1"/>
          <p:nvPr/>
        </p:nvSpPr>
        <p:spPr>
          <a:xfrm>
            <a:off x="3729110" y="2436519"/>
            <a:ext cx="1757865" cy="369332"/>
          </a:xfrm>
          <a:prstGeom prst="rect">
            <a:avLst/>
          </a:prstGeom>
          <a:noFill/>
          <a:ln w="9525"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sz="9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ЭФФЕКТИВНЫЙ </a:t>
            </a:r>
          </a:p>
          <a:p>
            <a:pPr algn="ctr"/>
            <a:r>
              <a:rPr lang="ru-RU" sz="9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МУНИЦИПАЛИТЕТ</a:t>
            </a:r>
            <a:endParaRPr lang="ru-RU" sz="9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7" name="Шестиугольник 66"/>
          <p:cNvSpPr/>
          <p:nvPr/>
        </p:nvSpPr>
        <p:spPr>
          <a:xfrm>
            <a:off x="2665924" y="1597825"/>
            <a:ext cx="1440160" cy="1314547"/>
          </a:xfrm>
          <a:prstGeom prst="hexagon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68" name="Шестиугольник 67"/>
          <p:cNvSpPr/>
          <p:nvPr/>
        </p:nvSpPr>
        <p:spPr>
          <a:xfrm>
            <a:off x="5020983" y="1538479"/>
            <a:ext cx="1440160" cy="1314547"/>
          </a:xfrm>
          <a:prstGeom prst="hexagon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69" name="Шестиугольник 68"/>
          <p:cNvSpPr/>
          <p:nvPr/>
        </p:nvSpPr>
        <p:spPr>
          <a:xfrm>
            <a:off x="5020983" y="2919370"/>
            <a:ext cx="1440160" cy="1314547"/>
          </a:xfrm>
          <a:prstGeom prst="hexagon">
            <a:avLst/>
          </a:prstGeom>
          <a:solidFill>
            <a:schemeClr val="bg1"/>
          </a:solidFill>
          <a:ln w="38100">
            <a:solidFill>
              <a:srgbClr val="17A9A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70" name="Шестиугольник 69"/>
          <p:cNvSpPr/>
          <p:nvPr/>
        </p:nvSpPr>
        <p:spPr>
          <a:xfrm>
            <a:off x="2674392" y="2970172"/>
            <a:ext cx="1440160" cy="1314547"/>
          </a:xfrm>
          <a:prstGeom prst="hexagon">
            <a:avLst/>
          </a:prstGeom>
          <a:solidFill>
            <a:schemeClr val="bg1"/>
          </a:solidFill>
          <a:ln w="38100">
            <a:solidFill>
              <a:srgbClr val="007A9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9"/>
          <p:cNvSpPr>
            <a:spLocks noChangeArrowheads="1"/>
          </p:cNvSpPr>
          <p:nvPr/>
        </p:nvSpPr>
        <p:spPr bwMode="auto">
          <a:xfrm>
            <a:off x="2484580" y="1911258"/>
            <a:ext cx="1824037" cy="231668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700" tIns="51849" rIns="103700" bIns="51849">
            <a:spAutoFit/>
          </a:bodyPr>
          <a:lstStyle/>
          <a:p>
            <a:pPr algn="ctr"/>
            <a:r>
              <a:rPr lang="ru-RU" sz="800" dirty="0" smtClean="0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ЗДРАВООХРАНЕНИЕ</a:t>
            </a:r>
            <a:endParaRPr lang="ru-RU" sz="800" dirty="0">
              <a:solidFill>
                <a:srgbClr val="00B0F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3" name="Прямоугольник 9"/>
          <p:cNvSpPr>
            <a:spLocks noChangeArrowheads="1"/>
          </p:cNvSpPr>
          <p:nvPr/>
        </p:nvSpPr>
        <p:spPr bwMode="auto">
          <a:xfrm>
            <a:off x="2818407" y="3165067"/>
            <a:ext cx="1189038" cy="227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700" tIns="51849" rIns="103700" bIns="51849">
            <a:spAutoFit/>
          </a:bodyPr>
          <a:lstStyle/>
          <a:p>
            <a:pPr algn="ctr"/>
            <a:r>
              <a:rPr lang="ru-RU" sz="800" dirty="0">
                <a:solidFill>
                  <a:srgbClr val="007A92"/>
                </a:solidFill>
                <a:latin typeface="Tahoma" pitchFamily="34" charset="0"/>
                <a:cs typeface="Tahoma" pitchFamily="34" charset="0"/>
              </a:rPr>
              <a:t>ЭКОЛОГИЯ</a:t>
            </a:r>
          </a:p>
        </p:txBody>
      </p:sp>
      <p:sp>
        <p:nvSpPr>
          <p:cNvPr id="74" name="Прямоугольник 9"/>
          <p:cNvSpPr>
            <a:spLocks noChangeArrowheads="1"/>
          </p:cNvSpPr>
          <p:nvPr/>
        </p:nvSpPr>
        <p:spPr bwMode="auto">
          <a:xfrm>
            <a:off x="4922588" y="1695857"/>
            <a:ext cx="1655393" cy="227821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3700" tIns="51849" rIns="103700" bIns="51849">
            <a:spAutoFit/>
          </a:bodyPr>
          <a:lstStyle/>
          <a:p>
            <a:pPr algn="ctr"/>
            <a:r>
              <a:rPr lang="ru-RU" sz="8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СТРОИТЕЛЬСТВО</a:t>
            </a:r>
            <a:endParaRPr lang="ru-RU" sz="800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5" name="Прямоугольник 9"/>
          <p:cNvSpPr>
            <a:spLocks noChangeArrowheads="1"/>
          </p:cNvSpPr>
          <p:nvPr/>
        </p:nvSpPr>
        <p:spPr bwMode="auto">
          <a:xfrm flipH="1">
            <a:off x="3682504" y="3863941"/>
            <a:ext cx="1824038" cy="23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700" tIns="51849" rIns="103700" bIns="51849">
            <a:spAutoFit/>
          </a:bodyPr>
          <a:lstStyle/>
          <a:p>
            <a:pPr algn="ctr"/>
            <a:r>
              <a:rPr lang="ru-RU" sz="800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БЕЗОПАСНОСТЬ</a:t>
            </a:r>
          </a:p>
        </p:txBody>
      </p:sp>
      <p:sp>
        <p:nvSpPr>
          <p:cNvPr id="76" name="Прямоугольник 9"/>
          <p:cNvSpPr>
            <a:spLocks noChangeArrowheads="1"/>
          </p:cNvSpPr>
          <p:nvPr/>
        </p:nvSpPr>
        <p:spPr bwMode="auto">
          <a:xfrm flipH="1">
            <a:off x="4858544" y="3156522"/>
            <a:ext cx="1824037" cy="231668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700" tIns="51849" rIns="103700" bIns="51849">
            <a:spAutoFit/>
          </a:bodyPr>
          <a:lstStyle/>
          <a:p>
            <a:pPr algn="ctr"/>
            <a:r>
              <a:rPr lang="ru-RU" sz="800" dirty="0">
                <a:solidFill>
                  <a:srgbClr val="007A92"/>
                </a:solidFill>
                <a:latin typeface="Tahoma" pitchFamily="34" charset="0"/>
                <a:cs typeface="Tahoma" pitchFamily="34" charset="0"/>
              </a:rPr>
              <a:t>ФИНАНСЫ</a:t>
            </a:r>
          </a:p>
        </p:txBody>
      </p:sp>
      <p:sp>
        <p:nvSpPr>
          <p:cNvPr id="77" name="Прямоугольник 9"/>
          <p:cNvSpPr>
            <a:spLocks noChangeArrowheads="1"/>
          </p:cNvSpPr>
          <p:nvPr/>
        </p:nvSpPr>
        <p:spPr bwMode="auto">
          <a:xfrm flipH="1">
            <a:off x="3652908" y="1102236"/>
            <a:ext cx="1824037" cy="227821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700" tIns="51849" rIns="103700" bIns="51849">
            <a:spAutoFit/>
          </a:bodyPr>
          <a:lstStyle/>
          <a:p>
            <a:pPr algn="ctr"/>
            <a:r>
              <a:rPr lang="ru-RU" sz="800" dirty="0">
                <a:solidFill>
                  <a:srgbClr val="42ADB8"/>
                </a:solidFill>
                <a:latin typeface="Tahoma" pitchFamily="34" charset="0"/>
                <a:cs typeface="Tahoma" pitchFamily="34" charset="0"/>
              </a:rPr>
              <a:t>ЖКХ</a:t>
            </a:r>
          </a:p>
        </p:txBody>
      </p:sp>
      <p:pic>
        <p:nvPicPr>
          <p:cNvPr id="78" name="Picture 3" descr="\\192.168.170.75\Documents\Департамент продаж и маркетинга\Отдел дизайна\ФИРМЕННЫЙ СТИЛЬ БАРС Груп\Логотипы по продуктам\БАРС.ЖКХ\БАРС.ЖКХ_логотип\БАРС.ЖКХ_пиктограм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708" y="1508883"/>
            <a:ext cx="504056" cy="41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4" descr="\\192.168.170.75\Documents\Департамент продаж и маркетинга\Отдел дизайна\ФИРМЕННЫЙ СТИЛЬ БАРС Груп\Логотипы по продуктам\БАРС.Сельское Хозяйство\БАРС.Сельское Хозяйство_логотип\БАРС.Сельское Хозяйство_пиктограмма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10000" contrast="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13" y="3499558"/>
            <a:ext cx="310826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Шестиугольник 79"/>
          <p:cNvSpPr/>
          <p:nvPr/>
        </p:nvSpPr>
        <p:spPr>
          <a:xfrm>
            <a:off x="3928124" y="3698719"/>
            <a:ext cx="1292901" cy="1180132"/>
          </a:xfrm>
          <a:prstGeom prst="hexagon">
            <a:avLst/>
          </a:prstGeom>
          <a:noFill/>
          <a:ln w="9525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81" name="Шестиугольник 80"/>
          <p:cNvSpPr/>
          <p:nvPr/>
        </p:nvSpPr>
        <p:spPr>
          <a:xfrm>
            <a:off x="2742205" y="1671617"/>
            <a:ext cx="1292901" cy="1180132"/>
          </a:xfrm>
          <a:prstGeom prst="hexagon">
            <a:avLst/>
          </a:prstGeom>
          <a:noFill/>
          <a:ln w="9525"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82" name="Шестиугольник 81"/>
          <p:cNvSpPr/>
          <p:nvPr/>
        </p:nvSpPr>
        <p:spPr>
          <a:xfrm>
            <a:off x="5090243" y="1614758"/>
            <a:ext cx="1292901" cy="1180132"/>
          </a:xfrm>
          <a:prstGeom prst="hexagon">
            <a:avLst/>
          </a:prstGeom>
          <a:noFill/>
          <a:ln w="9525"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83" name="Шестиугольник 82"/>
          <p:cNvSpPr/>
          <p:nvPr/>
        </p:nvSpPr>
        <p:spPr>
          <a:xfrm>
            <a:off x="5094503" y="2985037"/>
            <a:ext cx="1292901" cy="1180132"/>
          </a:xfrm>
          <a:prstGeom prst="hexagon">
            <a:avLst/>
          </a:prstGeom>
          <a:noFill/>
          <a:ln w="9525">
            <a:solidFill>
              <a:srgbClr val="17A9A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84" name="Шестиугольник 83"/>
          <p:cNvSpPr/>
          <p:nvPr/>
        </p:nvSpPr>
        <p:spPr>
          <a:xfrm>
            <a:off x="2750672" y="3043925"/>
            <a:ext cx="1292901" cy="1180132"/>
          </a:xfrm>
          <a:prstGeom prst="hexagon">
            <a:avLst/>
          </a:prstGeom>
          <a:noFill/>
          <a:ln w="9525">
            <a:solidFill>
              <a:srgbClr val="007A9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pic>
        <p:nvPicPr>
          <p:cNvPr id="85" name="Picture 3" descr="Y:\ФИРМЕННЫЙ СТИЛЬ БАРС Груп\Логотипы по продуктам\БАРС.Мониторинг\БАРС.Эффективный Город_логотип\БАРС.Эффективный Город_пиктограмма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809" y="2794890"/>
            <a:ext cx="59174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5" descr="\\192.168.170.75\Documents\Департамент продаж и маркетинга\Отдел дизайна\ФИРМЕННЫЙ СТИЛЬ БАРС Груп\Логотипы по продуктам\БАРС.Бюджет\БАРС.Бюджет_Бухгалтерия_логотип\БАРС.Бюджет_Бухгалтерия_пиктограмм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981" y="3417967"/>
            <a:ext cx="636939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7" descr="\\192.168.170.75\Documents\Департамент продаж и маркетинга\Отдел дизайна\ФИРМЕННЫЙ СТИЛЬ БАРС Груп\Логотипы по продуктам\БАРС.СтройКомплекс\БАРС.СтройКомплекс_логотип\БАРС.СтройКомплекс_пиктограмма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326" y="2053964"/>
            <a:ext cx="480295" cy="48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6" descr="\\192.168.170.75\Documents\Департамент продаж и маркетинга\Отдел дизайна\ФИРМЕННЫЙ СТИЛЬ БАРС Груп\Логотипы по продуктам\БАРС.Информационная безопасность\БАРС.Информационная Безовасность\БАРС.Информационная Безопасность_пиктограмма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026" y="4163297"/>
            <a:ext cx="456183" cy="54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Шестиугольник 89"/>
          <p:cNvSpPr/>
          <p:nvPr/>
        </p:nvSpPr>
        <p:spPr>
          <a:xfrm>
            <a:off x="1505657" y="2272329"/>
            <a:ext cx="1440160" cy="1314547"/>
          </a:xfrm>
          <a:prstGeom prst="hexagon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91" name="Шестиугольник 90"/>
          <p:cNvSpPr/>
          <p:nvPr/>
        </p:nvSpPr>
        <p:spPr>
          <a:xfrm>
            <a:off x="1505657" y="3633467"/>
            <a:ext cx="1440160" cy="1314547"/>
          </a:xfrm>
          <a:prstGeom prst="hexagon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95" name="Шестиугольник 94"/>
          <p:cNvSpPr/>
          <p:nvPr/>
        </p:nvSpPr>
        <p:spPr>
          <a:xfrm>
            <a:off x="6188353" y="2225371"/>
            <a:ext cx="1440160" cy="1314547"/>
          </a:xfrm>
          <a:prstGeom prst="hexagon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98" name="Шестиугольник 97"/>
          <p:cNvSpPr/>
          <p:nvPr/>
        </p:nvSpPr>
        <p:spPr>
          <a:xfrm>
            <a:off x="1536223" y="2236999"/>
            <a:ext cx="1440160" cy="1314547"/>
          </a:xfrm>
          <a:prstGeom prst="hexagon">
            <a:avLst/>
          </a:prstGeom>
          <a:noFill/>
          <a:ln w="38100">
            <a:noFill/>
          </a:ln>
          <a:effectLst>
            <a:softEdge rad="508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99" name="Шестиугольник 98"/>
          <p:cNvSpPr/>
          <p:nvPr/>
        </p:nvSpPr>
        <p:spPr>
          <a:xfrm>
            <a:off x="1536223" y="3608528"/>
            <a:ext cx="1440160" cy="1314547"/>
          </a:xfrm>
          <a:prstGeom prst="hexagon">
            <a:avLst/>
          </a:prstGeom>
          <a:noFill/>
          <a:ln w="38100">
            <a:noFill/>
          </a:ln>
          <a:effectLst>
            <a:softEdge rad="508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101" name="Шестиугольник 100"/>
          <p:cNvSpPr/>
          <p:nvPr/>
        </p:nvSpPr>
        <p:spPr>
          <a:xfrm>
            <a:off x="6177355" y="3586323"/>
            <a:ext cx="1440160" cy="1314547"/>
          </a:xfrm>
          <a:prstGeom prst="hexagon">
            <a:avLst/>
          </a:prstGeom>
          <a:noFill/>
          <a:ln w="38100">
            <a:noFill/>
          </a:ln>
          <a:effectLst>
            <a:softEdge rad="508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102" name="Шестиугольник 101"/>
          <p:cNvSpPr/>
          <p:nvPr/>
        </p:nvSpPr>
        <p:spPr>
          <a:xfrm>
            <a:off x="6177355" y="2210823"/>
            <a:ext cx="1440160" cy="1314547"/>
          </a:xfrm>
          <a:prstGeom prst="hexagon">
            <a:avLst/>
          </a:prstGeom>
          <a:noFill/>
          <a:ln w="38100">
            <a:noFill/>
          </a:ln>
          <a:effectLst>
            <a:softEdge rad="508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103" name="Шестиугольник 102"/>
          <p:cNvSpPr/>
          <p:nvPr/>
        </p:nvSpPr>
        <p:spPr>
          <a:xfrm>
            <a:off x="7369314" y="1525128"/>
            <a:ext cx="1440160" cy="1314547"/>
          </a:xfrm>
          <a:prstGeom prst="hexagon">
            <a:avLst/>
          </a:prstGeom>
          <a:noFill/>
          <a:ln w="38100">
            <a:noFill/>
          </a:ln>
          <a:effectLst>
            <a:softEdge rad="508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107" name="Шестиугольник 106"/>
          <p:cNvSpPr/>
          <p:nvPr/>
        </p:nvSpPr>
        <p:spPr>
          <a:xfrm>
            <a:off x="1536223" y="944834"/>
            <a:ext cx="1440160" cy="1314547"/>
          </a:xfrm>
          <a:prstGeom prst="hexagon">
            <a:avLst/>
          </a:prstGeom>
          <a:noFill/>
          <a:ln w="38100">
            <a:noFill/>
          </a:ln>
          <a:effectLst>
            <a:softEdge rad="508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108" name="Шестиугольник 107"/>
          <p:cNvSpPr/>
          <p:nvPr/>
        </p:nvSpPr>
        <p:spPr>
          <a:xfrm>
            <a:off x="6189262" y="918794"/>
            <a:ext cx="1440160" cy="1314547"/>
          </a:xfrm>
          <a:prstGeom prst="hexagon">
            <a:avLst/>
          </a:prstGeom>
          <a:noFill/>
          <a:ln w="38100">
            <a:noFill/>
          </a:ln>
          <a:effectLst>
            <a:softEdge rad="508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111" name="Шестиугольник 110"/>
          <p:cNvSpPr/>
          <p:nvPr/>
        </p:nvSpPr>
        <p:spPr>
          <a:xfrm>
            <a:off x="6189262" y="851609"/>
            <a:ext cx="1440160" cy="1314547"/>
          </a:xfrm>
          <a:prstGeom prst="hexagon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112" name="Шестиугольник 111"/>
          <p:cNvSpPr/>
          <p:nvPr/>
        </p:nvSpPr>
        <p:spPr>
          <a:xfrm>
            <a:off x="1516048" y="897163"/>
            <a:ext cx="1440160" cy="1314547"/>
          </a:xfrm>
          <a:prstGeom prst="hexagon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60" name="Шестиугольник 59"/>
          <p:cNvSpPr/>
          <p:nvPr/>
        </p:nvSpPr>
        <p:spPr>
          <a:xfrm>
            <a:off x="1515495" y="903675"/>
            <a:ext cx="1440160" cy="1314547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61" name="Прямоугольник 9"/>
          <p:cNvSpPr>
            <a:spLocks noChangeArrowheads="1"/>
          </p:cNvSpPr>
          <p:nvPr/>
        </p:nvSpPr>
        <p:spPr bwMode="auto">
          <a:xfrm>
            <a:off x="1313718" y="1063428"/>
            <a:ext cx="1824037" cy="231668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700" tIns="51849" rIns="103700" bIns="51849">
            <a:spAutoFit/>
          </a:bodyPr>
          <a:lstStyle/>
          <a:p>
            <a:pPr algn="ctr"/>
            <a:r>
              <a:rPr lang="ru-RU" sz="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ОБРАЗОВАНИЕ</a:t>
            </a:r>
            <a:endParaRPr lang="ru-RU" sz="800" dirty="0">
              <a:solidFill>
                <a:schemeClr val="tx2">
                  <a:lumMod val="60000"/>
                  <a:lumOff val="4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2" name="Шестиугольник 61"/>
          <p:cNvSpPr/>
          <p:nvPr/>
        </p:nvSpPr>
        <p:spPr>
          <a:xfrm>
            <a:off x="1506627" y="2272075"/>
            <a:ext cx="1440160" cy="1314547"/>
          </a:xfrm>
          <a:prstGeom prst="hexagon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63" name="Прямоугольник 9"/>
          <p:cNvSpPr>
            <a:spLocks noChangeArrowheads="1"/>
          </p:cNvSpPr>
          <p:nvPr/>
        </p:nvSpPr>
        <p:spPr bwMode="auto">
          <a:xfrm>
            <a:off x="1757753" y="2392060"/>
            <a:ext cx="950361" cy="350932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3700" tIns="51849" rIns="103700" bIns="51849">
            <a:spAutoFit/>
          </a:bodyPr>
          <a:lstStyle/>
          <a:p>
            <a:pPr algn="ctr"/>
            <a:r>
              <a:rPr lang="ru-RU" sz="800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СОЦИАЛЬНАЯ ЗАЩИТА</a:t>
            </a:r>
            <a:endParaRPr lang="ru-RU" sz="800" dirty="0">
              <a:solidFill>
                <a:schemeClr val="accent4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9" name="Шестиугольник 108"/>
          <p:cNvSpPr/>
          <p:nvPr/>
        </p:nvSpPr>
        <p:spPr>
          <a:xfrm>
            <a:off x="1581252" y="970392"/>
            <a:ext cx="1292901" cy="1180132"/>
          </a:xfrm>
          <a:prstGeom prst="hexagon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110" name="Шестиугольник 109"/>
          <p:cNvSpPr/>
          <p:nvPr/>
        </p:nvSpPr>
        <p:spPr>
          <a:xfrm>
            <a:off x="1571301" y="2326105"/>
            <a:ext cx="1292901" cy="1180132"/>
          </a:xfrm>
          <a:prstGeom prst="hexagon">
            <a:avLst/>
          </a:prstGeom>
          <a:noFill/>
          <a:ln w="9525"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113" name="Шестиугольник 112"/>
          <p:cNvSpPr/>
          <p:nvPr/>
        </p:nvSpPr>
        <p:spPr>
          <a:xfrm>
            <a:off x="6205028" y="848759"/>
            <a:ext cx="1440160" cy="1314547"/>
          </a:xfrm>
          <a:prstGeom prst="hexagon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115" name="Шестиугольник 114"/>
          <p:cNvSpPr/>
          <p:nvPr/>
        </p:nvSpPr>
        <p:spPr>
          <a:xfrm>
            <a:off x="6266789" y="905481"/>
            <a:ext cx="1292901" cy="1180132"/>
          </a:xfrm>
          <a:prstGeom prst="hexagon">
            <a:avLst/>
          </a:prstGeom>
          <a:noFill/>
          <a:ln w="9525"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116" name="Шестиугольник 115"/>
          <p:cNvSpPr/>
          <p:nvPr/>
        </p:nvSpPr>
        <p:spPr>
          <a:xfrm>
            <a:off x="6178604" y="2229164"/>
            <a:ext cx="1440160" cy="1314547"/>
          </a:xfrm>
          <a:prstGeom prst="hexagon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117" name="Шестиугольник 116"/>
          <p:cNvSpPr/>
          <p:nvPr/>
        </p:nvSpPr>
        <p:spPr>
          <a:xfrm>
            <a:off x="6249160" y="2310640"/>
            <a:ext cx="1292901" cy="1180132"/>
          </a:xfrm>
          <a:prstGeom prst="hexagon">
            <a:avLst/>
          </a:prstGeom>
          <a:noFill/>
          <a:ln w="9525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118" name="Прямоугольник 9"/>
          <p:cNvSpPr>
            <a:spLocks noChangeArrowheads="1"/>
          </p:cNvSpPr>
          <p:nvPr/>
        </p:nvSpPr>
        <p:spPr bwMode="auto">
          <a:xfrm>
            <a:off x="6087532" y="1047785"/>
            <a:ext cx="1655393" cy="227821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3700" tIns="51849" rIns="103700" bIns="51849">
            <a:spAutoFit/>
          </a:bodyPr>
          <a:lstStyle/>
          <a:p>
            <a:pPr algn="ctr"/>
            <a:r>
              <a:rPr lang="ru-RU" sz="800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ТРАНСПОРТ</a:t>
            </a:r>
            <a:endParaRPr lang="ru-RU" sz="800" dirty="0">
              <a:solidFill>
                <a:schemeClr val="accent4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9" name="Прямоугольник 9"/>
          <p:cNvSpPr>
            <a:spLocks noChangeArrowheads="1"/>
          </p:cNvSpPr>
          <p:nvPr/>
        </p:nvSpPr>
        <p:spPr bwMode="auto">
          <a:xfrm>
            <a:off x="6059329" y="2295723"/>
            <a:ext cx="1655393" cy="350932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3700" tIns="51849" rIns="103700" bIns="51849">
            <a:spAutoFit/>
          </a:bodyPr>
          <a:lstStyle/>
          <a:p>
            <a:pPr algn="ctr"/>
            <a:r>
              <a:rPr lang="ru-RU" sz="800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ДОРОЖНОЕ </a:t>
            </a:r>
            <a:endParaRPr lang="ru-RU" sz="800" dirty="0">
              <a:solidFill>
                <a:schemeClr val="accent5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800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ХОЗЯЙСТВО</a:t>
            </a:r>
          </a:p>
        </p:txBody>
      </p:sp>
      <p:pic>
        <p:nvPicPr>
          <p:cNvPr id="71" name="Picture 4" descr="\\192.168.170.75\Documents\Департамент продаж и маркетинга\Отдел дизайна\ФИРМЕННЫЙ СТИЛЬ БАРС Груп\Логотипы по продуктам\БАРС.СтройКомплекс\БАРС.СтройКомплекс-Дорожное Хозяйство_логотип\БАРС.СтройКомплекс-Дорожное Хозяйство_пиктограмма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292" y="2823417"/>
            <a:ext cx="683903" cy="39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" name="Шестиугольник 119"/>
          <p:cNvSpPr/>
          <p:nvPr/>
        </p:nvSpPr>
        <p:spPr>
          <a:xfrm>
            <a:off x="1506931" y="3621653"/>
            <a:ext cx="1440160" cy="1314547"/>
          </a:xfrm>
          <a:prstGeom prst="hexagon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121" name="Шестиугольник 120"/>
          <p:cNvSpPr/>
          <p:nvPr/>
        </p:nvSpPr>
        <p:spPr>
          <a:xfrm>
            <a:off x="1566784" y="3683756"/>
            <a:ext cx="1292901" cy="1180132"/>
          </a:xfrm>
          <a:prstGeom prst="hexagon">
            <a:avLst/>
          </a:prstGeom>
          <a:noFill/>
          <a:ln w="9525">
            <a:solidFill>
              <a:srgbClr val="92D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122" name="Прямоугольник 9"/>
          <p:cNvSpPr>
            <a:spLocks noChangeArrowheads="1"/>
          </p:cNvSpPr>
          <p:nvPr/>
        </p:nvSpPr>
        <p:spPr bwMode="auto">
          <a:xfrm>
            <a:off x="1739071" y="3741883"/>
            <a:ext cx="950361" cy="227821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3700" tIns="51849" rIns="103700" bIns="51849">
            <a:spAutoFit/>
          </a:bodyPr>
          <a:lstStyle/>
          <a:p>
            <a:pPr algn="ctr"/>
            <a:r>
              <a:rPr lang="ru-RU" sz="8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ИМУЩЕСТВО</a:t>
            </a:r>
            <a:endParaRPr lang="ru-RU" sz="800" dirty="0">
              <a:solidFill>
                <a:schemeClr val="accent3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3" name="Шестиугольник 122"/>
          <p:cNvSpPr/>
          <p:nvPr/>
        </p:nvSpPr>
        <p:spPr>
          <a:xfrm>
            <a:off x="6187325" y="3598709"/>
            <a:ext cx="1440160" cy="1314547"/>
          </a:xfrm>
          <a:prstGeom prst="hexagon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124" name="Шестиугольник 123"/>
          <p:cNvSpPr/>
          <p:nvPr/>
        </p:nvSpPr>
        <p:spPr>
          <a:xfrm>
            <a:off x="6263298" y="3661887"/>
            <a:ext cx="1292901" cy="1180132"/>
          </a:xfrm>
          <a:prstGeom prst="hexagon">
            <a:avLst/>
          </a:prstGeom>
          <a:noFill/>
          <a:ln w="9525"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125" name="Прямоугольник 9"/>
          <p:cNvSpPr>
            <a:spLocks noChangeArrowheads="1"/>
          </p:cNvSpPr>
          <p:nvPr/>
        </p:nvSpPr>
        <p:spPr bwMode="auto">
          <a:xfrm>
            <a:off x="6067913" y="3750030"/>
            <a:ext cx="1655393" cy="227821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3700" tIns="51849" rIns="103700" bIns="51849">
            <a:spAutoFit/>
          </a:bodyPr>
          <a:lstStyle/>
          <a:p>
            <a:pPr algn="ctr"/>
            <a:r>
              <a:rPr lang="ru-RU" sz="8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ЭНЕРГЕТИКА</a:t>
            </a:r>
            <a:endParaRPr lang="ru-RU" sz="800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2433" y="1272788"/>
            <a:ext cx="669762" cy="6697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93128" y="2161568"/>
            <a:ext cx="549902" cy="5499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418" y="4074445"/>
            <a:ext cx="573710" cy="5737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colorTemperature colorTemp="112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077" y="1431921"/>
            <a:ext cx="573336" cy="5733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221" y="4026433"/>
            <a:ext cx="639990" cy="6399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0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202" y="2633310"/>
            <a:ext cx="770866" cy="77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69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Users\nigmatullina\Desktop\ывпы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3"/>
          <a:stretch/>
        </p:blipFill>
        <p:spPr bwMode="auto">
          <a:xfrm>
            <a:off x="308700" y="915566"/>
            <a:ext cx="6425475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7044655" y="1059582"/>
            <a:ext cx="1940025" cy="3959338"/>
            <a:chOff x="7164288" y="411510"/>
            <a:chExt cx="1467772" cy="4390088"/>
          </a:xfrm>
        </p:grpSpPr>
        <p:pic>
          <p:nvPicPr>
            <p:cNvPr id="3076" name="Picture 4" descr="C:\Users\nigmatullina\Desktop\ва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288" y="411510"/>
              <a:ext cx="1467772" cy="4387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7183744" y="4299942"/>
              <a:ext cx="1440160" cy="5016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 flipV="1">
            <a:off x="0" y="627533"/>
            <a:ext cx="1547664" cy="720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15616" y="627534"/>
            <a:ext cx="8026797" cy="72008"/>
          </a:xfrm>
          <a:prstGeom prst="rect">
            <a:avLst/>
          </a:prstGeom>
          <a:gradFill flip="none" rotWithShape="1">
            <a:gsLst>
              <a:gs pos="0">
                <a:srgbClr val="B51B8D">
                  <a:shade val="30000"/>
                  <a:satMod val="115000"/>
                </a:srgbClr>
              </a:gs>
              <a:gs pos="50000">
                <a:srgbClr val="B51B8D">
                  <a:shade val="67500"/>
                  <a:satMod val="115000"/>
                </a:srgbClr>
              </a:gs>
              <a:gs pos="100000">
                <a:srgbClr val="B51B8D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7" name="Picture 5" descr="C:\Users\nigmatullina\Desktop\пр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9"/>
          <a:stretch/>
        </p:blipFill>
        <p:spPr bwMode="auto">
          <a:xfrm flipH="1">
            <a:off x="6588224" y="653290"/>
            <a:ext cx="277586" cy="448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6692" y="1400572"/>
            <a:ext cx="8018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Порталы</a:t>
            </a:r>
          </a:p>
        </p:txBody>
      </p:sp>
      <p:sp>
        <p:nvSpPr>
          <p:cNvPr id="21" name="Пятиугольник 20"/>
          <p:cNvSpPr/>
          <p:nvPr/>
        </p:nvSpPr>
        <p:spPr>
          <a:xfrm>
            <a:off x="6708998" y="1040532"/>
            <a:ext cx="2721490" cy="506324"/>
          </a:xfrm>
          <a:prstGeom prst="homePlate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ПРОГНОЗИРОВАНИЕ</a:t>
            </a:r>
          </a:p>
        </p:txBody>
      </p:sp>
      <p:sp>
        <p:nvSpPr>
          <p:cNvPr id="22" name="Нашивка 21"/>
          <p:cNvSpPr/>
          <p:nvPr/>
        </p:nvSpPr>
        <p:spPr>
          <a:xfrm>
            <a:off x="6794723" y="3824461"/>
            <a:ext cx="2468328" cy="506324"/>
          </a:xfrm>
          <a:prstGeom prst="chevron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ПРЕОБРАЗОВЫВАЕМ</a:t>
            </a:r>
            <a:endParaRPr lang="ru-RU" sz="1050" b="1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Пятиугольник 23"/>
          <p:cNvSpPr/>
          <p:nvPr/>
        </p:nvSpPr>
        <p:spPr>
          <a:xfrm>
            <a:off x="6660232" y="2427734"/>
            <a:ext cx="2721490" cy="506324"/>
          </a:xfrm>
          <a:prstGeom prst="homePlate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АНАЛИЗ</a:t>
            </a:r>
            <a:endParaRPr lang="ru-RU" sz="105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Нашивка 24"/>
          <p:cNvSpPr/>
          <p:nvPr/>
        </p:nvSpPr>
        <p:spPr>
          <a:xfrm>
            <a:off x="6843489" y="1751087"/>
            <a:ext cx="2468328" cy="506324"/>
          </a:xfrm>
          <a:prstGeom prst="chevron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МОДЕЛИРОВАНИЕ</a:t>
            </a:r>
            <a:endParaRPr lang="ru-RU" sz="105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Нашивка 25"/>
          <p:cNvSpPr/>
          <p:nvPr/>
        </p:nvSpPr>
        <p:spPr>
          <a:xfrm>
            <a:off x="6794723" y="3138289"/>
            <a:ext cx="2468328" cy="506324"/>
          </a:xfrm>
          <a:prstGeom prst="chevron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ЗАГРУЖАЕМ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884764" y="2787774"/>
            <a:ext cx="43751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ЦЕНТРАЛЬНОЕ   ХРАНИЛИЩЕ  ДАННЫХ</a:t>
            </a:r>
            <a:endParaRPr lang="ru-RU" sz="1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307287" y="1371997"/>
            <a:ext cx="13035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Аналитические </a:t>
            </a:r>
          </a:p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приложения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717731" y="1391047"/>
            <a:ext cx="1059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Мобильные</a:t>
            </a:r>
          </a:p>
          <a:p>
            <a:pPr algn="ctr"/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приложения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296574" y="1400572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ГИС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345068" y="1362472"/>
            <a:ext cx="10262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Управление</a:t>
            </a:r>
          </a:p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задачами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74792" y="2255143"/>
            <a:ext cx="7104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Отчёты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736284" y="2264668"/>
            <a:ext cx="12907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Ad-hoc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запросы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606210" y="2283718"/>
            <a:ext cx="9821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Dashboards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555759" y="2283718"/>
            <a:ext cx="5454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OLAP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08700" y="3291830"/>
            <a:ext cx="53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Сбор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604542" y="3291830"/>
            <a:ext cx="13580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Преобразование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427965" y="3291830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Загрузка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-80363" y="3997254"/>
            <a:ext cx="14180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Информационная система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336411" y="4004848"/>
            <a:ext cx="2016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Информационная система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414569" y="4136876"/>
            <a:ext cx="13681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Внутренние БД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5133236" y="4155926"/>
            <a:ext cx="13681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Файлы</a:t>
            </a:r>
          </a:p>
        </p:txBody>
      </p:sp>
      <p:sp>
        <p:nvSpPr>
          <p:cNvPr id="46" name="Нашивка 45"/>
          <p:cNvSpPr/>
          <p:nvPr/>
        </p:nvSpPr>
        <p:spPr>
          <a:xfrm>
            <a:off x="6732240" y="4554066"/>
            <a:ext cx="2468328" cy="506324"/>
          </a:xfrm>
          <a:prstGeom prst="chevron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СОБИРАЕМ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115616" y="195486"/>
            <a:ext cx="2398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 smtClean="0">
                <a:solidFill>
                  <a:srgbClr val="B51B8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ПРОЦЕСС РАБОТЫ</a:t>
            </a:r>
            <a:endParaRPr lang="ru-RU" sz="1800" b="1" dirty="0">
              <a:solidFill>
                <a:srgbClr val="B51B8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4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Прямая соединительная линия 67"/>
          <p:cNvCxnSpPr>
            <a:stCxn id="51" idx="3"/>
          </p:cNvCxnSpPr>
          <p:nvPr/>
        </p:nvCxnSpPr>
        <p:spPr>
          <a:xfrm flipV="1">
            <a:off x="2376318" y="2391731"/>
            <a:ext cx="5076002" cy="1462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Овал 68"/>
          <p:cNvSpPr/>
          <p:nvPr/>
        </p:nvSpPr>
        <p:spPr>
          <a:xfrm>
            <a:off x="7380312" y="2211710"/>
            <a:ext cx="360040" cy="360040"/>
          </a:xfrm>
          <a:prstGeom prst="ellipse">
            <a:avLst/>
          </a:prstGeom>
          <a:solidFill>
            <a:srgbClr val="E175A3"/>
          </a:soli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7452320" y="2283718"/>
            <a:ext cx="216024" cy="216024"/>
          </a:xfrm>
          <a:prstGeom prst="ellipse">
            <a:avLst/>
          </a:prstGeom>
          <a:solidFill>
            <a:schemeClr val="bg1">
              <a:alpha val="85882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pic>
        <p:nvPicPr>
          <p:cNvPr id="11" name="Picture 2" descr="C:\Users\nigmatullina\Desktop\БАРС.Бизнес-Аналитика (лифлет) 2014_крив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" t="77242" r="-1" b="14757"/>
          <a:stretch/>
        </p:blipFill>
        <p:spPr bwMode="auto">
          <a:xfrm>
            <a:off x="-12600" y="4114800"/>
            <a:ext cx="91440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0" y="4030960"/>
            <a:ext cx="9144000" cy="1249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067944" y="3435846"/>
            <a:ext cx="19254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87313" algn="l"/>
              </a:tabLst>
            </a:pP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приведение </a:t>
            </a:r>
          </a:p>
          <a:p>
            <a:pPr>
              <a:tabLst>
                <a:tab pos="87313" algn="l"/>
              </a:tabLst>
            </a:pP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 единому виду</a:t>
            </a: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48264" y="843558"/>
            <a:ext cx="2088232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100" b="1" dirty="0" smtClean="0">
                <a:solidFill>
                  <a:srgbClr val="B51B8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Передача </a:t>
            </a:r>
            <a:r>
              <a:rPr lang="ru-RU" sz="1100" b="1" dirty="0">
                <a:solidFill>
                  <a:srgbClr val="B51B8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данных в аналитический блок</a:t>
            </a:r>
          </a:p>
          <a:p>
            <a:pPr marL="171450" lvl="0" indent="-1714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100" b="1" dirty="0" smtClean="0">
                <a:solidFill>
                  <a:srgbClr val="B51B8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Передача </a:t>
            </a:r>
            <a:r>
              <a:rPr lang="ru-RU" sz="1100" b="1" dirty="0">
                <a:solidFill>
                  <a:srgbClr val="B51B8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данных для внешних </a:t>
            </a:r>
            <a:r>
              <a:rPr lang="ru-RU" sz="1100" b="1" dirty="0" smtClean="0">
                <a:solidFill>
                  <a:srgbClr val="B51B8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ресурсов </a:t>
            </a:r>
          </a:p>
          <a:p>
            <a:pPr marL="171450" lvl="0" indent="-1714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100" b="1" dirty="0" smtClean="0">
                <a:solidFill>
                  <a:srgbClr val="B51B8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Открытые данные</a:t>
            </a:r>
            <a:endParaRPr lang="ru-RU" sz="1100" b="1" dirty="0">
              <a:solidFill>
                <a:srgbClr val="B51B8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71528" y="4386808"/>
            <a:ext cx="52184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СБОР ДАННЫХ</a:t>
            </a:r>
            <a:r>
              <a:rPr lang="ru-RU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 существующих, 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открытых систем, локальных файлов в единую базу</a:t>
            </a:r>
          </a:p>
        </p:txBody>
      </p:sp>
      <p:sp>
        <p:nvSpPr>
          <p:cNvPr id="13" name="Freeform 286"/>
          <p:cNvSpPr>
            <a:spLocks noEditPoints="1"/>
          </p:cNvSpPr>
          <p:nvPr/>
        </p:nvSpPr>
        <p:spPr bwMode="auto">
          <a:xfrm>
            <a:off x="827584" y="4587974"/>
            <a:ext cx="216024" cy="255567"/>
          </a:xfrm>
          <a:custGeom>
            <a:avLst/>
            <a:gdLst>
              <a:gd name="T0" fmla="*/ 169 w 295"/>
              <a:gd name="T1" fmla="*/ 81 h 349"/>
              <a:gd name="T2" fmla="*/ 169 w 295"/>
              <a:gd name="T3" fmla="*/ 122 h 349"/>
              <a:gd name="T4" fmla="*/ 213 w 295"/>
              <a:gd name="T5" fmla="*/ 122 h 349"/>
              <a:gd name="T6" fmla="*/ 169 w 295"/>
              <a:gd name="T7" fmla="*/ 81 h 349"/>
              <a:gd name="T8" fmla="*/ 11 w 295"/>
              <a:gd name="T9" fmla="*/ 72 h 349"/>
              <a:gd name="T10" fmla="*/ 11 w 295"/>
              <a:gd name="T11" fmla="*/ 338 h 349"/>
              <a:gd name="T12" fmla="*/ 216 w 295"/>
              <a:gd name="T13" fmla="*/ 338 h 349"/>
              <a:gd name="T14" fmla="*/ 216 w 295"/>
              <a:gd name="T15" fmla="*/ 133 h 349"/>
              <a:gd name="T16" fmla="*/ 155 w 295"/>
              <a:gd name="T17" fmla="*/ 133 h 349"/>
              <a:gd name="T18" fmla="*/ 155 w 295"/>
              <a:gd name="T19" fmla="*/ 72 h 349"/>
              <a:gd name="T20" fmla="*/ 11 w 295"/>
              <a:gd name="T21" fmla="*/ 72 h 349"/>
              <a:gd name="T22" fmla="*/ 234 w 295"/>
              <a:gd name="T23" fmla="*/ 15 h 349"/>
              <a:gd name="T24" fmla="*/ 234 w 295"/>
              <a:gd name="T25" fmla="*/ 61 h 349"/>
              <a:gd name="T26" fmla="*/ 280 w 295"/>
              <a:gd name="T27" fmla="*/ 61 h 349"/>
              <a:gd name="T28" fmla="*/ 234 w 295"/>
              <a:gd name="T29" fmla="*/ 15 h 349"/>
              <a:gd name="T30" fmla="*/ 83 w 295"/>
              <a:gd name="T31" fmla="*/ 14 h 349"/>
              <a:gd name="T32" fmla="*/ 83 w 295"/>
              <a:gd name="T33" fmla="*/ 61 h 349"/>
              <a:gd name="T34" fmla="*/ 164 w 295"/>
              <a:gd name="T35" fmla="*/ 61 h 349"/>
              <a:gd name="T36" fmla="*/ 227 w 295"/>
              <a:gd name="T37" fmla="*/ 118 h 349"/>
              <a:gd name="T38" fmla="*/ 227 w 295"/>
              <a:gd name="T39" fmla="*/ 270 h 349"/>
              <a:gd name="T40" fmla="*/ 281 w 295"/>
              <a:gd name="T41" fmla="*/ 270 h 349"/>
              <a:gd name="T42" fmla="*/ 281 w 295"/>
              <a:gd name="T43" fmla="*/ 72 h 349"/>
              <a:gd name="T44" fmla="*/ 223 w 295"/>
              <a:gd name="T45" fmla="*/ 72 h 349"/>
              <a:gd name="T46" fmla="*/ 223 w 295"/>
              <a:gd name="T47" fmla="*/ 14 h 349"/>
              <a:gd name="T48" fmla="*/ 83 w 295"/>
              <a:gd name="T49" fmla="*/ 14 h 349"/>
              <a:gd name="T50" fmla="*/ 72 w 295"/>
              <a:gd name="T51" fmla="*/ 0 h 349"/>
              <a:gd name="T52" fmla="*/ 237 w 295"/>
              <a:gd name="T53" fmla="*/ 0 h 349"/>
              <a:gd name="T54" fmla="*/ 295 w 295"/>
              <a:gd name="T55" fmla="*/ 58 h 349"/>
              <a:gd name="T56" fmla="*/ 295 w 295"/>
              <a:gd name="T57" fmla="*/ 284 h 349"/>
              <a:gd name="T58" fmla="*/ 227 w 295"/>
              <a:gd name="T59" fmla="*/ 284 h 349"/>
              <a:gd name="T60" fmla="*/ 227 w 295"/>
              <a:gd name="T61" fmla="*/ 349 h 349"/>
              <a:gd name="T62" fmla="*/ 0 w 295"/>
              <a:gd name="T63" fmla="*/ 349 h 349"/>
              <a:gd name="T64" fmla="*/ 0 w 295"/>
              <a:gd name="T65" fmla="*/ 61 h 349"/>
              <a:gd name="T66" fmla="*/ 72 w 295"/>
              <a:gd name="T67" fmla="*/ 61 h 349"/>
              <a:gd name="T68" fmla="*/ 72 w 295"/>
              <a:gd name="T69" fmla="*/ 0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5" h="349">
                <a:moveTo>
                  <a:pt x="169" y="81"/>
                </a:moveTo>
                <a:lnTo>
                  <a:pt x="169" y="122"/>
                </a:lnTo>
                <a:lnTo>
                  <a:pt x="213" y="122"/>
                </a:lnTo>
                <a:lnTo>
                  <a:pt x="169" y="81"/>
                </a:lnTo>
                <a:close/>
                <a:moveTo>
                  <a:pt x="11" y="72"/>
                </a:moveTo>
                <a:lnTo>
                  <a:pt x="11" y="338"/>
                </a:lnTo>
                <a:lnTo>
                  <a:pt x="216" y="338"/>
                </a:lnTo>
                <a:lnTo>
                  <a:pt x="216" y="133"/>
                </a:lnTo>
                <a:lnTo>
                  <a:pt x="155" y="133"/>
                </a:lnTo>
                <a:lnTo>
                  <a:pt x="155" y="72"/>
                </a:lnTo>
                <a:lnTo>
                  <a:pt x="11" y="72"/>
                </a:lnTo>
                <a:close/>
                <a:moveTo>
                  <a:pt x="234" y="15"/>
                </a:moveTo>
                <a:lnTo>
                  <a:pt x="234" y="61"/>
                </a:lnTo>
                <a:lnTo>
                  <a:pt x="280" y="61"/>
                </a:lnTo>
                <a:lnTo>
                  <a:pt x="234" y="15"/>
                </a:lnTo>
                <a:close/>
                <a:moveTo>
                  <a:pt x="83" y="14"/>
                </a:moveTo>
                <a:lnTo>
                  <a:pt x="83" y="61"/>
                </a:lnTo>
                <a:lnTo>
                  <a:pt x="164" y="61"/>
                </a:lnTo>
                <a:lnTo>
                  <a:pt x="227" y="118"/>
                </a:lnTo>
                <a:lnTo>
                  <a:pt x="227" y="270"/>
                </a:lnTo>
                <a:lnTo>
                  <a:pt x="281" y="270"/>
                </a:lnTo>
                <a:lnTo>
                  <a:pt x="281" y="72"/>
                </a:lnTo>
                <a:lnTo>
                  <a:pt x="223" y="72"/>
                </a:lnTo>
                <a:lnTo>
                  <a:pt x="223" y="14"/>
                </a:lnTo>
                <a:lnTo>
                  <a:pt x="83" y="14"/>
                </a:lnTo>
                <a:close/>
                <a:moveTo>
                  <a:pt x="72" y="0"/>
                </a:moveTo>
                <a:lnTo>
                  <a:pt x="237" y="0"/>
                </a:lnTo>
                <a:lnTo>
                  <a:pt x="295" y="58"/>
                </a:lnTo>
                <a:lnTo>
                  <a:pt x="295" y="284"/>
                </a:lnTo>
                <a:lnTo>
                  <a:pt x="227" y="284"/>
                </a:lnTo>
                <a:lnTo>
                  <a:pt x="227" y="349"/>
                </a:lnTo>
                <a:lnTo>
                  <a:pt x="0" y="349"/>
                </a:lnTo>
                <a:lnTo>
                  <a:pt x="0" y="61"/>
                </a:lnTo>
                <a:lnTo>
                  <a:pt x="72" y="61"/>
                </a:lnTo>
                <a:lnTo>
                  <a:pt x="72" y="0"/>
                </a:lnTo>
                <a:close/>
              </a:path>
            </a:pathLst>
          </a:custGeom>
          <a:solidFill>
            <a:srgbClr val="64BEC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539552" y="4443958"/>
            <a:ext cx="310588" cy="288032"/>
            <a:chOff x="-4573016" y="555526"/>
            <a:chExt cx="568325" cy="527051"/>
          </a:xfrm>
          <a:solidFill>
            <a:srgbClr val="6DC0FF"/>
          </a:solidFill>
        </p:grpSpPr>
        <p:sp>
          <p:nvSpPr>
            <p:cNvPr id="14" name="Freeform 288"/>
            <p:cNvSpPr>
              <a:spLocks/>
            </p:cNvSpPr>
            <p:nvPr/>
          </p:nvSpPr>
          <p:spPr bwMode="auto">
            <a:xfrm>
              <a:off x="-4384103" y="836514"/>
              <a:ext cx="188913" cy="246063"/>
            </a:xfrm>
            <a:custGeom>
              <a:avLst/>
              <a:gdLst>
                <a:gd name="T0" fmla="*/ 61 w 119"/>
                <a:gd name="T1" fmla="*/ 0 h 155"/>
                <a:gd name="T2" fmla="*/ 64 w 119"/>
                <a:gd name="T3" fmla="*/ 2 h 155"/>
                <a:gd name="T4" fmla="*/ 65 w 119"/>
                <a:gd name="T5" fmla="*/ 3 h 155"/>
                <a:gd name="T6" fmla="*/ 65 w 119"/>
                <a:gd name="T7" fmla="*/ 7 h 155"/>
                <a:gd name="T8" fmla="*/ 65 w 119"/>
                <a:gd name="T9" fmla="*/ 136 h 155"/>
                <a:gd name="T10" fmla="*/ 110 w 119"/>
                <a:gd name="T11" fmla="*/ 92 h 155"/>
                <a:gd name="T12" fmla="*/ 113 w 119"/>
                <a:gd name="T13" fmla="*/ 90 h 155"/>
                <a:gd name="T14" fmla="*/ 116 w 119"/>
                <a:gd name="T15" fmla="*/ 90 h 155"/>
                <a:gd name="T16" fmla="*/ 118 w 119"/>
                <a:gd name="T17" fmla="*/ 92 h 155"/>
                <a:gd name="T18" fmla="*/ 119 w 119"/>
                <a:gd name="T19" fmla="*/ 95 h 155"/>
                <a:gd name="T20" fmla="*/ 119 w 119"/>
                <a:gd name="T21" fmla="*/ 98 h 155"/>
                <a:gd name="T22" fmla="*/ 118 w 119"/>
                <a:gd name="T23" fmla="*/ 100 h 155"/>
                <a:gd name="T24" fmla="*/ 64 w 119"/>
                <a:gd name="T25" fmla="*/ 154 h 155"/>
                <a:gd name="T26" fmla="*/ 62 w 119"/>
                <a:gd name="T27" fmla="*/ 155 h 155"/>
                <a:gd name="T28" fmla="*/ 61 w 119"/>
                <a:gd name="T29" fmla="*/ 155 h 155"/>
                <a:gd name="T30" fmla="*/ 57 w 119"/>
                <a:gd name="T31" fmla="*/ 155 h 155"/>
                <a:gd name="T32" fmla="*/ 56 w 119"/>
                <a:gd name="T33" fmla="*/ 154 h 155"/>
                <a:gd name="T34" fmla="*/ 2 w 119"/>
                <a:gd name="T35" fmla="*/ 100 h 155"/>
                <a:gd name="T36" fmla="*/ 0 w 119"/>
                <a:gd name="T37" fmla="*/ 98 h 155"/>
                <a:gd name="T38" fmla="*/ 0 w 119"/>
                <a:gd name="T39" fmla="*/ 95 h 155"/>
                <a:gd name="T40" fmla="*/ 2 w 119"/>
                <a:gd name="T41" fmla="*/ 92 h 155"/>
                <a:gd name="T42" fmla="*/ 5 w 119"/>
                <a:gd name="T43" fmla="*/ 90 h 155"/>
                <a:gd name="T44" fmla="*/ 8 w 119"/>
                <a:gd name="T45" fmla="*/ 90 h 155"/>
                <a:gd name="T46" fmla="*/ 10 w 119"/>
                <a:gd name="T47" fmla="*/ 92 h 155"/>
                <a:gd name="T48" fmla="*/ 54 w 119"/>
                <a:gd name="T49" fmla="*/ 136 h 155"/>
                <a:gd name="T50" fmla="*/ 54 w 119"/>
                <a:gd name="T51" fmla="*/ 7 h 155"/>
                <a:gd name="T52" fmla="*/ 56 w 119"/>
                <a:gd name="T53" fmla="*/ 3 h 155"/>
                <a:gd name="T54" fmla="*/ 57 w 119"/>
                <a:gd name="T55" fmla="*/ 2 h 155"/>
                <a:gd name="T56" fmla="*/ 61 w 119"/>
                <a:gd name="T57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9" h="155">
                  <a:moveTo>
                    <a:pt x="61" y="0"/>
                  </a:moveTo>
                  <a:lnTo>
                    <a:pt x="64" y="2"/>
                  </a:lnTo>
                  <a:lnTo>
                    <a:pt x="65" y="3"/>
                  </a:lnTo>
                  <a:lnTo>
                    <a:pt x="65" y="7"/>
                  </a:lnTo>
                  <a:lnTo>
                    <a:pt x="65" y="136"/>
                  </a:lnTo>
                  <a:lnTo>
                    <a:pt x="110" y="92"/>
                  </a:lnTo>
                  <a:lnTo>
                    <a:pt x="113" y="90"/>
                  </a:lnTo>
                  <a:lnTo>
                    <a:pt x="116" y="90"/>
                  </a:lnTo>
                  <a:lnTo>
                    <a:pt x="118" y="92"/>
                  </a:lnTo>
                  <a:lnTo>
                    <a:pt x="119" y="95"/>
                  </a:lnTo>
                  <a:lnTo>
                    <a:pt x="119" y="98"/>
                  </a:lnTo>
                  <a:lnTo>
                    <a:pt x="118" y="100"/>
                  </a:lnTo>
                  <a:lnTo>
                    <a:pt x="64" y="154"/>
                  </a:lnTo>
                  <a:lnTo>
                    <a:pt x="62" y="155"/>
                  </a:lnTo>
                  <a:lnTo>
                    <a:pt x="61" y="155"/>
                  </a:lnTo>
                  <a:lnTo>
                    <a:pt x="57" y="155"/>
                  </a:lnTo>
                  <a:lnTo>
                    <a:pt x="56" y="154"/>
                  </a:lnTo>
                  <a:lnTo>
                    <a:pt x="2" y="100"/>
                  </a:lnTo>
                  <a:lnTo>
                    <a:pt x="0" y="98"/>
                  </a:lnTo>
                  <a:lnTo>
                    <a:pt x="0" y="95"/>
                  </a:lnTo>
                  <a:lnTo>
                    <a:pt x="2" y="92"/>
                  </a:lnTo>
                  <a:lnTo>
                    <a:pt x="5" y="90"/>
                  </a:lnTo>
                  <a:lnTo>
                    <a:pt x="8" y="90"/>
                  </a:lnTo>
                  <a:lnTo>
                    <a:pt x="10" y="92"/>
                  </a:lnTo>
                  <a:lnTo>
                    <a:pt x="54" y="136"/>
                  </a:lnTo>
                  <a:lnTo>
                    <a:pt x="54" y="7"/>
                  </a:lnTo>
                  <a:lnTo>
                    <a:pt x="56" y="3"/>
                  </a:lnTo>
                  <a:lnTo>
                    <a:pt x="57" y="2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289"/>
            <p:cNvSpPr>
              <a:spLocks/>
            </p:cNvSpPr>
            <p:nvPr/>
          </p:nvSpPr>
          <p:spPr bwMode="auto">
            <a:xfrm>
              <a:off x="-4573016" y="555526"/>
              <a:ext cx="568325" cy="395288"/>
            </a:xfrm>
            <a:custGeom>
              <a:avLst/>
              <a:gdLst>
                <a:gd name="T0" fmla="*/ 234 w 358"/>
                <a:gd name="T1" fmla="*/ 5 h 249"/>
                <a:gd name="T2" fmla="*/ 274 w 358"/>
                <a:gd name="T3" fmla="*/ 33 h 249"/>
                <a:gd name="T4" fmla="*/ 294 w 358"/>
                <a:gd name="T5" fmla="*/ 80 h 249"/>
                <a:gd name="T6" fmla="*/ 333 w 358"/>
                <a:gd name="T7" fmla="*/ 102 h 249"/>
                <a:gd name="T8" fmla="*/ 355 w 358"/>
                <a:gd name="T9" fmla="*/ 141 h 249"/>
                <a:gd name="T10" fmla="*/ 355 w 358"/>
                <a:gd name="T11" fmla="*/ 187 h 249"/>
                <a:gd name="T12" fmla="*/ 330 w 358"/>
                <a:gd name="T13" fmla="*/ 228 h 249"/>
                <a:gd name="T14" fmla="*/ 288 w 358"/>
                <a:gd name="T15" fmla="*/ 249 h 249"/>
                <a:gd name="T16" fmla="*/ 283 w 358"/>
                <a:gd name="T17" fmla="*/ 249 h 249"/>
                <a:gd name="T18" fmla="*/ 212 w 358"/>
                <a:gd name="T19" fmla="*/ 247 h 249"/>
                <a:gd name="T20" fmla="*/ 209 w 358"/>
                <a:gd name="T21" fmla="*/ 242 h 249"/>
                <a:gd name="T22" fmla="*/ 212 w 358"/>
                <a:gd name="T23" fmla="*/ 238 h 249"/>
                <a:gd name="T24" fmla="*/ 279 w 358"/>
                <a:gd name="T25" fmla="*/ 238 h 249"/>
                <a:gd name="T26" fmla="*/ 302 w 358"/>
                <a:gd name="T27" fmla="*/ 231 h 249"/>
                <a:gd name="T28" fmla="*/ 335 w 358"/>
                <a:gd name="T29" fmla="*/ 205 h 249"/>
                <a:gd name="T30" fmla="*/ 346 w 358"/>
                <a:gd name="T31" fmla="*/ 164 h 249"/>
                <a:gd name="T32" fmla="*/ 330 w 358"/>
                <a:gd name="T33" fmla="*/ 116 h 249"/>
                <a:gd name="T34" fmla="*/ 288 w 358"/>
                <a:gd name="T35" fmla="*/ 90 h 249"/>
                <a:gd name="T36" fmla="*/ 283 w 358"/>
                <a:gd name="T37" fmla="*/ 85 h 249"/>
                <a:gd name="T38" fmla="*/ 268 w 358"/>
                <a:gd name="T39" fmla="*/ 43 h 249"/>
                <a:gd name="T40" fmla="*/ 232 w 358"/>
                <a:gd name="T41" fmla="*/ 17 h 249"/>
                <a:gd name="T42" fmla="*/ 184 w 358"/>
                <a:gd name="T43" fmla="*/ 17 h 249"/>
                <a:gd name="T44" fmla="*/ 148 w 358"/>
                <a:gd name="T45" fmla="*/ 44 h 249"/>
                <a:gd name="T46" fmla="*/ 135 w 358"/>
                <a:gd name="T47" fmla="*/ 72 h 249"/>
                <a:gd name="T48" fmla="*/ 121 w 358"/>
                <a:gd name="T49" fmla="*/ 67 h 249"/>
                <a:gd name="T50" fmla="*/ 93 w 358"/>
                <a:gd name="T51" fmla="*/ 71 h 249"/>
                <a:gd name="T52" fmla="*/ 68 w 358"/>
                <a:gd name="T53" fmla="*/ 95 h 249"/>
                <a:gd name="T54" fmla="*/ 65 w 358"/>
                <a:gd name="T55" fmla="*/ 120 h 249"/>
                <a:gd name="T56" fmla="*/ 40 w 358"/>
                <a:gd name="T57" fmla="*/ 128 h 249"/>
                <a:gd name="T58" fmla="*/ 14 w 358"/>
                <a:gd name="T59" fmla="*/ 157 h 249"/>
                <a:gd name="T60" fmla="*/ 16 w 358"/>
                <a:gd name="T61" fmla="*/ 202 h 249"/>
                <a:gd name="T62" fmla="*/ 47 w 358"/>
                <a:gd name="T63" fmla="*/ 233 h 249"/>
                <a:gd name="T64" fmla="*/ 144 w 358"/>
                <a:gd name="T65" fmla="*/ 238 h 249"/>
                <a:gd name="T66" fmla="*/ 148 w 358"/>
                <a:gd name="T67" fmla="*/ 239 h 249"/>
                <a:gd name="T68" fmla="*/ 148 w 358"/>
                <a:gd name="T69" fmla="*/ 246 h 249"/>
                <a:gd name="T70" fmla="*/ 144 w 358"/>
                <a:gd name="T71" fmla="*/ 249 h 249"/>
                <a:gd name="T72" fmla="*/ 47 w 358"/>
                <a:gd name="T73" fmla="*/ 246 h 249"/>
                <a:gd name="T74" fmla="*/ 13 w 358"/>
                <a:gd name="T75" fmla="*/ 220 h 249"/>
                <a:gd name="T76" fmla="*/ 0 w 358"/>
                <a:gd name="T77" fmla="*/ 179 h 249"/>
                <a:gd name="T78" fmla="*/ 14 w 358"/>
                <a:gd name="T79" fmla="*/ 134 h 249"/>
                <a:gd name="T80" fmla="*/ 52 w 358"/>
                <a:gd name="T81" fmla="*/ 110 h 249"/>
                <a:gd name="T82" fmla="*/ 70 w 358"/>
                <a:gd name="T83" fmla="*/ 71 h 249"/>
                <a:gd name="T84" fmla="*/ 111 w 358"/>
                <a:gd name="T85" fmla="*/ 54 h 249"/>
                <a:gd name="T86" fmla="*/ 129 w 358"/>
                <a:gd name="T87" fmla="*/ 56 h 249"/>
                <a:gd name="T88" fmla="*/ 160 w 358"/>
                <a:gd name="T89" fmla="*/ 17 h 249"/>
                <a:gd name="T90" fmla="*/ 209 w 358"/>
                <a:gd name="T91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8" h="249">
                  <a:moveTo>
                    <a:pt x="209" y="0"/>
                  </a:moveTo>
                  <a:lnTo>
                    <a:pt x="234" y="5"/>
                  </a:lnTo>
                  <a:lnTo>
                    <a:pt x="256" y="17"/>
                  </a:lnTo>
                  <a:lnTo>
                    <a:pt x="274" y="33"/>
                  </a:lnTo>
                  <a:lnTo>
                    <a:pt x="288" y="56"/>
                  </a:lnTo>
                  <a:lnTo>
                    <a:pt x="294" y="80"/>
                  </a:lnTo>
                  <a:lnTo>
                    <a:pt x="315" y="89"/>
                  </a:lnTo>
                  <a:lnTo>
                    <a:pt x="333" y="102"/>
                  </a:lnTo>
                  <a:lnTo>
                    <a:pt x="346" y="120"/>
                  </a:lnTo>
                  <a:lnTo>
                    <a:pt x="355" y="141"/>
                  </a:lnTo>
                  <a:lnTo>
                    <a:pt x="358" y="164"/>
                  </a:lnTo>
                  <a:lnTo>
                    <a:pt x="355" y="187"/>
                  </a:lnTo>
                  <a:lnTo>
                    <a:pt x="345" y="210"/>
                  </a:lnTo>
                  <a:lnTo>
                    <a:pt x="330" y="228"/>
                  </a:lnTo>
                  <a:lnTo>
                    <a:pt x="310" y="241"/>
                  </a:lnTo>
                  <a:lnTo>
                    <a:pt x="288" y="249"/>
                  </a:lnTo>
                  <a:lnTo>
                    <a:pt x="288" y="249"/>
                  </a:lnTo>
                  <a:lnTo>
                    <a:pt x="283" y="249"/>
                  </a:lnTo>
                  <a:lnTo>
                    <a:pt x="216" y="249"/>
                  </a:lnTo>
                  <a:lnTo>
                    <a:pt x="212" y="247"/>
                  </a:lnTo>
                  <a:lnTo>
                    <a:pt x="211" y="246"/>
                  </a:lnTo>
                  <a:lnTo>
                    <a:pt x="209" y="242"/>
                  </a:lnTo>
                  <a:lnTo>
                    <a:pt x="211" y="239"/>
                  </a:lnTo>
                  <a:lnTo>
                    <a:pt x="212" y="238"/>
                  </a:lnTo>
                  <a:lnTo>
                    <a:pt x="216" y="238"/>
                  </a:lnTo>
                  <a:lnTo>
                    <a:pt x="279" y="238"/>
                  </a:lnTo>
                  <a:lnTo>
                    <a:pt x="281" y="238"/>
                  </a:lnTo>
                  <a:lnTo>
                    <a:pt x="302" y="231"/>
                  </a:lnTo>
                  <a:lnTo>
                    <a:pt x="320" y="220"/>
                  </a:lnTo>
                  <a:lnTo>
                    <a:pt x="335" y="205"/>
                  </a:lnTo>
                  <a:lnTo>
                    <a:pt x="343" y="185"/>
                  </a:lnTo>
                  <a:lnTo>
                    <a:pt x="346" y="164"/>
                  </a:lnTo>
                  <a:lnTo>
                    <a:pt x="343" y="138"/>
                  </a:lnTo>
                  <a:lnTo>
                    <a:pt x="330" y="116"/>
                  </a:lnTo>
                  <a:lnTo>
                    <a:pt x="310" y="100"/>
                  </a:lnTo>
                  <a:lnTo>
                    <a:pt x="288" y="90"/>
                  </a:lnTo>
                  <a:lnTo>
                    <a:pt x="283" y="90"/>
                  </a:lnTo>
                  <a:lnTo>
                    <a:pt x="283" y="85"/>
                  </a:lnTo>
                  <a:lnTo>
                    <a:pt x="278" y="62"/>
                  </a:lnTo>
                  <a:lnTo>
                    <a:pt x="268" y="43"/>
                  </a:lnTo>
                  <a:lnTo>
                    <a:pt x="252" y="26"/>
                  </a:lnTo>
                  <a:lnTo>
                    <a:pt x="232" y="17"/>
                  </a:lnTo>
                  <a:lnTo>
                    <a:pt x="209" y="13"/>
                  </a:lnTo>
                  <a:lnTo>
                    <a:pt x="184" y="17"/>
                  </a:lnTo>
                  <a:lnTo>
                    <a:pt x="165" y="28"/>
                  </a:lnTo>
                  <a:lnTo>
                    <a:pt x="148" y="44"/>
                  </a:lnTo>
                  <a:lnTo>
                    <a:pt x="139" y="66"/>
                  </a:lnTo>
                  <a:lnTo>
                    <a:pt x="135" y="72"/>
                  </a:lnTo>
                  <a:lnTo>
                    <a:pt x="130" y="71"/>
                  </a:lnTo>
                  <a:lnTo>
                    <a:pt x="121" y="67"/>
                  </a:lnTo>
                  <a:lnTo>
                    <a:pt x="111" y="66"/>
                  </a:lnTo>
                  <a:lnTo>
                    <a:pt x="93" y="71"/>
                  </a:lnTo>
                  <a:lnTo>
                    <a:pt x="78" y="80"/>
                  </a:lnTo>
                  <a:lnTo>
                    <a:pt x="68" y="95"/>
                  </a:lnTo>
                  <a:lnTo>
                    <a:pt x="63" y="113"/>
                  </a:lnTo>
                  <a:lnTo>
                    <a:pt x="65" y="120"/>
                  </a:lnTo>
                  <a:lnTo>
                    <a:pt x="58" y="120"/>
                  </a:lnTo>
                  <a:lnTo>
                    <a:pt x="40" y="128"/>
                  </a:lnTo>
                  <a:lnTo>
                    <a:pt x="24" y="141"/>
                  </a:lnTo>
                  <a:lnTo>
                    <a:pt x="14" y="157"/>
                  </a:lnTo>
                  <a:lnTo>
                    <a:pt x="11" y="179"/>
                  </a:lnTo>
                  <a:lnTo>
                    <a:pt x="16" y="202"/>
                  </a:lnTo>
                  <a:lnTo>
                    <a:pt x="29" y="220"/>
                  </a:lnTo>
                  <a:lnTo>
                    <a:pt x="47" y="233"/>
                  </a:lnTo>
                  <a:lnTo>
                    <a:pt x="70" y="238"/>
                  </a:lnTo>
                  <a:lnTo>
                    <a:pt x="144" y="238"/>
                  </a:lnTo>
                  <a:lnTo>
                    <a:pt x="147" y="238"/>
                  </a:lnTo>
                  <a:lnTo>
                    <a:pt x="148" y="239"/>
                  </a:lnTo>
                  <a:lnTo>
                    <a:pt x="148" y="242"/>
                  </a:lnTo>
                  <a:lnTo>
                    <a:pt x="148" y="246"/>
                  </a:lnTo>
                  <a:lnTo>
                    <a:pt x="147" y="247"/>
                  </a:lnTo>
                  <a:lnTo>
                    <a:pt x="144" y="249"/>
                  </a:lnTo>
                  <a:lnTo>
                    <a:pt x="70" y="249"/>
                  </a:lnTo>
                  <a:lnTo>
                    <a:pt x="47" y="246"/>
                  </a:lnTo>
                  <a:lnTo>
                    <a:pt x="27" y="236"/>
                  </a:lnTo>
                  <a:lnTo>
                    <a:pt x="13" y="220"/>
                  </a:lnTo>
                  <a:lnTo>
                    <a:pt x="3" y="200"/>
                  </a:lnTo>
                  <a:lnTo>
                    <a:pt x="0" y="179"/>
                  </a:lnTo>
                  <a:lnTo>
                    <a:pt x="3" y="154"/>
                  </a:lnTo>
                  <a:lnTo>
                    <a:pt x="14" y="134"/>
                  </a:lnTo>
                  <a:lnTo>
                    <a:pt x="31" y="120"/>
                  </a:lnTo>
                  <a:lnTo>
                    <a:pt x="52" y="110"/>
                  </a:lnTo>
                  <a:lnTo>
                    <a:pt x="58" y="89"/>
                  </a:lnTo>
                  <a:lnTo>
                    <a:pt x="70" y="71"/>
                  </a:lnTo>
                  <a:lnTo>
                    <a:pt x="90" y="59"/>
                  </a:lnTo>
                  <a:lnTo>
                    <a:pt x="111" y="54"/>
                  </a:lnTo>
                  <a:lnTo>
                    <a:pt x="121" y="54"/>
                  </a:lnTo>
                  <a:lnTo>
                    <a:pt x="129" y="56"/>
                  </a:lnTo>
                  <a:lnTo>
                    <a:pt x="140" y="35"/>
                  </a:lnTo>
                  <a:lnTo>
                    <a:pt x="160" y="17"/>
                  </a:lnTo>
                  <a:lnTo>
                    <a:pt x="183" y="5"/>
                  </a:lnTo>
                  <a:lnTo>
                    <a:pt x="2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6" name="Freeform 333"/>
          <p:cNvSpPr>
            <a:spLocks/>
          </p:cNvSpPr>
          <p:nvPr/>
        </p:nvSpPr>
        <p:spPr bwMode="auto">
          <a:xfrm>
            <a:off x="1331640" y="4371950"/>
            <a:ext cx="360040" cy="360040"/>
          </a:xfrm>
          <a:custGeom>
            <a:avLst/>
            <a:gdLst>
              <a:gd name="T0" fmla="*/ 175 w 288"/>
              <a:gd name="T1" fmla="*/ 3 h 288"/>
              <a:gd name="T2" fmla="*/ 231 w 288"/>
              <a:gd name="T3" fmla="*/ 27 h 288"/>
              <a:gd name="T4" fmla="*/ 270 w 288"/>
              <a:gd name="T5" fmla="*/ 73 h 288"/>
              <a:gd name="T6" fmla="*/ 272 w 288"/>
              <a:gd name="T7" fmla="*/ 14 h 288"/>
              <a:gd name="T8" fmla="*/ 277 w 288"/>
              <a:gd name="T9" fmla="*/ 11 h 288"/>
              <a:gd name="T10" fmla="*/ 281 w 288"/>
              <a:gd name="T11" fmla="*/ 14 h 288"/>
              <a:gd name="T12" fmla="*/ 281 w 288"/>
              <a:gd name="T13" fmla="*/ 94 h 288"/>
              <a:gd name="T14" fmla="*/ 201 w 288"/>
              <a:gd name="T15" fmla="*/ 94 h 288"/>
              <a:gd name="T16" fmla="*/ 198 w 288"/>
              <a:gd name="T17" fmla="*/ 90 h 288"/>
              <a:gd name="T18" fmla="*/ 201 w 288"/>
              <a:gd name="T19" fmla="*/ 83 h 288"/>
              <a:gd name="T20" fmla="*/ 262 w 288"/>
              <a:gd name="T21" fmla="*/ 83 h 288"/>
              <a:gd name="T22" fmla="*/ 224 w 288"/>
              <a:gd name="T23" fmla="*/ 39 h 288"/>
              <a:gd name="T24" fmla="*/ 173 w 288"/>
              <a:gd name="T25" fmla="*/ 14 h 288"/>
              <a:gd name="T26" fmla="*/ 110 w 288"/>
              <a:gd name="T27" fmla="*/ 16 h 288"/>
              <a:gd name="T28" fmla="*/ 51 w 288"/>
              <a:gd name="T29" fmla="*/ 50 h 288"/>
              <a:gd name="T30" fmla="*/ 16 w 288"/>
              <a:gd name="T31" fmla="*/ 108 h 288"/>
              <a:gd name="T32" fmla="*/ 16 w 288"/>
              <a:gd name="T33" fmla="*/ 178 h 288"/>
              <a:gd name="T34" fmla="*/ 51 w 288"/>
              <a:gd name="T35" fmla="*/ 237 h 288"/>
              <a:gd name="T36" fmla="*/ 110 w 288"/>
              <a:gd name="T37" fmla="*/ 270 h 288"/>
              <a:gd name="T38" fmla="*/ 178 w 288"/>
              <a:gd name="T39" fmla="*/ 270 h 288"/>
              <a:gd name="T40" fmla="*/ 237 w 288"/>
              <a:gd name="T41" fmla="*/ 237 h 288"/>
              <a:gd name="T42" fmla="*/ 272 w 288"/>
              <a:gd name="T43" fmla="*/ 178 h 288"/>
              <a:gd name="T44" fmla="*/ 277 w 288"/>
              <a:gd name="T45" fmla="*/ 140 h 288"/>
              <a:gd name="T46" fmla="*/ 281 w 288"/>
              <a:gd name="T47" fmla="*/ 137 h 288"/>
              <a:gd name="T48" fmla="*/ 286 w 288"/>
              <a:gd name="T49" fmla="*/ 140 h 288"/>
              <a:gd name="T50" fmla="*/ 285 w 288"/>
              <a:gd name="T51" fmla="*/ 176 h 288"/>
              <a:gd name="T52" fmla="*/ 257 w 288"/>
              <a:gd name="T53" fmla="*/ 234 h 288"/>
              <a:gd name="T54" fmla="*/ 208 w 288"/>
              <a:gd name="T55" fmla="*/ 273 h 288"/>
              <a:gd name="T56" fmla="*/ 144 w 288"/>
              <a:gd name="T57" fmla="*/ 288 h 288"/>
              <a:gd name="T58" fmla="*/ 80 w 288"/>
              <a:gd name="T59" fmla="*/ 273 h 288"/>
              <a:gd name="T60" fmla="*/ 31 w 288"/>
              <a:gd name="T61" fmla="*/ 234 h 288"/>
              <a:gd name="T62" fmla="*/ 3 w 288"/>
              <a:gd name="T63" fmla="*/ 176 h 288"/>
              <a:gd name="T64" fmla="*/ 3 w 288"/>
              <a:gd name="T65" fmla="*/ 111 h 288"/>
              <a:gd name="T66" fmla="*/ 31 w 288"/>
              <a:gd name="T67" fmla="*/ 54 h 288"/>
              <a:gd name="T68" fmla="*/ 80 w 288"/>
              <a:gd name="T69" fmla="*/ 14 h 288"/>
              <a:gd name="T70" fmla="*/ 144 w 288"/>
              <a:gd name="T71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88" h="288">
                <a:moveTo>
                  <a:pt x="144" y="0"/>
                </a:moveTo>
                <a:lnTo>
                  <a:pt x="175" y="3"/>
                </a:lnTo>
                <a:lnTo>
                  <a:pt x="205" y="13"/>
                </a:lnTo>
                <a:lnTo>
                  <a:pt x="231" y="27"/>
                </a:lnTo>
                <a:lnTo>
                  <a:pt x="252" y="49"/>
                </a:lnTo>
                <a:lnTo>
                  <a:pt x="270" y="73"/>
                </a:lnTo>
                <a:lnTo>
                  <a:pt x="270" y="18"/>
                </a:lnTo>
                <a:lnTo>
                  <a:pt x="272" y="14"/>
                </a:lnTo>
                <a:lnTo>
                  <a:pt x="273" y="11"/>
                </a:lnTo>
                <a:lnTo>
                  <a:pt x="277" y="11"/>
                </a:lnTo>
                <a:lnTo>
                  <a:pt x="280" y="13"/>
                </a:lnTo>
                <a:lnTo>
                  <a:pt x="281" y="14"/>
                </a:lnTo>
                <a:lnTo>
                  <a:pt x="281" y="18"/>
                </a:lnTo>
                <a:lnTo>
                  <a:pt x="281" y="94"/>
                </a:lnTo>
                <a:lnTo>
                  <a:pt x="205" y="94"/>
                </a:lnTo>
                <a:lnTo>
                  <a:pt x="201" y="94"/>
                </a:lnTo>
                <a:lnTo>
                  <a:pt x="200" y="93"/>
                </a:lnTo>
                <a:lnTo>
                  <a:pt x="198" y="90"/>
                </a:lnTo>
                <a:lnTo>
                  <a:pt x="200" y="86"/>
                </a:lnTo>
                <a:lnTo>
                  <a:pt x="201" y="83"/>
                </a:lnTo>
                <a:lnTo>
                  <a:pt x="205" y="83"/>
                </a:lnTo>
                <a:lnTo>
                  <a:pt x="262" y="83"/>
                </a:lnTo>
                <a:lnTo>
                  <a:pt x="245" y="58"/>
                </a:lnTo>
                <a:lnTo>
                  <a:pt x="224" y="39"/>
                </a:lnTo>
                <a:lnTo>
                  <a:pt x="201" y="24"/>
                </a:lnTo>
                <a:lnTo>
                  <a:pt x="173" y="14"/>
                </a:lnTo>
                <a:lnTo>
                  <a:pt x="144" y="11"/>
                </a:lnTo>
                <a:lnTo>
                  <a:pt x="110" y="16"/>
                </a:lnTo>
                <a:lnTo>
                  <a:pt x="77" y="29"/>
                </a:lnTo>
                <a:lnTo>
                  <a:pt x="51" y="50"/>
                </a:lnTo>
                <a:lnTo>
                  <a:pt x="29" y="76"/>
                </a:lnTo>
                <a:lnTo>
                  <a:pt x="16" y="108"/>
                </a:lnTo>
                <a:lnTo>
                  <a:pt x="11" y="144"/>
                </a:lnTo>
                <a:lnTo>
                  <a:pt x="16" y="178"/>
                </a:lnTo>
                <a:lnTo>
                  <a:pt x="29" y="209"/>
                </a:lnTo>
                <a:lnTo>
                  <a:pt x="51" y="237"/>
                </a:lnTo>
                <a:lnTo>
                  <a:pt x="77" y="256"/>
                </a:lnTo>
                <a:lnTo>
                  <a:pt x="110" y="270"/>
                </a:lnTo>
                <a:lnTo>
                  <a:pt x="144" y="274"/>
                </a:lnTo>
                <a:lnTo>
                  <a:pt x="178" y="270"/>
                </a:lnTo>
                <a:lnTo>
                  <a:pt x="211" y="256"/>
                </a:lnTo>
                <a:lnTo>
                  <a:pt x="237" y="237"/>
                </a:lnTo>
                <a:lnTo>
                  <a:pt x="259" y="209"/>
                </a:lnTo>
                <a:lnTo>
                  <a:pt x="272" y="178"/>
                </a:lnTo>
                <a:lnTo>
                  <a:pt x="277" y="144"/>
                </a:lnTo>
                <a:lnTo>
                  <a:pt x="277" y="140"/>
                </a:lnTo>
                <a:lnTo>
                  <a:pt x="278" y="137"/>
                </a:lnTo>
                <a:lnTo>
                  <a:pt x="281" y="137"/>
                </a:lnTo>
                <a:lnTo>
                  <a:pt x="285" y="139"/>
                </a:lnTo>
                <a:lnTo>
                  <a:pt x="286" y="140"/>
                </a:lnTo>
                <a:lnTo>
                  <a:pt x="288" y="144"/>
                </a:lnTo>
                <a:lnTo>
                  <a:pt x="285" y="176"/>
                </a:lnTo>
                <a:lnTo>
                  <a:pt x="273" y="206"/>
                </a:lnTo>
                <a:lnTo>
                  <a:pt x="257" y="234"/>
                </a:lnTo>
                <a:lnTo>
                  <a:pt x="234" y="255"/>
                </a:lnTo>
                <a:lnTo>
                  <a:pt x="208" y="273"/>
                </a:lnTo>
                <a:lnTo>
                  <a:pt x="177" y="283"/>
                </a:lnTo>
                <a:lnTo>
                  <a:pt x="144" y="288"/>
                </a:lnTo>
                <a:lnTo>
                  <a:pt x="111" y="283"/>
                </a:lnTo>
                <a:lnTo>
                  <a:pt x="80" y="273"/>
                </a:lnTo>
                <a:lnTo>
                  <a:pt x="54" y="255"/>
                </a:lnTo>
                <a:lnTo>
                  <a:pt x="31" y="234"/>
                </a:lnTo>
                <a:lnTo>
                  <a:pt x="15" y="206"/>
                </a:lnTo>
                <a:lnTo>
                  <a:pt x="3" y="176"/>
                </a:lnTo>
                <a:lnTo>
                  <a:pt x="0" y="144"/>
                </a:lnTo>
                <a:lnTo>
                  <a:pt x="3" y="111"/>
                </a:lnTo>
                <a:lnTo>
                  <a:pt x="15" y="80"/>
                </a:lnTo>
                <a:lnTo>
                  <a:pt x="31" y="54"/>
                </a:lnTo>
                <a:lnTo>
                  <a:pt x="54" y="31"/>
                </a:lnTo>
                <a:lnTo>
                  <a:pt x="80" y="14"/>
                </a:lnTo>
                <a:lnTo>
                  <a:pt x="111" y="3"/>
                </a:lnTo>
                <a:lnTo>
                  <a:pt x="144" y="0"/>
                </a:lnTo>
                <a:close/>
              </a:path>
            </a:pathLst>
          </a:custGeom>
          <a:solidFill>
            <a:srgbClr val="D2327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Freeform 366"/>
          <p:cNvSpPr>
            <a:spLocks noEditPoints="1"/>
          </p:cNvSpPr>
          <p:nvPr/>
        </p:nvSpPr>
        <p:spPr bwMode="auto">
          <a:xfrm>
            <a:off x="971600" y="4443958"/>
            <a:ext cx="303784" cy="216024"/>
          </a:xfrm>
          <a:custGeom>
            <a:avLst/>
            <a:gdLst>
              <a:gd name="T0" fmla="*/ 233 w 360"/>
              <a:gd name="T1" fmla="*/ 137 h 256"/>
              <a:gd name="T2" fmla="*/ 220 w 360"/>
              <a:gd name="T3" fmla="*/ 148 h 256"/>
              <a:gd name="T4" fmla="*/ 143 w 360"/>
              <a:gd name="T5" fmla="*/ 148 h 256"/>
              <a:gd name="T6" fmla="*/ 130 w 360"/>
              <a:gd name="T7" fmla="*/ 137 h 256"/>
              <a:gd name="T8" fmla="*/ 23 w 360"/>
              <a:gd name="T9" fmla="*/ 243 h 256"/>
              <a:gd name="T10" fmla="*/ 27 w 360"/>
              <a:gd name="T11" fmla="*/ 245 h 256"/>
              <a:gd name="T12" fmla="*/ 32 w 360"/>
              <a:gd name="T13" fmla="*/ 245 h 256"/>
              <a:gd name="T14" fmla="*/ 331 w 360"/>
              <a:gd name="T15" fmla="*/ 245 h 256"/>
              <a:gd name="T16" fmla="*/ 338 w 360"/>
              <a:gd name="T17" fmla="*/ 243 h 256"/>
              <a:gd name="T18" fmla="*/ 342 w 360"/>
              <a:gd name="T19" fmla="*/ 240 h 256"/>
              <a:gd name="T20" fmla="*/ 233 w 360"/>
              <a:gd name="T21" fmla="*/ 137 h 256"/>
              <a:gd name="T22" fmla="*/ 347 w 360"/>
              <a:gd name="T23" fmla="*/ 21 h 256"/>
              <a:gd name="T24" fmla="*/ 241 w 360"/>
              <a:gd name="T25" fmla="*/ 127 h 256"/>
              <a:gd name="T26" fmla="*/ 349 w 360"/>
              <a:gd name="T27" fmla="*/ 230 h 256"/>
              <a:gd name="T28" fmla="*/ 349 w 360"/>
              <a:gd name="T29" fmla="*/ 227 h 256"/>
              <a:gd name="T30" fmla="*/ 349 w 360"/>
              <a:gd name="T31" fmla="*/ 29 h 256"/>
              <a:gd name="T32" fmla="*/ 349 w 360"/>
              <a:gd name="T33" fmla="*/ 26 h 256"/>
              <a:gd name="T34" fmla="*/ 347 w 360"/>
              <a:gd name="T35" fmla="*/ 21 h 256"/>
              <a:gd name="T36" fmla="*/ 15 w 360"/>
              <a:gd name="T37" fmla="*/ 21 h 256"/>
              <a:gd name="T38" fmla="*/ 14 w 360"/>
              <a:gd name="T39" fmla="*/ 26 h 256"/>
              <a:gd name="T40" fmla="*/ 14 w 360"/>
              <a:gd name="T41" fmla="*/ 29 h 256"/>
              <a:gd name="T42" fmla="*/ 14 w 360"/>
              <a:gd name="T43" fmla="*/ 227 h 256"/>
              <a:gd name="T44" fmla="*/ 14 w 360"/>
              <a:gd name="T45" fmla="*/ 230 h 256"/>
              <a:gd name="T46" fmla="*/ 15 w 360"/>
              <a:gd name="T47" fmla="*/ 235 h 256"/>
              <a:gd name="T48" fmla="*/ 122 w 360"/>
              <a:gd name="T49" fmla="*/ 127 h 256"/>
              <a:gd name="T50" fmla="*/ 15 w 360"/>
              <a:gd name="T51" fmla="*/ 21 h 256"/>
              <a:gd name="T52" fmla="*/ 32 w 360"/>
              <a:gd name="T53" fmla="*/ 11 h 256"/>
              <a:gd name="T54" fmla="*/ 27 w 360"/>
              <a:gd name="T55" fmla="*/ 11 h 256"/>
              <a:gd name="T56" fmla="*/ 23 w 360"/>
              <a:gd name="T57" fmla="*/ 13 h 256"/>
              <a:gd name="T58" fmla="*/ 148 w 360"/>
              <a:gd name="T59" fmla="*/ 137 h 256"/>
              <a:gd name="T60" fmla="*/ 215 w 360"/>
              <a:gd name="T61" fmla="*/ 137 h 256"/>
              <a:gd name="T62" fmla="*/ 339 w 360"/>
              <a:gd name="T63" fmla="*/ 13 h 256"/>
              <a:gd name="T64" fmla="*/ 334 w 360"/>
              <a:gd name="T65" fmla="*/ 11 h 256"/>
              <a:gd name="T66" fmla="*/ 331 w 360"/>
              <a:gd name="T67" fmla="*/ 11 h 256"/>
              <a:gd name="T68" fmla="*/ 32 w 360"/>
              <a:gd name="T69" fmla="*/ 11 h 256"/>
              <a:gd name="T70" fmla="*/ 32 w 360"/>
              <a:gd name="T71" fmla="*/ 0 h 256"/>
              <a:gd name="T72" fmla="*/ 331 w 360"/>
              <a:gd name="T73" fmla="*/ 0 h 256"/>
              <a:gd name="T74" fmla="*/ 346 w 360"/>
              <a:gd name="T75" fmla="*/ 3 h 256"/>
              <a:gd name="T76" fmla="*/ 357 w 360"/>
              <a:gd name="T77" fmla="*/ 14 h 256"/>
              <a:gd name="T78" fmla="*/ 360 w 360"/>
              <a:gd name="T79" fmla="*/ 29 h 256"/>
              <a:gd name="T80" fmla="*/ 360 w 360"/>
              <a:gd name="T81" fmla="*/ 227 h 256"/>
              <a:gd name="T82" fmla="*/ 357 w 360"/>
              <a:gd name="T83" fmla="*/ 242 h 256"/>
              <a:gd name="T84" fmla="*/ 346 w 360"/>
              <a:gd name="T85" fmla="*/ 253 h 256"/>
              <a:gd name="T86" fmla="*/ 331 w 360"/>
              <a:gd name="T87" fmla="*/ 256 h 256"/>
              <a:gd name="T88" fmla="*/ 32 w 360"/>
              <a:gd name="T89" fmla="*/ 256 h 256"/>
              <a:gd name="T90" fmla="*/ 25 w 360"/>
              <a:gd name="T91" fmla="*/ 256 h 256"/>
              <a:gd name="T92" fmla="*/ 18 w 360"/>
              <a:gd name="T93" fmla="*/ 255 h 256"/>
              <a:gd name="T94" fmla="*/ 14 w 360"/>
              <a:gd name="T95" fmla="*/ 252 h 256"/>
              <a:gd name="T96" fmla="*/ 14 w 360"/>
              <a:gd name="T97" fmla="*/ 252 h 256"/>
              <a:gd name="T98" fmla="*/ 10 w 360"/>
              <a:gd name="T99" fmla="*/ 250 h 256"/>
              <a:gd name="T100" fmla="*/ 9 w 360"/>
              <a:gd name="T101" fmla="*/ 250 h 256"/>
              <a:gd name="T102" fmla="*/ 7 w 360"/>
              <a:gd name="T103" fmla="*/ 247 h 256"/>
              <a:gd name="T104" fmla="*/ 7 w 360"/>
              <a:gd name="T105" fmla="*/ 245 h 256"/>
              <a:gd name="T106" fmla="*/ 4 w 360"/>
              <a:gd name="T107" fmla="*/ 240 h 256"/>
              <a:gd name="T108" fmla="*/ 2 w 360"/>
              <a:gd name="T109" fmla="*/ 234 h 256"/>
              <a:gd name="T110" fmla="*/ 0 w 360"/>
              <a:gd name="T111" fmla="*/ 227 h 256"/>
              <a:gd name="T112" fmla="*/ 0 w 360"/>
              <a:gd name="T113" fmla="*/ 29 h 256"/>
              <a:gd name="T114" fmla="*/ 5 w 360"/>
              <a:gd name="T115" fmla="*/ 14 h 256"/>
              <a:gd name="T116" fmla="*/ 15 w 360"/>
              <a:gd name="T117" fmla="*/ 3 h 256"/>
              <a:gd name="T118" fmla="*/ 32 w 360"/>
              <a:gd name="T119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60" h="256">
                <a:moveTo>
                  <a:pt x="233" y="137"/>
                </a:moveTo>
                <a:lnTo>
                  <a:pt x="220" y="148"/>
                </a:lnTo>
                <a:lnTo>
                  <a:pt x="143" y="148"/>
                </a:lnTo>
                <a:lnTo>
                  <a:pt x="130" y="137"/>
                </a:lnTo>
                <a:lnTo>
                  <a:pt x="23" y="243"/>
                </a:lnTo>
                <a:lnTo>
                  <a:pt x="27" y="245"/>
                </a:lnTo>
                <a:lnTo>
                  <a:pt x="32" y="245"/>
                </a:lnTo>
                <a:lnTo>
                  <a:pt x="331" y="245"/>
                </a:lnTo>
                <a:lnTo>
                  <a:pt x="338" y="243"/>
                </a:lnTo>
                <a:lnTo>
                  <a:pt x="342" y="240"/>
                </a:lnTo>
                <a:lnTo>
                  <a:pt x="233" y="137"/>
                </a:lnTo>
                <a:close/>
                <a:moveTo>
                  <a:pt x="347" y="21"/>
                </a:moveTo>
                <a:lnTo>
                  <a:pt x="241" y="127"/>
                </a:lnTo>
                <a:lnTo>
                  <a:pt x="349" y="230"/>
                </a:lnTo>
                <a:lnTo>
                  <a:pt x="349" y="227"/>
                </a:lnTo>
                <a:lnTo>
                  <a:pt x="349" y="29"/>
                </a:lnTo>
                <a:lnTo>
                  <a:pt x="349" y="26"/>
                </a:lnTo>
                <a:lnTo>
                  <a:pt x="347" y="21"/>
                </a:lnTo>
                <a:close/>
                <a:moveTo>
                  <a:pt x="15" y="21"/>
                </a:moveTo>
                <a:lnTo>
                  <a:pt x="14" y="26"/>
                </a:lnTo>
                <a:lnTo>
                  <a:pt x="14" y="29"/>
                </a:lnTo>
                <a:lnTo>
                  <a:pt x="14" y="227"/>
                </a:lnTo>
                <a:lnTo>
                  <a:pt x="14" y="230"/>
                </a:lnTo>
                <a:lnTo>
                  <a:pt x="15" y="235"/>
                </a:lnTo>
                <a:lnTo>
                  <a:pt x="122" y="127"/>
                </a:lnTo>
                <a:lnTo>
                  <a:pt x="15" y="21"/>
                </a:lnTo>
                <a:close/>
                <a:moveTo>
                  <a:pt x="32" y="11"/>
                </a:moveTo>
                <a:lnTo>
                  <a:pt x="27" y="11"/>
                </a:lnTo>
                <a:lnTo>
                  <a:pt x="23" y="13"/>
                </a:lnTo>
                <a:lnTo>
                  <a:pt x="148" y="137"/>
                </a:lnTo>
                <a:lnTo>
                  <a:pt x="215" y="137"/>
                </a:lnTo>
                <a:lnTo>
                  <a:pt x="339" y="13"/>
                </a:lnTo>
                <a:lnTo>
                  <a:pt x="334" y="11"/>
                </a:lnTo>
                <a:lnTo>
                  <a:pt x="331" y="11"/>
                </a:lnTo>
                <a:lnTo>
                  <a:pt x="32" y="11"/>
                </a:lnTo>
                <a:close/>
                <a:moveTo>
                  <a:pt x="32" y="0"/>
                </a:moveTo>
                <a:lnTo>
                  <a:pt x="331" y="0"/>
                </a:lnTo>
                <a:lnTo>
                  <a:pt x="346" y="3"/>
                </a:lnTo>
                <a:lnTo>
                  <a:pt x="357" y="14"/>
                </a:lnTo>
                <a:lnTo>
                  <a:pt x="360" y="29"/>
                </a:lnTo>
                <a:lnTo>
                  <a:pt x="360" y="227"/>
                </a:lnTo>
                <a:lnTo>
                  <a:pt x="357" y="242"/>
                </a:lnTo>
                <a:lnTo>
                  <a:pt x="346" y="253"/>
                </a:lnTo>
                <a:lnTo>
                  <a:pt x="331" y="256"/>
                </a:lnTo>
                <a:lnTo>
                  <a:pt x="32" y="256"/>
                </a:lnTo>
                <a:lnTo>
                  <a:pt x="25" y="256"/>
                </a:lnTo>
                <a:lnTo>
                  <a:pt x="18" y="255"/>
                </a:lnTo>
                <a:lnTo>
                  <a:pt x="14" y="252"/>
                </a:lnTo>
                <a:lnTo>
                  <a:pt x="14" y="252"/>
                </a:lnTo>
                <a:lnTo>
                  <a:pt x="10" y="250"/>
                </a:lnTo>
                <a:lnTo>
                  <a:pt x="9" y="250"/>
                </a:lnTo>
                <a:lnTo>
                  <a:pt x="7" y="247"/>
                </a:lnTo>
                <a:lnTo>
                  <a:pt x="7" y="245"/>
                </a:lnTo>
                <a:lnTo>
                  <a:pt x="4" y="240"/>
                </a:lnTo>
                <a:lnTo>
                  <a:pt x="2" y="234"/>
                </a:lnTo>
                <a:lnTo>
                  <a:pt x="0" y="227"/>
                </a:lnTo>
                <a:lnTo>
                  <a:pt x="0" y="29"/>
                </a:lnTo>
                <a:lnTo>
                  <a:pt x="5" y="14"/>
                </a:lnTo>
                <a:lnTo>
                  <a:pt x="15" y="3"/>
                </a:lnTo>
                <a:lnTo>
                  <a:pt x="32" y="0"/>
                </a:lnTo>
                <a:close/>
              </a:path>
            </a:pathLst>
          </a:custGeom>
          <a:solidFill>
            <a:srgbClr val="FFC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Шестиугольник 19"/>
          <p:cNvSpPr/>
          <p:nvPr/>
        </p:nvSpPr>
        <p:spPr>
          <a:xfrm>
            <a:off x="3995936" y="1772233"/>
            <a:ext cx="1341111" cy="1224136"/>
          </a:xfrm>
          <a:prstGeom prst="hexagon">
            <a:avLst/>
          </a:prstGeom>
          <a:solidFill>
            <a:srgbClr val="B7CB55"/>
          </a:soli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 rot="5400000">
            <a:off x="4573399" y="2240287"/>
            <a:ext cx="1224137" cy="288032"/>
          </a:xfrm>
          <a:prstGeom prst="triangle">
            <a:avLst/>
          </a:prstGeom>
          <a:solidFill>
            <a:srgbClr val="FFFF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092327" y="1999290"/>
            <a:ext cx="11654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ОБРАБОТКА</a:t>
            </a:r>
          </a:p>
        </p:txBody>
      </p:sp>
      <p:grpSp>
        <p:nvGrpSpPr>
          <p:cNvPr id="32" name="Группа 31"/>
          <p:cNvGrpSpPr/>
          <p:nvPr/>
        </p:nvGrpSpPr>
        <p:grpSpPr>
          <a:xfrm>
            <a:off x="2532662" y="1772233"/>
            <a:ext cx="1341111" cy="1224138"/>
            <a:chOff x="2339752" y="1707654"/>
            <a:chExt cx="1341111" cy="1224138"/>
          </a:xfrm>
        </p:grpSpPr>
        <p:sp>
          <p:nvSpPr>
            <p:cNvPr id="33" name="Шестиугольник 32"/>
            <p:cNvSpPr/>
            <p:nvPr/>
          </p:nvSpPr>
          <p:spPr>
            <a:xfrm>
              <a:off x="2339752" y="1707654"/>
              <a:ext cx="1341111" cy="1224136"/>
            </a:xfrm>
            <a:prstGeom prst="hexagon">
              <a:avLst/>
            </a:prstGeom>
            <a:solidFill>
              <a:srgbClr val="E175A3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Равнобедренный треугольник 33"/>
            <p:cNvSpPr/>
            <p:nvPr/>
          </p:nvSpPr>
          <p:spPr>
            <a:xfrm rot="5400000">
              <a:off x="2917215" y="2175708"/>
              <a:ext cx="1224137" cy="288032"/>
            </a:xfrm>
            <a:prstGeom prst="triangle">
              <a:avLst/>
            </a:prstGeom>
            <a:solidFill>
              <a:srgbClr val="2FBDFD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2661404" y="1934711"/>
              <a:ext cx="98780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СБОР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  <p:grpSp>
          <p:nvGrpSpPr>
            <p:cNvPr id="36" name="Группа 35"/>
            <p:cNvGrpSpPr/>
            <p:nvPr/>
          </p:nvGrpSpPr>
          <p:grpSpPr>
            <a:xfrm>
              <a:off x="2812918" y="2230244"/>
              <a:ext cx="360040" cy="478624"/>
              <a:chOff x="-8524875" y="5113338"/>
              <a:chExt cx="400050" cy="531812"/>
            </a:xfrm>
            <a:solidFill>
              <a:schemeClr val="bg1"/>
            </a:solidFill>
          </p:grpSpPr>
          <p:sp>
            <p:nvSpPr>
              <p:cNvPr id="37" name="Freeform 294"/>
              <p:cNvSpPr>
                <a:spLocks/>
              </p:cNvSpPr>
              <p:nvPr/>
            </p:nvSpPr>
            <p:spPr bwMode="auto">
              <a:xfrm>
                <a:off x="-8421688" y="5113338"/>
                <a:ext cx="193675" cy="342900"/>
              </a:xfrm>
              <a:custGeom>
                <a:avLst/>
                <a:gdLst>
                  <a:gd name="T0" fmla="*/ 61 w 122"/>
                  <a:gd name="T1" fmla="*/ 0 h 216"/>
                  <a:gd name="T2" fmla="*/ 64 w 122"/>
                  <a:gd name="T3" fmla="*/ 2 h 216"/>
                  <a:gd name="T4" fmla="*/ 66 w 122"/>
                  <a:gd name="T5" fmla="*/ 3 h 216"/>
                  <a:gd name="T6" fmla="*/ 68 w 122"/>
                  <a:gd name="T7" fmla="*/ 7 h 216"/>
                  <a:gd name="T8" fmla="*/ 68 w 122"/>
                  <a:gd name="T9" fmla="*/ 195 h 216"/>
                  <a:gd name="T10" fmla="*/ 110 w 122"/>
                  <a:gd name="T11" fmla="*/ 152 h 216"/>
                  <a:gd name="T12" fmla="*/ 113 w 122"/>
                  <a:gd name="T13" fmla="*/ 151 h 216"/>
                  <a:gd name="T14" fmla="*/ 117 w 122"/>
                  <a:gd name="T15" fmla="*/ 151 h 216"/>
                  <a:gd name="T16" fmla="*/ 120 w 122"/>
                  <a:gd name="T17" fmla="*/ 152 h 216"/>
                  <a:gd name="T18" fmla="*/ 122 w 122"/>
                  <a:gd name="T19" fmla="*/ 154 h 216"/>
                  <a:gd name="T20" fmla="*/ 122 w 122"/>
                  <a:gd name="T21" fmla="*/ 157 h 216"/>
                  <a:gd name="T22" fmla="*/ 120 w 122"/>
                  <a:gd name="T23" fmla="*/ 160 h 216"/>
                  <a:gd name="T24" fmla="*/ 66 w 122"/>
                  <a:gd name="T25" fmla="*/ 214 h 216"/>
                  <a:gd name="T26" fmla="*/ 63 w 122"/>
                  <a:gd name="T27" fmla="*/ 216 h 216"/>
                  <a:gd name="T28" fmla="*/ 61 w 122"/>
                  <a:gd name="T29" fmla="*/ 216 h 216"/>
                  <a:gd name="T30" fmla="*/ 59 w 122"/>
                  <a:gd name="T31" fmla="*/ 216 h 216"/>
                  <a:gd name="T32" fmla="*/ 56 w 122"/>
                  <a:gd name="T33" fmla="*/ 214 h 216"/>
                  <a:gd name="T34" fmla="*/ 2 w 122"/>
                  <a:gd name="T35" fmla="*/ 160 h 216"/>
                  <a:gd name="T36" fmla="*/ 0 w 122"/>
                  <a:gd name="T37" fmla="*/ 157 h 216"/>
                  <a:gd name="T38" fmla="*/ 0 w 122"/>
                  <a:gd name="T39" fmla="*/ 154 h 216"/>
                  <a:gd name="T40" fmla="*/ 2 w 122"/>
                  <a:gd name="T41" fmla="*/ 152 h 216"/>
                  <a:gd name="T42" fmla="*/ 5 w 122"/>
                  <a:gd name="T43" fmla="*/ 151 h 216"/>
                  <a:gd name="T44" fmla="*/ 9 w 122"/>
                  <a:gd name="T45" fmla="*/ 151 h 216"/>
                  <a:gd name="T46" fmla="*/ 12 w 122"/>
                  <a:gd name="T47" fmla="*/ 152 h 216"/>
                  <a:gd name="T48" fmla="*/ 54 w 122"/>
                  <a:gd name="T49" fmla="*/ 195 h 216"/>
                  <a:gd name="T50" fmla="*/ 54 w 122"/>
                  <a:gd name="T51" fmla="*/ 7 h 216"/>
                  <a:gd name="T52" fmla="*/ 56 w 122"/>
                  <a:gd name="T53" fmla="*/ 3 h 216"/>
                  <a:gd name="T54" fmla="*/ 58 w 122"/>
                  <a:gd name="T55" fmla="*/ 0 h 216"/>
                  <a:gd name="T56" fmla="*/ 61 w 122"/>
                  <a:gd name="T57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22" h="216">
                    <a:moveTo>
                      <a:pt x="61" y="0"/>
                    </a:moveTo>
                    <a:lnTo>
                      <a:pt x="64" y="2"/>
                    </a:lnTo>
                    <a:lnTo>
                      <a:pt x="66" y="3"/>
                    </a:lnTo>
                    <a:lnTo>
                      <a:pt x="68" y="7"/>
                    </a:lnTo>
                    <a:lnTo>
                      <a:pt x="68" y="195"/>
                    </a:lnTo>
                    <a:lnTo>
                      <a:pt x="110" y="152"/>
                    </a:lnTo>
                    <a:lnTo>
                      <a:pt x="113" y="151"/>
                    </a:lnTo>
                    <a:lnTo>
                      <a:pt x="117" y="151"/>
                    </a:lnTo>
                    <a:lnTo>
                      <a:pt x="120" y="152"/>
                    </a:lnTo>
                    <a:lnTo>
                      <a:pt x="122" y="154"/>
                    </a:lnTo>
                    <a:lnTo>
                      <a:pt x="122" y="157"/>
                    </a:lnTo>
                    <a:lnTo>
                      <a:pt x="120" y="160"/>
                    </a:lnTo>
                    <a:lnTo>
                      <a:pt x="66" y="214"/>
                    </a:lnTo>
                    <a:lnTo>
                      <a:pt x="63" y="216"/>
                    </a:lnTo>
                    <a:lnTo>
                      <a:pt x="61" y="216"/>
                    </a:lnTo>
                    <a:lnTo>
                      <a:pt x="59" y="216"/>
                    </a:lnTo>
                    <a:lnTo>
                      <a:pt x="56" y="214"/>
                    </a:lnTo>
                    <a:lnTo>
                      <a:pt x="2" y="160"/>
                    </a:lnTo>
                    <a:lnTo>
                      <a:pt x="0" y="157"/>
                    </a:lnTo>
                    <a:lnTo>
                      <a:pt x="0" y="154"/>
                    </a:lnTo>
                    <a:lnTo>
                      <a:pt x="2" y="152"/>
                    </a:lnTo>
                    <a:lnTo>
                      <a:pt x="5" y="151"/>
                    </a:lnTo>
                    <a:lnTo>
                      <a:pt x="9" y="151"/>
                    </a:lnTo>
                    <a:lnTo>
                      <a:pt x="12" y="152"/>
                    </a:lnTo>
                    <a:lnTo>
                      <a:pt x="54" y="195"/>
                    </a:lnTo>
                    <a:lnTo>
                      <a:pt x="54" y="7"/>
                    </a:lnTo>
                    <a:lnTo>
                      <a:pt x="56" y="3"/>
                    </a:lnTo>
                    <a:lnTo>
                      <a:pt x="58" y="0"/>
                    </a:lnTo>
                    <a:lnTo>
                      <a:pt x="6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295"/>
              <p:cNvSpPr>
                <a:spLocks/>
              </p:cNvSpPr>
              <p:nvPr/>
            </p:nvSpPr>
            <p:spPr bwMode="auto">
              <a:xfrm>
                <a:off x="-8524875" y="5267325"/>
                <a:ext cx="400050" cy="377825"/>
              </a:xfrm>
              <a:custGeom>
                <a:avLst/>
                <a:gdLst>
                  <a:gd name="T0" fmla="*/ 0 w 252"/>
                  <a:gd name="T1" fmla="*/ 0 h 238"/>
                  <a:gd name="T2" fmla="*/ 79 w 252"/>
                  <a:gd name="T3" fmla="*/ 0 h 238"/>
                  <a:gd name="T4" fmla="*/ 82 w 252"/>
                  <a:gd name="T5" fmla="*/ 0 h 238"/>
                  <a:gd name="T6" fmla="*/ 83 w 252"/>
                  <a:gd name="T7" fmla="*/ 1 h 238"/>
                  <a:gd name="T8" fmla="*/ 83 w 252"/>
                  <a:gd name="T9" fmla="*/ 4 h 238"/>
                  <a:gd name="T10" fmla="*/ 83 w 252"/>
                  <a:gd name="T11" fmla="*/ 8 h 238"/>
                  <a:gd name="T12" fmla="*/ 82 w 252"/>
                  <a:gd name="T13" fmla="*/ 9 h 238"/>
                  <a:gd name="T14" fmla="*/ 79 w 252"/>
                  <a:gd name="T15" fmla="*/ 11 h 238"/>
                  <a:gd name="T16" fmla="*/ 11 w 252"/>
                  <a:gd name="T17" fmla="*/ 11 h 238"/>
                  <a:gd name="T18" fmla="*/ 11 w 252"/>
                  <a:gd name="T19" fmla="*/ 227 h 238"/>
                  <a:gd name="T20" fmla="*/ 241 w 252"/>
                  <a:gd name="T21" fmla="*/ 227 h 238"/>
                  <a:gd name="T22" fmla="*/ 241 w 252"/>
                  <a:gd name="T23" fmla="*/ 11 h 238"/>
                  <a:gd name="T24" fmla="*/ 173 w 252"/>
                  <a:gd name="T25" fmla="*/ 11 h 238"/>
                  <a:gd name="T26" fmla="*/ 170 w 252"/>
                  <a:gd name="T27" fmla="*/ 9 h 238"/>
                  <a:gd name="T28" fmla="*/ 169 w 252"/>
                  <a:gd name="T29" fmla="*/ 8 h 238"/>
                  <a:gd name="T30" fmla="*/ 169 w 252"/>
                  <a:gd name="T31" fmla="*/ 4 h 238"/>
                  <a:gd name="T32" fmla="*/ 169 w 252"/>
                  <a:gd name="T33" fmla="*/ 1 h 238"/>
                  <a:gd name="T34" fmla="*/ 170 w 252"/>
                  <a:gd name="T35" fmla="*/ 0 h 238"/>
                  <a:gd name="T36" fmla="*/ 173 w 252"/>
                  <a:gd name="T37" fmla="*/ 0 h 238"/>
                  <a:gd name="T38" fmla="*/ 252 w 252"/>
                  <a:gd name="T39" fmla="*/ 0 h 238"/>
                  <a:gd name="T40" fmla="*/ 252 w 252"/>
                  <a:gd name="T41" fmla="*/ 238 h 238"/>
                  <a:gd name="T42" fmla="*/ 0 w 252"/>
                  <a:gd name="T43" fmla="*/ 238 h 238"/>
                  <a:gd name="T44" fmla="*/ 0 w 252"/>
                  <a:gd name="T45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52" h="238">
                    <a:moveTo>
                      <a:pt x="0" y="0"/>
                    </a:moveTo>
                    <a:lnTo>
                      <a:pt x="79" y="0"/>
                    </a:lnTo>
                    <a:lnTo>
                      <a:pt x="82" y="0"/>
                    </a:lnTo>
                    <a:lnTo>
                      <a:pt x="83" y="1"/>
                    </a:lnTo>
                    <a:lnTo>
                      <a:pt x="83" y="4"/>
                    </a:lnTo>
                    <a:lnTo>
                      <a:pt x="83" y="8"/>
                    </a:lnTo>
                    <a:lnTo>
                      <a:pt x="82" y="9"/>
                    </a:lnTo>
                    <a:lnTo>
                      <a:pt x="79" y="11"/>
                    </a:lnTo>
                    <a:lnTo>
                      <a:pt x="11" y="11"/>
                    </a:lnTo>
                    <a:lnTo>
                      <a:pt x="11" y="227"/>
                    </a:lnTo>
                    <a:lnTo>
                      <a:pt x="241" y="227"/>
                    </a:lnTo>
                    <a:lnTo>
                      <a:pt x="241" y="11"/>
                    </a:lnTo>
                    <a:lnTo>
                      <a:pt x="173" y="11"/>
                    </a:lnTo>
                    <a:lnTo>
                      <a:pt x="170" y="9"/>
                    </a:lnTo>
                    <a:lnTo>
                      <a:pt x="169" y="8"/>
                    </a:lnTo>
                    <a:lnTo>
                      <a:pt x="169" y="4"/>
                    </a:lnTo>
                    <a:lnTo>
                      <a:pt x="169" y="1"/>
                    </a:lnTo>
                    <a:lnTo>
                      <a:pt x="170" y="0"/>
                    </a:lnTo>
                    <a:lnTo>
                      <a:pt x="173" y="0"/>
                    </a:lnTo>
                    <a:lnTo>
                      <a:pt x="252" y="0"/>
                    </a:lnTo>
                    <a:lnTo>
                      <a:pt x="252" y="238"/>
                    </a:lnTo>
                    <a:lnTo>
                      <a:pt x="0" y="23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41" name="Шестиугольник 40"/>
          <p:cNvSpPr/>
          <p:nvPr/>
        </p:nvSpPr>
        <p:spPr>
          <a:xfrm>
            <a:off x="5508104" y="1707654"/>
            <a:ext cx="1341111" cy="1224136"/>
          </a:xfrm>
          <a:prstGeom prst="hexagon">
            <a:avLst/>
          </a:prstGeom>
          <a:solidFill>
            <a:srgbClr val="469040"/>
          </a:soli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Равнобедренный треугольник 41"/>
          <p:cNvSpPr/>
          <p:nvPr/>
        </p:nvSpPr>
        <p:spPr>
          <a:xfrm rot="5400000">
            <a:off x="6080234" y="2175707"/>
            <a:ext cx="1224137" cy="288032"/>
          </a:xfrm>
          <a:prstGeom prst="triangle">
            <a:avLst/>
          </a:prstGeom>
          <a:solidFill>
            <a:srgbClr val="2FBDFD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5660504" y="2006719"/>
            <a:ext cx="12374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ПЕРЕДАЧА</a:t>
            </a:r>
          </a:p>
        </p:txBody>
      </p:sp>
      <p:grpSp>
        <p:nvGrpSpPr>
          <p:cNvPr id="44" name="Группа 43"/>
          <p:cNvGrpSpPr/>
          <p:nvPr/>
        </p:nvGrpSpPr>
        <p:grpSpPr>
          <a:xfrm>
            <a:off x="5909262" y="2302252"/>
            <a:ext cx="360040" cy="478624"/>
            <a:chOff x="-8524875" y="5113338"/>
            <a:chExt cx="400050" cy="531812"/>
          </a:xfrm>
          <a:solidFill>
            <a:schemeClr val="bg1"/>
          </a:solidFill>
        </p:grpSpPr>
        <p:sp>
          <p:nvSpPr>
            <p:cNvPr id="45" name="Freeform 294"/>
            <p:cNvSpPr>
              <a:spLocks/>
            </p:cNvSpPr>
            <p:nvPr/>
          </p:nvSpPr>
          <p:spPr bwMode="auto">
            <a:xfrm>
              <a:off x="-8421688" y="5113338"/>
              <a:ext cx="193675" cy="342900"/>
            </a:xfrm>
            <a:custGeom>
              <a:avLst/>
              <a:gdLst>
                <a:gd name="T0" fmla="*/ 61 w 122"/>
                <a:gd name="T1" fmla="*/ 0 h 216"/>
                <a:gd name="T2" fmla="*/ 64 w 122"/>
                <a:gd name="T3" fmla="*/ 2 h 216"/>
                <a:gd name="T4" fmla="*/ 66 w 122"/>
                <a:gd name="T5" fmla="*/ 3 h 216"/>
                <a:gd name="T6" fmla="*/ 68 w 122"/>
                <a:gd name="T7" fmla="*/ 7 h 216"/>
                <a:gd name="T8" fmla="*/ 68 w 122"/>
                <a:gd name="T9" fmla="*/ 195 h 216"/>
                <a:gd name="T10" fmla="*/ 110 w 122"/>
                <a:gd name="T11" fmla="*/ 152 h 216"/>
                <a:gd name="T12" fmla="*/ 113 w 122"/>
                <a:gd name="T13" fmla="*/ 151 h 216"/>
                <a:gd name="T14" fmla="*/ 117 w 122"/>
                <a:gd name="T15" fmla="*/ 151 h 216"/>
                <a:gd name="T16" fmla="*/ 120 w 122"/>
                <a:gd name="T17" fmla="*/ 152 h 216"/>
                <a:gd name="T18" fmla="*/ 122 w 122"/>
                <a:gd name="T19" fmla="*/ 154 h 216"/>
                <a:gd name="T20" fmla="*/ 122 w 122"/>
                <a:gd name="T21" fmla="*/ 157 h 216"/>
                <a:gd name="T22" fmla="*/ 120 w 122"/>
                <a:gd name="T23" fmla="*/ 160 h 216"/>
                <a:gd name="T24" fmla="*/ 66 w 122"/>
                <a:gd name="T25" fmla="*/ 214 h 216"/>
                <a:gd name="T26" fmla="*/ 63 w 122"/>
                <a:gd name="T27" fmla="*/ 216 h 216"/>
                <a:gd name="T28" fmla="*/ 61 w 122"/>
                <a:gd name="T29" fmla="*/ 216 h 216"/>
                <a:gd name="T30" fmla="*/ 59 w 122"/>
                <a:gd name="T31" fmla="*/ 216 h 216"/>
                <a:gd name="T32" fmla="*/ 56 w 122"/>
                <a:gd name="T33" fmla="*/ 214 h 216"/>
                <a:gd name="T34" fmla="*/ 2 w 122"/>
                <a:gd name="T35" fmla="*/ 160 h 216"/>
                <a:gd name="T36" fmla="*/ 0 w 122"/>
                <a:gd name="T37" fmla="*/ 157 h 216"/>
                <a:gd name="T38" fmla="*/ 0 w 122"/>
                <a:gd name="T39" fmla="*/ 154 h 216"/>
                <a:gd name="T40" fmla="*/ 2 w 122"/>
                <a:gd name="T41" fmla="*/ 152 h 216"/>
                <a:gd name="T42" fmla="*/ 5 w 122"/>
                <a:gd name="T43" fmla="*/ 151 h 216"/>
                <a:gd name="T44" fmla="*/ 9 w 122"/>
                <a:gd name="T45" fmla="*/ 151 h 216"/>
                <a:gd name="T46" fmla="*/ 12 w 122"/>
                <a:gd name="T47" fmla="*/ 152 h 216"/>
                <a:gd name="T48" fmla="*/ 54 w 122"/>
                <a:gd name="T49" fmla="*/ 195 h 216"/>
                <a:gd name="T50" fmla="*/ 54 w 122"/>
                <a:gd name="T51" fmla="*/ 7 h 216"/>
                <a:gd name="T52" fmla="*/ 56 w 122"/>
                <a:gd name="T53" fmla="*/ 3 h 216"/>
                <a:gd name="T54" fmla="*/ 58 w 122"/>
                <a:gd name="T55" fmla="*/ 0 h 216"/>
                <a:gd name="T56" fmla="*/ 61 w 122"/>
                <a:gd name="T5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2" h="216">
                  <a:moveTo>
                    <a:pt x="61" y="0"/>
                  </a:moveTo>
                  <a:lnTo>
                    <a:pt x="64" y="2"/>
                  </a:lnTo>
                  <a:lnTo>
                    <a:pt x="66" y="3"/>
                  </a:lnTo>
                  <a:lnTo>
                    <a:pt x="68" y="7"/>
                  </a:lnTo>
                  <a:lnTo>
                    <a:pt x="68" y="195"/>
                  </a:lnTo>
                  <a:lnTo>
                    <a:pt x="110" y="152"/>
                  </a:lnTo>
                  <a:lnTo>
                    <a:pt x="113" y="151"/>
                  </a:lnTo>
                  <a:lnTo>
                    <a:pt x="117" y="151"/>
                  </a:lnTo>
                  <a:lnTo>
                    <a:pt x="120" y="152"/>
                  </a:lnTo>
                  <a:lnTo>
                    <a:pt x="122" y="154"/>
                  </a:lnTo>
                  <a:lnTo>
                    <a:pt x="122" y="157"/>
                  </a:lnTo>
                  <a:lnTo>
                    <a:pt x="120" y="160"/>
                  </a:lnTo>
                  <a:lnTo>
                    <a:pt x="66" y="214"/>
                  </a:lnTo>
                  <a:lnTo>
                    <a:pt x="63" y="216"/>
                  </a:lnTo>
                  <a:lnTo>
                    <a:pt x="61" y="216"/>
                  </a:lnTo>
                  <a:lnTo>
                    <a:pt x="59" y="216"/>
                  </a:lnTo>
                  <a:lnTo>
                    <a:pt x="56" y="214"/>
                  </a:lnTo>
                  <a:lnTo>
                    <a:pt x="2" y="160"/>
                  </a:lnTo>
                  <a:lnTo>
                    <a:pt x="0" y="157"/>
                  </a:lnTo>
                  <a:lnTo>
                    <a:pt x="0" y="154"/>
                  </a:lnTo>
                  <a:lnTo>
                    <a:pt x="2" y="152"/>
                  </a:lnTo>
                  <a:lnTo>
                    <a:pt x="5" y="151"/>
                  </a:lnTo>
                  <a:lnTo>
                    <a:pt x="9" y="151"/>
                  </a:lnTo>
                  <a:lnTo>
                    <a:pt x="12" y="152"/>
                  </a:lnTo>
                  <a:lnTo>
                    <a:pt x="54" y="195"/>
                  </a:lnTo>
                  <a:lnTo>
                    <a:pt x="54" y="7"/>
                  </a:lnTo>
                  <a:lnTo>
                    <a:pt x="56" y="3"/>
                  </a:lnTo>
                  <a:lnTo>
                    <a:pt x="58" y="0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295"/>
            <p:cNvSpPr>
              <a:spLocks/>
            </p:cNvSpPr>
            <p:nvPr/>
          </p:nvSpPr>
          <p:spPr bwMode="auto">
            <a:xfrm>
              <a:off x="-8524875" y="5267325"/>
              <a:ext cx="400050" cy="377825"/>
            </a:xfrm>
            <a:custGeom>
              <a:avLst/>
              <a:gdLst>
                <a:gd name="T0" fmla="*/ 0 w 252"/>
                <a:gd name="T1" fmla="*/ 0 h 238"/>
                <a:gd name="T2" fmla="*/ 79 w 252"/>
                <a:gd name="T3" fmla="*/ 0 h 238"/>
                <a:gd name="T4" fmla="*/ 82 w 252"/>
                <a:gd name="T5" fmla="*/ 0 h 238"/>
                <a:gd name="T6" fmla="*/ 83 w 252"/>
                <a:gd name="T7" fmla="*/ 1 h 238"/>
                <a:gd name="T8" fmla="*/ 83 w 252"/>
                <a:gd name="T9" fmla="*/ 4 h 238"/>
                <a:gd name="T10" fmla="*/ 83 w 252"/>
                <a:gd name="T11" fmla="*/ 8 h 238"/>
                <a:gd name="T12" fmla="*/ 82 w 252"/>
                <a:gd name="T13" fmla="*/ 9 h 238"/>
                <a:gd name="T14" fmla="*/ 79 w 252"/>
                <a:gd name="T15" fmla="*/ 11 h 238"/>
                <a:gd name="T16" fmla="*/ 11 w 252"/>
                <a:gd name="T17" fmla="*/ 11 h 238"/>
                <a:gd name="T18" fmla="*/ 11 w 252"/>
                <a:gd name="T19" fmla="*/ 227 h 238"/>
                <a:gd name="T20" fmla="*/ 241 w 252"/>
                <a:gd name="T21" fmla="*/ 227 h 238"/>
                <a:gd name="T22" fmla="*/ 241 w 252"/>
                <a:gd name="T23" fmla="*/ 11 h 238"/>
                <a:gd name="T24" fmla="*/ 173 w 252"/>
                <a:gd name="T25" fmla="*/ 11 h 238"/>
                <a:gd name="T26" fmla="*/ 170 w 252"/>
                <a:gd name="T27" fmla="*/ 9 h 238"/>
                <a:gd name="T28" fmla="*/ 169 w 252"/>
                <a:gd name="T29" fmla="*/ 8 h 238"/>
                <a:gd name="T30" fmla="*/ 169 w 252"/>
                <a:gd name="T31" fmla="*/ 4 h 238"/>
                <a:gd name="T32" fmla="*/ 169 w 252"/>
                <a:gd name="T33" fmla="*/ 1 h 238"/>
                <a:gd name="T34" fmla="*/ 170 w 252"/>
                <a:gd name="T35" fmla="*/ 0 h 238"/>
                <a:gd name="T36" fmla="*/ 173 w 252"/>
                <a:gd name="T37" fmla="*/ 0 h 238"/>
                <a:gd name="T38" fmla="*/ 252 w 252"/>
                <a:gd name="T39" fmla="*/ 0 h 238"/>
                <a:gd name="T40" fmla="*/ 252 w 252"/>
                <a:gd name="T41" fmla="*/ 238 h 238"/>
                <a:gd name="T42" fmla="*/ 0 w 252"/>
                <a:gd name="T43" fmla="*/ 238 h 238"/>
                <a:gd name="T44" fmla="*/ 0 w 252"/>
                <a:gd name="T45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2" h="238">
                  <a:moveTo>
                    <a:pt x="0" y="0"/>
                  </a:moveTo>
                  <a:lnTo>
                    <a:pt x="79" y="0"/>
                  </a:lnTo>
                  <a:lnTo>
                    <a:pt x="82" y="0"/>
                  </a:lnTo>
                  <a:lnTo>
                    <a:pt x="83" y="1"/>
                  </a:lnTo>
                  <a:lnTo>
                    <a:pt x="83" y="4"/>
                  </a:lnTo>
                  <a:lnTo>
                    <a:pt x="83" y="8"/>
                  </a:lnTo>
                  <a:lnTo>
                    <a:pt x="82" y="9"/>
                  </a:lnTo>
                  <a:lnTo>
                    <a:pt x="79" y="11"/>
                  </a:lnTo>
                  <a:lnTo>
                    <a:pt x="11" y="11"/>
                  </a:lnTo>
                  <a:lnTo>
                    <a:pt x="11" y="227"/>
                  </a:lnTo>
                  <a:lnTo>
                    <a:pt x="241" y="227"/>
                  </a:lnTo>
                  <a:lnTo>
                    <a:pt x="241" y="11"/>
                  </a:lnTo>
                  <a:lnTo>
                    <a:pt x="173" y="11"/>
                  </a:lnTo>
                  <a:lnTo>
                    <a:pt x="170" y="9"/>
                  </a:lnTo>
                  <a:lnTo>
                    <a:pt x="169" y="8"/>
                  </a:lnTo>
                  <a:lnTo>
                    <a:pt x="169" y="4"/>
                  </a:lnTo>
                  <a:lnTo>
                    <a:pt x="169" y="1"/>
                  </a:lnTo>
                  <a:lnTo>
                    <a:pt x="170" y="0"/>
                  </a:lnTo>
                  <a:lnTo>
                    <a:pt x="173" y="0"/>
                  </a:lnTo>
                  <a:lnTo>
                    <a:pt x="252" y="0"/>
                  </a:lnTo>
                  <a:lnTo>
                    <a:pt x="252" y="238"/>
                  </a:lnTo>
                  <a:lnTo>
                    <a:pt x="0" y="23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8" name="Прямоугольник 47"/>
          <p:cNvSpPr/>
          <p:nvPr/>
        </p:nvSpPr>
        <p:spPr>
          <a:xfrm flipV="1">
            <a:off x="0" y="627533"/>
            <a:ext cx="1547664" cy="720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1115616" y="627534"/>
            <a:ext cx="8026797" cy="72008"/>
          </a:xfrm>
          <a:prstGeom prst="rect">
            <a:avLst/>
          </a:prstGeom>
          <a:gradFill flip="none" rotWithShape="1">
            <a:gsLst>
              <a:gs pos="0">
                <a:srgbClr val="B51B8D">
                  <a:shade val="30000"/>
                  <a:satMod val="115000"/>
                </a:srgbClr>
              </a:gs>
              <a:gs pos="50000">
                <a:srgbClr val="B51B8D">
                  <a:shade val="67500"/>
                  <a:satMod val="115000"/>
                </a:srgbClr>
              </a:gs>
              <a:gs pos="100000">
                <a:srgbClr val="B51B8D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1115616" y="195486"/>
            <a:ext cx="2924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rgbClr val="B51B8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ИНТЕГРАЦИЯ ДАННЫХ</a:t>
            </a:r>
          </a:p>
        </p:txBody>
      </p:sp>
      <p:sp>
        <p:nvSpPr>
          <p:cNvPr id="51" name="Пятиугольник 50"/>
          <p:cNvSpPr/>
          <p:nvPr/>
        </p:nvSpPr>
        <p:spPr>
          <a:xfrm>
            <a:off x="1728246" y="1074212"/>
            <a:ext cx="648072" cy="2664296"/>
          </a:xfrm>
          <a:prstGeom prst="homePlate">
            <a:avLst/>
          </a:prstGeom>
          <a:solidFill>
            <a:srgbClr val="D23277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3" name="Группа 62"/>
          <p:cNvGrpSpPr/>
          <p:nvPr/>
        </p:nvGrpSpPr>
        <p:grpSpPr>
          <a:xfrm>
            <a:off x="4452367" y="2408684"/>
            <a:ext cx="360040" cy="360040"/>
            <a:chOff x="-5507038" y="5153025"/>
            <a:chExt cx="457201" cy="457201"/>
          </a:xfrm>
        </p:grpSpPr>
        <p:sp>
          <p:nvSpPr>
            <p:cNvPr id="61" name="Freeform 335"/>
            <p:cNvSpPr>
              <a:spLocks/>
            </p:cNvSpPr>
            <p:nvPr/>
          </p:nvSpPr>
          <p:spPr bwMode="auto">
            <a:xfrm>
              <a:off x="-5507038" y="5153025"/>
              <a:ext cx="450850" cy="234950"/>
            </a:xfrm>
            <a:custGeom>
              <a:avLst/>
              <a:gdLst>
                <a:gd name="T0" fmla="*/ 144 w 284"/>
                <a:gd name="T1" fmla="*/ 0 h 148"/>
                <a:gd name="T2" fmla="*/ 176 w 284"/>
                <a:gd name="T3" fmla="*/ 3 h 148"/>
                <a:gd name="T4" fmla="*/ 205 w 284"/>
                <a:gd name="T5" fmla="*/ 13 h 148"/>
                <a:gd name="T6" fmla="*/ 231 w 284"/>
                <a:gd name="T7" fmla="*/ 27 h 148"/>
                <a:gd name="T8" fmla="*/ 254 w 284"/>
                <a:gd name="T9" fmla="*/ 49 h 148"/>
                <a:gd name="T10" fmla="*/ 270 w 284"/>
                <a:gd name="T11" fmla="*/ 73 h 148"/>
                <a:gd name="T12" fmla="*/ 270 w 284"/>
                <a:gd name="T13" fmla="*/ 18 h 148"/>
                <a:gd name="T14" fmla="*/ 272 w 284"/>
                <a:gd name="T15" fmla="*/ 14 h 148"/>
                <a:gd name="T16" fmla="*/ 274 w 284"/>
                <a:gd name="T17" fmla="*/ 11 h 148"/>
                <a:gd name="T18" fmla="*/ 277 w 284"/>
                <a:gd name="T19" fmla="*/ 11 h 148"/>
                <a:gd name="T20" fmla="*/ 280 w 284"/>
                <a:gd name="T21" fmla="*/ 13 h 148"/>
                <a:gd name="T22" fmla="*/ 282 w 284"/>
                <a:gd name="T23" fmla="*/ 14 h 148"/>
                <a:gd name="T24" fmla="*/ 284 w 284"/>
                <a:gd name="T25" fmla="*/ 18 h 148"/>
                <a:gd name="T26" fmla="*/ 284 w 284"/>
                <a:gd name="T27" fmla="*/ 94 h 148"/>
                <a:gd name="T28" fmla="*/ 205 w 284"/>
                <a:gd name="T29" fmla="*/ 94 h 148"/>
                <a:gd name="T30" fmla="*/ 202 w 284"/>
                <a:gd name="T31" fmla="*/ 94 h 148"/>
                <a:gd name="T32" fmla="*/ 200 w 284"/>
                <a:gd name="T33" fmla="*/ 93 h 148"/>
                <a:gd name="T34" fmla="*/ 198 w 284"/>
                <a:gd name="T35" fmla="*/ 90 h 148"/>
                <a:gd name="T36" fmla="*/ 200 w 284"/>
                <a:gd name="T37" fmla="*/ 86 h 148"/>
                <a:gd name="T38" fmla="*/ 202 w 284"/>
                <a:gd name="T39" fmla="*/ 83 h 148"/>
                <a:gd name="T40" fmla="*/ 205 w 284"/>
                <a:gd name="T41" fmla="*/ 83 h 148"/>
                <a:gd name="T42" fmla="*/ 262 w 284"/>
                <a:gd name="T43" fmla="*/ 83 h 148"/>
                <a:gd name="T44" fmla="*/ 246 w 284"/>
                <a:gd name="T45" fmla="*/ 58 h 148"/>
                <a:gd name="T46" fmla="*/ 226 w 284"/>
                <a:gd name="T47" fmla="*/ 39 h 148"/>
                <a:gd name="T48" fmla="*/ 202 w 284"/>
                <a:gd name="T49" fmla="*/ 24 h 148"/>
                <a:gd name="T50" fmla="*/ 174 w 284"/>
                <a:gd name="T51" fmla="*/ 14 h 148"/>
                <a:gd name="T52" fmla="*/ 144 w 284"/>
                <a:gd name="T53" fmla="*/ 11 h 148"/>
                <a:gd name="T54" fmla="*/ 110 w 284"/>
                <a:gd name="T55" fmla="*/ 16 h 148"/>
                <a:gd name="T56" fmla="*/ 79 w 284"/>
                <a:gd name="T57" fmla="*/ 29 h 148"/>
                <a:gd name="T58" fmla="*/ 51 w 284"/>
                <a:gd name="T59" fmla="*/ 50 h 148"/>
                <a:gd name="T60" fmla="*/ 32 w 284"/>
                <a:gd name="T61" fmla="*/ 76 h 148"/>
                <a:gd name="T62" fmla="*/ 18 w 284"/>
                <a:gd name="T63" fmla="*/ 108 h 148"/>
                <a:gd name="T64" fmla="*/ 14 w 284"/>
                <a:gd name="T65" fmla="*/ 144 h 148"/>
                <a:gd name="T66" fmla="*/ 12 w 284"/>
                <a:gd name="T67" fmla="*/ 147 h 148"/>
                <a:gd name="T68" fmla="*/ 10 w 284"/>
                <a:gd name="T69" fmla="*/ 148 h 148"/>
                <a:gd name="T70" fmla="*/ 7 w 284"/>
                <a:gd name="T71" fmla="*/ 148 h 148"/>
                <a:gd name="T72" fmla="*/ 4 w 284"/>
                <a:gd name="T73" fmla="*/ 148 h 148"/>
                <a:gd name="T74" fmla="*/ 2 w 284"/>
                <a:gd name="T75" fmla="*/ 147 h 148"/>
                <a:gd name="T76" fmla="*/ 0 w 284"/>
                <a:gd name="T77" fmla="*/ 144 h 148"/>
                <a:gd name="T78" fmla="*/ 5 w 284"/>
                <a:gd name="T79" fmla="*/ 111 h 148"/>
                <a:gd name="T80" fmla="*/ 15 w 284"/>
                <a:gd name="T81" fmla="*/ 80 h 148"/>
                <a:gd name="T82" fmla="*/ 33 w 284"/>
                <a:gd name="T83" fmla="*/ 54 h 148"/>
                <a:gd name="T84" fmla="*/ 54 w 284"/>
                <a:gd name="T85" fmla="*/ 31 h 148"/>
                <a:gd name="T86" fmla="*/ 82 w 284"/>
                <a:gd name="T87" fmla="*/ 14 h 148"/>
                <a:gd name="T88" fmla="*/ 112 w 284"/>
                <a:gd name="T89" fmla="*/ 3 h 148"/>
                <a:gd name="T90" fmla="*/ 144 w 284"/>
                <a:gd name="T9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4" h="148">
                  <a:moveTo>
                    <a:pt x="144" y="0"/>
                  </a:moveTo>
                  <a:lnTo>
                    <a:pt x="176" y="3"/>
                  </a:lnTo>
                  <a:lnTo>
                    <a:pt x="205" y="13"/>
                  </a:lnTo>
                  <a:lnTo>
                    <a:pt x="231" y="27"/>
                  </a:lnTo>
                  <a:lnTo>
                    <a:pt x="254" y="49"/>
                  </a:lnTo>
                  <a:lnTo>
                    <a:pt x="270" y="73"/>
                  </a:lnTo>
                  <a:lnTo>
                    <a:pt x="270" y="18"/>
                  </a:lnTo>
                  <a:lnTo>
                    <a:pt x="272" y="14"/>
                  </a:lnTo>
                  <a:lnTo>
                    <a:pt x="274" y="11"/>
                  </a:lnTo>
                  <a:lnTo>
                    <a:pt x="277" y="11"/>
                  </a:lnTo>
                  <a:lnTo>
                    <a:pt x="280" y="13"/>
                  </a:lnTo>
                  <a:lnTo>
                    <a:pt x="282" y="14"/>
                  </a:lnTo>
                  <a:lnTo>
                    <a:pt x="284" y="18"/>
                  </a:lnTo>
                  <a:lnTo>
                    <a:pt x="284" y="94"/>
                  </a:lnTo>
                  <a:lnTo>
                    <a:pt x="205" y="94"/>
                  </a:lnTo>
                  <a:lnTo>
                    <a:pt x="202" y="94"/>
                  </a:lnTo>
                  <a:lnTo>
                    <a:pt x="200" y="93"/>
                  </a:lnTo>
                  <a:lnTo>
                    <a:pt x="198" y="90"/>
                  </a:lnTo>
                  <a:lnTo>
                    <a:pt x="200" y="86"/>
                  </a:lnTo>
                  <a:lnTo>
                    <a:pt x="202" y="83"/>
                  </a:lnTo>
                  <a:lnTo>
                    <a:pt x="205" y="83"/>
                  </a:lnTo>
                  <a:lnTo>
                    <a:pt x="262" y="83"/>
                  </a:lnTo>
                  <a:lnTo>
                    <a:pt x="246" y="58"/>
                  </a:lnTo>
                  <a:lnTo>
                    <a:pt x="226" y="39"/>
                  </a:lnTo>
                  <a:lnTo>
                    <a:pt x="202" y="24"/>
                  </a:lnTo>
                  <a:lnTo>
                    <a:pt x="174" y="14"/>
                  </a:lnTo>
                  <a:lnTo>
                    <a:pt x="144" y="11"/>
                  </a:lnTo>
                  <a:lnTo>
                    <a:pt x="110" y="16"/>
                  </a:lnTo>
                  <a:lnTo>
                    <a:pt x="79" y="29"/>
                  </a:lnTo>
                  <a:lnTo>
                    <a:pt x="51" y="50"/>
                  </a:lnTo>
                  <a:lnTo>
                    <a:pt x="32" y="76"/>
                  </a:lnTo>
                  <a:lnTo>
                    <a:pt x="18" y="108"/>
                  </a:lnTo>
                  <a:lnTo>
                    <a:pt x="14" y="144"/>
                  </a:lnTo>
                  <a:lnTo>
                    <a:pt x="12" y="147"/>
                  </a:lnTo>
                  <a:lnTo>
                    <a:pt x="10" y="148"/>
                  </a:lnTo>
                  <a:lnTo>
                    <a:pt x="7" y="148"/>
                  </a:lnTo>
                  <a:lnTo>
                    <a:pt x="4" y="148"/>
                  </a:lnTo>
                  <a:lnTo>
                    <a:pt x="2" y="147"/>
                  </a:lnTo>
                  <a:lnTo>
                    <a:pt x="0" y="144"/>
                  </a:lnTo>
                  <a:lnTo>
                    <a:pt x="5" y="111"/>
                  </a:lnTo>
                  <a:lnTo>
                    <a:pt x="15" y="80"/>
                  </a:lnTo>
                  <a:lnTo>
                    <a:pt x="33" y="54"/>
                  </a:lnTo>
                  <a:lnTo>
                    <a:pt x="54" y="31"/>
                  </a:lnTo>
                  <a:lnTo>
                    <a:pt x="82" y="14"/>
                  </a:lnTo>
                  <a:lnTo>
                    <a:pt x="112" y="3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Freeform 336"/>
            <p:cNvSpPr>
              <a:spLocks/>
            </p:cNvSpPr>
            <p:nvPr/>
          </p:nvSpPr>
          <p:spPr bwMode="auto">
            <a:xfrm>
              <a:off x="-5495925" y="5370513"/>
              <a:ext cx="446088" cy="239713"/>
            </a:xfrm>
            <a:custGeom>
              <a:avLst/>
              <a:gdLst>
                <a:gd name="T0" fmla="*/ 277 w 281"/>
                <a:gd name="T1" fmla="*/ 0 h 151"/>
                <a:gd name="T2" fmla="*/ 280 w 281"/>
                <a:gd name="T3" fmla="*/ 2 h 151"/>
                <a:gd name="T4" fmla="*/ 281 w 281"/>
                <a:gd name="T5" fmla="*/ 3 h 151"/>
                <a:gd name="T6" fmla="*/ 281 w 281"/>
                <a:gd name="T7" fmla="*/ 7 h 151"/>
                <a:gd name="T8" fmla="*/ 278 w 281"/>
                <a:gd name="T9" fmla="*/ 39 h 151"/>
                <a:gd name="T10" fmla="*/ 267 w 281"/>
                <a:gd name="T11" fmla="*/ 69 h 151"/>
                <a:gd name="T12" fmla="*/ 250 w 281"/>
                <a:gd name="T13" fmla="*/ 97 h 151"/>
                <a:gd name="T14" fmla="*/ 227 w 281"/>
                <a:gd name="T15" fmla="*/ 118 h 151"/>
                <a:gd name="T16" fmla="*/ 201 w 281"/>
                <a:gd name="T17" fmla="*/ 136 h 151"/>
                <a:gd name="T18" fmla="*/ 170 w 281"/>
                <a:gd name="T19" fmla="*/ 146 h 151"/>
                <a:gd name="T20" fmla="*/ 137 w 281"/>
                <a:gd name="T21" fmla="*/ 151 h 151"/>
                <a:gd name="T22" fmla="*/ 106 w 281"/>
                <a:gd name="T23" fmla="*/ 147 h 151"/>
                <a:gd name="T24" fmla="*/ 79 w 281"/>
                <a:gd name="T25" fmla="*/ 137 h 151"/>
                <a:gd name="T26" fmla="*/ 52 w 281"/>
                <a:gd name="T27" fmla="*/ 121 h 151"/>
                <a:gd name="T28" fmla="*/ 29 w 281"/>
                <a:gd name="T29" fmla="*/ 101 h 151"/>
                <a:gd name="T30" fmla="*/ 11 w 281"/>
                <a:gd name="T31" fmla="*/ 75 h 151"/>
                <a:gd name="T32" fmla="*/ 11 w 281"/>
                <a:gd name="T33" fmla="*/ 133 h 151"/>
                <a:gd name="T34" fmla="*/ 11 w 281"/>
                <a:gd name="T35" fmla="*/ 136 h 151"/>
                <a:gd name="T36" fmla="*/ 10 w 281"/>
                <a:gd name="T37" fmla="*/ 137 h 151"/>
                <a:gd name="T38" fmla="*/ 7 w 281"/>
                <a:gd name="T39" fmla="*/ 137 h 151"/>
                <a:gd name="T40" fmla="*/ 3 w 281"/>
                <a:gd name="T41" fmla="*/ 137 h 151"/>
                <a:gd name="T42" fmla="*/ 2 w 281"/>
                <a:gd name="T43" fmla="*/ 136 h 151"/>
                <a:gd name="T44" fmla="*/ 0 w 281"/>
                <a:gd name="T45" fmla="*/ 133 h 151"/>
                <a:gd name="T46" fmla="*/ 0 w 281"/>
                <a:gd name="T47" fmla="*/ 54 h 151"/>
                <a:gd name="T48" fmla="*/ 79 w 281"/>
                <a:gd name="T49" fmla="*/ 54 h 151"/>
                <a:gd name="T50" fmla="*/ 82 w 281"/>
                <a:gd name="T51" fmla="*/ 56 h 151"/>
                <a:gd name="T52" fmla="*/ 83 w 281"/>
                <a:gd name="T53" fmla="*/ 57 h 151"/>
                <a:gd name="T54" fmla="*/ 83 w 281"/>
                <a:gd name="T55" fmla="*/ 61 h 151"/>
                <a:gd name="T56" fmla="*/ 83 w 281"/>
                <a:gd name="T57" fmla="*/ 64 h 151"/>
                <a:gd name="T58" fmla="*/ 82 w 281"/>
                <a:gd name="T59" fmla="*/ 65 h 151"/>
                <a:gd name="T60" fmla="*/ 79 w 281"/>
                <a:gd name="T61" fmla="*/ 65 h 151"/>
                <a:gd name="T62" fmla="*/ 20 w 281"/>
                <a:gd name="T63" fmla="*/ 65 h 151"/>
                <a:gd name="T64" fmla="*/ 36 w 281"/>
                <a:gd name="T65" fmla="*/ 90 h 151"/>
                <a:gd name="T66" fmla="*/ 57 w 281"/>
                <a:gd name="T67" fmla="*/ 110 h 151"/>
                <a:gd name="T68" fmla="*/ 82 w 281"/>
                <a:gd name="T69" fmla="*/ 126 h 151"/>
                <a:gd name="T70" fmla="*/ 108 w 281"/>
                <a:gd name="T71" fmla="*/ 134 h 151"/>
                <a:gd name="T72" fmla="*/ 137 w 281"/>
                <a:gd name="T73" fmla="*/ 137 h 151"/>
                <a:gd name="T74" fmla="*/ 173 w 281"/>
                <a:gd name="T75" fmla="*/ 133 h 151"/>
                <a:gd name="T76" fmla="*/ 205 w 281"/>
                <a:gd name="T77" fmla="*/ 119 h 151"/>
                <a:gd name="T78" fmla="*/ 231 w 281"/>
                <a:gd name="T79" fmla="*/ 100 h 151"/>
                <a:gd name="T80" fmla="*/ 252 w 281"/>
                <a:gd name="T81" fmla="*/ 72 h 151"/>
                <a:gd name="T82" fmla="*/ 265 w 281"/>
                <a:gd name="T83" fmla="*/ 41 h 151"/>
                <a:gd name="T84" fmla="*/ 270 w 281"/>
                <a:gd name="T85" fmla="*/ 7 h 151"/>
                <a:gd name="T86" fmla="*/ 272 w 281"/>
                <a:gd name="T87" fmla="*/ 3 h 151"/>
                <a:gd name="T88" fmla="*/ 273 w 281"/>
                <a:gd name="T89" fmla="*/ 0 h 151"/>
                <a:gd name="T90" fmla="*/ 277 w 281"/>
                <a:gd name="T9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1" h="151">
                  <a:moveTo>
                    <a:pt x="277" y="0"/>
                  </a:moveTo>
                  <a:lnTo>
                    <a:pt x="280" y="2"/>
                  </a:lnTo>
                  <a:lnTo>
                    <a:pt x="281" y="3"/>
                  </a:lnTo>
                  <a:lnTo>
                    <a:pt x="281" y="7"/>
                  </a:lnTo>
                  <a:lnTo>
                    <a:pt x="278" y="39"/>
                  </a:lnTo>
                  <a:lnTo>
                    <a:pt x="267" y="69"/>
                  </a:lnTo>
                  <a:lnTo>
                    <a:pt x="250" y="97"/>
                  </a:lnTo>
                  <a:lnTo>
                    <a:pt x="227" y="118"/>
                  </a:lnTo>
                  <a:lnTo>
                    <a:pt x="201" y="136"/>
                  </a:lnTo>
                  <a:lnTo>
                    <a:pt x="170" y="146"/>
                  </a:lnTo>
                  <a:lnTo>
                    <a:pt x="137" y="151"/>
                  </a:lnTo>
                  <a:lnTo>
                    <a:pt x="106" y="147"/>
                  </a:lnTo>
                  <a:lnTo>
                    <a:pt x="79" y="137"/>
                  </a:lnTo>
                  <a:lnTo>
                    <a:pt x="52" y="121"/>
                  </a:lnTo>
                  <a:lnTo>
                    <a:pt x="29" y="101"/>
                  </a:lnTo>
                  <a:lnTo>
                    <a:pt x="11" y="75"/>
                  </a:lnTo>
                  <a:lnTo>
                    <a:pt x="11" y="133"/>
                  </a:lnTo>
                  <a:lnTo>
                    <a:pt x="11" y="136"/>
                  </a:lnTo>
                  <a:lnTo>
                    <a:pt x="10" y="137"/>
                  </a:lnTo>
                  <a:lnTo>
                    <a:pt x="7" y="137"/>
                  </a:lnTo>
                  <a:lnTo>
                    <a:pt x="3" y="137"/>
                  </a:lnTo>
                  <a:lnTo>
                    <a:pt x="2" y="136"/>
                  </a:lnTo>
                  <a:lnTo>
                    <a:pt x="0" y="133"/>
                  </a:lnTo>
                  <a:lnTo>
                    <a:pt x="0" y="54"/>
                  </a:lnTo>
                  <a:lnTo>
                    <a:pt x="79" y="54"/>
                  </a:lnTo>
                  <a:lnTo>
                    <a:pt x="82" y="56"/>
                  </a:lnTo>
                  <a:lnTo>
                    <a:pt x="83" y="57"/>
                  </a:lnTo>
                  <a:lnTo>
                    <a:pt x="83" y="61"/>
                  </a:lnTo>
                  <a:lnTo>
                    <a:pt x="83" y="64"/>
                  </a:lnTo>
                  <a:lnTo>
                    <a:pt x="82" y="65"/>
                  </a:lnTo>
                  <a:lnTo>
                    <a:pt x="79" y="65"/>
                  </a:lnTo>
                  <a:lnTo>
                    <a:pt x="20" y="65"/>
                  </a:lnTo>
                  <a:lnTo>
                    <a:pt x="36" y="90"/>
                  </a:lnTo>
                  <a:lnTo>
                    <a:pt x="57" y="110"/>
                  </a:lnTo>
                  <a:lnTo>
                    <a:pt x="82" y="126"/>
                  </a:lnTo>
                  <a:lnTo>
                    <a:pt x="108" y="134"/>
                  </a:lnTo>
                  <a:lnTo>
                    <a:pt x="137" y="137"/>
                  </a:lnTo>
                  <a:lnTo>
                    <a:pt x="173" y="133"/>
                  </a:lnTo>
                  <a:lnTo>
                    <a:pt x="205" y="119"/>
                  </a:lnTo>
                  <a:lnTo>
                    <a:pt x="231" y="100"/>
                  </a:lnTo>
                  <a:lnTo>
                    <a:pt x="252" y="72"/>
                  </a:lnTo>
                  <a:lnTo>
                    <a:pt x="265" y="41"/>
                  </a:lnTo>
                  <a:lnTo>
                    <a:pt x="270" y="7"/>
                  </a:lnTo>
                  <a:lnTo>
                    <a:pt x="272" y="3"/>
                  </a:lnTo>
                  <a:lnTo>
                    <a:pt x="273" y="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65" name="Прямая со стрелкой 64"/>
          <p:cNvCxnSpPr/>
          <p:nvPr/>
        </p:nvCxnSpPr>
        <p:spPr>
          <a:xfrm>
            <a:off x="4687441" y="3003798"/>
            <a:ext cx="0" cy="36004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flipV="1">
            <a:off x="6732240" y="1563638"/>
            <a:ext cx="0" cy="432048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63"/>
          <p:cNvSpPr/>
          <p:nvPr/>
        </p:nvSpPr>
        <p:spPr>
          <a:xfrm>
            <a:off x="107504" y="887397"/>
            <a:ext cx="1872208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100" b="1" dirty="0">
                <a:solidFill>
                  <a:srgbClr val="B51B8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Внутреннее файловое хранилище</a:t>
            </a:r>
          </a:p>
          <a:p>
            <a:pPr marL="171450" indent="-1714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100" b="1" dirty="0">
                <a:solidFill>
                  <a:srgbClr val="B51B8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Файловая система</a:t>
            </a:r>
          </a:p>
          <a:p>
            <a:pPr marL="171450" indent="-1714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100" b="1" dirty="0">
                <a:solidFill>
                  <a:srgbClr val="B51B8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FTP</a:t>
            </a:r>
            <a:endParaRPr lang="ru-RU" sz="1100" b="1" dirty="0">
              <a:solidFill>
                <a:srgbClr val="B51B8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" indent="-1714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100" b="1" dirty="0">
                <a:solidFill>
                  <a:srgbClr val="B51B8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Сайты (</a:t>
            </a:r>
            <a:r>
              <a:rPr lang="en-US" sz="1100" b="1" dirty="0">
                <a:solidFill>
                  <a:srgbClr val="B51B8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HTTP)</a:t>
            </a:r>
            <a:endParaRPr lang="ru-RU" sz="1100" b="1" dirty="0">
              <a:solidFill>
                <a:srgbClr val="B51B8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" indent="-1714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100" b="1" dirty="0">
                <a:solidFill>
                  <a:srgbClr val="B51B8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Web-</a:t>
            </a:r>
            <a:r>
              <a:rPr lang="ru-RU" sz="1100" b="1" dirty="0">
                <a:solidFill>
                  <a:srgbClr val="B51B8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сервисы</a:t>
            </a:r>
          </a:p>
          <a:p>
            <a:pPr marL="171450" indent="-1714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100" b="1" dirty="0">
                <a:solidFill>
                  <a:srgbClr val="B51B8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Асинхронные сервисы</a:t>
            </a:r>
          </a:p>
          <a:p>
            <a:pPr marL="171450" indent="-1714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100" b="1" dirty="0">
                <a:solidFill>
                  <a:srgbClr val="B51B8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Oracle, PostgreSQL, </a:t>
            </a:r>
            <a:r>
              <a:rPr lang="en-US" sz="1100" b="1" dirty="0" err="1">
                <a:solidFill>
                  <a:srgbClr val="B51B8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SqlServer</a:t>
            </a:r>
            <a:r>
              <a:rPr lang="en-US" sz="1100" b="1" dirty="0">
                <a:solidFill>
                  <a:srgbClr val="B51B8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Firebird</a:t>
            </a:r>
            <a:endParaRPr lang="ru-RU" sz="1100" b="1" dirty="0">
              <a:solidFill>
                <a:srgbClr val="B51B8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" indent="-1714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100" b="1" dirty="0" smtClean="0">
                <a:solidFill>
                  <a:srgbClr val="B51B8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CSV/Excel</a:t>
            </a:r>
          </a:p>
          <a:p>
            <a:pPr marL="171450" indent="-1714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100" b="1" dirty="0" smtClean="0">
                <a:solidFill>
                  <a:srgbClr val="B51B8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MDM </a:t>
            </a:r>
            <a:r>
              <a:rPr lang="ru-RU" sz="1100" b="1" dirty="0" smtClean="0">
                <a:solidFill>
                  <a:srgbClr val="B51B8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локальные справочники</a:t>
            </a:r>
            <a:endParaRPr lang="en-US" sz="1100" b="1" dirty="0" smtClean="0">
              <a:solidFill>
                <a:srgbClr val="B51B8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61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Прямоугольник 61"/>
          <p:cNvSpPr/>
          <p:nvPr/>
        </p:nvSpPr>
        <p:spPr>
          <a:xfrm rot="5400000">
            <a:off x="5720729" y="-1369641"/>
            <a:ext cx="1368152" cy="5506518"/>
          </a:xfrm>
          <a:prstGeom prst="rect">
            <a:avLst/>
          </a:prstGeom>
          <a:gradFill flip="none" rotWithShape="1">
            <a:gsLst>
              <a:gs pos="22100">
                <a:srgbClr val="B04289">
                  <a:alpha val="46000"/>
                </a:srgbClr>
              </a:gs>
              <a:gs pos="77900">
                <a:srgbClr val="76C4A4">
                  <a:alpha val="41000"/>
                </a:srgbClr>
              </a:gs>
              <a:gs pos="0">
                <a:srgbClr val="7F2157">
                  <a:alpha val="49000"/>
                </a:srgbClr>
              </a:gs>
              <a:gs pos="50000">
                <a:srgbClr val="6DC0FF">
                  <a:alpha val="48000"/>
                </a:srgbClr>
              </a:gs>
              <a:gs pos="100000">
                <a:schemeClr val="tx2">
                  <a:lumMod val="40000"/>
                  <a:lumOff val="60000"/>
                  <a:alpha val="73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C:\Users\nigmatullina\Desktop\БАРС.Бизнес-Аналитика (лифлет) 2014_крив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79" t="61070" r="-1" b="812"/>
          <a:stretch/>
        </p:blipFill>
        <p:spPr bwMode="auto">
          <a:xfrm>
            <a:off x="0" y="717450"/>
            <a:ext cx="3683436" cy="444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flipV="1">
            <a:off x="0" y="627533"/>
            <a:ext cx="1547664" cy="720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627534"/>
            <a:ext cx="8026797" cy="72008"/>
          </a:xfrm>
          <a:prstGeom prst="rect">
            <a:avLst/>
          </a:prstGeom>
          <a:gradFill flip="none" rotWithShape="1">
            <a:gsLst>
              <a:gs pos="0">
                <a:srgbClr val="B51B8D">
                  <a:shade val="30000"/>
                  <a:satMod val="115000"/>
                </a:srgbClr>
              </a:gs>
              <a:gs pos="50000">
                <a:srgbClr val="B51B8D">
                  <a:shade val="67500"/>
                  <a:satMod val="115000"/>
                </a:srgbClr>
              </a:gs>
              <a:gs pos="100000">
                <a:srgbClr val="B51B8D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95486"/>
            <a:ext cx="1678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rgbClr val="B51B8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АНАЛИТИКА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4540912" y="2024099"/>
            <a:ext cx="3672408" cy="3177769"/>
            <a:chOff x="2555776" y="1131590"/>
            <a:chExt cx="3834023" cy="3317616"/>
          </a:xfrm>
        </p:grpSpPr>
        <p:pic>
          <p:nvPicPr>
            <p:cNvPr id="8" name="Picture 2" descr="C:\Users\kutlenkov\Desktop\Situation-center11-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52" t="13935" r="10067" b="13108"/>
            <a:stretch/>
          </p:blipFill>
          <p:spPr bwMode="auto">
            <a:xfrm>
              <a:off x="2752750" y="1304181"/>
              <a:ext cx="3429104" cy="2140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E:\Tanya\WORK WORK\КОНФЕРЕНЦИИ\К партнерской 2013\Шаблон презентации 2013\монитор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55776" y="1131590"/>
              <a:ext cx="3834023" cy="3317616"/>
            </a:xfrm>
            <a:prstGeom prst="rect">
              <a:avLst/>
            </a:prstGeom>
            <a:noFill/>
          </p:spPr>
        </p:pic>
      </p:grpSp>
      <p:sp>
        <p:nvSpPr>
          <p:cNvPr id="12" name="Прямоугольник 4"/>
          <p:cNvSpPr>
            <a:spLocks noChangeArrowheads="1"/>
          </p:cNvSpPr>
          <p:nvPr/>
        </p:nvSpPr>
        <p:spPr bwMode="auto">
          <a:xfrm>
            <a:off x="107504" y="1488035"/>
            <a:ext cx="208823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algn="r"/>
            <a:r>
              <a:rPr lang="ru-RU" sz="11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Выявление пороговых значений</a:t>
            </a:r>
            <a:endParaRPr lang="ru-RU" sz="11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5"/>
          <p:cNvSpPr>
            <a:spLocks noChangeArrowheads="1"/>
          </p:cNvSpPr>
          <p:nvPr/>
        </p:nvSpPr>
        <p:spPr bwMode="auto">
          <a:xfrm>
            <a:off x="0" y="814983"/>
            <a:ext cx="219573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algn="r"/>
            <a:r>
              <a:rPr lang="ru-RU" sz="11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Формирование ключевых индикаторов</a:t>
            </a:r>
            <a:endParaRPr lang="ru-RU" sz="11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6"/>
          <p:cNvSpPr>
            <a:spLocks noChangeArrowheads="1"/>
          </p:cNvSpPr>
          <p:nvPr/>
        </p:nvSpPr>
        <p:spPr bwMode="auto">
          <a:xfrm>
            <a:off x="107504" y="3668775"/>
            <a:ext cx="2088232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sz="11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Анализ ключевых показателей в различных разрезах</a:t>
            </a:r>
            <a:endParaRPr lang="ru-RU" sz="11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Прямоугольник 7"/>
          <p:cNvSpPr>
            <a:spLocks noChangeArrowheads="1"/>
          </p:cNvSpPr>
          <p:nvPr/>
        </p:nvSpPr>
        <p:spPr bwMode="auto">
          <a:xfrm>
            <a:off x="0" y="4503410"/>
            <a:ext cx="219573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sz="11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Составление рейтингов эффективности</a:t>
            </a:r>
            <a:endParaRPr lang="ru-RU" sz="11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Прямоугольник 4"/>
          <p:cNvSpPr>
            <a:spLocks noChangeArrowheads="1"/>
          </p:cNvSpPr>
          <p:nvPr/>
        </p:nvSpPr>
        <p:spPr bwMode="auto">
          <a:xfrm>
            <a:off x="0" y="2161087"/>
            <a:ext cx="219573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algn="r"/>
            <a:r>
              <a:rPr lang="ru-RU" sz="11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Выработка </a:t>
            </a:r>
          </a:p>
          <a:p>
            <a:pPr marL="285750" indent="-285750" algn="r"/>
            <a:r>
              <a:rPr lang="ru-RU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с</a:t>
            </a:r>
            <a:r>
              <a:rPr lang="ru-RU" sz="11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игналов несоответствия и предупреждение рисков</a:t>
            </a:r>
            <a:endParaRPr lang="ru-RU" sz="11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Прямоугольник 4"/>
          <p:cNvSpPr>
            <a:spLocks noChangeArrowheads="1"/>
          </p:cNvSpPr>
          <p:nvPr/>
        </p:nvSpPr>
        <p:spPr bwMode="auto">
          <a:xfrm>
            <a:off x="-108520" y="3157305"/>
            <a:ext cx="230425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algn="r"/>
            <a:r>
              <a:rPr lang="ru-RU" sz="11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Поддержка выработки плана действий</a:t>
            </a:r>
          </a:p>
        </p:txBody>
      </p:sp>
      <p:sp>
        <p:nvSpPr>
          <p:cNvPr id="29" name="Овал 28"/>
          <p:cNvSpPr/>
          <p:nvPr/>
        </p:nvSpPr>
        <p:spPr>
          <a:xfrm>
            <a:off x="4211960" y="738783"/>
            <a:ext cx="936104" cy="93610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  <a:effectLst>
            <a:innerShdw blurRad="38100" dist="25400" dir="162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422379" y="1078575"/>
            <a:ext cx="1999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ПОЛЬЗОВАТЕЛИ 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МОДУЛЯ: 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337101" y="1722512"/>
            <a:ext cx="31314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kern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Руководители направлений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851920" y="1707654"/>
            <a:ext cx="16763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kern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Аналитики</a:t>
            </a:r>
            <a:endParaRPr lang="ru-RU" sz="1200" b="1" dirty="0">
              <a:solidFill>
                <a:srgbClr val="C00000"/>
              </a:solidFill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2790850" y="886991"/>
            <a:ext cx="432048" cy="432048"/>
            <a:chOff x="-7850188" y="1273175"/>
            <a:chExt cx="571500" cy="571500"/>
          </a:xfrm>
          <a:solidFill>
            <a:schemeClr val="bg1"/>
          </a:solidFill>
        </p:grpSpPr>
        <p:sp>
          <p:nvSpPr>
            <p:cNvPr id="37" name="Freeform 359"/>
            <p:cNvSpPr>
              <a:spLocks noEditPoints="1"/>
            </p:cNvSpPr>
            <p:nvPr/>
          </p:nvSpPr>
          <p:spPr bwMode="auto">
            <a:xfrm>
              <a:off x="-7850188" y="1273175"/>
              <a:ext cx="571500" cy="571500"/>
            </a:xfrm>
            <a:custGeom>
              <a:avLst/>
              <a:gdLst>
                <a:gd name="T0" fmla="*/ 180 w 360"/>
                <a:gd name="T1" fmla="*/ 14 h 360"/>
                <a:gd name="T2" fmla="*/ 143 w 360"/>
                <a:gd name="T3" fmla="*/ 17 h 360"/>
                <a:gd name="T4" fmla="*/ 107 w 360"/>
                <a:gd name="T5" fmla="*/ 30 h 360"/>
                <a:gd name="T6" fmla="*/ 76 w 360"/>
                <a:gd name="T7" fmla="*/ 50 h 360"/>
                <a:gd name="T8" fmla="*/ 50 w 360"/>
                <a:gd name="T9" fmla="*/ 76 h 360"/>
                <a:gd name="T10" fmla="*/ 30 w 360"/>
                <a:gd name="T11" fmla="*/ 107 h 360"/>
                <a:gd name="T12" fmla="*/ 17 w 360"/>
                <a:gd name="T13" fmla="*/ 143 h 360"/>
                <a:gd name="T14" fmla="*/ 14 w 360"/>
                <a:gd name="T15" fmla="*/ 180 h 360"/>
                <a:gd name="T16" fmla="*/ 17 w 360"/>
                <a:gd name="T17" fmla="*/ 220 h 360"/>
                <a:gd name="T18" fmla="*/ 30 w 360"/>
                <a:gd name="T19" fmla="*/ 254 h 360"/>
                <a:gd name="T20" fmla="*/ 50 w 360"/>
                <a:gd name="T21" fmla="*/ 287 h 360"/>
                <a:gd name="T22" fmla="*/ 76 w 360"/>
                <a:gd name="T23" fmla="*/ 311 h 360"/>
                <a:gd name="T24" fmla="*/ 107 w 360"/>
                <a:gd name="T25" fmla="*/ 333 h 360"/>
                <a:gd name="T26" fmla="*/ 143 w 360"/>
                <a:gd name="T27" fmla="*/ 344 h 360"/>
                <a:gd name="T28" fmla="*/ 180 w 360"/>
                <a:gd name="T29" fmla="*/ 349 h 360"/>
                <a:gd name="T30" fmla="*/ 220 w 360"/>
                <a:gd name="T31" fmla="*/ 344 h 360"/>
                <a:gd name="T32" fmla="*/ 254 w 360"/>
                <a:gd name="T33" fmla="*/ 333 h 360"/>
                <a:gd name="T34" fmla="*/ 287 w 360"/>
                <a:gd name="T35" fmla="*/ 311 h 360"/>
                <a:gd name="T36" fmla="*/ 311 w 360"/>
                <a:gd name="T37" fmla="*/ 287 h 360"/>
                <a:gd name="T38" fmla="*/ 333 w 360"/>
                <a:gd name="T39" fmla="*/ 254 h 360"/>
                <a:gd name="T40" fmla="*/ 344 w 360"/>
                <a:gd name="T41" fmla="*/ 220 h 360"/>
                <a:gd name="T42" fmla="*/ 349 w 360"/>
                <a:gd name="T43" fmla="*/ 180 h 360"/>
                <a:gd name="T44" fmla="*/ 344 w 360"/>
                <a:gd name="T45" fmla="*/ 143 h 360"/>
                <a:gd name="T46" fmla="*/ 333 w 360"/>
                <a:gd name="T47" fmla="*/ 107 h 360"/>
                <a:gd name="T48" fmla="*/ 311 w 360"/>
                <a:gd name="T49" fmla="*/ 76 h 360"/>
                <a:gd name="T50" fmla="*/ 287 w 360"/>
                <a:gd name="T51" fmla="*/ 50 h 360"/>
                <a:gd name="T52" fmla="*/ 254 w 360"/>
                <a:gd name="T53" fmla="*/ 30 h 360"/>
                <a:gd name="T54" fmla="*/ 220 w 360"/>
                <a:gd name="T55" fmla="*/ 17 h 360"/>
                <a:gd name="T56" fmla="*/ 180 w 360"/>
                <a:gd name="T57" fmla="*/ 14 h 360"/>
                <a:gd name="T58" fmla="*/ 180 w 360"/>
                <a:gd name="T59" fmla="*/ 0 h 360"/>
                <a:gd name="T60" fmla="*/ 223 w 360"/>
                <a:gd name="T61" fmla="*/ 5 h 360"/>
                <a:gd name="T62" fmla="*/ 261 w 360"/>
                <a:gd name="T63" fmla="*/ 20 h 360"/>
                <a:gd name="T64" fmla="*/ 293 w 360"/>
                <a:gd name="T65" fmla="*/ 41 h 360"/>
                <a:gd name="T66" fmla="*/ 321 w 360"/>
                <a:gd name="T67" fmla="*/ 69 h 360"/>
                <a:gd name="T68" fmla="*/ 342 w 360"/>
                <a:gd name="T69" fmla="*/ 102 h 360"/>
                <a:gd name="T70" fmla="*/ 356 w 360"/>
                <a:gd name="T71" fmla="*/ 140 h 360"/>
                <a:gd name="T72" fmla="*/ 360 w 360"/>
                <a:gd name="T73" fmla="*/ 180 h 360"/>
                <a:gd name="T74" fmla="*/ 356 w 360"/>
                <a:gd name="T75" fmla="*/ 223 h 360"/>
                <a:gd name="T76" fmla="*/ 342 w 360"/>
                <a:gd name="T77" fmla="*/ 261 h 360"/>
                <a:gd name="T78" fmla="*/ 321 w 360"/>
                <a:gd name="T79" fmla="*/ 293 h 360"/>
                <a:gd name="T80" fmla="*/ 293 w 360"/>
                <a:gd name="T81" fmla="*/ 321 h 360"/>
                <a:gd name="T82" fmla="*/ 261 w 360"/>
                <a:gd name="T83" fmla="*/ 342 h 360"/>
                <a:gd name="T84" fmla="*/ 223 w 360"/>
                <a:gd name="T85" fmla="*/ 356 h 360"/>
                <a:gd name="T86" fmla="*/ 180 w 360"/>
                <a:gd name="T87" fmla="*/ 360 h 360"/>
                <a:gd name="T88" fmla="*/ 140 w 360"/>
                <a:gd name="T89" fmla="*/ 356 h 360"/>
                <a:gd name="T90" fmla="*/ 102 w 360"/>
                <a:gd name="T91" fmla="*/ 342 h 360"/>
                <a:gd name="T92" fmla="*/ 69 w 360"/>
                <a:gd name="T93" fmla="*/ 321 h 360"/>
                <a:gd name="T94" fmla="*/ 41 w 360"/>
                <a:gd name="T95" fmla="*/ 293 h 360"/>
                <a:gd name="T96" fmla="*/ 20 w 360"/>
                <a:gd name="T97" fmla="*/ 261 h 360"/>
                <a:gd name="T98" fmla="*/ 5 w 360"/>
                <a:gd name="T99" fmla="*/ 223 h 360"/>
                <a:gd name="T100" fmla="*/ 0 w 360"/>
                <a:gd name="T101" fmla="*/ 180 h 360"/>
                <a:gd name="T102" fmla="*/ 5 w 360"/>
                <a:gd name="T103" fmla="*/ 140 h 360"/>
                <a:gd name="T104" fmla="*/ 20 w 360"/>
                <a:gd name="T105" fmla="*/ 102 h 360"/>
                <a:gd name="T106" fmla="*/ 41 w 360"/>
                <a:gd name="T107" fmla="*/ 69 h 360"/>
                <a:gd name="T108" fmla="*/ 69 w 360"/>
                <a:gd name="T109" fmla="*/ 41 h 360"/>
                <a:gd name="T110" fmla="*/ 102 w 360"/>
                <a:gd name="T111" fmla="*/ 20 h 360"/>
                <a:gd name="T112" fmla="*/ 140 w 360"/>
                <a:gd name="T113" fmla="*/ 5 h 360"/>
                <a:gd name="T114" fmla="*/ 180 w 360"/>
                <a:gd name="T115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0" h="360">
                  <a:moveTo>
                    <a:pt x="180" y="14"/>
                  </a:moveTo>
                  <a:lnTo>
                    <a:pt x="143" y="17"/>
                  </a:lnTo>
                  <a:lnTo>
                    <a:pt x="107" y="30"/>
                  </a:lnTo>
                  <a:lnTo>
                    <a:pt x="76" y="50"/>
                  </a:lnTo>
                  <a:lnTo>
                    <a:pt x="50" y="76"/>
                  </a:lnTo>
                  <a:lnTo>
                    <a:pt x="30" y="107"/>
                  </a:lnTo>
                  <a:lnTo>
                    <a:pt x="17" y="143"/>
                  </a:lnTo>
                  <a:lnTo>
                    <a:pt x="14" y="180"/>
                  </a:lnTo>
                  <a:lnTo>
                    <a:pt x="17" y="220"/>
                  </a:lnTo>
                  <a:lnTo>
                    <a:pt x="30" y="254"/>
                  </a:lnTo>
                  <a:lnTo>
                    <a:pt x="50" y="287"/>
                  </a:lnTo>
                  <a:lnTo>
                    <a:pt x="76" y="311"/>
                  </a:lnTo>
                  <a:lnTo>
                    <a:pt x="107" y="333"/>
                  </a:lnTo>
                  <a:lnTo>
                    <a:pt x="143" y="344"/>
                  </a:lnTo>
                  <a:lnTo>
                    <a:pt x="180" y="349"/>
                  </a:lnTo>
                  <a:lnTo>
                    <a:pt x="220" y="344"/>
                  </a:lnTo>
                  <a:lnTo>
                    <a:pt x="254" y="333"/>
                  </a:lnTo>
                  <a:lnTo>
                    <a:pt x="287" y="311"/>
                  </a:lnTo>
                  <a:lnTo>
                    <a:pt x="311" y="287"/>
                  </a:lnTo>
                  <a:lnTo>
                    <a:pt x="333" y="254"/>
                  </a:lnTo>
                  <a:lnTo>
                    <a:pt x="344" y="220"/>
                  </a:lnTo>
                  <a:lnTo>
                    <a:pt x="349" y="180"/>
                  </a:lnTo>
                  <a:lnTo>
                    <a:pt x="344" y="143"/>
                  </a:lnTo>
                  <a:lnTo>
                    <a:pt x="333" y="107"/>
                  </a:lnTo>
                  <a:lnTo>
                    <a:pt x="311" y="76"/>
                  </a:lnTo>
                  <a:lnTo>
                    <a:pt x="287" y="50"/>
                  </a:lnTo>
                  <a:lnTo>
                    <a:pt x="254" y="30"/>
                  </a:lnTo>
                  <a:lnTo>
                    <a:pt x="220" y="17"/>
                  </a:lnTo>
                  <a:lnTo>
                    <a:pt x="180" y="14"/>
                  </a:lnTo>
                  <a:close/>
                  <a:moveTo>
                    <a:pt x="180" y="0"/>
                  </a:moveTo>
                  <a:lnTo>
                    <a:pt x="223" y="5"/>
                  </a:lnTo>
                  <a:lnTo>
                    <a:pt x="261" y="20"/>
                  </a:lnTo>
                  <a:lnTo>
                    <a:pt x="293" y="41"/>
                  </a:lnTo>
                  <a:lnTo>
                    <a:pt x="321" y="69"/>
                  </a:lnTo>
                  <a:lnTo>
                    <a:pt x="342" y="102"/>
                  </a:lnTo>
                  <a:lnTo>
                    <a:pt x="356" y="140"/>
                  </a:lnTo>
                  <a:lnTo>
                    <a:pt x="360" y="180"/>
                  </a:lnTo>
                  <a:lnTo>
                    <a:pt x="356" y="223"/>
                  </a:lnTo>
                  <a:lnTo>
                    <a:pt x="342" y="261"/>
                  </a:lnTo>
                  <a:lnTo>
                    <a:pt x="321" y="293"/>
                  </a:lnTo>
                  <a:lnTo>
                    <a:pt x="293" y="321"/>
                  </a:lnTo>
                  <a:lnTo>
                    <a:pt x="261" y="342"/>
                  </a:lnTo>
                  <a:lnTo>
                    <a:pt x="223" y="356"/>
                  </a:lnTo>
                  <a:lnTo>
                    <a:pt x="180" y="360"/>
                  </a:lnTo>
                  <a:lnTo>
                    <a:pt x="140" y="356"/>
                  </a:lnTo>
                  <a:lnTo>
                    <a:pt x="102" y="342"/>
                  </a:lnTo>
                  <a:lnTo>
                    <a:pt x="69" y="321"/>
                  </a:lnTo>
                  <a:lnTo>
                    <a:pt x="41" y="293"/>
                  </a:lnTo>
                  <a:lnTo>
                    <a:pt x="20" y="261"/>
                  </a:lnTo>
                  <a:lnTo>
                    <a:pt x="5" y="223"/>
                  </a:lnTo>
                  <a:lnTo>
                    <a:pt x="0" y="180"/>
                  </a:lnTo>
                  <a:lnTo>
                    <a:pt x="5" y="140"/>
                  </a:lnTo>
                  <a:lnTo>
                    <a:pt x="20" y="102"/>
                  </a:lnTo>
                  <a:lnTo>
                    <a:pt x="41" y="69"/>
                  </a:lnTo>
                  <a:lnTo>
                    <a:pt x="69" y="41"/>
                  </a:lnTo>
                  <a:lnTo>
                    <a:pt x="102" y="20"/>
                  </a:lnTo>
                  <a:lnTo>
                    <a:pt x="140" y="5"/>
                  </a:lnTo>
                  <a:lnTo>
                    <a:pt x="1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360"/>
            <p:cNvSpPr>
              <a:spLocks noEditPoints="1"/>
            </p:cNvSpPr>
            <p:nvPr/>
          </p:nvSpPr>
          <p:spPr bwMode="auto">
            <a:xfrm>
              <a:off x="-7707313" y="1398588"/>
              <a:ext cx="222250" cy="314325"/>
            </a:xfrm>
            <a:custGeom>
              <a:avLst/>
              <a:gdLst>
                <a:gd name="T0" fmla="*/ 74 w 140"/>
                <a:gd name="T1" fmla="*/ 11 h 198"/>
                <a:gd name="T2" fmla="*/ 40 w 140"/>
                <a:gd name="T3" fmla="*/ 115 h 198"/>
                <a:gd name="T4" fmla="*/ 112 w 140"/>
                <a:gd name="T5" fmla="*/ 115 h 198"/>
                <a:gd name="T6" fmla="*/ 76 w 140"/>
                <a:gd name="T7" fmla="*/ 11 h 198"/>
                <a:gd name="T8" fmla="*/ 74 w 140"/>
                <a:gd name="T9" fmla="*/ 11 h 198"/>
                <a:gd name="T10" fmla="*/ 64 w 140"/>
                <a:gd name="T11" fmla="*/ 0 h 198"/>
                <a:gd name="T12" fmla="*/ 86 w 140"/>
                <a:gd name="T13" fmla="*/ 0 h 198"/>
                <a:gd name="T14" fmla="*/ 138 w 140"/>
                <a:gd name="T15" fmla="*/ 154 h 198"/>
                <a:gd name="T16" fmla="*/ 140 w 140"/>
                <a:gd name="T17" fmla="*/ 157 h 198"/>
                <a:gd name="T18" fmla="*/ 138 w 140"/>
                <a:gd name="T19" fmla="*/ 160 h 198"/>
                <a:gd name="T20" fmla="*/ 135 w 140"/>
                <a:gd name="T21" fmla="*/ 162 h 198"/>
                <a:gd name="T22" fmla="*/ 131 w 140"/>
                <a:gd name="T23" fmla="*/ 162 h 198"/>
                <a:gd name="T24" fmla="*/ 130 w 140"/>
                <a:gd name="T25" fmla="*/ 160 h 198"/>
                <a:gd name="T26" fmla="*/ 128 w 140"/>
                <a:gd name="T27" fmla="*/ 159 h 198"/>
                <a:gd name="T28" fmla="*/ 117 w 140"/>
                <a:gd name="T29" fmla="*/ 126 h 198"/>
                <a:gd name="T30" fmla="*/ 115 w 140"/>
                <a:gd name="T31" fmla="*/ 126 h 198"/>
                <a:gd name="T32" fmla="*/ 36 w 140"/>
                <a:gd name="T33" fmla="*/ 126 h 198"/>
                <a:gd name="T34" fmla="*/ 35 w 140"/>
                <a:gd name="T35" fmla="*/ 126 h 198"/>
                <a:gd name="T36" fmla="*/ 12 w 140"/>
                <a:gd name="T37" fmla="*/ 193 h 198"/>
                <a:gd name="T38" fmla="*/ 12 w 140"/>
                <a:gd name="T39" fmla="*/ 196 h 198"/>
                <a:gd name="T40" fmla="*/ 9 w 140"/>
                <a:gd name="T41" fmla="*/ 198 h 198"/>
                <a:gd name="T42" fmla="*/ 7 w 140"/>
                <a:gd name="T43" fmla="*/ 198 h 198"/>
                <a:gd name="T44" fmla="*/ 5 w 140"/>
                <a:gd name="T45" fmla="*/ 198 h 198"/>
                <a:gd name="T46" fmla="*/ 2 w 140"/>
                <a:gd name="T47" fmla="*/ 196 h 198"/>
                <a:gd name="T48" fmla="*/ 0 w 140"/>
                <a:gd name="T49" fmla="*/ 193 h 198"/>
                <a:gd name="T50" fmla="*/ 2 w 140"/>
                <a:gd name="T51" fmla="*/ 190 h 198"/>
                <a:gd name="T52" fmla="*/ 64 w 140"/>
                <a:gd name="T5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98">
                  <a:moveTo>
                    <a:pt x="74" y="11"/>
                  </a:moveTo>
                  <a:lnTo>
                    <a:pt x="40" y="115"/>
                  </a:lnTo>
                  <a:lnTo>
                    <a:pt x="112" y="115"/>
                  </a:lnTo>
                  <a:lnTo>
                    <a:pt x="76" y="11"/>
                  </a:lnTo>
                  <a:lnTo>
                    <a:pt x="74" y="11"/>
                  </a:lnTo>
                  <a:close/>
                  <a:moveTo>
                    <a:pt x="64" y="0"/>
                  </a:moveTo>
                  <a:lnTo>
                    <a:pt x="86" y="0"/>
                  </a:lnTo>
                  <a:lnTo>
                    <a:pt x="138" y="154"/>
                  </a:lnTo>
                  <a:lnTo>
                    <a:pt x="140" y="157"/>
                  </a:lnTo>
                  <a:lnTo>
                    <a:pt x="138" y="160"/>
                  </a:lnTo>
                  <a:lnTo>
                    <a:pt x="135" y="162"/>
                  </a:lnTo>
                  <a:lnTo>
                    <a:pt x="131" y="162"/>
                  </a:lnTo>
                  <a:lnTo>
                    <a:pt x="130" y="160"/>
                  </a:lnTo>
                  <a:lnTo>
                    <a:pt x="128" y="159"/>
                  </a:lnTo>
                  <a:lnTo>
                    <a:pt x="117" y="126"/>
                  </a:lnTo>
                  <a:lnTo>
                    <a:pt x="115" y="126"/>
                  </a:lnTo>
                  <a:lnTo>
                    <a:pt x="36" y="126"/>
                  </a:lnTo>
                  <a:lnTo>
                    <a:pt x="35" y="126"/>
                  </a:lnTo>
                  <a:lnTo>
                    <a:pt x="12" y="193"/>
                  </a:lnTo>
                  <a:lnTo>
                    <a:pt x="12" y="196"/>
                  </a:lnTo>
                  <a:lnTo>
                    <a:pt x="9" y="198"/>
                  </a:lnTo>
                  <a:lnTo>
                    <a:pt x="7" y="198"/>
                  </a:lnTo>
                  <a:lnTo>
                    <a:pt x="5" y="198"/>
                  </a:lnTo>
                  <a:lnTo>
                    <a:pt x="2" y="196"/>
                  </a:lnTo>
                  <a:lnTo>
                    <a:pt x="0" y="193"/>
                  </a:lnTo>
                  <a:lnTo>
                    <a:pt x="2" y="190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361"/>
            <p:cNvSpPr>
              <a:spLocks/>
            </p:cNvSpPr>
            <p:nvPr/>
          </p:nvSpPr>
          <p:spPr bwMode="auto">
            <a:xfrm>
              <a:off x="-7570788" y="1673225"/>
              <a:ext cx="34925" cy="39688"/>
            </a:xfrm>
            <a:custGeom>
              <a:avLst/>
              <a:gdLst>
                <a:gd name="T0" fmla="*/ 11 w 22"/>
                <a:gd name="T1" fmla="*/ 0 h 25"/>
                <a:gd name="T2" fmla="*/ 16 w 22"/>
                <a:gd name="T3" fmla="*/ 2 h 25"/>
                <a:gd name="T4" fmla="*/ 19 w 22"/>
                <a:gd name="T5" fmla="*/ 4 h 25"/>
                <a:gd name="T6" fmla="*/ 22 w 22"/>
                <a:gd name="T7" fmla="*/ 9 h 25"/>
                <a:gd name="T8" fmla="*/ 22 w 22"/>
                <a:gd name="T9" fmla="*/ 14 h 25"/>
                <a:gd name="T10" fmla="*/ 22 w 22"/>
                <a:gd name="T11" fmla="*/ 18 h 25"/>
                <a:gd name="T12" fmla="*/ 19 w 22"/>
                <a:gd name="T13" fmla="*/ 22 h 25"/>
                <a:gd name="T14" fmla="*/ 16 w 22"/>
                <a:gd name="T15" fmla="*/ 23 h 25"/>
                <a:gd name="T16" fmla="*/ 11 w 22"/>
                <a:gd name="T17" fmla="*/ 25 h 25"/>
                <a:gd name="T18" fmla="*/ 6 w 22"/>
                <a:gd name="T19" fmla="*/ 23 h 25"/>
                <a:gd name="T20" fmla="*/ 3 w 22"/>
                <a:gd name="T21" fmla="*/ 22 h 25"/>
                <a:gd name="T22" fmla="*/ 0 w 22"/>
                <a:gd name="T23" fmla="*/ 18 h 25"/>
                <a:gd name="T24" fmla="*/ 0 w 22"/>
                <a:gd name="T25" fmla="*/ 14 h 25"/>
                <a:gd name="T26" fmla="*/ 0 w 22"/>
                <a:gd name="T27" fmla="*/ 9 h 25"/>
                <a:gd name="T28" fmla="*/ 3 w 22"/>
                <a:gd name="T29" fmla="*/ 4 h 25"/>
                <a:gd name="T30" fmla="*/ 6 w 22"/>
                <a:gd name="T31" fmla="*/ 2 h 25"/>
                <a:gd name="T32" fmla="*/ 11 w 22"/>
                <a:gd name="T3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5">
                  <a:moveTo>
                    <a:pt x="11" y="0"/>
                  </a:moveTo>
                  <a:lnTo>
                    <a:pt x="16" y="2"/>
                  </a:lnTo>
                  <a:lnTo>
                    <a:pt x="19" y="4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22" y="18"/>
                  </a:lnTo>
                  <a:lnTo>
                    <a:pt x="19" y="22"/>
                  </a:lnTo>
                  <a:lnTo>
                    <a:pt x="16" y="23"/>
                  </a:lnTo>
                  <a:lnTo>
                    <a:pt x="11" y="25"/>
                  </a:lnTo>
                  <a:lnTo>
                    <a:pt x="6" y="23"/>
                  </a:lnTo>
                  <a:lnTo>
                    <a:pt x="3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6" y="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362"/>
            <p:cNvSpPr>
              <a:spLocks/>
            </p:cNvSpPr>
            <p:nvPr/>
          </p:nvSpPr>
          <p:spPr bwMode="auto">
            <a:xfrm>
              <a:off x="-7507288" y="1673225"/>
              <a:ext cx="39688" cy="39688"/>
            </a:xfrm>
            <a:custGeom>
              <a:avLst/>
              <a:gdLst>
                <a:gd name="T0" fmla="*/ 14 w 25"/>
                <a:gd name="T1" fmla="*/ 0 h 25"/>
                <a:gd name="T2" fmla="*/ 18 w 25"/>
                <a:gd name="T3" fmla="*/ 2 h 25"/>
                <a:gd name="T4" fmla="*/ 22 w 25"/>
                <a:gd name="T5" fmla="*/ 4 h 25"/>
                <a:gd name="T6" fmla="*/ 23 w 25"/>
                <a:gd name="T7" fmla="*/ 9 h 25"/>
                <a:gd name="T8" fmla="*/ 25 w 25"/>
                <a:gd name="T9" fmla="*/ 14 h 25"/>
                <a:gd name="T10" fmla="*/ 23 w 25"/>
                <a:gd name="T11" fmla="*/ 18 h 25"/>
                <a:gd name="T12" fmla="*/ 22 w 25"/>
                <a:gd name="T13" fmla="*/ 22 h 25"/>
                <a:gd name="T14" fmla="*/ 18 w 25"/>
                <a:gd name="T15" fmla="*/ 23 h 25"/>
                <a:gd name="T16" fmla="*/ 14 w 25"/>
                <a:gd name="T17" fmla="*/ 25 h 25"/>
                <a:gd name="T18" fmla="*/ 9 w 25"/>
                <a:gd name="T19" fmla="*/ 23 h 25"/>
                <a:gd name="T20" fmla="*/ 4 w 25"/>
                <a:gd name="T21" fmla="*/ 22 h 25"/>
                <a:gd name="T22" fmla="*/ 2 w 25"/>
                <a:gd name="T23" fmla="*/ 18 h 25"/>
                <a:gd name="T24" fmla="*/ 0 w 25"/>
                <a:gd name="T25" fmla="*/ 14 h 25"/>
                <a:gd name="T26" fmla="*/ 2 w 25"/>
                <a:gd name="T27" fmla="*/ 9 h 25"/>
                <a:gd name="T28" fmla="*/ 4 w 25"/>
                <a:gd name="T29" fmla="*/ 4 h 25"/>
                <a:gd name="T30" fmla="*/ 9 w 25"/>
                <a:gd name="T31" fmla="*/ 2 h 25"/>
                <a:gd name="T32" fmla="*/ 14 w 25"/>
                <a:gd name="T3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25">
                  <a:moveTo>
                    <a:pt x="14" y="0"/>
                  </a:moveTo>
                  <a:lnTo>
                    <a:pt x="18" y="2"/>
                  </a:lnTo>
                  <a:lnTo>
                    <a:pt x="22" y="4"/>
                  </a:lnTo>
                  <a:lnTo>
                    <a:pt x="23" y="9"/>
                  </a:lnTo>
                  <a:lnTo>
                    <a:pt x="25" y="14"/>
                  </a:lnTo>
                  <a:lnTo>
                    <a:pt x="23" y="18"/>
                  </a:lnTo>
                  <a:lnTo>
                    <a:pt x="22" y="22"/>
                  </a:lnTo>
                  <a:lnTo>
                    <a:pt x="18" y="23"/>
                  </a:lnTo>
                  <a:lnTo>
                    <a:pt x="14" y="25"/>
                  </a:lnTo>
                  <a:lnTo>
                    <a:pt x="9" y="23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2" y="9"/>
                  </a:lnTo>
                  <a:lnTo>
                    <a:pt x="4" y="4"/>
                  </a:lnTo>
                  <a:lnTo>
                    <a:pt x="9" y="2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363"/>
            <p:cNvSpPr>
              <a:spLocks/>
            </p:cNvSpPr>
            <p:nvPr/>
          </p:nvSpPr>
          <p:spPr bwMode="auto">
            <a:xfrm>
              <a:off x="-7439025" y="1673225"/>
              <a:ext cx="39688" cy="39688"/>
            </a:xfrm>
            <a:custGeom>
              <a:avLst/>
              <a:gdLst>
                <a:gd name="T0" fmla="*/ 11 w 25"/>
                <a:gd name="T1" fmla="*/ 0 h 25"/>
                <a:gd name="T2" fmla="*/ 16 w 25"/>
                <a:gd name="T3" fmla="*/ 2 h 25"/>
                <a:gd name="T4" fmla="*/ 21 w 25"/>
                <a:gd name="T5" fmla="*/ 4 h 25"/>
                <a:gd name="T6" fmla="*/ 23 w 25"/>
                <a:gd name="T7" fmla="*/ 9 h 25"/>
                <a:gd name="T8" fmla="*/ 25 w 25"/>
                <a:gd name="T9" fmla="*/ 14 h 25"/>
                <a:gd name="T10" fmla="*/ 23 w 25"/>
                <a:gd name="T11" fmla="*/ 18 h 25"/>
                <a:gd name="T12" fmla="*/ 21 w 25"/>
                <a:gd name="T13" fmla="*/ 22 h 25"/>
                <a:gd name="T14" fmla="*/ 16 w 25"/>
                <a:gd name="T15" fmla="*/ 23 h 25"/>
                <a:gd name="T16" fmla="*/ 11 w 25"/>
                <a:gd name="T17" fmla="*/ 25 h 25"/>
                <a:gd name="T18" fmla="*/ 7 w 25"/>
                <a:gd name="T19" fmla="*/ 23 h 25"/>
                <a:gd name="T20" fmla="*/ 3 w 25"/>
                <a:gd name="T21" fmla="*/ 22 h 25"/>
                <a:gd name="T22" fmla="*/ 2 w 25"/>
                <a:gd name="T23" fmla="*/ 18 h 25"/>
                <a:gd name="T24" fmla="*/ 0 w 25"/>
                <a:gd name="T25" fmla="*/ 14 h 25"/>
                <a:gd name="T26" fmla="*/ 2 w 25"/>
                <a:gd name="T27" fmla="*/ 9 h 25"/>
                <a:gd name="T28" fmla="*/ 3 w 25"/>
                <a:gd name="T29" fmla="*/ 4 h 25"/>
                <a:gd name="T30" fmla="*/ 7 w 25"/>
                <a:gd name="T31" fmla="*/ 2 h 25"/>
                <a:gd name="T32" fmla="*/ 11 w 25"/>
                <a:gd name="T3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25">
                  <a:moveTo>
                    <a:pt x="11" y="0"/>
                  </a:moveTo>
                  <a:lnTo>
                    <a:pt x="16" y="2"/>
                  </a:lnTo>
                  <a:lnTo>
                    <a:pt x="21" y="4"/>
                  </a:lnTo>
                  <a:lnTo>
                    <a:pt x="23" y="9"/>
                  </a:lnTo>
                  <a:lnTo>
                    <a:pt x="25" y="14"/>
                  </a:lnTo>
                  <a:lnTo>
                    <a:pt x="23" y="18"/>
                  </a:lnTo>
                  <a:lnTo>
                    <a:pt x="21" y="22"/>
                  </a:lnTo>
                  <a:lnTo>
                    <a:pt x="16" y="23"/>
                  </a:lnTo>
                  <a:lnTo>
                    <a:pt x="11" y="25"/>
                  </a:lnTo>
                  <a:lnTo>
                    <a:pt x="7" y="23"/>
                  </a:lnTo>
                  <a:lnTo>
                    <a:pt x="3" y="22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2" y="9"/>
                  </a:lnTo>
                  <a:lnTo>
                    <a:pt x="3" y="4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3" name="Freeform 374"/>
          <p:cNvSpPr>
            <a:spLocks noEditPoints="1"/>
          </p:cNvSpPr>
          <p:nvPr/>
        </p:nvSpPr>
        <p:spPr bwMode="auto">
          <a:xfrm>
            <a:off x="2815233" y="1563638"/>
            <a:ext cx="388615" cy="303336"/>
          </a:xfrm>
          <a:custGeom>
            <a:avLst/>
            <a:gdLst>
              <a:gd name="T0" fmla="*/ 14 w 360"/>
              <a:gd name="T1" fmla="*/ 148 h 281"/>
              <a:gd name="T2" fmla="*/ 14 w 360"/>
              <a:gd name="T3" fmla="*/ 270 h 281"/>
              <a:gd name="T4" fmla="*/ 349 w 360"/>
              <a:gd name="T5" fmla="*/ 270 h 281"/>
              <a:gd name="T6" fmla="*/ 349 w 360"/>
              <a:gd name="T7" fmla="*/ 148 h 281"/>
              <a:gd name="T8" fmla="*/ 248 w 360"/>
              <a:gd name="T9" fmla="*/ 148 h 281"/>
              <a:gd name="T10" fmla="*/ 239 w 360"/>
              <a:gd name="T11" fmla="*/ 173 h 281"/>
              <a:gd name="T12" fmla="*/ 226 w 360"/>
              <a:gd name="T13" fmla="*/ 191 h 281"/>
              <a:gd name="T14" fmla="*/ 205 w 360"/>
              <a:gd name="T15" fmla="*/ 204 h 281"/>
              <a:gd name="T16" fmla="*/ 180 w 360"/>
              <a:gd name="T17" fmla="*/ 209 h 281"/>
              <a:gd name="T18" fmla="*/ 156 w 360"/>
              <a:gd name="T19" fmla="*/ 204 h 281"/>
              <a:gd name="T20" fmla="*/ 136 w 360"/>
              <a:gd name="T21" fmla="*/ 191 h 281"/>
              <a:gd name="T22" fmla="*/ 122 w 360"/>
              <a:gd name="T23" fmla="*/ 173 h 281"/>
              <a:gd name="T24" fmla="*/ 115 w 360"/>
              <a:gd name="T25" fmla="*/ 148 h 281"/>
              <a:gd name="T26" fmla="*/ 14 w 360"/>
              <a:gd name="T27" fmla="*/ 148 h 281"/>
              <a:gd name="T28" fmla="*/ 71 w 360"/>
              <a:gd name="T29" fmla="*/ 11 h 281"/>
              <a:gd name="T30" fmla="*/ 14 w 360"/>
              <a:gd name="T31" fmla="*/ 137 h 281"/>
              <a:gd name="T32" fmla="*/ 126 w 360"/>
              <a:gd name="T33" fmla="*/ 137 h 281"/>
              <a:gd name="T34" fmla="*/ 126 w 360"/>
              <a:gd name="T35" fmla="*/ 144 h 281"/>
              <a:gd name="T36" fmla="*/ 131 w 360"/>
              <a:gd name="T37" fmla="*/ 163 h 281"/>
              <a:gd name="T38" fmla="*/ 143 w 360"/>
              <a:gd name="T39" fmla="*/ 181 h 281"/>
              <a:gd name="T40" fmla="*/ 161 w 360"/>
              <a:gd name="T41" fmla="*/ 193 h 281"/>
              <a:gd name="T42" fmla="*/ 180 w 360"/>
              <a:gd name="T43" fmla="*/ 198 h 281"/>
              <a:gd name="T44" fmla="*/ 202 w 360"/>
              <a:gd name="T45" fmla="*/ 193 h 281"/>
              <a:gd name="T46" fmla="*/ 220 w 360"/>
              <a:gd name="T47" fmla="*/ 181 h 281"/>
              <a:gd name="T48" fmla="*/ 231 w 360"/>
              <a:gd name="T49" fmla="*/ 163 h 281"/>
              <a:gd name="T50" fmla="*/ 234 w 360"/>
              <a:gd name="T51" fmla="*/ 144 h 281"/>
              <a:gd name="T52" fmla="*/ 234 w 360"/>
              <a:gd name="T53" fmla="*/ 137 h 281"/>
              <a:gd name="T54" fmla="*/ 347 w 360"/>
              <a:gd name="T55" fmla="*/ 137 h 281"/>
              <a:gd name="T56" fmla="*/ 292 w 360"/>
              <a:gd name="T57" fmla="*/ 11 h 281"/>
              <a:gd name="T58" fmla="*/ 71 w 360"/>
              <a:gd name="T59" fmla="*/ 11 h 281"/>
              <a:gd name="T60" fmla="*/ 63 w 360"/>
              <a:gd name="T61" fmla="*/ 0 h 281"/>
              <a:gd name="T62" fmla="*/ 298 w 360"/>
              <a:gd name="T63" fmla="*/ 0 h 281"/>
              <a:gd name="T64" fmla="*/ 360 w 360"/>
              <a:gd name="T65" fmla="*/ 137 h 281"/>
              <a:gd name="T66" fmla="*/ 360 w 360"/>
              <a:gd name="T67" fmla="*/ 137 h 281"/>
              <a:gd name="T68" fmla="*/ 360 w 360"/>
              <a:gd name="T69" fmla="*/ 281 h 281"/>
              <a:gd name="T70" fmla="*/ 0 w 360"/>
              <a:gd name="T71" fmla="*/ 281 h 281"/>
              <a:gd name="T72" fmla="*/ 0 w 360"/>
              <a:gd name="T73" fmla="*/ 137 h 281"/>
              <a:gd name="T74" fmla="*/ 0 w 360"/>
              <a:gd name="T75" fmla="*/ 137 h 281"/>
              <a:gd name="T76" fmla="*/ 63 w 360"/>
              <a:gd name="T77" fmla="*/ 0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60" h="281">
                <a:moveTo>
                  <a:pt x="14" y="148"/>
                </a:moveTo>
                <a:lnTo>
                  <a:pt x="14" y="270"/>
                </a:lnTo>
                <a:lnTo>
                  <a:pt x="349" y="270"/>
                </a:lnTo>
                <a:lnTo>
                  <a:pt x="349" y="148"/>
                </a:lnTo>
                <a:lnTo>
                  <a:pt x="248" y="148"/>
                </a:lnTo>
                <a:lnTo>
                  <a:pt x="239" y="173"/>
                </a:lnTo>
                <a:lnTo>
                  <a:pt x="226" y="191"/>
                </a:lnTo>
                <a:lnTo>
                  <a:pt x="205" y="204"/>
                </a:lnTo>
                <a:lnTo>
                  <a:pt x="180" y="209"/>
                </a:lnTo>
                <a:lnTo>
                  <a:pt x="156" y="204"/>
                </a:lnTo>
                <a:lnTo>
                  <a:pt x="136" y="191"/>
                </a:lnTo>
                <a:lnTo>
                  <a:pt x="122" y="173"/>
                </a:lnTo>
                <a:lnTo>
                  <a:pt x="115" y="148"/>
                </a:lnTo>
                <a:lnTo>
                  <a:pt x="14" y="148"/>
                </a:lnTo>
                <a:close/>
                <a:moveTo>
                  <a:pt x="71" y="11"/>
                </a:moveTo>
                <a:lnTo>
                  <a:pt x="14" y="137"/>
                </a:lnTo>
                <a:lnTo>
                  <a:pt x="126" y="137"/>
                </a:lnTo>
                <a:lnTo>
                  <a:pt x="126" y="144"/>
                </a:lnTo>
                <a:lnTo>
                  <a:pt x="131" y="163"/>
                </a:lnTo>
                <a:lnTo>
                  <a:pt x="143" y="181"/>
                </a:lnTo>
                <a:lnTo>
                  <a:pt x="161" y="193"/>
                </a:lnTo>
                <a:lnTo>
                  <a:pt x="180" y="198"/>
                </a:lnTo>
                <a:lnTo>
                  <a:pt x="202" y="193"/>
                </a:lnTo>
                <a:lnTo>
                  <a:pt x="220" y="181"/>
                </a:lnTo>
                <a:lnTo>
                  <a:pt x="231" y="163"/>
                </a:lnTo>
                <a:lnTo>
                  <a:pt x="234" y="144"/>
                </a:lnTo>
                <a:lnTo>
                  <a:pt x="234" y="137"/>
                </a:lnTo>
                <a:lnTo>
                  <a:pt x="347" y="137"/>
                </a:lnTo>
                <a:lnTo>
                  <a:pt x="292" y="11"/>
                </a:lnTo>
                <a:lnTo>
                  <a:pt x="71" y="11"/>
                </a:lnTo>
                <a:close/>
                <a:moveTo>
                  <a:pt x="63" y="0"/>
                </a:moveTo>
                <a:lnTo>
                  <a:pt x="298" y="0"/>
                </a:lnTo>
                <a:lnTo>
                  <a:pt x="360" y="137"/>
                </a:lnTo>
                <a:lnTo>
                  <a:pt x="360" y="137"/>
                </a:lnTo>
                <a:lnTo>
                  <a:pt x="360" y="281"/>
                </a:lnTo>
                <a:lnTo>
                  <a:pt x="0" y="281"/>
                </a:lnTo>
                <a:lnTo>
                  <a:pt x="0" y="137"/>
                </a:lnTo>
                <a:lnTo>
                  <a:pt x="0" y="137"/>
                </a:lnTo>
                <a:lnTo>
                  <a:pt x="6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4" name="Группа 43"/>
          <p:cNvGrpSpPr/>
          <p:nvPr/>
        </p:nvGrpSpPr>
        <p:grpSpPr>
          <a:xfrm>
            <a:off x="2886100" y="3094856"/>
            <a:ext cx="360040" cy="360040"/>
            <a:chOff x="-2495550" y="4352925"/>
            <a:chExt cx="531813" cy="531813"/>
          </a:xfrm>
          <a:solidFill>
            <a:schemeClr val="bg1"/>
          </a:solidFill>
        </p:grpSpPr>
        <p:sp>
          <p:nvSpPr>
            <p:cNvPr id="45" name="Freeform 413"/>
            <p:cNvSpPr>
              <a:spLocks noEditPoints="1"/>
            </p:cNvSpPr>
            <p:nvPr/>
          </p:nvSpPr>
          <p:spPr bwMode="auto">
            <a:xfrm>
              <a:off x="-2495550" y="4352925"/>
              <a:ext cx="531813" cy="531813"/>
            </a:xfrm>
            <a:custGeom>
              <a:avLst/>
              <a:gdLst>
                <a:gd name="T0" fmla="*/ 11 w 335"/>
                <a:gd name="T1" fmla="*/ 306 h 335"/>
                <a:gd name="T2" fmla="*/ 15 w 335"/>
                <a:gd name="T3" fmla="*/ 315 h 335"/>
                <a:gd name="T4" fmla="*/ 25 w 335"/>
                <a:gd name="T5" fmla="*/ 322 h 335"/>
                <a:gd name="T6" fmla="*/ 306 w 335"/>
                <a:gd name="T7" fmla="*/ 324 h 335"/>
                <a:gd name="T8" fmla="*/ 316 w 335"/>
                <a:gd name="T9" fmla="*/ 320 h 335"/>
                <a:gd name="T10" fmla="*/ 322 w 335"/>
                <a:gd name="T11" fmla="*/ 310 h 335"/>
                <a:gd name="T12" fmla="*/ 324 w 335"/>
                <a:gd name="T13" fmla="*/ 126 h 335"/>
                <a:gd name="T14" fmla="*/ 241 w 335"/>
                <a:gd name="T15" fmla="*/ 0 h 335"/>
                <a:gd name="T16" fmla="*/ 245 w 335"/>
                <a:gd name="T17" fmla="*/ 1 h 335"/>
                <a:gd name="T18" fmla="*/ 245 w 335"/>
                <a:gd name="T19" fmla="*/ 29 h 335"/>
                <a:gd name="T20" fmla="*/ 321 w 335"/>
                <a:gd name="T21" fmla="*/ 34 h 335"/>
                <a:gd name="T22" fmla="*/ 335 w 335"/>
                <a:gd name="T23" fmla="*/ 58 h 335"/>
                <a:gd name="T24" fmla="*/ 332 w 335"/>
                <a:gd name="T25" fmla="*/ 320 h 335"/>
                <a:gd name="T26" fmla="*/ 306 w 335"/>
                <a:gd name="T27" fmla="*/ 335 h 335"/>
                <a:gd name="T28" fmla="*/ 15 w 335"/>
                <a:gd name="T29" fmla="*/ 330 h 335"/>
                <a:gd name="T30" fmla="*/ 0 w 335"/>
                <a:gd name="T31" fmla="*/ 306 h 335"/>
                <a:gd name="T32" fmla="*/ 5 w 335"/>
                <a:gd name="T33" fmla="*/ 44 h 335"/>
                <a:gd name="T34" fmla="*/ 29 w 335"/>
                <a:gd name="T35" fmla="*/ 29 h 335"/>
                <a:gd name="T36" fmla="*/ 79 w 335"/>
                <a:gd name="T37" fmla="*/ 40 h 335"/>
                <a:gd name="T38" fmla="*/ 25 w 335"/>
                <a:gd name="T39" fmla="*/ 42 h 335"/>
                <a:gd name="T40" fmla="*/ 15 w 335"/>
                <a:gd name="T41" fmla="*/ 49 h 335"/>
                <a:gd name="T42" fmla="*/ 11 w 335"/>
                <a:gd name="T43" fmla="*/ 58 h 335"/>
                <a:gd name="T44" fmla="*/ 324 w 335"/>
                <a:gd name="T45" fmla="*/ 112 h 335"/>
                <a:gd name="T46" fmla="*/ 322 w 335"/>
                <a:gd name="T47" fmla="*/ 54 h 335"/>
                <a:gd name="T48" fmla="*/ 316 w 335"/>
                <a:gd name="T49" fmla="*/ 44 h 335"/>
                <a:gd name="T50" fmla="*/ 306 w 335"/>
                <a:gd name="T51" fmla="*/ 40 h 335"/>
                <a:gd name="T52" fmla="*/ 245 w 335"/>
                <a:gd name="T53" fmla="*/ 58 h 335"/>
                <a:gd name="T54" fmla="*/ 244 w 335"/>
                <a:gd name="T55" fmla="*/ 63 h 335"/>
                <a:gd name="T56" fmla="*/ 237 w 335"/>
                <a:gd name="T57" fmla="*/ 63 h 335"/>
                <a:gd name="T58" fmla="*/ 234 w 335"/>
                <a:gd name="T59" fmla="*/ 58 h 335"/>
                <a:gd name="T60" fmla="*/ 236 w 335"/>
                <a:gd name="T61" fmla="*/ 1 h 335"/>
                <a:gd name="T62" fmla="*/ 241 w 335"/>
                <a:gd name="T63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5" h="335">
                  <a:moveTo>
                    <a:pt x="11" y="126"/>
                  </a:moveTo>
                  <a:lnTo>
                    <a:pt x="11" y="306"/>
                  </a:lnTo>
                  <a:lnTo>
                    <a:pt x="13" y="310"/>
                  </a:lnTo>
                  <a:lnTo>
                    <a:pt x="15" y="315"/>
                  </a:lnTo>
                  <a:lnTo>
                    <a:pt x="20" y="320"/>
                  </a:lnTo>
                  <a:lnTo>
                    <a:pt x="25" y="322"/>
                  </a:lnTo>
                  <a:lnTo>
                    <a:pt x="29" y="324"/>
                  </a:lnTo>
                  <a:lnTo>
                    <a:pt x="306" y="324"/>
                  </a:lnTo>
                  <a:lnTo>
                    <a:pt x="311" y="322"/>
                  </a:lnTo>
                  <a:lnTo>
                    <a:pt x="316" y="320"/>
                  </a:lnTo>
                  <a:lnTo>
                    <a:pt x="321" y="315"/>
                  </a:lnTo>
                  <a:lnTo>
                    <a:pt x="322" y="310"/>
                  </a:lnTo>
                  <a:lnTo>
                    <a:pt x="324" y="306"/>
                  </a:lnTo>
                  <a:lnTo>
                    <a:pt x="324" y="126"/>
                  </a:lnTo>
                  <a:lnTo>
                    <a:pt x="11" y="126"/>
                  </a:lnTo>
                  <a:close/>
                  <a:moveTo>
                    <a:pt x="241" y="0"/>
                  </a:moveTo>
                  <a:lnTo>
                    <a:pt x="244" y="0"/>
                  </a:lnTo>
                  <a:lnTo>
                    <a:pt x="245" y="1"/>
                  </a:lnTo>
                  <a:lnTo>
                    <a:pt x="245" y="4"/>
                  </a:lnTo>
                  <a:lnTo>
                    <a:pt x="245" y="29"/>
                  </a:lnTo>
                  <a:lnTo>
                    <a:pt x="306" y="29"/>
                  </a:lnTo>
                  <a:lnTo>
                    <a:pt x="321" y="34"/>
                  </a:lnTo>
                  <a:lnTo>
                    <a:pt x="332" y="44"/>
                  </a:lnTo>
                  <a:lnTo>
                    <a:pt x="335" y="58"/>
                  </a:lnTo>
                  <a:lnTo>
                    <a:pt x="335" y="306"/>
                  </a:lnTo>
                  <a:lnTo>
                    <a:pt x="332" y="320"/>
                  </a:lnTo>
                  <a:lnTo>
                    <a:pt x="321" y="330"/>
                  </a:lnTo>
                  <a:lnTo>
                    <a:pt x="306" y="335"/>
                  </a:lnTo>
                  <a:lnTo>
                    <a:pt x="29" y="335"/>
                  </a:lnTo>
                  <a:lnTo>
                    <a:pt x="15" y="330"/>
                  </a:lnTo>
                  <a:lnTo>
                    <a:pt x="5" y="320"/>
                  </a:lnTo>
                  <a:lnTo>
                    <a:pt x="0" y="306"/>
                  </a:lnTo>
                  <a:lnTo>
                    <a:pt x="0" y="58"/>
                  </a:lnTo>
                  <a:lnTo>
                    <a:pt x="5" y="44"/>
                  </a:lnTo>
                  <a:lnTo>
                    <a:pt x="15" y="34"/>
                  </a:lnTo>
                  <a:lnTo>
                    <a:pt x="29" y="29"/>
                  </a:lnTo>
                  <a:lnTo>
                    <a:pt x="79" y="29"/>
                  </a:lnTo>
                  <a:lnTo>
                    <a:pt x="79" y="40"/>
                  </a:lnTo>
                  <a:lnTo>
                    <a:pt x="29" y="40"/>
                  </a:lnTo>
                  <a:lnTo>
                    <a:pt x="25" y="42"/>
                  </a:lnTo>
                  <a:lnTo>
                    <a:pt x="20" y="44"/>
                  </a:lnTo>
                  <a:lnTo>
                    <a:pt x="15" y="49"/>
                  </a:lnTo>
                  <a:lnTo>
                    <a:pt x="13" y="54"/>
                  </a:lnTo>
                  <a:lnTo>
                    <a:pt x="11" y="58"/>
                  </a:lnTo>
                  <a:lnTo>
                    <a:pt x="11" y="112"/>
                  </a:lnTo>
                  <a:lnTo>
                    <a:pt x="324" y="112"/>
                  </a:lnTo>
                  <a:lnTo>
                    <a:pt x="324" y="58"/>
                  </a:lnTo>
                  <a:lnTo>
                    <a:pt x="322" y="54"/>
                  </a:lnTo>
                  <a:lnTo>
                    <a:pt x="321" y="49"/>
                  </a:lnTo>
                  <a:lnTo>
                    <a:pt x="316" y="44"/>
                  </a:lnTo>
                  <a:lnTo>
                    <a:pt x="311" y="42"/>
                  </a:lnTo>
                  <a:lnTo>
                    <a:pt x="306" y="40"/>
                  </a:lnTo>
                  <a:lnTo>
                    <a:pt x="245" y="40"/>
                  </a:lnTo>
                  <a:lnTo>
                    <a:pt x="245" y="58"/>
                  </a:lnTo>
                  <a:lnTo>
                    <a:pt x="245" y="62"/>
                  </a:lnTo>
                  <a:lnTo>
                    <a:pt x="244" y="63"/>
                  </a:lnTo>
                  <a:lnTo>
                    <a:pt x="241" y="65"/>
                  </a:lnTo>
                  <a:lnTo>
                    <a:pt x="237" y="63"/>
                  </a:lnTo>
                  <a:lnTo>
                    <a:pt x="236" y="62"/>
                  </a:lnTo>
                  <a:lnTo>
                    <a:pt x="234" y="58"/>
                  </a:lnTo>
                  <a:lnTo>
                    <a:pt x="234" y="4"/>
                  </a:lnTo>
                  <a:lnTo>
                    <a:pt x="236" y="1"/>
                  </a:lnTo>
                  <a:lnTo>
                    <a:pt x="237" y="0"/>
                  </a:lnTo>
                  <a:lnTo>
                    <a:pt x="2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414"/>
            <p:cNvSpPr>
              <a:spLocks/>
            </p:cNvSpPr>
            <p:nvPr/>
          </p:nvSpPr>
          <p:spPr bwMode="auto">
            <a:xfrm>
              <a:off x="-2352675" y="4352925"/>
              <a:ext cx="211138" cy="103188"/>
            </a:xfrm>
            <a:custGeom>
              <a:avLst/>
              <a:gdLst>
                <a:gd name="T0" fmla="*/ 7 w 133"/>
                <a:gd name="T1" fmla="*/ 0 h 65"/>
                <a:gd name="T2" fmla="*/ 10 w 133"/>
                <a:gd name="T3" fmla="*/ 0 h 65"/>
                <a:gd name="T4" fmla="*/ 11 w 133"/>
                <a:gd name="T5" fmla="*/ 1 h 65"/>
                <a:gd name="T6" fmla="*/ 11 w 133"/>
                <a:gd name="T7" fmla="*/ 4 h 65"/>
                <a:gd name="T8" fmla="*/ 11 w 133"/>
                <a:gd name="T9" fmla="*/ 29 h 65"/>
                <a:gd name="T10" fmla="*/ 133 w 133"/>
                <a:gd name="T11" fmla="*/ 29 h 65"/>
                <a:gd name="T12" fmla="*/ 133 w 133"/>
                <a:gd name="T13" fmla="*/ 40 h 65"/>
                <a:gd name="T14" fmla="*/ 11 w 133"/>
                <a:gd name="T15" fmla="*/ 40 h 65"/>
                <a:gd name="T16" fmla="*/ 11 w 133"/>
                <a:gd name="T17" fmla="*/ 58 h 65"/>
                <a:gd name="T18" fmla="*/ 11 w 133"/>
                <a:gd name="T19" fmla="*/ 62 h 65"/>
                <a:gd name="T20" fmla="*/ 10 w 133"/>
                <a:gd name="T21" fmla="*/ 63 h 65"/>
                <a:gd name="T22" fmla="*/ 7 w 133"/>
                <a:gd name="T23" fmla="*/ 65 h 65"/>
                <a:gd name="T24" fmla="*/ 3 w 133"/>
                <a:gd name="T25" fmla="*/ 63 h 65"/>
                <a:gd name="T26" fmla="*/ 2 w 133"/>
                <a:gd name="T27" fmla="*/ 62 h 65"/>
                <a:gd name="T28" fmla="*/ 0 w 133"/>
                <a:gd name="T29" fmla="*/ 58 h 65"/>
                <a:gd name="T30" fmla="*/ 0 w 133"/>
                <a:gd name="T31" fmla="*/ 4 h 65"/>
                <a:gd name="T32" fmla="*/ 2 w 133"/>
                <a:gd name="T33" fmla="*/ 1 h 65"/>
                <a:gd name="T34" fmla="*/ 3 w 133"/>
                <a:gd name="T35" fmla="*/ 0 h 65"/>
                <a:gd name="T36" fmla="*/ 7 w 133"/>
                <a:gd name="T3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3" h="65">
                  <a:moveTo>
                    <a:pt x="7" y="0"/>
                  </a:moveTo>
                  <a:lnTo>
                    <a:pt x="10" y="0"/>
                  </a:lnTo>
                  <a:lnTo>
                    <a:pt x="11" y="1"/>
                  </a:lnTo>
                  <a:lnTo>
                    <a:pt x="11" y="4"/>
                  </a:lnTo>
                  <a:lnTo>
                    <a:pt x="11" y="29"/>
                  </a:lnTo>
                  <a:lnTo>
                    <a:pt x="133" y="29"/>
                  </a:lnTo>
                  <a:lnTo>
                    <a:pt x="133" y="40"/>
                  </a:lnTo>
                  <a:lnTo>
                    <a:pt x="11" y="40"/>
                  </a:lnTo>
                  <a:lnTo>
                    <a:pt x="11" y="58"/>
                  </a:lnTo>
                  <a:lnTo>
                    <a:pt x="11" y="62"/>
                  </a:lnTo>
                  <a:lnTo>
                    <a:pt x="10" y="63"/>
                  </a:lnTo>
                  <a:lnTo>
                    <a:pt x="7" y="65"/>
                  </a:lnTo>
                  <a:lnTo>
                    <a:pt x="3" y="63"/>
                  </a:lnTo>
                  <a:lnTo>
                    <a:pt x="2" y="62"/>
                  </a:lnTo>
                  <a:lnTo>
                    <a:pt x="0" y="58"/>
                  </a:lnTo>
                  <a:lnTo>
                    <a:pt x="0" y="4"/>
                  </a:lnTo>
                  <a:lnTo>
                    <a:pt x="2" y="1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415"/>
            <p:cNvSpPr>
              <a:spLocks/>
            </p:cNvSpPr>
            <p:nvPr/>
          </p:nvSpPr>
          <p:spPr bwMode="auto">
            <a:xfrm>
              <a:off x="-2349500" y="4619625"/>
              <a:ext cx="53975" cy="168275"/>
            </a:xfrm>
            <a:custGeom>
              <a:avLst/>
              <a:gdLst>
                <a:gd name="T0" fmla="*/ 24 w 34"/>
                <a:gd name="T1" fmla="*/ 0 h 106"/>
                <a:gd name="T2" fmla="*/ 34 w 34"/>
                <a:gd name="T3" fmla="*/ 5 h 106"/>
                <a:gd name="T4" fmla="*/ 34 w 34"/>
                <a:gd name="T5" fmla="*/ 106 h 106"/>
                <a:gd name="T6" fmla="*/ 23 w 34"/>
                <a:gd name="T7" fmla="*/ 106 h 106"/>
                <a:gd name="T8" fmla="*/ 23 w 34"/>
                <a:gd name="T9" fmla="*/ 16 h 106"/>
                <a:gd name="T10" fmla="*/ 8 w 34"/>
                <a:gd name="T11" fmla="*/ 28 h 106"/>
                <a:gd name="T12" fmla="*/ 0 w 34"/>
                <a:gd name="T13" fmla="*/ 18 h 106"/>
                <a:gd name="T14" fmla="*/ 24 w 34"/>
                <a:gd name="T1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06">
                  <a:moveTo>
                    <a:pt x="24" y="0"/>
                  </a:moveTo>
                  <a:lnTo>
                    <a:pt x="34" y="5"/>
                  </a:lnTo>
                  <a:lnTo>
                    <a:pt x="34" y="106"/>
                  </a:lnTo>
                  <a:lnTo>
                    <a:pt x="23" y="106"/>
                  </a:lnTo>
                  <a:lnTo>
                    <a:pt x="23" y="16"/>
                  </a:lnTo>
                  <a:lnTo>
                    <a:pt x="8" y="28"/>
                  </a:lnTo>
                  <a:lnTo>
                    <a:pt x="0" y="18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416"/>
            <p:cNvSpPr>
              <a:spLocks/>
            </p:cNvSpPr>
            <p:nvPr/>
          </p:nvSpPr>
          <p:spPr bwMode="auto">
            <a:xfrm>
              <a:off x="-2220913" y="4627563"/>
              <a:ext cx="100013" cy="160338"/>
            </a:xfrm>
            <a:custGeom>
              <a:avLst/>
              <a:gdLst>
                <a:gd name="T0" fmla="*/ 7 w 63"/>
                <a:gd name="T1" fmla="*/ 0 h 101"/>
                <a:gd name="T2" fmla="*/ 54 w 63"/>
                <a:gd name="T3" fmla="*/ 0 h 101"/>
                <a:gd name="T4" fmla="*/ 54 w 63"/>
                <a:gd name="T5" fmla="*/ 11 h 101"/>
                <a:gd name="T6" fmla="*/ 18 w 63"/>
                <a:gd name="T7" fmla="*/ 11 h 101"/>
                <a:gd name="T8" fmla="*/ 18 w 63"/>
                <a:gd name="T9" fmla="*/ 36 h 101"/>
                <a:gd name="T10" fmla="*/ 30 w 63"/>
                <a:gd name="T11" fmla="*/ 36 h 101"/>
                <a:gd name="T12" fmla="*/ 46 w 63"/>
                <a:gd name="T13" fmla="*/ 41 h 101"/>
                <a:gd name="T14" fmla="*/ 58 w 63"/>
                <a:gd name="T15" fmla="*/ 52 h 101"/>
                <a:gd name="T16" fmla="*/ 63 w 63"/>
                <a:gd name="T17" fmla="*/ 69 h 101"/>
                <a:gd name="T18" fmla="*/ 58 w 63"/>
                <a:gd name="T19" fmla="*/ 85 h 101"/>
                <a:gd name="T20" fmla="*/ 46 w 63"/>
                <a:gd name="T21" fmla="*/ 97 h 101"/>
                <a:gd name="T22" fmla="*/ 30 w 63"/>
                <a:gd name="T23" fmla="*/ 101 h 101"/>
                <a:gd name="T24" fmla="*/ 18 w 63"/>
                <a:gd name="T25" fmla="*/ 98 h 101"/>
                <a:gd name="T26" fmla="*/ 7 w 63"/>
                <a:gd name="T27" fmla="*/ 92 h 101"/>
                <a:gd name="T28" fmla="*/ 0 w 63"/>
                <a:gd name="T29" fmla="*/ 82 h 101"/>
                <a:gd name="T30" fmla="*/ 12 w 63"/>
                <a:gd name="T31" fmla="*/ 77 h 101"/>
                <a:gd name="T32" fmla="*/ 15 w 63"/>
                <a:gd name="T33" fmla="*/ 82 h 101"/>
                <a:gd name="T34" fmla="*/ 18 w 63"/>
                <a:gd name="T35" fmla="*/ 87 h 101"/>
                <a:gd name="T36" fmla="*/ 23 w 63"/>
                <a:gd name="T37" fmla="*/ 88 h 101"/>
                <a:gd name="T38" fmla="*/ 30 w 63"/>
                <a:gd name="T39" fmla="*/ 90 h 101"/>
                <a:gd name="T40" fmla="*/ 36 w 63"/>
                <a:gd name="T41" fmla="*/ 88 h 101"/>
                <a:gd name="T42" fmla="*/ 41 w 63"/>
                <a:gd name="T43" fmla="*/ 85 h 101"/>
                <a:gd name="T44" fmla="*/ 46 w 63"/>
                <a:gd name="T45" fmla="*/ 80 h 101"/>
                <a:gd name="T46" fmla="*/ 50 w 63"/>
                <a:gd name="T47" fmla="*/ 75 h 101"/>
                <a:gd name="T48" fmla="*/ 50 w 63"/>
                <a:gd name="T49" fmla="*/ 69 h 101"/>
                <a:gd name="T50" fmla="*/ 50 w 63"/>
                <a:gd name="T51" fmla="*/ 62 h 101"/>
                <a:gd name="T52" fmla="*/ 46 w 63"/>
                <a:gd name="T53" fmla="*/ 57 h 101"/>
                <a:gd name="T54" fmla="*/ 41 w 63"/>
                <a:gd name="T55" fmla="*/ 52 h 101"/>
                <a:gd name="T56" fmla="*/ 36 w 63"/>
                <a:gd name="T57" fmla="*/ 49 h 101"/>
                <a:gd name="T58" fmla="*/ 30 w 63"/>
                <a:gd name="T59" fmla="*/ 49 h 101"/>
                <a:gd name="T60" fmla="*/ 7 w 63"/>
                <a:gd name="T61" fmla="*/ 47 h 101"/>
                <a:gd name="T62" fmla="*/ 7 w 63"/>
                <a:gd name="T6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3" h="101">
                  <a:moveTo>
                    <a:pt x="7" y="0"/>
                  </a:moveTo>
                  <a:lnTo>
                    <a:pt x="54" y="0"/>
                  </a:lnTo>
                  <a:lnTo>
                    <a:pt x="54" y="11"/>
                  </a:lnTo>
                  <a:lnTo>
                    <a:pt x="18" y="11"/>
                  </a:lnTo>
                  <a:lnTo>
                    <a:pt x="18" y="36"/>
                  </a:lnTo>
                  <a:lnTo>
                    <a:pt x="30" y="36"/>
                  </a:lnTo>
                  <a:lnTo>
                    <a:pt x="46" y="41"/>
                  </a:lnTo>
                  <a:lnTo>
                    <a:pt x="58" y="52"/>
                  </a:lnTo>
                  <a:lnTo>
                    <a:pt x="63" y="69"/>
                  </a:lnTo>
                  <a:lnTo>
                    <a:pt x="58" y="85"/>
                  </a:lnTo>
                  <a:lnTo>
                    <a:pt x="46" y="97"/>
                  </a:lnTo>
                  <a:lnTo>
                    <a:pt x="30" y="101"/>
                  </a:lnTo>
                  <a:lnTo>
                    <a:pt x="18" y="98"/>
                  </a:lnTo>
                  <a:lnTo>
                    <a:pt x="7" y="92"/>
                  </a:lnTo>
                  <a:lnTo>
                    <a:pt x="0" y="82"/>
                  </a:lnTo>
                  <a:lnTo>
                    <a:pt x="12" y="77"/>
                  </a:lnTo>
                  <a:lnTo>
                    <a:pt x="15" y="82"/>
                  </a:lnTo>
                  <a:lnTo>
                    <a:pt x="18" y="87"/>
                  </a:lnTo>
                  <a:lnTo>
                    <a:pt x="23" y="88"/>
                  </a:lnTo>
                  <a:lnTo>
                    <a:pt x="30" y="90"/>
                  </a:lnTo>
                  <a:lnTo>
                    <a:pt x="36" y="88"/>
                  </a:lnTo>
                  <a:lnTo>
                    <a:pt x="41" y="85"/>
                  </a:lnTo>
                  <a:lnTo>
                    <a:pt x="46" y="80"/>
                  </a:lnTo>
                  <a:lnTo>
                    <a:pt x="50" y="75"/>
                  </a:lnTo>
                  <a:lnTo>
                    <a:pt x="50" y="69"/>
                  </a:lnTo>
                  <a:lnTo>
                    <a:pt x="50" y="62"/>
                  </a:lnTo>
                  <a:lnTo>
                    <a:pt x="46" y="57"/>
                  </a:lnTo>
                  <a:lnTo>
                    <a:pt x="41" y="52"/>
                  </a:lnTo>
                  <a:lnTo>
                    <a:pt x="36" y="49"/>
                  </a:lnTo>
                  <a:lnTo>
                    <a:pt x="30" y="49"/>
                  </a:lnTo>
                  <a:lnTo>
                    <a:pt x="7" y="47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2723035" y="2422401"/>
            <a:ext cx="293876" cy="288032"/>
            <a:chOff x="-4792663" y="-1001712"/>
            <a:chExt cx="558800" cy="547688"/>
          </a:xfrm>
          <a:solidFill>
            <a:schemeClr val="bg1"/>
          </a:solidFill>
        </p:grpSpPr>
        <p:sp>
          <p:nvSpPr>
            <p:cNvPr id="49" name="Freeform 347"/>
            <p:cNvSpPr>
              <a:spLocks noEditPoints="1"/>
            </p:cNvSpPr>
            <p:nvPr/>
          </p:nvSpPr>
          <p:spPr bwMode="auto">
            <a:xfrm>
              <a:off x="-4792663" y="-1001712"/>
              <a:ext cx="558800" cy="547688"/>
            </a:xfrm>
            <a:custGeom>
              <a:avLst/>
              <a:gdLst>
                <a:gd name="T0" fmla="*/ 45 w 352"/>
                <a:gd name="T1" fmla="*/ 16 h 345"/>
                <a:gd name="T2" fmla="*/ 18 w 352"/>
                <a:gd name="T3" fmla="*/ 47 h 345"/>
                <a:gd name="T4" fmla="*/ 15 w 352"/>
                <a:gd name="T5" fmla="*/ 61 h 345"/>
                <a:gd name="T6" fmla="*/ 14 w 352"/>
                <a:gd name="T7" fmla="*/ 82 h 345"/>
                <a:gd name="T8" fmla="*/ 25 w 352"/>
                <a:gd name="T9" fmla="*/ 154 h 345"/>
                <a:gd name="T10" fmla="*/ 94 w 352"/>
                <a:gd name="T11" fmla="*/ 255 h 345"/>
                <a:gd name="T12" fmla="*/ 190 w 352"/>
                <a:gd name="T13" fmla="*/ 321 h 345"/>
                <a:gd name="T14" fmla="*/ 256 w 352"/>
                <a:gd name="T15" fmla="*/ 334 h 345"/>
                <a:gd name="T16" fmla="*/ 290 w 352"/>
                <a:gd name="T17" fmla="*/ 329 h 345"/>
                <a:gd name="T18" fmla="*/ 298 w 352"/>
                <a:gd name="T19" fmla="*/ 327 h 345"/>
                <a:gd name="T20" fmla="*/ 326 w 352"/>
                <a:gd name="T21" fmla="*/ 308 h 345"/>
                <a:gd name="T22" fmla="*/ 339 w 352"/>
                <a:gd name="T23" fmla="*/ 291 h 345"/>
                <a:gd name="T24" fmla="*/ 336 w 352"/>
                <a:gd name="T25" fmla="*/ 283 h 345"/>
                <a:gd name="T26" fmla="*/ 251 w 352"/>
                <a:gd name="T27" fmla="*/ 224 h 345"/>
                <a:gd name="T28" fmla="*/ 239 w 352"/>
                <a:gd name="T29" fmla="*/ 229 h 345"/>
                <a:gd name="T30" fmla="*/ 218 w 352"/>
                <a:gd name="T31" fmla="*/ 263 h 345"/>
                <a:gd name="T32" fmla="*/ 210 w 352"/>
                <a:gd name="T33" fmla="*/ 267 h 345"/>
                <a:gd name="T34" fmla="*/ 187 w 352"/>
                <a:gd name="T35" fmla="*/ 267 h 345"/>
                <a:gd name="T36" fmla="*/ 131 w 352"/>
                <a:gd name="T37" fmla="*/ 229 h 345"/>
                <a:gd name="T38" fmla="*/ 84 w 352"/>
                <a:gd name="T39" fmla="*/ 165 h 345"/>
                <a:gd name="T40" fmla="*/ 82 w 352"/>
                <a:gd name="T41" fmla="*/ 133 h 345"/>
                <a:gd name="T42" fmla="*/ 117 w 352"/>
                <a:gd name="T43" fmla="*/ 110 h 345"/>
                <a:gd name="T44" fmla="*/ 120 w 352"/>
                <a:gd name="T45" fmla="*/ 98 h 345"/>
                <a:gd name="T46" fmla="*/ 59 w 352"/>
                <a:gd name="T47" fmla="*/ 15 h 345"/>
                <a:gd name="T48" fmla="*/ 54 w 352"/>
                <a:gd name="T49" fmla="*/ 11 h 345"/>
                <a:gd name="T50" fmla="*/ 61 w 352"/>
                <a:gd name="T51" fmla="*/ 2 h 345"/>
                <a:gd name="T52" fmla="*/ 133 w 352"/>
                <a:gd name="T53" fmla="*/ 98 h 345"/>
                <a:gd name="T54" fmla="*/ 95 w 352"/>
                <a:gd name="T55" fmla="*/ 139 h 345"/>
                <a:gd name="T56" fmla="*/ 100 w 352"/>
                <a:gd name="T57" fmla="*/ 175 h 345"/>
                <a:gd name="T58" fmla="*/ 159 w 352"/>
                <a:gd name="T59" fmla="*/ 239 h 345"/>
                <a:gd name="T60" fmla="*/ 200 w 352"/>
                <a:gd name="T61" fmla="*/ 255 h 345"/>
                <a:gd name="T62" fmla="*/ 210 w 352"/>
                <a:gd name="T63" fmla="*/ 250 h 345"/>
                <a:gd name="T64" fmla="*/ 238 w 352"/>
                <a:gd name="T65" fmla="*/ 214 h 345"/>
                <a:gd name="T66" fmla="*/ 256 w 352"/>
                <a:gd name="T67" fmla="*/ 213 h 345"/>
                <a:gd name="T68" fmla="*/ 346 w 352"/>
                <a:gd name="T69" fmla="*/ 275 h 345"/>
                <a:gd name="T70" fmla="*/ 352 w 352"/>
                <a:gd name="T71" fmla="*/ 293 h 345"/>
                <a:gd name="T72" fmla="*/ 336 w 352"/>
                <a:gd name="T73" fmla="*/ 316 h 345"/>
                <a:gd name="T74" fmla="*/ 302 w 352"/>
                <a:gd name="T75" fmla="*/ 339 h 345"/>
                <a:gd name="T76" fmla="*/ 274 w 352"/>
                <a:gd name="T77" fmla="*/ 345 h 345"/>
                <a:gd name="T78" fmla="*/ 215 w 352"/>
                <a:gd name="T79" fmla="*/ 340 h 345"/>
                <a:gd name="T80" fmla="*/ 122 w 352"/>
                <a:gd name="T81" fmla="*/ 295 h 345"/>
                <a:gd name="T82" fmla="*/ 33 w 352"/>
                <a:gd name="T83" fmla="*/ 198 h 345"/>
                <a:gd name="T84" fmla="*/ 0 w 352"/>
                <a:gd name="T85" fmla="*/ 103 h 345"/>
                <a:gd name="T86" fmla="*/ 4 w 352"/>
                <a:gd name="T87" fmla="*/ 59 h 345"/>
                <a:gd name="T88" fmla="*/ 15 w 352"/>
                <a:gd name="T89" fmla="*/ 29 h 345"/>
                <a:gd name="T90" fmla="*/ 50 w 352"/>
                <a:gd name="T91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2" h="345">
                  <a:moveTo>
                    <a:pt x="53" y="11"/>
                  </a:moveTo>
                  <a:lnTo>
                    <a:pt x="50" y="11"/>
                  </a:lnTo>
                  <a:lnTo>
                    <a:pt x="45" y="16"/>
                  </a:lnTo>
                  <a:lnTo>
                    <a:pt x="35" y="25"/>
                  </a:lnTo>
                  <a:lnTo>
                    <a:pt x="25" y="38"/>
                  </a:lnTo>
                  <a:lnTo>
                    <a:pt x="18" y="47"/>
                  </a:lnTo>
                  <a:lnTo>
                    <a:pt x="17" y="54"/>
                  </a:lnTo>
                  <a:lnTo>
                    <a:pt x="15" y="59"/>
                  </a:lnTo>
                  <a:lnTo>
                    <a:pt x="15" y="61"/>
                  </a:lnTo>
                  <a:lnTo>
                    <a:pt x="15" y="61"/>
                  </a:lnTo>
                  <a:lnTo>
                    <a:pt x="14" y="69"/>
                  </a:lnTo>
                  <a:lnTo>
                    <a:pt x="14" y="82"/>
                  </a:lnTo>
                  <a:lnTo>
                    <a:pt x="14" y="101"/>
                  </a:lnTo>
                  <a:lnTo>
                    <a:pt x="17" y="126"/>
                  </a:lnTo>
                  <a:lnTo>
                    <a:pt x="25" y="154"/>
                  </a:lnTo>
                  <a:lnTo>
                    <a:pt x="40" y="185"/>
                  </a:lnTo>
                  <a:lnTo>
                    <a:pt x="63" y="219"/>
                  </a:lnTo>
                  <a:lnTo>
                    <a:pt x="94" y="255"/>
                  </a:lnTo>
                  <a:lnTo>
                    <a:pt x="128" y="285"/>
                  </a:lnTo>
                  <a:lnTo>
                    <a:pt x="161" y="306"/>
                  </a:lnTo>
                  <a:lnTo>
                    <a:pt x="190" y="321"/>
                  </a:lnTo>
                  <a:lnTo>
                    <a:pt x="216" y="329"/>
                  </a:lnTo>
                  <a:lnTo>
                    <a:pt x="238" y="332"/>
                  </a:lnTo>
                  <a:lnTo>
                    <a:pt x="256" y="334"/>
                  </a:lnTo>
                  <a:lnTo>
                    <a:pt x="272" y="332"/>
                  </a:lnTo>
                  <a:lnTo>
                    <a:pt x="284" y="331"/>
                  </a:lnTo>
                  <a:lnTo>
                    <a:pt x="290" y="329"/>
                  </a:lnTo>
                  <a:lnTo>
                    <a:pt x="292" y="327"/>
                  </a:lnTo>
                  <a:lnTo>
                    <a:pt x="293" y="327"/>
                  </a:lnTo>
                  <a:lnTo>
                    <a:pt x="298" y="327"/>
                  </a:lnTo>
                  <a:lnTo>
                    <a:pt x="305" y="324"/>
                  </a:lnTo>
                  <a:lnTo>
                    <a:pt x="315" y="317"/>
                  </a:lnTo>
                  <a:lnTo>
                    <a:pt x="326" y="308"/>
                  </a:lnTo>
                  <a:lnTo>
                    <a:pt x="336" y="298"/>
                  </a:lnTo>
                  <a:lnTo>
                    <a:pt x="338" y="295"/>
                  </a:lnTo>
                  <a:lnTo>
                    <a:pt x="339" y="291"/>
                  </a:lnTo>
                  <a:lnTo>
                    <a:pt x="339" y="288"/>
                  </a:lnTo>
                  <a:lnTo>
                    <a:pt x="339" y="285"/>
                  </a:lnTo>
                  <a:lnTo>
                    <a:pt x="336" y="283"/>
                  </a:lnTo>
                  <a:lnTo>
                    <a:pt x="333" y="280"/>
                  </a:lnTo>
                  <a:lnTo>
                    <a:pt x="254" y="226"/>
                  </a:lnTo>
                  <a:lnTo>
                    <a:pt x="251" y="224"/>
                  </a:lnTo>
                  <a:lnTo>
                    <a:pt x="246" y="224"/>
                  </a:lnTo>
                  <a:lnTo>
                    <a:pt x="243" y="226"/>
                  </a:lnTo>
                  <a:lnTo>
                    <a:pt x="239" y="229"/>
                  </a:lnTo>
                  <a:lnTo>
                    <a:pt x="220" y="257"/>
                  </a:lnTo>
                  <a:lnTo>
                    <a:pt x="218" y="260"/>
                  </a:lnTo>
                  <a:lnTo>
                    <a:pt x="218" y="263"/>
                  </a:lnTo>
                  <a:lnTo>
                    <a:pt x="215" y="265"/>
                  </a:lnTo>
                  <a:lnTo>
                    <a:pt x="213" y="265"/>
                  </a:lnTo>
                  <a:lnTo>
                    <a:pt x="210" y="267"/>
                  </a:lnTo>
                  <a:lnTo>
                    <a:pt x="205" y="268"/>
                  </a:lnTo>
                  <a:lnTo>
                    <a:pt x="200" y="268"/>
                  </a:lnTo>
                  <a:lnTo>
                    <a:pt x="187" y="267"/>
                  </a:lnTo>
                  <a:lnTo>
                    <a:pt x="172" y="260"/>
                  </a:lnTo>
                  <a:lnTo>
                    <a:pt x="154" y="249"/>
                  </a:lnTo>
                  <a:lnTo>
                    <a:pt x="131" y="229"/>
                  </a:lnTo>
                  <a:lnTo>
                    <a:pt x="108" y="206"/>
                  </a:lnTo>
                  <a:lnTo>
                    <a:pt x="94" y="185"/>
                  </a:lnTo>
                  <a:lnTo>
                    <a:pt x="84" y="165"/>
                  </a:lnTo>
                  <a:lnTo>
                    <a:pt x="79" y="149"/>
                  </a:lnTo>
                  <a:lnTo>
                    <a:pt x="81" y="136"/>
                  </a:lnTo>
                  <a:lnTo>
                    <a:pt x="82" y="133"/>
                  </a:lnTo>
                  <a:lnTo>
                    <a:pt x="86" y="131"/>
                  </a:lnTo>
                  <a:lnTo>
                    <a:pt x="89" y="131"/>
                  </a:lnTo>
                  <a:lnTo>
                    <a:pt x="117" y="110"/>
                  </a:lnTo>
                  <a:lnTo>
                    <a:pt x="120" y="106"/>
                  </a:lnTo>
                  <a:lnTo>
                    <a:pt x="120" y="101"/>
                  </a:lnTo>
                  <a:lnTo>
                    <a:pt x="120" y="98"/>
                  </a:lnTo>
                  <a:lnTo>
                    <a:pt x="118" y="93"/>
                  </a:lnTo>
                  <a:lnTo>
                    <a:pt x="63" y="18"/>
                  </a:lnTo>
                  <a:lnTo>
                    <a:pt x="59" y="15"/>
                  </a:lnTo>
                  <a:lnTo>
                    <a:pt x="58" y="13"/>
                  </a:lnTo>
                  <a:lnTo>
                    <a:pt x="56" y="11"/>
                  </a:lnTo>
                  <a:lnTo>
                    <a:pt x="54" y="11"/>
                  </a:lnTo>
                  <a:lnTo>
                    <a:pt x="53" y="11"/>
                  </a:lnTo>
                  <a:close/>
                  <a:moveTo>
                    <a:pt x="50" y="0"/>
                  </a:moveTo>
                  <a:lnTo>
                    <a:pt x="61" y="2"/>
                  </a:lnTo>
                  <a:lnTo>
                    <a:pt x="72" y="11"/>
                  </a:lnTo>
                  <a:lnTo>
                    <a:pt x="128" y="87"/>
                  </a:lnTo>
                  <a:lnTo>
                    <a:pt x="133" y="98"/>
                  </a:lnTo>
                  <a:lnTo>
                    <a:pt x="131" y="110"/>
                  </a:lnTo>
                  <a:lnTo>
                    <a:pt x="123" y="119"/>
                  </a:lnTo>
                  <a:lnTo>
                    <a:pt x="95" y="139"/>
                  </a:lnTo>
                  <a:lnTo>
                    <a:pt x="92" y="142"/>
                  </a:lnTo>
                  <a:lnTo>
                    <a:pt x="92" y="157"/>
                  </a:lnTo>
                  <a:lnTo>
                    <a:pt x="100" y="175"/>
                  </a:lnTo>
                  <a:lnTo>
                    <a:pt x="117" y="196"/>
                  </a:lnTo>
                  <a:lnTo>
                    <a:pt x="140" y="221"/>
                  </a:lnTo>
                  <a:lnTo>
                    <a:pt x="159" y="239"/>
                  </a:lnTo>
                  <a:lnTo>
                    <a:pt x="176" y="249"/>
                  </a:lnTo>
                  <a:lnTo>
                    <a:pt x="190" y="255"/>
                  </a:lnTo>
                  <a:lnTo>
                    <a:pt x="200" y="255"/>
                  </a:lnTo>
                  <a:lnTo>
                    <a:pt x="205" y="255"/>
                  </a:lnTo>
                  <a:lnTo>
                    <a:pt x="207" y="255"/>
                  </a:lnTo>
                  <a:lnTo>
                    <a:pt x="210" y="250"/>
                  </a:lnTo>
                  <a:lnTo>
                    <a:pt x="230" y="221"/>
                  </a:lnTo>
                  <a:lnTo>
                    <a:pt x="233" y="218"/>
                  </a:lnTo>
                  <a:lnTo>
                    <a:pt x="238" y="214"/>
                  </a:lnTo>
                  <a:lnTo>
                    <a:pt x="243" y="213"/>
                  </a:lnTo>
                  <a:lnTo>
                    <a:pt x="249" y="213"/>
                  </a:lnTo>
                  <a:lnTo>
                    <a:pt x="256" y="213"/>
                  </a:lnTo>
                  <a:lnTo>
                    <a:pt x="262" y="216"/>
                  </a:lnTo>
                  <a:lnTo>
                    <a:pt x="339" y="270"/>
                  </a:lnTo>
                  <a:lnTo>
                    <a:pt x="346" y="275"/>
                  </a:lnTo>
                  <a:lnTo>
                    <a:pt x="349" y="280"/>
                  </a:lnTo>
                  <a:lnTo>
                    <a:pt x="352" y="286"/>
                  </a:lnTo>
                  <a:lnTo>
                    <a:pt x="352" y="293"/>
                  </a:lnTo>
                  <a:lnTo>
                    <a:pt x="349" y="299"/>
                  </a:lnTo>
                  <a:lnTo>
                    <a:pt x="346" y="306"/>
                  </a:lnTo>
                  <a:lnTo>
                    <a:pt x="336" y="316"/>
                  </a:lnTo>
                  <a:lnTo>
                    <a:pt x="323" y="327"/>
                  </a:lnTo>
                  <a:lnTo>
                    <a:pt x="310" y="335"/>
                  </a:lnTo>
                  <a:lnTo>
                    <a:pt x="302" y="339"/>
                  </a:lnTo>
                  <a:lnTo>
                    <a:pt x="293" y="340"/>
                  </a:lnTo>
                  <a:lnTo>
                    <a:pt x="285" y="342"/>
                  </a:lnTo>
                  <a:lnTo>
                    <a:pt x="274" y="345"/>
                  </a:lnTo>
                  <a:lnTo>
                    <a:pt x="256" y="345"/>
                  </a:lnTo>
                  <a:lnTo>
                    <a:pt x="238" y="344"/>
                  </a:lnTo>
                  <a:lnTo>
                    <a:pt x="215" y="340"/>
                  </a:lnTo>
                  <a:lnTo>
                    <a:pt x="187" y="331"/>
                  </a:lnTo>
                  <a:lnTo>
                    <a:pt x="156" y="316"/>
                  </a:lnTo>
                  <a:lnTo>
                    <a:pt x="122" y="295"/>
                  </a:lnTo>
                  <a:lnTo>
                    <a:pt x="86" y="263"/>
                  </a:lnTo>
                  <a:lnTo>
                    <a:pt x="56" y="231"/>
                  </a:lnTo>
                  <a:lnTo>
                    <a:pt x="33" y="198"/>
                  </a:lnTo>
                  <a:lnTo>
                    <a:pt x="15" y="164"/>
                  </a:lnTo>
                  <a:lnTo>
                    <a:pt x="5" y="128"/>
                  </a:lnTo>
                  <a:lnTo>
                    <a:pt x="0" y="103"/>
                  </a:lnTo>
                  <a:lnTo>
                    <a:pt x="0" y="83"/>
                  </a:lnTo>
                  <a:lnTo>
                    <a:pt x="2" y="69"/>
                  </a:lnTo>
                  <a:lnTo>
                    <a:pt x="4" y="59"/>
                  </a:lnTo>
                  <a:lnTo>
                    <a:pt x="4" y="51"/>
                  </a:lnTo>
                  <a:lnTo>
                    <a:pt x="7" y="43"/>
                  </a:lnTo>
                  <a:lnTo>
                    <a:pt x="15" y="29"/>
                  </a:lnTo>
                  <a:lnTo>
                    <a:pt x="27" y="16"/>
                  </a:lnTo>
                  <a:lnTo>
                    <a:pt x="36" y="7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Freeform 348"/>
            <p:cNvSpPr>
              <a:spLocks/>
            </p:cNvSpPr>
            <p:nvPr/>
          </p:nvSpPr>
          <p:spPr bwMode="auto">
            <a:xfrm>
              <a:off x="-4532313" y="-892175"/>
              <a:ext cx="184150" cy="184150"/>
            </a:xfrm>
            <a:custGeom>
              <a:avLst/>
              <a:gdLst>
                <a:gd name="T0" fmla="*/ 3 w 116"/>
                <a:gd name="T1" fmla="*/ 0 h 116"/>
                <a:gd name="T2" fmla="*/ 7 w 116"/>
                <a:gd name="T3" fmla="*/ 0 h 116"/>
                <a:gd name="T4" fmla="*/ 36 w 116"/>
                <a:gd name="T5" fmla="*/ 13 h 116"/>
                <a:gd name="T6" fmla="*/ 64 w 116"/>
                <a:gd name="T7" fmla="*/ 31 h 116"/>
                <a:gd name="T8" fmla="*/ 85 w 116"/>
                <a:gd name="T9" fmla="*/ 52 h 116"/>
                <a:gd name="T10" fmla="*/ 103 w 116"/>
                <a:gd name="T11" fmla="*/ 78 h 116"/>
                <a:gd name="T12" fmla="*/ 116 w 116"/>
                <a:gd name="T13" fmla="*/ 108 h 116"/>
                <a:gd name="T14" fmla="*/ 116 w 116"/>
                <a:gd name="T15" fmla="*/ 111 h 116"/>
                <a:gd name="T16" fmla="*/ 115 w 116"/>
                <a:gd name="T17" fmla="*/ 114 h 116"/>
                <a:gd name="T18" fmla="*/ 113 w 116"/>
                <a:gd name="T19" fmla="*/ 116 h 116"/>
                <a:gd name="T20" fmla="*/ 110 w 116"/>
                <a:gd name="T21" fmla="*/ 116 h 116"/>
                <a:gd name="T22" fmla="*/ 108 w 116"/>
                <a:gd name="T23" fmla="*/ 116 h 116"/>
                <a:gd name="T24" fmla="*/ 106 w 116"/>
                <a:gd name="T25" fmla="*/ 114 h 116"/>
                <a:gd name="T26" fmla="*/ 105 w 116"/>
                <a:gd name="T27" fmla="*/ 113 h 116"/>
                <a:gd name="T28" fmla="*/ 90 w 116"/>
                <a:gd name="T29" fmla="*/ 78 h 116"/>
                <a:gd name="T30" fmla="*/ 67 w 116"/>
                <a:gd name="T31" fmla="*/ 49 h 116"/>
                <a:gd name="T32" fmla="*/ 38 w 116"/>
                <a:gd name="T33" fmla="*/ 26 h 116"/>
                <a:gd name="T34" fmla="*/ 3 w 116"/>
                <a:gd name="T35" fmla="*/ 11 h 116"/>
                <a:gd name="T36" fmla="*/ 2 w 116"/>
                <a:gd name="T37" fmla="*/ 10 h 116"/>
                <a:gd name="T38" fmla="*/ 0 w 116"/>
                <a:gd name="T39" fmla="*/ 8 h 116"/>
                <a:gd name="T40" fmla="*/ 0 w 116"/>
                <a:gd name="T41" fmla="*/ 5 h 116"/>
                <a:gd name="T42" fmla="*/ 2 w 116"/>
                <a:gd name="T43" fmla="*/ 1 h 116"/>
                <a:gd name="T44" fmla="*/ 3 w 116"/>
                <a:gd name="T4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6" h="116">
                  <a:moveTo>
                    <a:pt x="3" y="0"/>
                  </a:moveTo>
                  <a:lnTo>
                    <a:pt x="7" y="0"/>
                  </a:lnTo>
                  <a:lnTo>
                    <a:pt x="36" y="13"/>
                  </a:lnTo>
                  <a:lnTo>
                    <a:pt x="64" y="31"/>
                  </a:lnTo>
                  <a:lnTo>
                    <a:pt x="85" y="52"/>
                  </a:lnTo>
                  <a:lnTo>
                    <a:pt x="103" y="78"/>
                  </a:lnTo>
                  <a:lnTo>
                    <a:pt x="116" y="108"/>
                  </a:lnTo>
                  <a:lnTo>
                    <a:pt x="116" y="111"/>
                  </a:lnTo>
                  <a:lnTo>
                    <a:pt x="115" y="114"/>
                  </a:lnTo>
                  <a:lnTo>
                    <a:pt x="113" y="116"/>
                  </a:lnTo>
                  <a:lnTo>
                    <a:pt x="110" y="116"/>
                  </a:lnTo>
                  <a:lnTo>
                    <a:pt x="108" y="116"/>
                  </a:lnTo>
                  <a:lnTo>
                    <a:pt x="106" y="114"/>
                  </a:lnTo>
                  <a:lnTo>
                    <a:pt x="105" y="113"/>
                  </a:lnTo>
                  <a:lnTo>
                    <a:pt x="90" y="78"/>
                  </a:lnTo>
                  <a:lnTo>
                    <a:pt x="67" y="49"/>
                  </a:lnTo>
                  <a:lnTo>
                    <a:pt x="38" y="26"/>
                  </a:lnTo>
                  <a:lnTo>
                    <a:pt x="3" y="11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Freeform 349"/>
            <p:cNvSpPr>
              <a:spLocks/>
            </p:cNvSpPr>
            <p:nvPr/>
          </p:nvSpPr>
          <p:spPr bwMode="auto">
            <a:xfrm>
              <a:off x="-4519613" y="-965200"/>
              <a:ext cx="249238" cy="261938"/>
            </a:xfrm>
            <a:custGeom>
              <a:avLst/>
              <a:gdLst>
                <a:gd name="T0" fmla="*/ 7 w 157"/>
                <a:gd name="T1" fmla="*/ 0 h 165"/>
                <a:gd name="T2" fmla="*/ 44 w 157"/>
                <a:gd name="T3" fmla="*/ 13 h 165"/>
                <a:gd name="T4" fmla="*/ 77 w 157"/>
                <a:gd name="T5" fmla="*/ 31 h 165"/>
                <a:gd name="T6" fmla="*/ 105 w 157"/>
                <a:gd name="T7" fmla="*/ 56 h 165"/>
                <a:gd name="T8" fmla="*/ 130 w 157"/>
                <a:gd name="T9" fmla="*/ 87 h 165"/>
                <a:gd name="T10" fmla="*/ 146 w 157"/>
                <a:gd name="T11" fmla="*/ 121 h 165"/>
                <a:gd name="T12" fmla="*/ 157 w 157"/>
                <a:gd name="T13" fmla="*/ 157 h 165"/>
                <a:gd name="T14" fmla="*/ 157 w 157"/>
                <a:gd name="T15" fmla="*/ 160 h 165"/>
                <a:gd name="T16" fmla="*/ 156 w 157"/>
                <a:gd name="T17" fmla="*/ 164 h 165"/>
                <a:gd name="T18" fmla="*/ 152 w 157"/>
                <a:gd name="T19" fmla="*/ 165 h 165"/>
                <a:gd name="T20" fmla="*/ 151 w 157"/>
                <a:gd name="T21" fmla="*/ 165 h 165"/>
                <a:gd name="T22" fmla="*/ 148 w 157"/>
                <a:gd name="T23" fmla="*/ 164 h 165"/>
                <a:gd name="T24" fmla="*/ 146 w 157"/>
                <a:gd name="T25" fmla="*/ 162 h 165"/>
                <a:gd name="T26" fmla="*/ 146 w 157"/>
                <a:gd name="T27" fmla="*/ 160 h 165"/>
                <a:gd name="T28" fmla="*/ 134 w 157"/>
                <a:gd name="T29" fmla="*/ 124 h 165"/>
                <a:gd name="T30" fmla="*/ 118 w 157"/>
                <a:gd name="T31" fmla="*/ 93 h 165"/>
                <a:gd name="T32" fmla="*/ 97 w 157"/>
                <a:gd name="T33" fmla="*/ 65 h 165"/>
                <a:gd name="T34" fmla="*/ 71 w 157"/>
                <a:gd name="T35" fmla="*/ 41 h 165"/>
                <a:gd name="T36" fmla="*/ 40 w 157"/>
                <a:gd name="T37" fmla="*/ 23 h 165"/>
                <a:gd name="T38" fmla="*/ 4 w 157"/>
                <a:gd name="T39" fmla="*/ 11 h 165"/>
                <a:gd name="T40" fmla="*/ 2 w 157"/>
                <a:gd name="T41" fmla="*/ 10 h 165"/>
                <a:gd name="T42" fmla="*/ 0 w 157"/>
                <a:gd name="T43" fmla="*/ 6 h 165"/>
                <a:gd name="T44" fmla="*/ 0 w 157"/>
                <a:gd name="T45" fmla="*/ 5 h 165"/>
                <a:gd name="T46" fmla="*/ 2 w 157"/>
                <a:gd name="T47" fmla="*/ 2 h 165"/>
                <a:gd name="T48" fmla="*/ 4 w 157"/>
                <a:gd name="T49" fmla="*/ 0 h 165"/>
                <a:gd name="T50" fmla="*/ 7 w 157"/>
                <a:gd name="T5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7" h="165">
                  <a:moveTo>
                    <a:pt x="7" y="0"/>
                  </a:moveTo>
                  <a:lnTo>
                    <a:pt x="44" y="13"/>
                  </a:lnTo>
                  <a:lnTo>
                    <a:pt x="77" y="31"/>
                  </a:lnTo>
                  <a:lnTo>
                    <a:pt x="105" y="56"/>
                  </a:lnTo>
                  <a:lnTo>
                    <a:pt x="130" y="87"/>
                  </a:lnTo>
                  <a:lnTo>
                    <a:pt x="146" y="121"/>
                  </a:lnTo>
                  <a:lnTo>
                    <a:pt x="157" y="157"/>
                  </a:lnTo>
                  <a:lnTo>
                    <a:pt x="157" y="160"/>
                  </a:lnTo>
                  <a:lnTo>
                    <a:pt x="156" y="164"/>
                  </a:lnTo>
                  <a:lnTo>
                    <a:pt x="152" y="165"/>
                  </a:lnTo>
                  <a:lnTo>
                    <a:pt x="151" y="165"/>
                  </a:lnTo>
                  <a:lnTo>
                    <a:pt x="148" y="164"/>
                  </a:lnTo>
                  <a:lnTo>
                    <a:pt x="146" y="162"/>
                  </a:lnTo>
                  <a:lnTo>
                    <a:pt x="146" y="160"/>
                  </a:lnTo>
                  <a:lnTo>
                    <a:pt x="134" y="124"/>
                  </a:lnTo>
                  <a:lnTo>
                    <a:pt x="118" y="93"/>
                  </a:lnTo>
                  <a:lnTo>
                    <a:pt x="97" y="65"/>
                  </a:lnTo>
                  <a:lnTo>
                    <a:pt x="71" y="41"/>
                  </a:lnTo>
                  <a:lnTo>
                    <a:pt x="40" y="23"/>
                  </a:lnTo>
                  <a:lnTo>
                    <a:pt x="4" y="11"/>
                  </a:lnTo>
                  <a:lnTo>
                    <a:pt x="2" y="10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2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2940199" y="2283718"/>
            <a:ext cx="389734" cy="216024"/>
            <a:chOff x="-1744663" y="-98425"/>
            <a:chExt cx="555625" cy="307975"/>
          </a:xfrm>
          <a:solidFill>
            <a:schemeClr val="bg1"/>
          </a:solidFill>
        </p:grpSpPr>
        <p:sp>
          <p:nvSpPr>
            <p:cNvPr id="53" name="Freeform 447"/>
            <p:cNvSpPr>
              <a:spLocks noEditPoints="1"/>
            </p:cNvSpPr>
            <p:nvPr/>
          </p:nvSpPr>
          <p:spPr bwMode="auto">
            <a:xfrm>
              <a:off x="-1744663" y="-98425"/>
              <a:ext cx="555625" cy="307975"/>
            </a:xfrm>
            <a:custGeom>
              <a:avLst/>
              <a:gdLst>
                <a:gd name="T0" fmla="*/ 262 w 350"/>
                <a:gd name="T1" fmla="*/ 48 h 194"/>
                <a:gd name="T2" fmla="*/ 260 w 350"/>
                <a:gd name="T3" fmla="*/ 100 h 194"/>
                <a:gd name="T4" fmla="*/ 227 w 350"/>
                <a:gd name="T5" fmla="*/ 144 h 194"/>
                <a:gd name="T6" fmla="*/ 175 w 350"/>
                <a:gd name="T7" fmla="*/ 162 h 194"/>
                <a:gd name="T8" fmla="*/ 123 w 350"/>
                <a:gd name="T9" fmla="*/ 144 h 194"/>
                <a:gd name="T10" fmla="*/ 90 w 350"/>
                <a:gd name="T11" fmla="*/ 100 h 194"/>
                <a:gd name="T12" fmla="*/ 88 w 350"/>
                <a:gd name="T13" fmla="*/ 50 h 194"/>
                <a:gd name="T14" fmla="*/ 70 w 350"/>
                <a:gd name="T15" fmla="*/ 45 h 194"/>
                <a:gd name="T16" fmla="*/ 33 w 350"/>
                <a:gd name="T17" fmla="*/ 76 h 194"/>
                <a:gd name="T18" fmla="*/ 15 w 350"/>
                <a:gd name="T19" fmla="*/ 97 h 194"/>
                <a:gd name="T20" fmla="*/ 29 w 350"/>
                <a:gd name="T21" fmla="*/ 117 h 194"/>
                <a:gd name="T22" fmla="*/ 62 w 350"/>
                <a:gd name="T23" fmla="*/ 144 h 194"/>
                <a:gd name="T24" fmla="*/ 110 w 350"/>
                <a:gd name="T25" fmla="*/ 171 h 194"/>
                <a:gd name="T26" fmla="*/ 175 w 350"/>
                <a:gd name="T27" fmla="*/ 180 h 194"/>
                <a:gd name="T28" fmla="*/ 240 w 350"/>
                <a:gd name="T29" fmla="*/ 172 h 194"/>
                <a:gd name="T30" fmla="*/ 286 w 350"/>
                <a:gd name="T31" fmla="*/ 149 h 194"/>
                <a:gd name="T32" fmla="*/ 319 w 350"/>
                <a:gd name="T33" fmla="*/ 122 h 194"/>
                <a:gd name="T34" fmla="*/ 337 w 350"/>
                <a:gd name="T35" fmla="*/ 97 h 194"/>
                <a:gd name="T36" fmla="*/ 319 w 350"/>
                <a:gd name="T37" fmla="*/ 74 h 194"/>
                <a:gd name="T38" fmla="*/ 281 w 350"/>
                <a:gd name="T39" fmla="*/ 41 h 194"/>
                <a:gd name="T40" fmla="*/ 175 w 350"/>
                <a:gd name="T41" fmla="*/ 14 h 194"/>
                <a:gd name="T42" fmla="*/ 114 w 350"/>
                <a:gd name="T43" fmla="*/ 22 h 194"/>
                <a:gd name="T44" fmla="*/ 96 w 350"/>
                <a:gd name="T45" fmla="*/ 72 h 194"/>
                <a:gd name="T46" fmla="*/ 113 w 350"/>
                <a:gd name="T47" fmla="*/ 118 h 194"/>
                <a:gd name="T48" fmla="*/ 150 w 350"/>
                <a:gd name="T49" fmla="*/ 146 h 194"/>
                <a:gd name="T50" fmla="*/ 200 w 350"/>
                <a:gd name="T51" fmla="*/ 146 h 194"/>
                <a:gd name="T52" fmla="*/ 237 w 350"/>
                <a:gd name="T53" fmla="*/ 118 h 194"/>
                <a:gd name="T54" fmla="*/ 254 w 350"/>
                <a:gd name="T55" fmla="*/ 72 h 194"/>
                <a:gd name="T56" fmla="*/ 244 w 350"/>
                <a:gd name="T57" fmla="*/ 36 h 194"/>
                <a:gd name="T58" fmla="*/ 206 w 350"/>
                <a:gd name="T59" fmla="*/ 15 h 194"/>
                <a:gd name="T60" fmla="*/ 175 w 350"/>
                <a:gd name="T61" fmla="*/ 0 h 194"/>
                <a:gd name="T62" fmla="*/ 244 w 350"/>
                <a:gd name="T63" fmla="*/ 12 h 194"/>
                <a:gd name="T64" fmla="*/ 293 w 350"/>
                <a:gd name="T65" fmla="*/ 35 h 194"/>
                <a:gd name="T66" fmla="*/ 327 w 350"/>
                <a:gd name="T67" fmla="*/ 64 h 194"/>
                <a:gd name="T68" fmla="*/ 347 w 350"/>
                <a:gd name="T69" fmla="*/ 90 h 194"/>
                <a:gd name="T70" fmla="*/ 350 w 350"/>
                <a:gd name="T71" fmla="*/ 97 h 194"/>
                <a:gd name="T72" fmla="*/ 347 w 350"/>
                <a:gd name="T73" fmla="*/ 104 h 194"/>
                <a:gd name="T74" fmla="*/ 327 w 350"/>
                <a:gd name="T75" fmla="*/ 130 h 194"/>
                <a:gd name="T76" fmla="*/ 293 w 350"/>
                <a:gd name="T77" fmla="*/ 159 h 194"/>
                <a:gd name="T78" fmla="*/ 244 w 350"/>
                <a:gd name="T79" fmla="*/ 182 h 194"/>
                <a:gd name="T80" fmla="*/ 175 w 350"/>
                <a:gd name="T81" fmla="*/ 194 h 194"/>
                <a:gd name="T82" fmla="*/ 106 w 350"/>
                <a:gd name="T83" fmla="*/ 182 h 194"/>
                <a:gd name="T84" fmla="*/ 56 w 350"/>
                <a:gd name="T85" fmla="*/ 154 h 194"/>
                <a:gd name="T86" fmla="*/ 21 w 350"/>
                <a:gd name="T87" fmla="*/ 125 h 194"/>
                <a:gd name="T88" fmla="*/ 5 w 350"/>
                <a:gd name="T89" fmla="*/ 104 h 194"/>
                <a:gd name="T90" fmla="*/ 0 w 350"/>
                <a:gd name="T91" fmla="*/ 97 h 194"/>
                <a:gd name="T92" fmla="*/ 5 w 350"/>
                <a:gd name="T93" fmla="*/ 90 h 194"/>
                <a:gd name="T94" fmla="*/ 21 w 350"/>
                <a:gd name="T95" fmla="*/ 69 h 194"/>
                <a:gd name="T96" fmla="*/ 56 w 350"/>
                <a:gd name="T97" fmla="*/ 40 h 194"/>
                <a:gd name="T98" fmla="*/ 108 w 350"/>
                <a:gd name="T99" fmla="*/ 12 h 194"/>
                <a:gd name="T100" fmla="*/ 108 w 350"/>
                <a:gd name="T101" fmla="*/ 12 h 194"/>
                <a:gd name="T102" fmla="*/ 175 w 350"/>
                <a:gd name="T103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50" h="194">
                  <a:moveTo>
                    <a:pt x="254" y="27"/>
                  </a:moveTo>
                  <a:lnTo>
                    <a:pt x="262" y="48"/>
                  </a:lnTo>
                  <a:lnTo>
                    <a:pt x="265" y="72"/>
                  </a:lnTo>
                  <a:lnTo>
                    <a:pt x="260" y="100"/>
                  </a:lnTo>
                  <a:lnTo>
                    <a:pt x="247" y="125"/>
                  </a:lnTo>
                  <a:lnTo>
                    <a:pt x="227" y="144"/>
                  </a:lnTo>
                  <a:lnTo>
                    <a:pt x="203" y="158"/>
                  </a:lnTo>
                  <a:lnTo>
                    <a:pt x="175" y="162"/>
                  </a:lnTo>
                  <a:lnTo>
                    <a:pt x="147" y="158"/>
                  </a:lnTo>
                  <a:lnTo>
                    <a:pt x="123" y="144"/>
                  </a:lnTo>
                  <a:lnTo>
                    <a:pt x="103" y="125"/>
                  </a:lnTo>
                  <a:lnTo>
                    <a:pt x="90" y="100"/>
                  </a:lnTo>
                  <a:lnTo>
                    <a:pt x="85" y="72"/>
                  </a:lnTo>
                  <a:lnTo>
                    <a:pt x="88" y="50"/>
                  </a:lnTo>
                  <a:lnTo>
                    <a:pt x="95" y="30"/>
                  </a:lnTo>
                  <a:lnTo>
                    <a:pt x="70" y="45"/>
                  </a:lnTo>
                  <a:lnTo>
                    <a:pt x="49" y="59"/>
                  </a:lnTo>
                  <a:lnTo>
                    <a:pt x="33" y="76"/>
                  </a:lnTo>
                  <a:lnTo>
                    <a:pt x="21" y="89"/>
                  </a:lnTo>
                  <a:lnTo>
                    <a:pt x="15" y="97"/>
                  </a:lnTo>
                  <a:lnTo>
                    <a:pt x="20" y="105"/>
                  </a:lnTo>
                  <a:lnTo>
                    <a:pt x="29" y="117"/>
                  </a:lnTo>
                  <a:lnTo>
                    <a:pt x="44" y="130"/>
                  </a:lnTo>
                  <a:lnTo>
                    <a:pt x="62" y="144"/>
                  </a:lnTo>
                  <a:lnTo>
                    <a:pt x="85" y="159"/>
                  </a:lnTo>
                  <a:lnTo>
                    <a:pt x="110" y="171"/>
                  </a:lnTo>
                  <a:lnTo>
                    <a:pt x="141" y="179"/>
                  </a:lnTo>
                  <a:lnTo>
                    <a:pt x="175" y="180"/>
                  </a:lnTo>
                  <a:lnTo>
                    <a:pt x="209" y="179"/>
                  </a:lnTo>
                  <a:lnTo>
                    <a:pt x="240" y="172"/>
                  </a:lnTo>
                  <a:lnTo>
                    <a:pt x="265" y="161"/>
                  </a:lnTo>
                  <a:lnTo>
                    <a:pt x="286" y="149"/>
                  </a:lnTo>
                  <a:lnTo>
                    <a:pt x="303" y="138"/>
                  </a:lnTo>
                  <a:lnTo>
                    <a:pt x="319" y="122"/>
                  </a:lnTo>
                  <a:lnTo>
                    <a:pt x="330" y="107"/>
                  </a:lnTo>
                  <a:lnTo>
                    <a:pt x="337" y="97"/>
                  </a:lnTo>
                  <a:lnTo>
                    <a:pt x="330" y="87"/>
                  </a:lnTo>
                  <a:lnTo>
                    <a:pt x="319" y="74"/>
                  </a:lnTo>
                  <a:lnTo>
                    <a:pt x="304" y="58"/>
                  </a:lnTo>
                  <a:lnTo>
                    <a:pt x="281" y="41"/>
                  </a:lnTo>
                  <a:lnTo>
                    <a:pt x="254" y="27"/>
                  </a:lnTo>
                  <a:close/>
                  <a:moveTo>
                    <a:pt x="175" y="14"/>
                  </a:moveTo>
                  <a:lnTo>
                    <a:pt x="142" y="15"/>
                  </a:lnTo>
                  <a:lnTo>
                    <a:pt x="114" y="22"/>
                  </a:lnTo>
                  <a:lnTo>
                    <a:pt x="101" y="46"/>
                  </a:lnTo>
                  <a:lnTo>
                    <a:pt x="96" y="72"/>
                  </a:lnTo>
                  <a:lnTo>
                    <a:pt x="101" y="97"/>
                  </a:lnTo>
                  <a:lnTo>
                    <a:pt x="113" y="118"/>
                  </a:lnTo>
                  <a:lnTo>
                    <a:pt x="129" y="135"/>
                  </a:lnTo>
                  <a:lnTo>
                    <a:pt x="150" y="146"/>
                  </a:lnTo>
                  <a:lnTo>
                    <a:pt x="175" y="149"/>
                  </a:lnTo>
                  <a:lnTo>
                    <a:pt x="200" y="146"/>
                  </a:lnTo>
                  <a:lnTo>
                    <a:pt x="221" y="135"/>
                  </a:lnTo>
                  <a:lnTo>
                    <a:pt x="237" y="118"/>
                  </a:lnTo>
                  <a:lnTo>
                    <a:pt x="249" y="97"/>
                  </a:lnTo>
                  <a:lnTo>
                    <a:pt x="254" y="72"/>
                  </a:lnTo>
                  <a:lnTo>
                    <a:pt x="250" y="53"/>
                  </a:lnTo>
                  <a:lnTo>
                    <a:pt x="244" y="36"/>
                  </a:lnTo>
                  <a:lnTo>
                    <a:pt x="234" y="20"/>
                  </a:lnTo>
                  <a:lnTo>
                    <a:pt x="206" y="15"/>
                  </a:lnTo>
                  <a:lnTo>
                    <a:pt x="175" y="14"/>
                  </a:lnTo>
                  <a:close/>
                  <a:moveTo>
                    <a:pt x="175" y="0"/>
                  </a:moveTo>
                  <a:lnTo>
                    <a:pt x="213" y="4"/>
                  </a:lnTo>
                  <a:lnTo>
                    <a:pt x="244" y="12"/>
                  </a:lnTo>
                  <a:lnTo>
                    <a:pt x="272" y="22"/>
                  </a:lnTo>
                  <a:lnTo>
                    <a:pt x="293" y="35"/>
                  </a:lnTo>
                  <a:lnTo>
                    <a:pt x="311" y="48"/>
                  </a:lnTo>
                  <a:lnTo>
                    <a:pt x="327" y="64"/>
                  </a:lnTo>
                  <a:lnTo>
                    <a:pt x="339" y="79"/>
                  </a:lnTo>
                  <a:lnTo>
                    <a:pt x="347" y="90"/>
                  </a:lnTo>
                  <a:lnTo>
                    <a:pt x="348" y="94"/>
                  </a:lnTo>
                  <a:lnTo>
                    <a:pt x="350" y="97"/>
                  </a:lnTo>
                  <a:lnTo>
                    <a:pt x="348" y="100"/>
                  </a:lnTo>
                  <a:lnTo>
                    <a:pt x="347" y="104"/>
                  </a:lnTo>
                  <a:lnTo>
                    <a:pt x="339" y="115"/>
                  </a:lnTo>
                  <a:lnTo>
                    <a:pt x="327" y="130"/>
                  </a:lnTo>
                  <a:lnTo>
                    <a:pt x="311" y="146"/>
                  </a:lnTo>
                  <a:lnTo>
                    <a:pt x="293" y="159"/>
                  </a:lnTo>
                  <a:lnTo>
                    <a:pt x="272" y="172"/>
                  </a:lnTo>
                  <a:lnTo>
                    <a:pt x="244" y="182"/>
                  </a:lnTo>
                  <a:lnTo>
                    <a:pt x="213" y="190"/>
                  </a:lnTo>
                  <a:lnTo>
                    <a:pt x="175" y="194"/>
                  </a:lnTo>
                  <a:lnTo>
                    <a:pt x="139" y="190"/>
                  </a:lnTo>
                  <a:lnTo>
                    <a:pt x="106" y="182"/>
                  </a:lnTo>
                  <a:lnTo>
                    <a:pt x="78" y="169"/>
                  </a:lnTo>
                  <a:lnTo>
                    <a:pt x="56" y="154"/>
                  </a:lnTo>
                  <a:lnTo>
                    <a:pt x="36" y="140"/>
                  </a:lnTo>
                  <a:lnTo>
                    <a:pt x="21" y="125"/>
                  </a:lnTo>
                  <a:lnTo>
                    <a:pt x="11" y="112"/>
                  </a:lnTo>
                  <a:lnTo>
                    <a:pt x="5" y="104"/>
                  </a:lnTo>
                  <a:lnTo>
                    <a:pt x="2" y="100"/>
                  </a:lnTo>
                  <a:lnTo>
                    <a:pt x="0" y="97"/>
                  </a:lnTo>
                  <a:lnTo>
                    <a:pt x="2" y="94"/>
                  </a:lnTo>
                  <a:lnTo>
                    <a:pt x="5" y="90"/>
                  </a:lnTo>
                  <a:lnTo>
                    <a:pt x="11" y="82"/>
                  </a:lnTo>
                  <a:lnTo>
                    <a:pt x="21" y="69"/>
                  </a:lnTo>
                  <a:lnTo>
                    <a:pt x="36" y="54"/>
                  </a:lnTo>
                  <a:lnTo>
                    <a:pt x="56" y="40"/>
                  </a:lnTo>
                  <a:lnTo>
                    <a:pt x="80" y="25"/>
                  </a:lnTo>
                  <a:lnTo>
                    <a:pt x="108" y="12"/>
                  </a:lnTo>
                  <a:lnTo>
                    <a:pt x="108" y="12"/>
                  </a:lnTo>
                  <a:lnTo>
                    <a:pt x="108" y="12"/>
                  </a:lnTo>
                  <a:lnTo>
                    <a:pt x="139" y="4"/>
                  </a:lnTo>
                  <a:lnTo>
                    <a:pt x="1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448"/>
            <p:cNvSpPr>
              <a:spLocks/>
            </p:cNvSpPr>
            <p:nvPr/>
          </p:nvSpPr>
          <p:spPr bwMode="auto">
            <a:xfrm>
              <a:off x="-1535113" y="-47625"/>
              <a:ext cx="136525" cy="131763"/>
            </a:xfrm>
            <a:custGeom>
              <a:avLst/>
              <a:gdLst>
                <a:gd name="T0" fmla="*/ 43 w 86"/>
                <a:gd name="T1" fmla="*/ 0 h 83"/>
                <a:gd name="T2" fmla="*/ 59 w 86"/>
                <a:gd name="T3" fmla="*/ 3 h 83"/>
                <a:gd name="T4" fmla="*/ 72 w 86"/>
                <a:gd name="T5" fmla="*/ 11 h 83"/>
                <a:gd name="T6" fmla="*/ 82 w 86"/>
                <a:gd name="T7" fmla="*/ 24 h 83"/>
                <a:gd name="T8" fmla="*/ 86 w 86"/>
                <a:gd name="T9" fmla="*/ 40 h 83"/>
                <a:gd name="T10" fmla="*/ 82 w 86"/>
                <a:gd name="T11" fmla="*/ 57 h 83"/>
                <a:gd name="T12" fmla="*/ 72 w 86"/>
                <a:gd name="T13" fmla="*/ 70 h 83"/>
                <a:gd name="T14" fmla="*/ 59 w 86"/>
                <a:gd name="T15" fmla="*/ 80 h 83"/>
                <a:gd name="T16" fmla="*/ 43 w 86"/>
                <a:gd name="T17" fmla="*/ 83 h 83"/>
                <a:gd name="T18" fmla="*/ 27 w 86"/>
                <a:gd name="T19" fmla="*/ 80 h 83"/>
                <a:gd name="T20" fmla="*/ 14 w 86"/>
                <a:gd name="T21" fmla="*/ 70 h 83"/>
                <a:gd name="T22" fmla="*/ 4 w 86"/>
                <a:gd name="T23" fmla="*/ 57 h 83"/>
                <a:gd name="T24" fmla="*/ 0 w 86"/>
                <a:gd name="T25" fmla="*/ 40 h 83"/>
                <a:gd name="T26" fmla="*/ 14 w 86"/>
                <a:gd name="T27" fmla="*/ 40 h 83"/>
                <a:gd name="T28" fmla="*/ 17 w 86"/>
                <a:gd name="T29" fmla="*/ 57 h 83"/>
                <a:gd name="T30" fmla="*/ 28 w 86"/>
                <a:gd name="T31" fmla="*/ 67 h 83"/>
                <a:gd name="T32" fmla="*/ 43 w 86"/>
                <a:gd name="T33" fmla="*/ 72 h 83"/>
                <a:gd name="T34" fmla="*/ 58 w 86"/>
                <a:gd name="T35" fmla="*/ 67 h 83"/>
                <a:gd name="T36" fmla="*/ 69 w 86"/>
                <a:gd name="T37" fmla="*/ 57 h 83"/>
                <a:gd name="T38" fmla="*/ 72 w 86"/>
                <a:gd name="T39" fmla="*/ 40 h 83"/>
                <a:gd name="T40" fmla="*/ 69 w 86"/>
                <a:gd name="T41" fmla="*/ 26 h 83"/>
                <a:gd name="T42" fmla="*/ 58 w 86"/>
                <a:gd name="T43" fmla="*/ 16 h 83"/>
                <a:gd name="T44" fmla="*/ 43 w 86"/>
                <a:gd name="T45" fmla="*/ 11 h 83"/>
                <a:gd name="T46" fmla="*/ 35 w 86"/>
                <a:gd name="T47" fmla="*/ 13 h 83"/>
                <a:gd name="T48" fmla="*/ 28 w 86"/>
                <a:gd name="T49" fmla="*/ 14 h 83"/>
                <a:gd name="T50" fmla="*/ 22 w 86"/>
                <a:gd name="T51" fmla="*/ 19 h 83"/>
                <a:gd name="T52" fmla="*/ 14 w 86"/>
                <a:gd name="T53" fmla="*/ 11 h 83"/>
                <a:gd name="T54" fmla="*/ 28 w 86"/>
                <a:gd name="T55" fmla="*/ 1 h 83"/>
                <a:gd name="T56" fmla="*/ 43 w 86"/>
                <a:gd name="T5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83">
                  <a:moveTo>
                    <a:pt x="43" y="0"/>
                  </a:moveTo>
                  <a:lnTo>
                    <a:pt x="59" y="3"/>
                  </a:lnTo>
                  <a:lnTo>
                    <a:pt x="72" y="11"/>
                  </a:lnTo>
                  <a:lnTo>
                    <a:pt x="82" y="24"/>
                  </a:lnTo>
                  <a:lnTo>
                    <a:pt x="86" y="40"/>
                  </a:lnTo>
                  <a:lnTo>
                    <a:pt x="82" y="57"/>
                  </a:lnTo>
                  <a:lnTo>
                    <a:pt x="72" y="70"/>
                  </a:lnTo>
                  <a:lnTo>
                    <a:pt x="59" y="80"/>
                  </a:lnTo>
                  <a:lnTo>
                    <a:pt x="43" y="83"/>
                  </a:lnTo>
                  <a:lnTo>
                    <a:pt x="27" y="80"/>
                  </a:lnTo>
                  <a:lnTo>
                    <a:pt x="14" y="70"/>
                  </a:lnTo>
                  <a:lnTo>
                    <a:pt x="4" y="57"/>
                  </a:lnTo>
                  <a:lnTo>
                    <a:pt x="0" y="40"/>
                  </a:lnTo>
                  <a:lnTo>
                    <a:pt x="14" y="40"/>
                  </a:lnTo>
                  <a:lnTo>
                    <a:pt x="17" y="57"/>
                  </a:lnTo>
                  <a:lnTo>
                    <a:pt x="28" y="67"/>
                  </a:lnTo>
                  <a:lnTo>
                    <a:pt x="43" y="72"/>
                  </a:lnTo>
                  <a:lnTo>
                    <a:pt x="58" y="67"/>
                  </a:lnTo>
                  <a:lnTo>
                    <a:pt x="69" y="57"/>
                  </a:lnTo>
                  <a:lnTo>
                    <a:pt x="72" y="40"/>
                  </a:lnTo>
                  <a:lnTo>
                    <a:pt x="69" y="26"/>
                  </a:lnTo>
                  <a:lnTo>
                    <a:pt x="58" y="16"/>
                  </a:lnTo>
                  <a:lnTo>
                    <a:pt x="43" y="11"/>
                  </a:lnTo>
                  <a:lnTo>
                    <a:pt x="35" y="13"/>
                  </a:lnTo>
                  <a:lnTo>
                    <a:pt x="28" y="14"/>
                  </a:lnTo>
                  <a:lnTo>
                    <a:pt x="22" y="19"/>
                  </a:lnTo>
                  <a:lnTo>
                    <a:pt x="14" y="11"/>
                  </a:lnTo>
                  <a:lnTo>
                    <a:pt x="28" y="1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7" name="Freeform 356"/>
          <p:cNvSpPr>
            <a:spLocks noEditPoints="1"/>
          </p:cNvSpPr>
          <p:nvPr/>
        </p:nvSpPr>
        <p:spPr bwMode="auto">
          <a:xfrm>
            <a:off x="3055640" y="3695303"/>
            <a:ext cx="360040" cy="365110"/>
          </a:xfrm>
          <a:custGeom>
            <a:avLst/>
            <a:gdLst>
              <a:gd name="T0" fmla="*/ 131 w 355"/>
              <a:gd name="T1" fmla="*/ 200 h 360"/>
              <a:gd name="T2" fmla="*/ 225 w 355"/>
              <a:gd name="T3" fmla="*/ 200 h 360"/>
              <a:gd name="T4" fmla="*/ 177 w 355"/>
              <a:gd name="T5" fmla="*/ 120 h 360"/>
              <a:gd name="T6" fmla="*/ 239 w 355"/>
              <a:gd name="T7" fmla="*/ 182 h 360"/>
              <a:gd name="T8" fmla="*/ 179 w 355"/>
              <a:gd name="T9" fmla="*/ 243 h 360"/>
              <a:gd name="T10" fmla="*/ 117 w 355"/>
              <a:gd name="T11" fmla="*/ 182 h 360"/>
              <a:gd name="T12" fmla="*/ 177 w 355"/>
              <a:gd name="T13" fmla="*/ 120 h 360"/>
              <a:gd name="T14" fmla="*/ 144 w 355"/>
              <a:gd name="T15" fmla="*/ 64 h 360"/>
              <a:gd name="T16" fmla="*/ 71 w 355"/>
              <a:gd name="T17" fmla="*/ 54 h 360"/>
              <a:gd name="T18" fmla="*/ 58 w 355"/>
              <a:gd name="T19" fmla="*/ 66 h 360"/>
              <a:gd name="T20" fmla="*/ 51 w 355"/>
              <a:gd name="T21" fmla="*/ 74 h 360"/>
              <a:gd name="T22" fmla="*/ 59 w 355"/>
              <a:gd name="T23" fmla="*/ 151 h 360"/>
              <a:gd name="T24" fmla="*/ 56 w 355"/>
              <a:gd name="T25" fmla="*/ 208 h 360"/>
              <a:gd name="T26" fmla="*/ 71 w 355"/>
              <a:gd name="T27" fmla="*/ 252 h 360"/>
              <a:gd name="T28" fmla="*/ 59 w 355"/>
              <a:gd name="T29" fmla="*/ 300 h 360"/>
              <a:gd name="T30" fmla="*/ 107 w 355"/>
              <a:gd name="T31" fmla="*/ 288 h 360"/>
              <a:gd name="T32" fmla="*/ 151 w 355"/>
              <a:gd name="T33" fmla="*/ 303 h 360"/>
              <a:gd name="T34" fmla="*/ 202 w 355"/>
              <a:gd name="T35" fmla="*/ 308 h 360"/>
              <a:gd name="T36" fmla="*/ 243 w 355"/>
              <a:gd name="T37" fmla="*/ 287 h 360"/>
              <a:gd name="T38" fmla="*/ 290 w 355"/>
              <a:gd name="T39" fmla="*/ 305 h 360"/>
              <a:gd name="T40" fmla="*/ 305 w 355"/>
              <a:gd name="T41" fmla="*/ 290 h 360"/>
              <a:gd name="T42" fmla="*/ 295 w 355"/>
              <a:gd name="T43" fmla="*/ 215 h 360"/>
              <a:gd name="T44" fmla="*/ 305 w 355"/>
              <a:gd name="T45" fmla="*/ 158 h 360"/>
              <a:gd name="T46" fmla="*/ 283 w 355"/>
              <a:gd name="T47" fmla="*/ 115 h 360"/>
              <a:gd name="T48" fmla="*/ 298 w 355"/>
              <a:gd name="T49" fmla="*/ 66 h 360"/>
              <a:gd name="T50" fmla="*/ 287 w 355"/>
              <a:gd name="T51" fmla="*/ 54 h 360"/>
              <a:gd name="T52" fmla="*/ 211 w 355"/>
              <a:gd name="T53" fmla="*/ 64 h 360"/>
              <a:gd name="T54" fmla="*/ 166 w 355"/>
              <a:gd name="T55" fmla="*/ 14 h 360"/>
              <a:gd name="T56" fmla="*/ 203 w 355"/>
              <a:gd name="T57" fmla="*/ 12 h 360"/>
              <a:gd name="T58" fmla="*/ 244 w 355"/>
              <a:gd name="T59" fmla="*/ 64 h 360"/>
              <a:gd name="T60" fmla="*/ 295 w 355"/>
              <a:gd name="T61" fmla="*/ 46 h 360"/>
              <a:gd name="T62" fmla="*/ 310 w 355"/>
              <a:gd name="T63" fmla="*/ 61 h 360"/>
              <a:gd name="T64" fmla="*/ 316 w 355"/>
              <a:gd name="T65" fmla="*/ 81 h 360"/>
              <a:gd name="T66" fmla="*/ 308 w 355"/>
              <a:gd name="T67" fmla="*/ 146 h 360"/>
              <a:gd name="T68" fmla="*/ 354 w 355"/>
              <a:gd name="T69" fmla="*/ 202 h 360"/>
              <a:gd name="T70" fmla="*/ 295 w 355"/>
              <a:gd name="T71" fmla="*/ 244 h 360"/>
              <a:gd name="T72" fmla="*/ 315 w 355"/>
              <a:gd name="T73" fmla="*/ 297 h 360"/>
              <a:gd name="T74" fmla="*/ 301 w 355"/>
              <a:gd name="T75" fmla="*/ 311 h 360"/>
              <a:gd name="T76" fmla="*/ 287 w 355"/>
              <a:gd name="T77" fmla="*/ 321 h 360"/>
              <a:gd name="T78" fmla="*/ 216 w 355"/>
              <a:gd name="T79" fmla="*/ 310 h 360"/>
              <a:gd name="T80" fmla="*/ 195 w 355"/>
              <a:gd name="T81" fmla="*/ 359 h 360"/>
              <a:gd name="T82" fmla="*/ 153 w 355"/>
              <a:gd name="T83" fmla="*/ 351 h 360"/>
              <a:gd name="T84" fmla="*/ 112 w 355"/>
              <a:gd name="T85" fmla="*/ 298 h 360"/>
              <a:gd name="T86" fmla="*/ 61 w 355"/>
              <a:gd name="T87" fmla="*/ 316 h 360"/>
              <a:gd name="T88" fmla="*/ 46 w 355"/>
              <a:gd name="T89" fmla="*/ 302 h 360"/>
              <a:gd name="T90" fmla="*/ 40 w 355"/>
              <a:gd name="T91" fmla="*/ 284 h 360"/>
              <a:gd name="T92" fmla="*/ 48 w 355"/>
              <a:gd name="T93" fmla="*/ 218 h 360"/>
              <a:gd name="T94" fmla="*/ 2 w 355"/>
              <a:gd name="T95" fmla="*/ 162 h 360"/>
              <a:gd name="T96" fmla="*/ 61 w 355"/>
              <a:gd name="T97" fmla="*/ 118 h 360"/>
              <a:gd name="T98" fmla="*/ 41 w 355"/>
              <a:gd name="T99" fmla="*/ 66 h 360"/>
              <a:gd name="T100" fmla="*/ 54 w 355"/>
              <a:gd name="T101" fmla="*/ 51 h 360"/>
              <a:gd name="T102" fmla="*/ 69 w 355"/>
              <a:gd name="T103" fmla="*/ 41 h 360"/>
              <a:gd name="T104" fmla="*/ 139 w 355"/>
              <a:gd name="T105" fmla="*/ 53 h 360"/>
              <a:gd name="T106" fmla="*/ 161 w 355"/>
              <a:gd name="T107" fmla="*/ 2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55" h="360">
                <a:moveTo>
                  <a:pt x="177" y="131"/>
                </a:moveTo>
                <a:lnTo>
                  <a:pt x="159" y="136"/>
                </a:lnTo>
                <a:lnTo>
                  <a:pt x="143" y="146"/>
                </a:lnTo>
                <a:lnTo>
                  <a:pt x="131" y="162"/>
                </a:lnTo>
                <a:lnTo>
                  <a:pt x="128" y="182"/>
                </a:lnTo>
                <a:lnTo>
                  <a:pt x="131" y="200"/>
                </a:lnTo>
                <a:lnTo>
                  <a:pt x="143" y="216"/>
                </a:lnTo>
                <a:lnTo>
                  <a:pt x="159" y="228"/>
                </a:lnTo>
                <a:lnTo>
                  <a:pt x="179" y="231"/>
                </a:lnTo>
                <a:lnTo>
                  <a:pt x="197" y="228"/>
                </a:lnTo>
                <a:lnTo>
                  <a:pt x="213" y="216"/>
                </a:lnTo>
                <a:lnTo>
                  <a:pt x="225" y="200"/>
                </a:lnTo>
                <a:lnTo>
                  <a:pt x="228" y="182"/>
                </a:lnTo>
                <a:lnTo>
                  <a:pt x="225" y="162"/>
                </a:lnTo>
                <a:lnTo>
                  <a:pt x="213" y="146"/>
                </a:lnTo>
                <a:lnTo>
                  <a:pt x="197" y="136"/>
                </a:lnTo>
                <a:lnTo>
                  <a:pt x="177" y="131"/>
                </a:lnTo>
                <a:close/>
                <a:moveTo>
                  <a:pt x="177" y="120"/>
                </a:moveTo>
                <a:lnTo>
                  <a:pt x="193" y="122"/>
                </a:lnTo>
                <a:lnTo>
                  <a:pt x="208" y="128"/>
                </a:lnTo>
                <a:lnTo>
                  <a:pt x="221" y="138"/>
                </a:lnTo>
                <a:lnTo>
                  <a:pt x="231" y="151"/>
                </a:lnTo>
                <a:lnTo>
                  <a:pt x="238" y="166"/>
                </a:lnTo>
                <a:lnTo>
                  <a:pt x="239" y="182"/>
                </a:lnTo>
                <a:lnTo>
                  <a:pt x="238" y="198"/>
                </a:lnTo>
                <a:lnTo>
                  <a:pt x="231" y="213"/>
                </a:lnTo>
                <a:lnTo>
                  <a:pt x="221" y="225"/>
                </a:lnTo>
                <a:lnTo>
                  <a:pt x="208" y="234"/>
                </a:lnTo>
                <a:lnTo>
                  <a:pt x="193" y="241"/>
                </a:lnTo>
                <a:lnTo>
                  <a:pt x="179" y="243"/>
                </a:lnTo>
                <a:lnTo>
                  <a:pt x="162" y="241"/>
                </a:lnTo>
                <a:lnTo>
                  <a:pt x="148" y="234"/>
                </a:lnTo>
                <a:lnTo>
                  <a:pt x="135" y="225"/>
                </a:lnTo>
                <a:lnTo>
                  <a:pt x="125" y="212"/>
                </a:lnTo>
                <a:lnTo>
                  <a:pt x="118" y="197"/>
                </a:lnTo>
                <a:lnTo>
                  <a:pt x="117" y="182"/>
                </a:lnTo>
                <a:lnTo>
                  <a:pt x="118" y="166"/>
                </a:lnTo>
                <a:lnTo>
                  <a:pt x="125" y="151"/>
                </a:lnTo>
                <a:lnTo>
                  <a:pt x="135" y="138"/>
                </a:lnTo>
                <a:lnTo>
                  <a:pt x="148" y="128"/>
                </a:lnTo>
                <a:lnTo>
                  <a:pt x="162" y="122"/>
                </a:lnTo>
                <a:lnTo>
                  <a:pt x="177" y="120"/>
                </a:lnTo>
                <a:close/>
                <a:moveTo>
                  <a:pt x="166" y="14"/>
                </a:moveTo>
                <a:lnTo>
                  <a:pt x="164" y="14"/>
                </a:lnTo>
                <a:lnTo>
                  <a:pt x="154" y="54"/>
                </a:lnTo>
                <a:lnTo>
                  <a:pt x="151" y="59"/>
                </a:lnTo>
                <a:lnTo>
                  <a:pt x="148" y="63"/>
                </a:lnTo>
                <a:lnTo>
                  <a:pt x="144" y="64"/>
                </a:lnTo>
                <a:lnTo>
                  <a:pt x="120" y="76"/>
                </a:lnTo>
                <a:lnTo>
                  <a:pt x="117" y="76"/>
                </a:lnTo>
                <a:lnTo>
                  <a:pt x="113" y="76"/>
                </a:lnTo>
                <a:lnTo>
                  <a:pt x="110" y="76"/>
                </a:lnTo>
                <a:lnTo>
                  <a:pt x="107" y="74"/>
                </a:lnTo>
                <a:lnTo>
                  <a:pt x="71" y="54"/>
                </a:lnTo>
                <a:lnTo>
                  <a:pt x="69" y="54"/>
                </a:lnTo>
                <a:lnTo>
                  <a:pt x="67" y="56"/>
                </a:lnTo>
                <a:lnTo>
                  <a:pt x="66" y="58"/>
                </a:lnTo>
                <a:lnTo>
                  <a:pt x="63" y="61"/>
                </a:lnTo>
                <a:lnTo>
                  <a:pt x="61" y="63"/>
                </a:lnTo>
                <a:lnTo>
                  <a:pt x="58" y="66"/>
                </a:lnTo>
                <a:lnTo>
                  <a:pt x="54" y="69"/>
                </a:lnTo>
                <a:lnTo>
                  <a:pt x="53" y="71"/>
                </a:lnTo>
                <a:lnTo>
                  <a:pt x="51" y="72"/>
                </a:lnTo>
                <a:lnTo>
                  <a:pt x="51" y="74"/>
                </a:lnTo>
                <a:lnTo>
                  <a:pt x="51" y="74"/>
                </a:lnTo>
                <a:lnTo>
                  <a:pt x="51" y="74"/>
                </a:lnTo>
                <a:lnTo>
                  <a:pt x="71" y="110"/>
                </a:lnTo>
                <a:lnTo>
                  <a:pt x="72" y="113"/>
                </a:lnTo>
                <a:lnTo>
                  <a:pt x="72" y="118"/>
                </a:lnTo>
                <a:lnTo>
                  <a:pt x="72" y="123"/>
                </a:lnTo>
                <a:lnTo>
                  <a:pt x="61" y="148"/>
                </a:lnTo>
                <a:lnTo>
                  <a:pt x="59" y="151"/>
                </a:lnTo>
                <a:lnTo>
                  <a:pt x="56" y="154"/>
                </a:lnTo>
                <a:lnTo>
                  <a:pt x="51" y="156"/>
                </a:lnTo>
                <a:lnTo>
                  <a:pt x="12" y="167"/>
                </a:lnTo>
                <a:lnTo>
                  <a:pt x="12" y="195"/>
                </a:lnTo>
                <a:lnTo>
                  <a:pt x="51" y="207"/>
                </a:lnTo>
                <a:lnTo>
                  <a:pt x="56" y="208"/>
                </a:lnTo>
                <a:lnTo>
                  <a:pt x="59" y="212"/>
                </a:lnTo>
                <a:lnTo>
                  <a:pt x="61" y="215"/>
                </a:lnTo>
                <a:lnTo>
                  <a:pt x="72" y="239"/>
                </a:lnTo>
                <a:lnTo>
                  <a:pt x="72" y="244"/>
                </a:lnTo>
                <a:lnTo>
                  <a:pt x="72" y="249"/>
                </a:lnTo>
                <a:lnTo>
                  <a:pt x="71" y="252"/>
                </a:lnTo>
                <a:lnTo>
                  <a:pt x="51" y="288"/>
                </a:lnTo>
                <a:lnTo>
                  <a:pt x="51" y="290"/>
                </a:lnTo>
                <a:lnTo>
                  <a:pt x="53" y="292"/>
                </a:lnTo>
                <a:lnTo>
                  <a:pt x="54" y="293"/>
                </a:lnTo>
                <a:lnTo>
                  <a:pt x="58" y="297"/>
                </a:lnTo>
                <a:lnTo>
                  <a:pt x="59" y="300"/>
                </a:lnTo>
                <a:lnTo>
                  <a:pt x="63" y="302"/>
                </a:lnTo>
                <a:lnTo>
                  <a:pt x="66" y="305"/>
                </a:lnTo>
                <a:lnTo>
                  <a:pt x="67" y="306"/>
                </a:lnTo>
                <a:lnTo>
                  <a:pt x="69" y="308"/>
                </a:lnTo>
                <a:lnTo>
                  <a:pt x="69" y="308"/>
                </a:lnTo>
                <a:lnTo>
                  <a:pt x="107" y="288"/>
                </a:lnTo>
                <a:lnTo>
                  <a:pt x="110" y="287"/>
                </a:lnTo>
                <a:lnTo>
                  <a:pt x="115" y="287"/>
                </a:lnTo>
                <a:lnTo>
                  <a:pt x="120" y="287"/>
                </a:lnTo>
                <a:lnTo>
                  <a:pt x="144" y="298"/>
                </a:lnTo>
                <a:lnTo>
                  <a:pt x="148" y="300"/>
                </a:lnTo>
                <a:lnTo>
                  <a:pt x="151" y="303"/>
                </a:lnTo>
                <a:lnTo>
                  <a:pt x="153" y="308"/>
                </a:lnTo>
                <a:lnTo>
                  <a:pt x="164" y="347"/>
                </a:lnTo>
                <a:lnTo>
                  <a:pt x="164" y="349"/>
                </a:lnTo>
                <a:lnTo>
                  <a:pt x="192" y="349"/>
                </a:lnTo>
                <a:lnTo>
                  <a:pt x="192" y="347"/>
                </a:lnTo>
                <a:lnTo>
                  <a:pt x="202" y="308"/>
                </a:lnTo>
                <a:lnTo>
                  <a:pt x="205" y="303"/>
                </a:lnTo>
                <a:lnTo>
                  <a:pt x="208" y="300"/>
                </a:lnTo>
                <a:lnTo>
                  <a:pt x="211" y="298"/>
                </a:lnTo>
                <a:lnTo>
                  <a:pt x="236" y="288"/>
                </a:lnTo>
                <a:lnTo>
                  <a:pt x="239" y="287"/>
                </a:lnTo>
                <a:lnTo>
                  <a:pt x="243" y="287"/>
                </a:lnTo>
                <a:lnTo>
                  <a:pt x="246" y="287"/>
                </a:lnTo>
                <a:lnTo>
                  <a:pt x="249" y="288"/>
                </a:lnTo>
                <a:lnTo>
                  <a:pt x="285" y="310"/>
                </a:lnTo>
                <a:lnTo>
                  <a:pt x="287" y="308"/>
                </a:lnTo>
                <a:lnTo>
                  <a:pt x="288" y="306"/>
                </a:lnTo>
                <a:lnTo>
                  <a:pt x="290" y="305"/>
                </a:lnTo>
                <a:lnTo>
                  <a:pt x="293" y="302"/>
                </a:lnTo>
                <a:lnTo>
                  <a:pt x="295" y="300"/>
                </a:lnTo>
                <a:lnTo>
                  <a:pt x="298" y="297"/>
                </a:lnTo>
                <a:lnTo>
                  <a:pt x="301" y="295"/>
                </a:lnTo>
                <a:lnTo>
                  <a:pt x="303" y="292"/>
                </a:lnTo>
                <a:lnTo>
                  <a:pt x="305" y="290"/>
                </a:lnTo>
                <a:lnTo>
                  <a:pt x="305" y="290"/>
                </a:lnTo>
                <a:lnTo>
                  <a:pt x="285" y="254"/>
                </a:lnTo>
                <a:lnTo>
                  <a:pt x="283" y="249"/>
                </a:lnTo>
                <a:lnTo>
                  <a:pt x="283" y="244"/>
                </a:lnTo>
                <a:lnTo>
                  <a:pt x="283" y="239"/>
                </a:lnTo>
                <a:lnTo>
                  <a:pt x="295" y="215"/>
                </a:lnTo>
                <a:lnTo>
                  <a:pt x="297" y="212"/>
                </a:lnTo>
                <a:lnTo>
                  <a:pt x="300" y="208"/>
                </a:lnTo>
                <a:lnTo>
                  <a:pt x="303" y="207"/>
                </a:lnTo>
                <a:lnTo>
                  <a:pt x="344" y="195"/>
                </a:lnTo>
                <a:lnTo>
                  <a:pt x="344" y="167"/>
                </a:lnTo>
                <a:lnTo>
                  <a:pt x="305" y="158"/>
                </a:lnTo>
                <a:lnTo>
                  <a:pt x="300" y="154"/>
                </a:lnTo>
                <a:lnTo>
                  <a:pt x="297" y="151"/>
                </a:lnTo>
                <a:lnTo>
                  <a:pt x="295" y="148"/>
                </a:lnTo>
                <a:lnTo>
                  <a:pt x="283" y="123"/>
                </a:lnTo>
                <a:lnTo>
                  <a:pt x="283" y="120"/>
                </a:lnTo>
                <a:lnTo>
                  <a:pt x="283" y="115"/>
                </a:lnTo>
                <a:lnTo>
                  <a:pt x="285" y="110"/>
                </a:lnTo>
                <a:lnTo>
                  <a:pt x="305" y="74"/>
                </a:lnTo>
                <a:lnTo>
                  <a:pt x="305" y="74"/>
                </a:lnTo>
                <a:lnTo>
                  <a:pt x="303" y="72"/>
                </a:lnTo>
                <a:lnTo>
                  <a:pt x="301" y="69"/>
                </a:lnTo>
                <a:lnTo>
                  <a:pt x="298" y="66"/>
                </a:lnTo>
                <a:lnTo>
                  <a:pt x="297" y="64"/>
                </a:lnTo>
                <a:lnTo>
                  <a:pt x="293" y="61"/>
                </a:lnTo>
                <a:lnTo>
                  <a:pt x="290" y="59"/>
                </a:lnTo>
                <a:lnTo>
                  <a:pt x="288" y="56"/>
                </a:lnTo>
                <a:lnTo>
                  <a:pt x="287" y="54"/>
                </a:lnTo>
                <a:lnTo>
                  <a:pt x="287" y="54"/>
                </a:lnTo>
                <a:lnTo>
                  <a:pt x="249" y="76"/>
                </a:lnTo>
                <a:lnTo>
                  <a:pt x="246" y="76"/>
                </a:lnTo>
                <a:lnTo>
                  <a:pt x="243" y="77"/>
                </a:lnTo>
                <a:lnTo>
                  <a:pt x="239" y="76"/>
                </a:lnTo>
                <a:lnTo>
                  <a:pt x="236" y="76"/>
                </a:lnTo>
                <a:lnTo>
                  <a:pt x="211" y="64"/>
                </a:lnTo>
                <a:lnTo>
                  <a:pt x="208" y="63"/>
                </a:lnTo>
                <a:lnTo>
                  <a:pt x="205" y="59"/>
                </a:lnTo>
                <a:lnTo>
                  <a:pt x="203" y="56"/>
                </a:lnTo>
                <a:lnTo>
                  <a:pt x="192" y="14"/>
                </a:lnTo>
                <a:lnTo>
                  <a:pt x="192" y="14"/>
                </a:lnTo>
                <a:lnTo>
                  <a:pt x="166" y="14"/>
                </a:lnTo>
                <a:close/>
                <a:moveTo>
                  <a:pt x="164" y="0"/>
                </a:moveTo>
                <a:lnTo>
                  <a:pt x="192" y="0"/>
                </a:lnTo>
                <a:lnTo>
                  <a:pt x="197" y="2"/>
                </a:lnTo>
                <a:lnTo>
                  <a:pt x="200" y="4"/>
                </a:lnTo>
                <a:lnTo>
                  <a:pt x="202" y="7"/>
                </a:lnTo>
                <a:lnTo>
                  <a:pt x="203" y="12"/>
                </a:lnTo>
                <a:lnTo>
                  <a:pt x="215" y="53"/>
                </a:lnTo>
                <a:lnTo>
                  <a:pt x="215" y="53"/>
                </a:lnTo>
                <a:lnTo>
                  <a:pt x="216" y="54"/>
                </a:lnTo>
                <a:lnTo>
                  <a:pt x="241" y="64"/>
                </a:lnTo>
                <a:lnTo>
                  <a:pt x="243" y="64"/>
                </a:lnTo>
                <a:lnTo>
                  <a:pt x="244" y="64"/>
                </a:lnTo>
                <a:lnTo>
                  <a:pt x="280" y="45"/>
                </a:lnTo>
                <a:lnTo>
                  <a:pt x="283" y="43"/>
                </a:lnTo>
                <a:lnTo>
                  <a:pt x="287" y="43"/>
                </a:lnTo>
                <a:lnTo>
                  <a:pt x="290" y="43"/>
                </a:lnTo>
                <a:lnTo>
                  <a:pt x="293" y="45"/>
                </a:lnTo>
                <a:lnTo>
                  <a:pt x="295" y="46"/>
                </a:lnTo>
                <a:lnTo>
                  <a:pt x="297" y="48"/>
                </a:lnTo>
                <a:lnTo>
                  <a:pt x="298" y="50"/>
                </a:lnTo>
                <a:lnTo>
                  <a:pt x="301" y="53"/>
                </a:lnTo>
                <a:lnTo>
                  <a:pt x="305" y="56"/>
                </a:lnTo>
                <a:lnTo>
                  <a:pt x="308" y="58"/>
                </a:lnTo>
                <a:lnTo>
                  <a:pt x="310" y="61"/>
                </a:lnTo>
                <a:lnTo>
                  <a:pt x="313" y="64"/>
                </a:lnTo>
                <a:lnTo>
                  <a:pt x="315" y="66"/>
                </a:lnTo>
                <a:lnTo>
                  <a:pt x="315" y="66"/>
                </a:lnTo>
                <a:lnTo>
                  <a:pt x="316" y="71"/>
                </a:lnTo>
                <a:lnTo>
                  <a:pt x="318" y="76"/>
                </a:lnTo>
                <a:lnTo>
                  <a:pt x="316" y="81"/>
                </a:lnTo>
                <a:lnTo>
                  <a:pt x="295" y="117"/>
                </a:lnTo>
                <a:lnTo>
                  <a:pt x="295" y="117"/>
                </a:lnTo>
                <a:lnTo>
                  <a:pt x="295" y="118"/>
                </a:lnTo>
                <a:lnTo>
                  <a:pt x="306" y="143"/>
                </a:lnTo>
                <a:lnTo>
                  <a:pt x="306" y="144"/>
                </a:lnTo>
                <a:lnTo>
                  <a:pt x="308" y="146"/>
                </a:lnTo>
                <a:lnTo>
                  <a:pt x="347" y="156"/>
                </a:lnTo>
                <a:lnTo>
                  <a:pt x="352" y="159"/>
                </a:lnTo>
                <a:lnTo>
                  <a:pt x="355" y="162"/>
                </a:lnTo>
                <a:lnTo>
                  <a:pt x="355" y="167"/>
                </a:lnTo>
                <a:lnTo>
                  <a:pt x="355" y="197"/>
                </a:lnTo>
                <a:lnTo>
                  <a:pt x="354" y="202"/>
                </a:lnTo>
                <a:lnTo>
                  <a:pt x="352" y="205"/>
                </a:lnTo>
                <a:lnTo>
                  <a:pt x="347" y="207"/>
                </a:lnTo>
                <a:lnTo>
                  <a:pt x="306" y="218"/>
                </a:lnTo>
                <a:lnTo>
                  <a:pt x="306" y="218"/>
                </a:lnTo>
                <a:lnTo>
                  <a:pt x="306" y="220"/>
                </a:lnTo>
                <a:lnTo>
                  <a:pt x="295" y="244"/>
                </a:lnTo>
                <a:lnTo>
                  <a:pt x="295" y="246"/>
                </a:lnTo>
                <a:lnTo>
                  <a:pt x="295" y="248"/>
                </a:lnTo>
                <a:lnTo>
                  <a:pt x="315" y="284"/>
                </a:lnTo>
                <a:lnTo>
                  <a:pt x="316" y="288"/>
                </a:lnTo>
                <a:lnTo>
                  <a:pt x="316" y="293"/>
                </a:lnTo>
                <a:lnTo>
                  <a:pt x="315" y="297"/>
                </a:lnTo>
                <a:lnTo>
                  <a:pt x="313" y="298"/>
                </a:lnTo>
                <a:lnTo>
                  <a:pt x="311" y="300"/>
                </a:lnTo>
                <a:lnTo>
                  <a:pt x="310" y="303"/>
                </a:lnTo>
                <a:lnTo>
                  <a:pt x="306" y="305"/>
                </a:lnTo>
                <a:lnTo>
                  <a:pt x="305" y="308"/>
                </a:lnTo>
                <a:lnTo>
                  <a:pt x="301" y="311"/>
                </a:lnTo>
                <a:lnTo>
                  <a:pt x="298" y="313"/>
                </a:lnTo>
                <a:lnTo>
                  <a:pt x="297" y="316"/>
                </a:lnTo>
                <a:lnTo>
                  <a:pt x="293" y="318"/>
                </a:lnTo>
                <a:lnTo>
                  <a:pt x="293" y="318"/>
                </a:lnTo>
                <a:lnTo>
                  <a:pt x="290" y="320"/>
                </a:lnTo>
                <a:lnTo>
                  <a:pt x="287" y="321"/>
                </a:lnTo>
                <a:lnTo>
                  <a:pt x="282" y="321"/>
                </a:lnTo>
                <a:lnTo>
                  <a:pt x="279" y="320"/>
                </a:lnTo>
                <a:lnTo>
                  <a:pt x="243" y="298"/>
                </a:lnTo>
                <a:lnTo>
                  <a:pt x="243" y="298"/>
                </a:lnTo>
                <a:lnTo>
                  <a:pt x="241" y="298"/>
                </a:lnTo>
                <a:lnTo>
                  <a:pt x="216" y="310"/>
                </a:lnTo>
                <a:lnTo>
                  <a:pt x="215" y="310"/>
                </a:lnTo>
                <a:lnTo>
                  <a:pt x="215" y="311"/>
                </a:lnTo>
                <a:lnTo>
                  <a:pt x="203" y="351"/>
                </a:lnTo>
                <a:lnTo>
                  <a:pt x="202" y="354"/>
                </a:lnTo>
                <a:lnTo>
                  <a:pt x="198" y="357"/>
                </a:lnTo>
                <a:lnTo>
                  <a:pt x="195" y="359"/>
                </a:lnTo>
                <a:lnTo>
                  <a:pt x="192" y="360"/>
                </a:lnTo>
                <a:lnTo>
                  <a:pt x="164" y="360"/>
                </a:lnTo>
                <a:lnTo>
                  <a:pt x="159" y="359"/>
                </a:lnTo>
                <a:lnTo>
                  <a:pt x="156" y="357"/>
                </a:lnTo>
                <a:lnTo>
                  <a:pt x="154" y="354"/>
                </a:lnTo>
                <a:lnTo>
                  <a:pt x="153" y="351"/>
                </a:lnTo>
                <a:lnTo>
                  <a:pt x="141" y="311"/>
                </a:lnTo>
                <a:lnTo>
                  <a:pt x="141" y="310"/>
                </a:lnTo>
                <a:lnTo>
                  <a:pt x="139" y="310"/>
                </a:lnTo>
                <a:lnTo>
                  <a:pt x="115" y="298"/>
                </a:lnTo>
                <a:lnTo>
                  <a:pt x="113" y="298"/>
                </a:lnTo>
                <a:lnTo>
                  <a:pt x="112" y="298"/>
                </a:lnTo>
                <a:lnTo>
                  <a:pt x="76" y="320"/>
                </a:lnTo>
                <a:lnTo>
                  <a:pt x="72" y="320"/>
                </a:lnTo>
                <a:lnTo>
                  <a:pt x="69" y="320"/>
                </a:lnTo>
                <a:lnTo>
                  <a:pt x="66" y="320"/>
                </a:lnTo>
                <a:lnTo>
                  <a:pt x="63" y="318"/>
                </a:lnTo>
                <a:lnTo>
                  <a:pt x="61" y="316"/>
                </a:lnTo>
                <a:lnTo>
                  <a:pt x="59" y="315"/>
                </a:lnTo>
                <a:lnTo>
                  <a:pt x="58" y="313"/>
                </a:lnTo>
                <a:lnTo>
                  <a:pt x="54" y="310"/>
                </a:lnTo>
                <a:lnTo>
                  <a:pt x="51" y="308"/>
                </a:lnTo>
                <a:lnTo>
                  <a:pt x="48" y="305"/>
                </a:lnTo>
                <a:lnTo>
                  <a:pt x="46" y="302"/>
                </a:lnTo>
                <a:lnTo>
                  <a:pt x="43" y="300"/>
                </a:lnTo>
                <a:lnTo>
                  <a:pt x="41" y="298"/>
                </a:lnTo>
                <a:lnTo>
                  <a:pt x="41" y="297"/>
                </a:lnTo>
                <a:lnTo>
                  <a:pt x="40" y="292"/>
                </a:lnTo>
                <a:lnTo>
                  <a:pt x="38" y="287"/>
                </a:lnTo>
                <a:lnTo>
                  <a:pt x="40" y="284"/>
                </a:lnTo>
                <a:lnTo>
                  <a:pt x="61" y="248"/>
                </a:lnTo>
                <a:lnTo>
                  <a:pt x="61" y="246"/>
                </a:lnTo>
                <a:lnTo>
                  <a:pt x="61" y="244"/>
                </a:lnTo>
                <a:lnTo>
                  <a:pt x="49" y="220"/>
                </a:lnTo>
                <a:lnTo>
                  <a:pt x="49" y="218"/>
                </a:lnTo>
                <a:lnTo>
                  <a:pt x="48" y="218"/>
                </a:lnTo>
                <a:lnTo>
                  <a:pt x="9" y="207"/>
                </a:lnTo>
                <a:lnTo>
                  <a:pt x="4" y="205"/>
                </a:lnTo>
                <a:lnTo>
                  <a:pt x="0" y="200"/>
                </a:lnTo>
                <a:lnTo>
                  <a:pt x="0" y="195"/>
                </a:lnTo>
                <a:lnTo>
                  <a:pt x="0" y="167"/>
                </a:lnTo>
                <a:lnTo>
                  <a:pt x="2" y="162"/>
                </a:lnTo>
                <a:lnTo>
                  <a:pt x="4" y="158"/>
                </a:lnTo>
                <a:lnTo>
                  <a:pt x="9" y="156"/>
                </a:lnTo>
                <a:lnTo>
                  <a:pt x="49" y="144"/>
                </a:lnTo>
                <a:lnTo>
                  <a:pt x="49" y="144"/>
                </a:lnTo>
                <a:lnTo>
                  <a:pt x="49" y="143"/>
                </a:lnTo>
                <a:lnTo>
                  <a:pt x="61" y="118"/>
                </a:lnTo>
                <a:lnTo>
                  <a:pt x="61" y="117"/>
                </a:lnTo>
                <a:lnTo>
                  <a:pt x="61" y="115"/>
                </a:lnTo>
                <a:lnTo>
                  <a:pt x="41" y="79"/>
                </a:lnTo>
                <a:lnTo>
                  <a:pt x="40" y="74"/>
                </a:lnTo>
                <a:lnTo>
                  <a:pt x="40" y="69"/>
                </a:lnTo>
                <a:lnTo>
                  <a:pt x="41" y="66"/>
                </a:lnTo>
                <a:lnTo>
                  <a:pt x="43" y="64"/>
                </a:lnTo>
                <a:lnTo>
                  <a:pt x="45" y="63"/>
                </a:lnTo>
                <a:lnTo>
                  <a:pt x="46" y="61"/>
                </a:lnTo>
                <a:lnTo>
                  <a:pt x="49" y="58"/>
                </a:lnTo>
                <a:lnTo>
                  <a:pt x="51" y="54"/>
                </a:lnTo>
                <a:lnTo>
                  <a:pt x="54" y="51"/>
                </a:lnTo>
                <a:lnTo>
                  <a:pt x="58" y="50"/>
                </a:lnTo>
                <a:lnTo>
                  <a:pt x="59" y="46"/>
                </a:lnTo>
                <a:lnTo>
                  <a:pt x="63" y="46"/>
                </a:lnTo>
                <a:lnTo>
                  <a:pt x="63" y="45"/>
                </a:lnTo>
                <a:lnTo>
                  <a:pt x="66" y="43"/>
                </a:lnTo>
                <a:lnTo>
                  <a:pt x="69" y="41"/>
                </a:lnTo>
                <a:lnTo>
                  <a:pt x="72" y="43"/>
                </a:lnTo>
                <a:lnTo>
                  <a:pt x="77" y="43"/>
                </a:lnTo>
                <a:lnTo>
                  <a:pt x="113" y="64"/>
                </a:lnTo>
                <a:lnTo>
                  <a:pt x="113" y="64"/>
                </a:lnTo>
                <a:lnTo>
                  <a:pt x="115" y="64"/>
                </a:lnTo>
                <a:lnTo>
                  <a:pt x="139" y="53"/>
                </a:lnTo>
                <a:lnTo>
                  <a:pt x="141" y="53"/>
                </a:lnTo>
                <a:lnTo>
                  <a:pt x="141" y="51"/>
                </a:lnTo>
                <a:lnTo>
                  <a:pt x="153" y="10"/>
                </a:lnTo>
                <a:lnTo>
                  <a:pt x="154" y="7"/>
                </a:lnTo>
                <a:lnTo>
                  <a:pt x="157" y="4"/>
                </a:lnTo>
                <a:lnTo>
                  <a:pt x="161" y="2"/>
                </a:lnTo>
                <a:lnTo>
                  <a:pt x="16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9" name="Группа 58"/>
          <p:cNvGrpSpPr/>
          <p:nvPr/>
        </p:nvGrpSpPr>
        <p:grpSpPr>
          <a:xfrm>
            <a:off x="2805708" y="3901802"/>
            <a:ext cx="288032" cy="294541"/>
            <a:chOff x="-3276872" y="3939902"/>
            <a:chExt cx="561975" cy="574675"/>
          </a:xfrm>
        </p:grpSpPr>
        <p:sp>
          <p:nvSpPr>
            <p:cNvPr id="56" name="Freeform 278"/>
            <p:cNvSpPr>
              <a:spLocks noEditPoints="1"/>
            </p:cNvSpPr>
            <p:nvPr/>
          </p:nvSpPr>
          <p:spPr bwMode="auto">
            <a:xfrm>
              <a:off x="-3276872" y="3939902"/>
              <a:ext cx="561975" cy="574675"/>
            </a:xfrm>
            <a:custGeom>
              <a:avLst/>
              <a:gdLst>
                <a:gd name="T0" fmla="*/ 238 w 354"/>
                <a:gd name="T1" fmla="*/ 205 h 362"/>
                <a:gd name="T2" fmla="*/ 211 w 354"/>
                <a:gd name="T3" fmla="*/ 244 h 362"/>
                <a:gd name="T4" fmla="*/ 190 w 354"/>
                <a:gd name="T5" fmla="*/ 272 h 362"/>
                <a:gd name="T6" fmla="*/ 182 w 354"/>
                <a:gd name="T7" fmla="*/ 284 h 362"/>
                <a:gd name="T8" fmla="*/ 172 w 354"/>
                <a:gd name="T9" fmla="*/ 284 h 362"/>
                <a:gd name="T10" fmla="*/ 164 w 354"/>
                <a:gd name="T11" fmla="*/ 272 h 362"/>
                <a:gd name="T12" fmla="*/ 143 w 354"/>
                <a:gd name="T13" fmla="*/ 244 h 362"/>
                <a:gd name="T14" fmla="*/ 116 w 354"/>
                <a:gd name="T15" fmla="*/ 205 h 362"/>
                <a:gd name="T16" fmla="*/ 56 w 354"/>
                <a:gd name="T17" fmla="*/ 198 h 362"/>
                <a:gd name="T18" fmla="*/ 87 w 354"/>
                <a:gd name="T19" fmla="*/ 306 h 362"/>
                <a:gd name="T20" fmla="*/ 267 w 354"/>
                <a:gd name="T21" fmla="*/ 306 h 362"/>
                <a:gd name="T22" fmla="*/ 298 w 354"/>
                <a:gd name="T23" fmla="*/ 198 h 362"/>
                <a:gd name="T24" fmla="*/ 177 w 354"/>
                <a:gd name="T25" fmla="*/ 14 h 362"/>
                <a:gd name="T26" fmla="*/ 125 w 354"/>
                <a:gd name="T27" fmla="*/ 30 h 362"/>
                <a:gd name="T28" fmla="*/ 92 w 354"/>
                <a:gd name="T29" fmla="*/ 74 h 362"/>
                <a:gd name="T30" fmla="*/ 89 w 354"/>
                <a:gd name="T31" fmla="*/ 122 h 362"/>
                <a:gd name="T32" fmla="*/ 110 w 354"/>
                <a:gd name="T33" fmla="*/ 169 h 362"/>
                <a:gd name="T34" fmla="*/ 141 w 354"/>
                <a:gd name="T35" fmla="*/ 220 h 362"/>
                <a:gd name="T36" fmla="*/ 167 w 354"/>
                <a:gd name="T37" fmla="*/ 259 h 362"/>
                <a:gd name="T38" fmla="*/ 187 w 354"/>
                <a:gd name="T39" fmla="*/ 259 h 362"/>
                <a:gd name="T40" fmla="*/ 213 w 354"/>
                <a:gd name="T41" fmla="*/ 220 h 362"/>
                <a:gd name="T42" fmla="*/ 244 w 354"/>
                <a:gd name="T43" fmla="*/ 169 h 362"/>
                <a:gd name="T44" fmla="*/ 265 w 354"/>
                <a:gd name="T45" fmla="*/ 122 h 362"/>
                <a:gd name="T46" fmla="*/ 262 w 354"/>
                <a:gd name="T47" fmla="*/ 74 h 362"/>
                <a:gd name="T48" fmla="*/ 229 w 354"/>
                <a:gd name="T49" fmla="*/ 30 h 362"/>
                <a:gd name="T50" fmla="*/ 177 w 354"/>
                <a:gd name="T51" fmla="*/ 14 h 362"/>
                <a:gd name="T52" fmla="*/ 205 w 354"/>
                <a:gd name="T53" fmla="*/ 5 h 362"/>
                <a:gd name="T54" fmla="*/ 249 w 354"/>
                <a:gd name="T55" fmla="*/ 32 h 362"/>
                <a:gd name="T56" fmla="*/ 275 w 354"/>
                <a:gd name="T57" fmla="*/ 76 h 362"/>
                <a:gd name="T58" fmla="*/ 277 w 354"/>
                <a:gd name="T59" fmla="*/ 125 h 362"/>
                <a:gd name="T60" fmla="*/ 257 w 354"/>
                <a:gd name="T61" fmla="*/ 171 h 362"/>
                <a:gd name="T62" fmla="*/ 354 w 354"/>
                <a:gd name="T63" fmla="*/ 360 h 362"/>
                <a:gd name="T64" fmla="*/ 177 w 354"/>
                <a:gd name="T65" fmla="*/ 362 h 362"/>
                <a:gd name="T66" fmla="*/ 0 w 354"/>
                <a:gd name="T67" fmla="*/ 360 h 362"/>
                <a:gd name="T68" fmla="*/ 97 w 354"/>
                <a:gd name="T69" fmla="*/ 171 h 362"/>
                <a:gd name="T70" fmla="*/ 77 w 354"/>
                <a:gd name="T71" fmla="*/ 125 h 362"/>
                <a:gd name="T72" fmla="*/ 79 w 354"/>
                <a:gd name="T73" fmla="*/ 76 h 362"/>
                <a:gd name="T74" fmla="*/ 105 w 354"/>
                <a:gd name="T75" fmla="*/ 32 h 362"/>
                <a:gd name="T76" fmla="*/ 149 w 354"/>
                <a:gd name="T77" fmla="*/ 5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4" h="362">
                  <a:moveTo>
                    <a:pt x="251" y="182"/>
                  </a:moveTo>
                  <a:lnTo>
                    <a:pt x="238" y="205"/>
                  </a:lnTo>
                  <a:lnTo>
                    <a:pt x="224" y="226"/>
                  </a:lnTo>
                  <a:lnTo>
                    <a:pt x="211" y="244"/>
                  </a:lnTo>
                  <a:lnTo>
                    <a:pt x="200" y="261"/>
                  </a:lnTo>
                  <a:lnTo>
                    <a:pt x="190" y="272"/>
                  </a:lnTo>
                  <a:lnTo>
                    <a:pt x="184" y="280"/>
                  </a:lnTo>
                  <a:lnTo>
                    <a:pt x="182" y="284"/>
                  </a:lnTo>
                  <a:lnTo>
                    <a:pt x="177" y="288"/>
                  </a:lnTo>
                  <a:lnTo>
                    <a:pt x="172" y="284"/>
                  </a:lnTo>
                  <a:lnTo>
                    <a:pt x="170" y="280"/>
                  </a:lnTo>
                  <a:lnTo>
                    <a:pt x="164" y="272"/>
                  </a:lnTo>
                  <a:lnTo>
                    <a:pt x="154" y="261"/>
                  </a:lnTo>
                  <a:lnTo>
                    <a:pt x="143" y="244"/>
                  </a:lnTo>
                  <a:lnTo>
                    <a:pt x="130" y="226"/>
                  </a:lnTo>
                  <a:lnTo>
                    <a:pt x="116" y="205"/>
                  </a:lnTo>
                  <a:lnTo>
                    <a:pt x="103" y="182"/>
                  </a:lnTo>
                  <a:lnTo>
                    <a:pt x="56" y="198"/>
                  </a:lnTo>
                  <a:lnTo>
                    <a:pt x="18" y="338"/>
                  </a:lnTo>
                  <a:lnTo>
                    <a:pt x="87" y="306"/>
                  </a:lnTo>
                  <a:lnTo>
                    <a:pt x="177" y="349"/>
                  </a:lnTo>
                  <a:lnTo>
                    <a:pt x="267" y="306"/>
                  </a:lnTo>
                  <a:lnTo>
                    <a:pt x="336" y="338"/>
                  </a:lnTo>
                  <a:lnTo>
                    <a:pt x="298" y="198"/>
                  </a:lnTo>
                  <a:lnTo>
                    <a:pt x="251" y="182"/>
                  </a:lnTo>
                  <a:close/>
                  <a:moveTo>
                    <a:pt x="177" y="14"/>
                  </a:moveTo>
                  <a:lnTo>
                    <a:pt x="149" y="17"/>
                  </a:lnTo>
                  <a:lnTo>
                    <a:pt x="125" y="30"/>
                  </a:lnTo>
                  <a:lnTo>
                    <a:pt x="105" y="50"/>
                  </a:lnTo>
                  <a:lnTo>
                    <a:pt x="92" y="74"/>
                  </a:lnTo>
                  <a:lnTo>
                    <a:pt x="87" y="102"/>
                  </a:lnTo>
                  <a:lnTo>
                    <a:pt x="89" y="122"/>
                  </a:lnTo>
                  <a:lnTo>
                    <a:pt x="95" y="141"/>
                  </a:lnTo>
                  <a:lnTo>
                    <a:pt x="110" y="169"/>
                  </a:lnTo>
                  <a:lnTo>
                    <a:pt x="125" y="195"/>
                  </a:lnTo>
                  <a:lnTo>
                    <a:pt x="141" y="220"/>
                  </a:lnTo>
                  <a:lnTo>
                    <a:pt x="156" y="241"/>
                  </a:lnTo>
                  <a:lnTo>
                    <a:pt x="167" y="259"/>
                  </a:lnTo>
                  <a:lnTo>
                    <a:pt x="177" y="270"/>
                  </a:lnTo>
                  <a:lnTo>
                    <a:pt x="187" y="259"/>
                  </a:lnTo>
                  <a:lnTo>
                    <a:pt x="198" y="241"/>
                  </a:lnTo>
                  <a:lnTo>
                    <a:pt x="213" y="220"/>
                  </a:lnTo>
                  <a:lnTo>
                    <a:pt x="229" y="195"/>
                  </a:lnTo>
                  <a:lnTo>
                    <a:pt x="244" y="169"/>
                  </a:lnTo>
                  <a:lnTo>
                    <a:pt x="259" y="141"/>
                  </a:lnTo>
                  <a:lnTo>
                    <a:pt x="265" y="122"/>
                  </a:lnTo>
                  <a:lnTo>
                    <a:pt x="267" y="102"/>
                  </a:lnTo>
                  <a:lnTo>
                    <a:pt x="262" y="74"/>
                  </a:lnTo>
                  <a:lnTo>
                    <a:pt x="249" y="50"/>
                  </a:lnTo>
                  <a:lnTo>
                    <a:pt x="229" y="30"/>
                  </a:lnTo>
                  <a:lnTo>
                    <a:pt x="205" y="17"/>
                  </a:lnTo>
                  <a:lnTo>
                    <a:pt x="177" y="14"/>
                  </a:lnTo>
                  <a:close/>
                  <a:moveTo>
                    <a:pt x="177" y="0"/>
                  </a:moveTo>
                  <a:lnTo>
                    <a:pt x="205" y="5"/>
                  </a:lnTo>
                  <a:lnTo>
                    <a:pt x="228" y="15"/>
                  </a:lnTo>
                  <a:lnTo>
                    <a:pt x="249" y="32"/>
                  </a:lnTo>
                  <a:lnTo>
                    <a:pt x="265" y="51"/>
                  </a:lnTo>
                  <a:lnTo>
                    <a:pt x="275" y="76"/>
                  </a:lnTo>
                  <a:lnTo>
                    <a:pt x="278" y="102"/>
                  </a:lnTo>
                  <a:lnTo>
                    <a:pt x="277" y="125"/>
                  </a:lnTo>
                  <a:lnTo>
                    <a:pt x="269" y="146"/>
                  </a:lnTo>
                  <a:lnTo>
                    <a:pt x="257" y="171"/>
                  </a:lnTo>
                  <a:lnTo>
                    <a:pt x="308" y="189"/>
                  </a:lnTo>
                  <a:lnTo>
                    <a:pt x="354" y="360"/>
                  </a:lnTo>
                  <a:lnTo>
                    <a:pt x="267" y="320"/>
                  </a:lnTo>
                  <a:lnTo>
                    <a:pt x="177" y="362"/>
                  </a:lnTo>
                  <a:lnTo>
                    <a:pt x="87" y="320"/>
                  </a:lnTo>
                  <a:lnTo>
                    <a:pt x="0" y="360"/>
                  </a:lnTo>
                  <a:lnTo>
                    <a:pt x="46" y="189"/>
                  </a:lnTo>
                  <a:lnTo>
                    <a:pt x="97" y="171"/>
                  </a:lnTo>
                  <a:lnTo>
                    <a:pt x="85" y="146"/>
                  </a:lnTo>
                  <a:lnTo>
                    <a:pt x="77" y="125"/>
                  </a:lnTo>
                  <a:lnTo>
                    <a:pt x="76" y="102"/>
                  </a:lnTo>
                  <a:lnTo>
                    <a:pt x="79" y="76"/>
                  </a:lnTo>
                  <a:lnTo>
                    <a:pt x="89" y="51"/>
                  </a:lnTo>
                  <a:lnTo>
                    <a:pt x="105" y="32"/>
                  </a:lnTo>
                  <a:lnTo>
                    <a:pt x="126" y="15"/>
                  </a:lnTo>
                  <a:lnTo>
                    <a:pt x="149" y="5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Freeform 277"/>
            <p:cNvSpPr>
              <a:spLocks noEditPoints="1"/>
            </p:cNvSpPr>
            <p:nvPr/>
          </p:nvSpPr>
          <p:spPr bwMode="auto">
            <a:xfrm>
              <a:off x="-3070373" y="4021435"/>
              <a:ext cx="149225" cy="152400"/>
            </a:xfrm>
            <a:custGeom>
              <a:avLst/>
              <a:gdLst>
                <a:gd name="T0" fmla="*/ 47 w 94"/>
                <a:gd name="T1" fmla="*/ 13 h 96"/>
                <a:gd name="T2" fmla="*/ 32 w 94"/>
                <a:gd name="T3" fmla="*/ 15 h 96"/>
                <a:gd name="T4" fmla="*/ 21 w 94"/>
                <a:gd name="T5" fmla="*/ 23 h 96"/>
                <a:gd name="T6" fmla="*/ 14 w 94"/>
                <a:gd name="T7" fmla="*/ 34 h 96"/>
                <a:gd name="T8" fmla="*/ 11 w 94"/>
                <a:gd name="T9" fmla="*/ 49 h 96"/>
                <a:gd name="T10" fmla="*/ 14 w 94"/>
                <a:gd name="T11" fmla="*/ 62 h 96"/>
                <a:gd name="T12" fmla="*/ 21 w 94"/>
                <a:gd name="T13" fmla="*/ 73 h 96"/>
                <a:gd name="T14" fmla="*/ 32 w 94"/>
                <a:gd name="T15" fmla="*/ 82 h 96"/>
                <a:gd name="T16" fmla="*/ 47 w 94"/>
                <a:gd name="T17" fmla="*/ 85 h 96"/>
                <a:gd name="T18" fmla="*/ 62 w 94"/>
                <a:gd name="T19" fmla="*/ 82 h 96"/>
                <a:gd name="T20" fmla="*/ 73 w 94"/>
                <a:gd name="T21" fmla="*/ 73 h 96"/>
                <a:gd name="T22" fmla="*/ 80 w 94"/>
                <a:gd name="T23" fmla="*/ 62 h 96"/>
                <a:gd name="T24" fmla="*/ 83 w 94"/>
                <a:gd name="T25" fmla="*/ 49 h 96"/>
                <a:gd name="T26" fmla="*/ 80 w 94"/>
                <a:gd name="T27" fmla="*/ 34 h 96"/>
                <a:gd name="T28" fmla="*/ 73 w 94"/>
                <a:gd name="T29" fmla="*/ 23 h 96"/>
                <a:gd name="T30" fmla="*/ 62 w 94"/>
                <a:gd name="T31" fmla="*/ 15 h 96"/>
                <a:gd name="T32" fmla="*/ 47 w 94"/>
                <a:gd name="T33" fmla="*/ 13 h 96"/>
                <a:gd name="T34" fmla="*/ 47 w 94"/>
                <a:gd name="T35" fmla="*/ 0 h 96"/>
                <a:gd name="T36" fmla="*/ 65 w 94"/>
                <a:gd name="T37" fmla="*/ 5 h 96"/>
                <a:gd name="T38" fmla="*/ 81 w 94"/>
                <a:gd name="T39" fmla="*/ 15 h 96"/>
                <a:gd name="T40" fmla="*/ 91 w 94"/>
                <a:gd name="T41" fmla="*/ 29 h 96"/>
                <a:gd name="T42" fmla="*/ 94 w 94"/>
                <a:gd name="T43" fmla="*/ 49 h 96"/>
                <a:gd name="T44" fmla="*/ 91 w 94"/>
                <a:gd name="T45" fmla="*/ 67 h 96"/>
                <a:gd name="T46" fmla="*/ 81 w 94"/>
                <a:gd name="T47" fmla="*/ 82 h 96"/>
                <a:gd name="T48" fmla="*/ 65 w 94"/>
                <a:gd name="T49" fmla="*/ 93 h 96"/>
                <a:gd name="T50" fmla="*/ 47 w 94"/>
                <a:gd name="T51" fmla="*/ 96 h 96"/>
                <a:gd name="T52" fmla="*/ 29 w 94"/>
                <a:gd name="T53" fmla="*/ 93 h 96"/>
                <a:gd name="T54" fmla="*/ 13 w 94"/>
                <a:gd name="T55" fmla="*/ 82 h 96"/>
                <a:gd name="T56" fmla="*/ 3 w 94"/>
                <a:gd name="T57" fmla="*/ 67 h 96"/>
                <a:gd name="T58" fmla="*/ 0 w 94"/>
                <a:gd name="T59" fmla="*/ 49 h 96"/>
                <a:gd name="T60" fmla="*/ 3 w 94"/>
                <a:gd name="T61" fmla="*/ 29 h 96"/>
                <a:gd name="T62" fmla="*/ 13 w 94"/>
                <a:gd name="T63" fmla="*/ 15 h 96"/>
                <a:gd name="T64" fmla="*/ 29 w 94"/>
                <a:gd name="T65" fmla="*/ 5 h 96"/>
                <a:gd name="T66" fmla="*/ 47 w 94"/>
                <a:gd name="T6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4" h="96">
                  <a:moveTo>
                    <a:pt x="47" y="13"/>
                  </a:moveTo>
                  <a:lnTo>
                    <a:pt x="32" y="15"/>
                  </a:lnTo>
                  <a:lnTo>
                    <a:pt x="21" y="23"/>
                  </a:lnTo>
                  <a:lnTo>
                    <a:pt x="14" y="34"/>
                  </a:lnTo>
                  <a:lnTo>
                    <a:pt x="11" y="49"/>
                  </a:lnTo>
                  <a:lnTo>
                    <a:pt x="14" y="62"/>
                  </a:lnTo>
                  <a:lnTo>
                    <a:pt x="21" y="73"/>
                  </a:lnTo>
                  <a:lnTo>
                    <a:pt x="32" y="82"/>
                  </a:lnTo>
                  <a:lnTo>
                    <a:pt x="47" y="85"/>
                  </a:lnTo>
                  <a:lnTo>
                    <a:pt x="62" y="82"/>
                  </a:lnTo>
                  <a:lnTo>
                    <a:pt x="73" y="73"/>
                  </a:lnTo>
                  <a:lnTo>
                    <a:pt x="80" y="62"/>
                  </a:lnTo>
                  <a:lnTo>
                    <a:pt x="83" y="49"/>
                  </a:lnTo>
                  <a:lnTo>
                    <a:pt x="80" y="34"/>
                  </a:lnTo>
                  <a:lnTo>
                    <a:pt x="73" y="23"/>
                  </a:lnTo>
                  <a:lnTo>
                    <a:pt x="62" y="15"/>
                  </a:lnTo>
                  <a:lnTo>
                    <a:pt x="47" y="13"/>
                  </a:lnTo>
                  <a:close/>
                  <a:moveTo>
                    <a:pt x="47" y="0"/>
                  </a:moveTo>
                  <a:lnTo>
                    <a:pt x="65" y="5"/>
                  </a:lnTo>
                  <a:lnTo>
                    <a:pt x="81" y="15"/>
                  </a:lnTo>
                  <a:lnTo>
                    <a:pt x="91" y="29"/>
                  </a:lnTo>
                  <a:lnTo>
                    <a:pt x="94" y="49"/>
                  </a:lnTo>
                  <a:lnTo>
                    <a:pt x="91" y="67"/>
                  </a:lnTo>
                  <a:lnTo>
                    <a:pt x="81" y="82"/>
                  </a:lnTo>
                  <a:lnTo>
                    <a:pt x="65" y="93"/>
                  </a:lnTo>
                  <a:lnTo>
                    <a:pt x="47" y="96"/>
                  </a:lnTo>
                  <a:lnTo>
                    <a:pt x="29" y="93"/>
                  </a:lnTo>
                  <a:lnTo>
                    <a:pt x="13" y="82"/>
                  </a:lnTo>
                  <a:lnTo>
                    <a:pt x="3" y="67"/>
                  </a:lnTo>
                  <a:lnTo>
                    <a:pt x="0" y="49"/>
                  </a:lnTo>
                  <a:lnTo>
                    <a:pt x="3" y="29"/>
                  </a:lnTo>
                  <a:lnTo>
                    <a:pt x="13" y="15"/>
                  </a:lnTo>
                  <a:lnTo>
                    <a:pt x="29" y="5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0" name="Freeform 389"/>
          <p:cNvSpPr>
            <a:spLocks/>
          </p:cNvSpPr>
          <p:nvPr/>
        </p:nvSpPr>
        <p:spPr bwMode="auto">
          <a:xfrm>
            <a:off x="2915816" y="4587974"/>
            <a:ext cx="338125" cy="216024"/>
          </a:xfrm>
          <a:custGeom>
            <a:avLst/>
            <a:gdLst>
              <a:gd name="T0" fmla="*/ 271 w 288"/>
              <a:gd name="T1" fmla="*/ 0 h 184"/>
              <a:gd name="T2" fmla="*/ 283 w 288"/>
              <a:gd name="T3" fmla="*/ 9 h 184"/>
              <a:gd name="T4" fmla="*/ 288 w 288"/>
              <a:gd name="T5" fmla="*/ 22 h 184"/>
              <a:gd name="T6" fmla="*/ 283 w 288"/>
              <a:gd name="T7" fmla="*/ 37 h 184"/>
              <a:gd name="T8" fmla="*/ 271 w 288"/>
              <a:gd name="T9" fmla="*/ 45 h 184"/>
              <a:gd name="T10" fmla="*/ 258 w 288"/>
              <a:gd name="T11" fmla="*/ 47 h 184"/>
              <a:gd name="T12" fmla="*/ 191 w 288"/>
              <a:gd name="T13" fmla="*/ 134 h 184"/>
              <a:gd name="T14" fmla="*/ 196 w 288"/>
              <a:gd name="T15" fmla="*/ 144 h 184"/>
              <a:gd name="T16" fmla="*/ 196 w 288"/>
              <a:gd name="T17" fmla="*/ 157 h 184"/>
              <a:gd name="T18" fmla="*/ 188 w 288"/>
              <a:gd name="T19" fmla="*/ 168 h 184"/>
              <a:gd name="T20" fmla="*/ 173 w 288"/>
              <a:gd name="T21" fmla="*/ 173 h 184"/>
              <a:gd name="T22" fmla="*/ 158 w 288"/>
              <a:gd name="T23" fmla="*/ 168 h 184"/>
              <a:gd name="T24" fmla="*/ 150 w 288"/>
              <a:gd name="T25" fmla="*/ 157 h 184"/>
              <a:gd name="T26" fmla="*/ 150 w 288"/>
              <a:gd name="T27" fmla="*/ 144 h 184"/>
              <a:gd name="T28" fmla="*/ 114 w 288"/>
              <a:gd name="T29" fmla="*/ 103 h 184"/>
              <a:gd name="T30" fmla="*/ 101 w 288"/>
              <a:gd name="T31" fmla="*/ 108 h 184"/>
              <a:gd name="T32" fmla="*/ 90 w 288"/>
              <a:gd name="T33" fmla="*/ 104 h 184"/>
              <a:gd name="T34" fmla="*/ 45 w 288"/>
              <a:gd name="T35" fmla="*/ 155 h 184"/>
              <a:gd name="T36" fmla="*/ 45 w 288"/>
              <a:gd name="T37" fmla="*/ 168 h 184"/>
              <a:gd name="T38" fmla="*/ 37 w 288"/>
              <a:gd name="T39" fmla="*/ 181 h 184"/>
              <a:gd name="T40" fmla="*/ 22 w 288"/>
              <a:gd name="T41" fmla="*/ 184 h 184"/>
              <a:gd name="T42" fmla="*/ 9 w 288"/>
              <a:gd name="T43" fmla="*/ 181 h 184"/>
              <a:gd name="T44" fmla="*/ 0 w 288"/>
              <a:gd name="T45" fmla="*/ 168 h 184"/>
              <a:gd name="T46" fmla="*/ 0 w 288"/>
              <a:gd name="T47" fmla="*/ 153 h 184"/>
              <a:gd name="T48" fmla="*/ 9 w 288"/>
              <a:gd name="T49" fmla="*/ 142 h 184"/>
              <a:gd name="T50" fmla="*/ 22 w 288"/>
              <a:gd name="T51" fmla="*/ 137 h 184"/>
              <a:gd name="T52" fmla="*/ 36 w 288"/>
              <a:gd name="T53" fmla="*/ 140 h 184"/>
              <a:gd name="T54" fmla="*/ 78 w 288"/>
              <a:gd name="T55" fmla="*/ 90 h 184"/>
              <a:gd name="T56" fmla="*/ 78 w 288"/>
              <a:gd name="T57" fmla="*/ 75 h 184"/>
              <a:gd name="T58" fmla="*/ 86 w 288"/>
              <a:gd name="T59" fmla="*/ 63 h 184"/>
              <a:gd name="T60" fmla="*/ 101 w 288"/>
              <a:gd name="T61" fmla="*/ 58 h 184"/>
              <a:gd name="T62" fmla="*/ 116 w 288"/>
              <a:gd name="T63" fmla="*/ 63 h 184"/>
              <a:gd name="T64" fmla="*/ 124 w 288"/>
              <a:gd name="T65" fmla="*/ 75 h 184"/>
              <a:gd name="T66" fmla="*/ 124 w 288"/>
              <a:gd name="T67" fmla="*/ 90 h 184"/>
              <a:gd name="T68" fmla="*/ 160 w 288"/>
              <a:gd name="T69" fmla="*/ 129 h 184"/>
              <a:gd name="T70" fmla="*/ 173 w 288"/>
              <a:gd name="T71" fmla="*/ 126 h 184"/>
              <a:gd name="T72" fmla="*/ 181 w 288"/>
              <a:gd name="T73" fmla="*/ 127 h 184"/>
              <a:gd name="T74" fmla="*/ 242 w 288"/>
              <a:gd name="T75" fmla="*/ 34 h 184"/>
              <a:gd name="T76" fmla="*/ 238 w 288"/>
              <a:gd name="T77" fmla="*/ 22 h 184"/>
              <a:gd name="T78" fmla="*/ 243 w 288"/>
              <a:gd name="T79" fmla="*/ 9 h 184"/>
              <a:gd name="T80" fmla="*/ 255 w 288"/>
              <a:gd name="T81" fmla="*/ 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88" h="184">
                <a:moveTo>
                  <a:pt x="263" y="0"/>
                </a:moveTo>
                <a:lnTo>
                  <a:pt x="271" y="0"/>
                </a:lnTo>
                <a:lnTo>
                  <a:pt x="278" y="3"/>
                </a:lnTo>
                <a:lnTo>
                  <a:pt x="283" y="9"/>
                </a:lnTo>
                <a:lnTo>
                  <a:pt x="286" y="16"/>
                </a:lnTo>
                <a:lnTo>
                  <a:pt x="288" y="22"/>
                </a:lnTo>
                <a:lnTo>
                  <a:pt x="286" y="31"/>
                </a:lnTo>
                <a:lnTo>
                  <a:pt x="283" y="37"/>
                </a:lnTo>
                <a:lnTo>
                  <a:pt x="278" y="42"/>
                </a:lnTo>
                <a:lnTo>
                  <a:pt x="271" y="45"/>
                </a:lnTo>
                <a:lnTo>
                  <a:pt x="263" y="47"/>
                </a:lnTo>
                <a:lnTo>
                  <a:pt x="258" y="47"/>
                </a:lnTo>
                <a:lnTo>
                  <a:pt x="255" y="45"/>
                </a:lnTo>
                <a:lnTo>
                  <a:pt x="191" y="134"/>
                </a:lnTo>
                <a:lnTo>
                  <a:pt x="194" y="139"/>
                </a:lnTo>
                <a:lnTo>
                  <a:pt x="196" y="144"/>
                </a:lnTo>
                <a:lnTo>
                  <a:pt x="198" y="148"/>
                </a:lnTo>
                <a:lnTo>
                  <a:pt x="196" y="157"/>
                </a:lnTo>
                <a:lnTo>
                  <a:pt x="193" y="163"/>
                </a:lnTo>
                <a:lnTo>
                  <a:pt x="188" y="168"/>
                </a:lnTo>
                <a:lnTo>
                  <a:pt x="181" y="171"/>
                </a:lnTo>
                <a:lnTo>
                  <a:pt x="173" y="173"/>
                </a:lnTo>
                <a:lnTo>
                  <a:pt x="165" y="171"/>
                </a:lnTo>
                <a:lnTo>
                  <a:pt x="158" y="168"/>
                </a:lnTo>
                <a:lnTo>
                  <a:pt x="153" y="163"/>
                </a:lnTo>
                <a:lnTo>
                  <a:pt x="150" y="157"/>
                </a:lnTo>
                <a:lnTo>
                  <a:pt x="148" y="148"/>
                </a:lnTo>
                <a:lnTo>
                  <a:pt x="150" y="144"/>
                </a:lnTo>
                <a:lnTo>
                  <a:pt x="152" y="137"/>
                </a:lnTo>
                <a:lnTo>
                  <a:pt x="114" y="103"/>
                </a:lnTo>
                <a:lnTo>
                  <a:pt x="108" y="106"/>
                </a:lnTo>
                <a:lnTo>
                  <a:pt x="101" y="108"/>
                </a:lnTo>
                <a:lnTo>
                  <a:pt x="94" y="106"/>
                </a:lnTo>
                <a:lnTo>
                  <a:pt x="90" y="104"/>
                </a:lnTo>
                <a:lnTo>
                  <a:pt x="44" y="148"/>
                </a:lnTo>
                <a:lnTo>
                  <a:pt x="45" y="155"/>
                </a:lnTo>
                <a:lnTo>
                  <a:pt x="47" y="162"/>
                </a:lnTo>
                <a:lnTo>
                  <a:pt x="45" y="168"/>
                </a:lnTo>
                <a:lnTo>
                  <a:pt x="42" y="175"/>
                </a:lnTo>
                <a:lnTo>
                  <a:pt x="37" y="181"/>
                </a:lnTo>
                <a:lnTo>
                  <a:pt x="31" y="184"/>
                </a:lnTo>
                <a:lnTo>
                  <a:pt x="22" y="184"/>
                </a:lnTo>
                <a:lnTo>
                  <a:pt x="16" y="184"/>
                </a:lnTo>
                <a:lnTo>
                  <a:pt x="9" y="181"/>
                </a:lnTo>
                <a:lnTo>
                  <a:pt x="3" y="175"/>
                </a:lnTo>
                <a:lnTo>
                  <a:pt x="0" y="168"/>
                </a:lnTo>
                <a:lnTo>
                  <a:pt x="0" y="162"/>
                </a:lnTo>
                <a:lnTo>
                  <a:pt x="0" y="153"/>
                </a:lnTo>
                <a:lnTo>
                  <a:pt x="3" y="147"/>
                </a:lnTo>
                <a:lnTo>
                  <a:pt x="9" y="142"/>
                </a:lnTo>
                <a:lnTo>
                  <a:pt x="16" y="139"/>
                </a:lnTo>
                <a:lnTo>
                  <a:pt x="22" y="137"/>
                </a:lnTo>
                <a:lnTo>
                  <a:pt x="29" y="139"/>
                </a:lnTo>
                <a:lnTo>
                  <a:pt x="36" y="140"/>
                </a:lnTo>
                <a:lnTo>
                  <a:pt x="80" y="94"/>
                </a:lnTo>
                <a:lnTo>
                  <a:pt x="78" y="90"/>
                </a:lnTo>
                <a:lnTo>
                  <a:pt x="76" y="83"/>
                </a:lnTo>
                <a:lnTo>
                  <a:pt x="78" y="75"/>
                </a:lnTo>
                <a:lnTo>
                  <a:pt x="81" y="68"/>
                </a:lnTo>
                <a:lnTo>
                  <a:pt x="86" y="63"/>
                </a:lnTo>
                <a:lnTo>
                  <a:pt x="93" y="60"/>
                </a:lnTo>
                <a:lnTo>
                  <a:pt x="101" y="58"/>
                </a:lnTo>
                <a:lnTo>
                  <a:pt x="109" y="60"/>
                </a:lnTo>
                <a:lnTo>
                  <a:pt x="116" y="63"/>
                </a:lnTo>
                <a:lnTo>
                  <a:pt x="121" y="68"/>
                </a:lnTo>
                <a:lnTo>
                  <a:pt x="124" y="75"/>
                </a:lnTo>
                <a:lnTo>
                  <a:pt x="126" y="83"/>
                </a:lnTo>
                <a:lnTo>
                  <a:pt x="124" y="90"/>
                </a:lnTo>
                <a:lnTo>
                  <a:pt x="122" y="94"/>
                </a:lnTo>
                <a:lnTo>
                  <a:pt x="160" y="129"/>
                </a:lnTo>
                <a:lnTo>
                  <a:pt x="166" y="126"/>
                </a:lnTo>
                <a:lnTo>
                  <a:pt x="173" y="126"/>
                </a:lnTo>
                <a:lnTo>
                  <a:pt x="178" y="126"/>
                </a:lnTo>
                <a:lnTo>
                  <a:pt x="181" y="127"/>
                </a:lnTo>
                <a:lnTo>
                  <a:pt x="245" y="39"/>
                </a:lnTo>
                <a:lnTo>
                  <a:pt x="242" y="34"/>
                </a:lnTo>
                <a:lnTo>
                  <a:pt x="240" y="29"/>
                </a:lnTo>
                <a:lnTo>
                  <a:pt x="238" y="22"/>
                </a:lnTo>
                <a:lnTo>
                  <a:pt x="240" y="16"/>
                </a:lnTo>
                <a:lnTo>
                  <a:pt x="243" y="9"/>
                </a:lnTo>
                <a:lnTo>
                  <a:pt x="248" y="3"/>
                </a:lnTo>
                <a:lnTo>
                  <a:pt x="255" y="0"/>
                </a:lnTo>
                <a:lnTo>
                  <a:pt x="26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7596336" y="738783"/>
            <a:ext cx="936104" cy="93610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  <a:effectLst>
            <a:innerShdw blurRad="38100" dist="25400" dir="162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71" name="Группа 70"/>
          <p:cNvGrpSpPr/>
          <p:nvPr/>
        </p:nvGrpSpPr>
        <p:grpSpPr>
          <a:xfrm>
            <a:off x="4427984" y="1059582"/>
            <a:ext cx="504056" cy="389356"/>
            <a:chOff x="-3191224" y="133206"/>
            <a:chExt cx="912084" cy="704536"/>
          </a:xfrm>
          <a:solidFill>
            <a:srgbClr val="42ADB8"/>
          </a:solidFill>
        </p:grpSpPr>
        <p:sp>
          <p:nvSpPr>
            <p:cNvPr id="66" name="Freeform 320"/>
            <p:cNvSpPr>
              <a:spLocks noEditPoints="1"/>
            </p:cNvSpPr>
            <p:nvPr/>
          </p:nvSpPr>
          <p:spPr bwMode="auto">
            <a:xfrm>
              <a:off x="-2850640" y="133206"/>
              <a:ext cx="571500" cy="571500"/>
            </a:xfrm>
            <a:custGeom>
              <a:avLst/>
              <a:gdLst>
                <a:gd name="T0" fmla="*/ 191 w 360"/>
                <a:gd name="T1" fmla="*/ 183 h 360"/>
                <a:gd name="T2" fmla="*/ 322 w 360"/>
                <a:gd name="T3" fmla="*/ 267 h 360"/>
                <a:gd name="T4" fmla="*/ 345 w 360"/>
                <a:gd name="T5" fmla="*/ 211 h 360"/>
                <a:gd name="T6" fmla="*/ 342 w 360"/>
                <a:gd name="T7" fmla="*/ 139 h 360"/>
                <a:gd name="T8" fmla="*/ 184 w 360"/>
                <a:gd name="T9" fmla="*/ 172 h 360"/>
                <a:gd name="T10" fmla="*/ 325 w 360"/>
                <a:gd name="T11" fmla="*/ 97 h 360"/>
                <a:gd name="T12" fmla="*/ 281 w 360"/>
                <a:gd name="T13" fmla="*/ 46 h 360"/>
                <a:gd name="T14" fmla="*/ 220 w 360"/>
                <a:gd name="T15" fmla="*/ 16 h 360"/>
                <a:gd name="T16" fmla="*/ 173 w 360"/>
                <a:gd name="T17" fmla="*/ 11 h 360"/>
                <a:gd name="T18" fmla="*/ 101 w 360"/>
                <a:gd name="T19" fmla="*/ 31 h 360"/>
                <a:gd name="T20" fmla="*/ 47 w 360"/>
                <a:gd name="T21" fmla="*/ 77 h 360"/>
                <a:gd name="T22" fmla="*/ 16 w 360"/>
                <a:gd name="T23" fmla="*/ 142 h 360"/>
                <a:gd name="T24" fmla="*/ 16 w 360"/>
                <a:gd name="T25" fmla="*/ 219 h 360"/>
                <a:gd name="T26" fmla="*/ 49 w 360"/>
                <a:gd name="T27" fmla="*/ 285 h 360"/>
                <a:gd name="T28" fmla="*/ 106 w 360"/>
                <a:gd name="T29" fmla="*/ 331 h 360"/>
                <a:gd name="T30" fmla="*/ 180 w 360"/>
                <a:gd name="T31" fmla="*/ 349 h 360"/>
                <a:gd name="T32" fmla="*/ 243 w 360"/>
                <a:gd name="T33" fmla="*/ 335 h 360"/>
                <a:gd name="T34" fmla="*/ 296 w 360"/>
                <a:gd name="T35" fmla="*/ 299 h 360"/>
                <a:gd name="T36" fmla="*/ 173 w 360"/>
                <a:gd name="T37" fmla="*/ 11 h 360"/>
                <a:gd name="T38" fmla="*/ 219 w 360"/>
                <a:gd name="T39" fmla="*/ 5 h 360"/>
                <a:gd name="T40" fmla="*/ 288 w 360"/>
                <a:gd name="T41" fmla="*/ 36 h 360"/>
                <a:gd name="T42" fmla="*/ 337 w 360"/>
                <a:gd name="T43" fmla="*/ 93 h 360"/>
                <a:gd name="T44" fmla="*/ 353 w 360"/>
                <a:gd name="T45" fmla="*/ 131 h 360"/>
                <a:gd name="T46" fmla="*/ 358 w 360"/>
                <a:gd name="T47" fmla="*/ 155 h 360"/>
                <a:gd name="T48" fmla="*/ 356 w 360"/>
                <a:gd name="T49" fmla="*/ 214 h 360"/>
                <a:gd name="T50" fmla="*/ 330 w 360"/>
                <a:gd name="T51" fmla="*/ 278 h 360"/>
                <a:gd name="T52" fmla="*/ 309 w 360"/>
                <a:gd name="T53" fmla="*/ 304 h 360"/>
                <a:gd name="T54" fmla="*/ 283 w 360"/>
                <a:gd name="T55" fmla="*/ 327 h 360"/>
                <a:gd name="T56" fmla="*/ 216 w 360"/>
                <a:gd name="T57" fmla="*/ 357 h 360"/>
                <a:gd name="T58" fmla="*/ 137 w 360"/>
                <a:gd name="T59" fmla="*/ 355 h 360"/>
                <a:gd name="T60" fmla="*/ 67 w 360"/>
                <a:gd name="T61" fmla="*/ 321 h 360"/>
                <a:gd name="T62" fmla="*/ 18 w 360"/>
                <a:gd name="T63" fmla="*/ 259 h 360"/>
                <a:gd name="T64" fmla="*/ 0 w 360"/>
                <a:gd name="T65" fmla="*/ 180 h 360"/>
                <a:gd name="T66" fmla="*/ 18 w 360"/>
                <a:gd name="T67" fmla="*/ 101 h 360"/>
                <a:gd name="T68" fmla="*/ 67 w 360"/>
                <a:gd name="T69" fmla="*/ 39 h 360"/>
                <a:gd name="T70" fmla="*/ 137 w 360"/>
                <a:gd name="T71" fmla="*/ 5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0" h="360">
                  <a:moveTo>
                    <a:pt x="342" y="139"/>
                  </a:moveTo>
                  <a:lnTo>
                    <a:pt x="191" y="183"/>
                  </a:lnTo>
                  <a:lnTo>
                    <a:pt x="304" y="291"/>
                  </a:lnTo>
                  <a:lnTo>
                    <a:pt x="322" y="267"/>
                  </a:lnTo>
                  <a:lnTo>
                    <a:pt x="335" y="241"/>
                  </a:lnTo>
                  <a:lnTo>
                    <a:pt x="345" y="211"/>
                  </a:lnTo>
                  <a:lnTo>
                    <a:pt x="346" y="180"/>
                  </a:lnTo>
                  <a:lnTo>
                    <a:pt x="342" y="139"/>
                  </a:lnTo>
                  <a:close/>
                  <a:moveTo>
                    <a:pt x="184" y="11"/>
                  </a:moveTo>
                  <a:lnTo>
                    <a:pt x="184" y="172"/>
                  </a:lnTo>
                  <a:lnTo>
                    <a:pt x="338" y="128"/>
                  </a:lnTo>
                  <a:lnTo>
                    <a:pt x="325" y="97"/>
                  </a:lnTo>
                  <a:lnTo>
                    <a:pt x="306" y="69"/>
                  </a:lnTo>
                  <a:lnTo>
                    <a:pt x="281" y="46"/>
                  </a:lnTo>
                  <a:lnTo>
                    <a:pt x="252" y="29"/>
                  </a:lnTo>
                  <a:lnTo>
                    <a:pt x="220" y="16"/>
                  </a:lnTo>
                  <a:lnTo>
                    <a:pt x="184" y="11"/>
                  </a:lnTo>
                  <a:close/>
                  <a:moveTo>
                    <a:pt x="173" y="11"/>
                  </a:moveTo>
                  <a:lnTo>
                    <a:pt x="135" y="18"/>
                  </a:lnTo>
                  <a:lnTo>
                    <a:pt x="101" y="31"/>
                  </a:lnTo>
                  <a:lnTo>
                    <a:pt x="72" y="51"/>
                  </a:lnTo>
                  <a:lnTo>
                    <a:pt x="47" y="77"/>
                  </a:lnTo>
                  <a:lnTo>
                    <a:pt x="27" y="106"/>
                  </a:lnTo>
                  <a:lnTo>
                    <a:pt x="16" y="142"/>
                  </a:lnTo>
                  <a:lnTo>
                    <a:pt x="11" y="180"/>
                  </a:lnTo>
                  <a:lnTo>
                    <a:pt x="16" y="219"/>
                  </a:lnTo>
                  <a:lnTo>
                    <a:pt x="27" y="254"/>
                  </a:lnTo>
                  <a:lnTo>
                    <a:pt x="49" y="285"/>
                  </a:lnTo>
                  <a:lnTo>
                    <a:pt x="73" y="311"/>
                  </a:lnTo>
                  <a:lnTo>
                    <a:pt x="106" y="331"/>
                  </a:lnTo>
                  <a:lnTo>
                    <a:pt x="140" y="344"/>
                  </a:lnTo>
                  <a:lnTo>
                    <a:pt x="180" y="349"/>
                  </a:lnTo>
                  <a:lnTo>
                    <a:pt x="212" y="345"/>
                  </a:lnTo>
                  <a:lnTo>
                    <a:pt x="243" y="335"/>
                  </a:lnTo>
                  <a:lnTo>
                    <a:pt x="271" y="321"/>
                  </a:lnTo>
                  <a:lnTo>
                    <a:pt x="296" y="299"/>
                  </a:lnTo>
                  <a:lnTo>
                    <a:pt x="173" y="183"/>
                  </a:lnTo>
                  <a:lnTo>
                    <a:pt x="173" y="11"/>
                  </a:lnTo>
                  <a:close/>
                  <a:moveTo>
                    <a:pt x="180" y="0"/>
                  </a:moveTo>
                  <a:lnTo>
                    <a:pt x="219" y="5"/>
                  </a:lnTo>
                  <a:lnTo>
                    <a:pt x="255" y="16"/>
                  </a:lnTo>
                  <a:lnTo>
                    <a:pt x="288" y="36"/>
                  </a:lnTo>
                  <a:lnTo>
                    <a:pt x="315" y="62"/>
                  </a:lnTo>
                  <a:lnTo>
                    <a:pt x="337" y="93"/>
                  </a:lnTo>
                  <a:lnTo>
                    <a:pt x="351" y="128"/>
                  </a:lnTo>
                  <a:lnTo>
                    <a:pt x="353" y="131"/>
                  </a:lnTo>
                  <a:lnTo>
                    <a:pt x="353" y="133"/>
                  </a:lnTo>
                  <a:lnTo>
                    <a:pt x="358" y="155"/>
                  </a:lnTo>
                  <a:lnTo>
                    <a:pt x="360" y="180"/>
                  </a:lnTo>
                  <a:lnTo>
                    <a:pt x="356" y="214"/>
                  </a:lnTo>
                  <a:lnTo>
                    <a:pt x="346" y="247"/>
                  </a:lnTo>
                  <a:lnTo>
                    <a:pt x="330" y="278"/>
                  </a:lnTo>
                  <a:lnTo>
                    <a:pt x="310" y="304"/>
                  </a:lnTo>
                  <a:lnTo>
                    <a:pt x="309" y="304"/>
                  </a:lnTo>
                  <a:lnTo>
                    <a:pt x="309" y="304"/>
                  </a:lnTo>
                  <a:lnTo>
                    <a:pt x="283" y="327"/>
                  </a:lnTo>
                  <a:lnTo>
                    <a:pt x="250" y="345"/>
                  </a:lnTo>
                  <a:lnTo>
                    <a:pt x="216" y="357"/>
                  </a:lnTo>
                  <a:lnTo>
                    <a:pt x="180" y="360"/>
                  </a:lnTo>
                  <a:lnTo>
                    <a:pt x="137" y="355"/>
                  </a:lnTo>
                  <a:lnTo>
                    <a:pt x="99" y="342"/>
                  </a:lnTo>
                  <a:lnTo>
                    <a:pt x="67" y="321"/>
                  </a:lnTo>
                  <a:lnTo>
                    <a:pt x="39" y="293"/>
                  </a:lnTo>
                  <a:lnTo>
                    <a:pt x="18" y="259"/>
                  </a:lnTo>
                  <a:lnTo>
                    <a:pt x="4" y="221"/>
                  </a:lnTo>
                  <a:lnTo>
                    <a:pt x="0" y="180"/>
                  </a:lnTo>
                  <a:lnTo>
                    <a:pt x="4" y="139"/>
                  </a:lnTo>
                  <a:lnTo>
                    <a:pt x="18" y="101"/>
                  </a:lnTo>
                  <a:lnTo>
                    <a:pt x="39" y="67"/>
                  </a:lnTo>
                  <a:lnTo>
                    <a:pt x="67" y="39"/>
                  </a:lnTo>
                  <a:lnTo>
                    <a:pt x="99" y="18"/>
                  </a:lnTo>
                  <a:lnTo>
                    <a:pt x="137" y="5"/>
                  </a:lnTo>
                  <a:lnTo>
                    <a:pt x="1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Freeform 451"/>
            <p:cNvSpPr>
              <a:spLocks noEditPoints="1"/>
            </p:cNvSpPr>
            <p:nvPr/>
          </p:nvSpPr>
          <p:spPr bwMode="auto">
            <a:xfrm>
              <a:off x="-3191224" y="333686"/>
              <a:ext cx="452062" cy="504056"/>
            </a:xfrm>
            <a:custGeom>
              <a:avLst/>
              <a:gdLst>
                <a:gd name="T0" fmla="*/ 137 w 313"/>
                <a:gd name="T1" fmla="*/ 21 h 349"/>
                <a:gd name="T2" fmla="*/ 131 w 313"/>
                <a:gd name="T3" fmla="*/ 31 h 349"/>
                <a:gd name="T4" fmla="*/ 121 w 313"/>
                <a:gd name="T5" fmla="*/ 31 h 349"/>
                <a:gd name="T6" fmla="*/ 116 w 313"/>
                <a:gd name="T7" fmla="*/ 39 h 349"/>
                <a:gd name="T8" fmla="*/ 93 w 313"/>
                <a:gd name="T9" fmla="*/ 83 h 349"/>
                <a:gd name="T10" fmla="*/ 88 w 313"/>
                <a:gd name="T11" fmla="*/ 113 h 349"/>
                <a:gd name="T12" fmla="*/ 83 w 313"/>
                <a:gd name="T13" fmla="*/ 115 h 349"/>
                <a:gd name="T14" fmla="*/ 92 w 313"/>
                <a:gd name="T15" fmla="*/ 151 h 349"/>
                <a:gd name="T16" fmla="*/ 100 w 313"/>
                <a:gd name="T17" fmla="*/ 155 h 349"/>
                <a:gd name="T18" fmla="*/ 115 w 313"/>
                <a:gd name="T19" fmla="*/ 183 h 349"/>
                <a:gd name="T20" fmla="*/ 129 w 313"/>
                <a:gd name="T21" fmla="*/ 200 h 349"/>
                <a:gd name="T22" fmla="*/ 124 w 313"/>
                <a:gd name="T23" fmla="*/ 234 h 349"/>
                <a:gd name="T24" fmla="*/ 69 w 313"/>
                <a:gd name="T25" fmla="*/ 262 h 349"/>
                <a:gd name="T26" fmla="*/ 13 w 313"/>
                <a:gd name="T27" fmla="*/ 306 h 349"/>
                <a:gd name="T28" fmla="*/ 15 w 313"/>
                <a:gd name="T29" fmla="*/ 329 h 349"/>
                <a:gd name="T30" fmla="*/ 285 w 313"/>
                <a:gd name="T31" fmla="*/ 335 h 349"/>
                <a:gd name="T32" fmla="*/ 301 w 313"/>
                <a:gd name="T33" fmla="*/ 324 h 349"/>
                <a:gd name="T34" fmla="*/ 296 w 313"/>
                <a:gd name="T35" fmla="*/ 291 h 349"/>
                <a:gd name="T36" fmla="*/ 231 w 313"/>
                <a:gd name="T37" fmla="*/ 259 h 349"/>
                <a:gd name="T38" fmla="*/ 187 w 313"/>
                <a:gd name="T39" fmla="*/ 227 h 349"/>
                <a:gd name="T40" fmla="*/ 187 w 313"/>
                <a:gd name="T41" fmla="*/ 198 h 349"/>
                <a:gd name="T42" fmla="*/ 206 w 313"/>
                <a:gd name="T43" fmla="*/ 170 h 349"/>
                <a:gd name="T44" fmla="*/ 218 w 313"/>
                <a:gd name="T45" fmla="*/ 152 h 349"/>
                <a:gd name="T46" fmla="*/ 229 w 313"/>
                <a:gd name="T47" fmla="*/ 123 h 349"/>
                <a:gd name="T48" fmla="*/ 224 w 313"/>
                <a:gd name="T49" fmla="*/ 115 h 349"/>
                <a:gd name="T50" fmla="*/ 219 w 313"/>
                <a:gd name="T51" fmla="*/ 82 h 349"/>
                <a:gd name="T52" fmla="*/ 169 w 313"/>
                <a:gd name="T53" fmla="*/ 26 h 349"/>
                <a:gd name="T54" fmla="*/ 139 w 313"/>
                <a:gd name="T55" fmla="*/ 15 h 349"/>
                <a:gd name="T56" fmla="*/ 144 w 313"/>
                <a:gd name="T57" fmla="*/ 2 h 349"/>
                <a:gd name="T58" fmla="*/ 155 w 313"/>
                <a:gd name="T59" fmla="*/ 10 h 349"/>
                <a:gd name="T60" fmla="*/ 221 w 313"/>
                <a:gd name="T61" fmla="*/ 51 h 349"/>
                <a:gd name="T62" fmla="*/ 239 w 313"/>
                <a:gd name="T63" fmla="*/ 108 h 349"/>
                <a:gd name="T64" fmla="*/ 237 w 313"/>
                <a:gd name="T65" fmla="*/ 144 h 349"/>
                <a:gd name="T66" fmla="*/ 219 w 313"/>
                <a:gd name="T67" fmla="*/ 170 h 349"/>
                <a:gd name="T68" fmla="*/ 201 w 313"/>
                <a:gd name="T69" fmla="*/ 198 h 349"/>
                <a:gd name="T70" fmla="*/ 205 w 313"/>
                <a:gd name="T71" fmla="*/ 237 h 349"/>
                <a:gd name="T72" fmla="*/ 273 w 313"/>
                <a:gd name="T73" fmla="*/ 260 h 349"/>
                <a:gd name="T74" fmla="*/ 311 w 313"/>
                <a:gd name="T75" fmla="*/ 303 h 349"/>
                <a:gd name="T76" fmla="*/ 299 w 313"/>
                <a:gd name="T77" fmla="*/ 344 h 349"/>
                <a:gd name="T78" fmla="*/ 3 w 313"/>
                <a:gd name="T79" fmla="*/ 334 h 349"/>
                <a:gd name="T80" fmla="*/ 5 w 313"/>
                <a:gd name="T81" fmla="*/ 290 h 349"/>
                <a:gd name="T82" fmla="*/ 75 w 313"/>
                <a:gd name="T83" fmla="*/ 247 h 349"/>
                <a:gd name="T84" fmla="*/ 116 w 313"/>
                <a:gd name="T85" fmla="*/ 221 h 349"/>
                <a:gd name="T86" fmla="*/ 101 w 313"/>
                <a:gd name="T87" fmla="*/ 183 h 349"/>
                <a:gd name="T88" fmla="*/ 85 w 313"/>
                <a:gd name="T89" fmla="*/ 160 h 349"/>
                <a:gd name="T90" fmla="*/ 72 w 313"/>
                <a:gd name="T91" fmla="*/ 131 h 349"/>
                <a:gd name="T92" fmla="*/ 75 w 313"/>
                <a:gd name="T93" fmla="*/ 105 h 349"/>
                <a:gd name="T94" fmla="*/ 93 w 313"/>
                <a:gd name="T95" fmla="*/ 49 h 349"/>
                <a:gd name="T96" fmla="*/ 108 w 313"/>
                <a:gd name="T97" fmla="*/ 26 h 349"/>
                <a:gd name="T98" fmla="*/ 126 w 313"/>
                <a:gd name="T99" fmla="*/ 13 h 349"/>
                <a:gd name="T100" fmla="*/ 139 w 313"/>
                <a:gd name="T101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3" h="349">
                  <a:moveTo>
                    <a:pt x="139" y="15"/>
                  </a:moveTo>
                  <a:lnTo>
                    <a:pt x="137" y="20"/>
                  </a:lnTo>
                  <a:lnTo>
                    <a:pt x="137" y="20"/>
                  </a:lnTo>
                  <a:lnTo>
                    <a:pt x="137" y="21"/>
                  </a:lnTo>
                  <a:lnTo>
                    <a:pt x="137" y="25"/>
                  </a:lnTo>
                  <a:lnTo>
                    <a:pt x="137" y="28"/>
                  </a:lnTo>
                  <a:lnTo>
                    <a:pt x="134" y="29"/>
                  </a:lnTo>
                  <a:lnTo>
                    <a:pt x="131" y="31"/>
                  </a:lnTo>
                  <a:lnTo>
                    <a:pt x="131" y="31"/>
                  </a:lnTo>
                  <a:lnTo>
                    <a:pt x="129" y="31"/>
                  </a:lnTo>
                  <a:lnTo>
                    <a:pt x="124" y="31"/>
                  </a:lnTo>
                  <a:lnTo>
                    <a:pt x="121" y="31"/>
                  </a:lnTo>
                  <a:lnTo>
                    <a:pt x="116" y="34"/>
                  </a:lnTo>
                  <a:lnTo>
                    <a:pt x="116" y="34"/>
                  </a:lnTo>
                  <a:lnTo>
                    <a:pt x="118" y="38"/>
                  </a:lnTo>
                  <a:lnTo>
                    <a:pt x="116" y="39"/>
                  </a:lnTo>
                  <a:lnTo>
                    <a:pt x="115" y="41"/>
                  </a:lnTo>
                  <a:lnTo>
                    <a:pt x="106" y="51"/>
                  </a:lnTo>
                  <a:lnTo>
                    <a:pt x="98" y="65"/>
                  </a:lnTo>
                  <a:lnTo>
                    <a:pt x="93" y="83"/>
                  </a:lnTo>
                  <a:lnTo>
                    <a:pt x="92" y="108"/>
                  </a:lnTo>
                  <a:lnTo>
                    <a:pt x="92" y="111"/>
                  </a:lnTo>
                  <a:lnTo>
                    <a:pt x="90" y="113"/>
                  </a:lnTo>
                  <a:lnTo>
                    <a:pt x="88" y="113"/>
                  </a:lnTo>
                  <a:lnTo>
                    <a:pt x="85" y="115"/>
                  </a:lnTo>
                  <a:lnTo>
                    <a:pt x="85" y="115"/>
                  </a:lnTo>
                  <a:lnTo>
                    <a:pt x="83" y="115"/>
                  </a:lnTo>
                  <a:lnTo>
                    <a:pt x="83" y="115"/>
                  </a:lnTo>
                  <a:lnTo>
                    <a:pt x="83" y="123"/>
                  </a:lnTo>
                  <a:lnTo>
                    <a:pt x="85" y="136"/>
                  </a:lnTo>
                  <a:lnTo>
                    <a:pt x="90" y="149"/>
                  </a:lnTo>
                  <a:lnTo>
                    <a:pt x="92" y="151"/>
                  </a:lnTo>
                  <a:lnTo>
                    <a:pt x="93" y="151"/>
                  </a:lnTo>
                  <a:lnTo>
                    <a:pt x="95" y="152"/>
                  </a:lnTo>
                  <a:lnTo>
                    <a:pt x="98" y="152"/>
                  </a:lnTo>
                  <a:lnTo>
                    <a:pt x="100" y="155"/>
                  </a:lnTo>
                  <a:lnTo>
                    <a:pt x="103" y="164"/>
                  </a:lnTo>
                  <a:lnTo>
                    <a:pt x="106" y="170"/>
                  </a:lnTo>
                  <a:lnTo>
                    <a:pt x="111" y="178"/>
                  </a:lnTo>
                  <a:lnTo>
                    <a:pt x="115" y="183"/>
                  </a:lnTo>
                  <a:lnTo>
                    <a:pt x="119" y="190"/>
                  </a:lnTo>
                  <a:lnTo>
                    <a:pt x="123" y="195"/>
                  </a:lnTo>
                  <a:lnTo>
                    <a:pt x="128" y="198"/>
                  </a:lnTo>
                  <a:lnTo>
                    <a:pt x="129" y="200"/>
                  </a:lnTo>
                  <a:lnTo>
                    <a:pt x="129" y="203"/>
                  </a:lnTo>
                  <a:lnTo>
                    <a:pt x="129" y="211"/>
                  </a:lnTo>
                  <a:lnTo>
                    <a:pt x="128" y="223"/>
                  </a:lnTo>
                  <a:lnTo>
                    <a:pt x="124" y="234"/>
                  </a:lnTo>
                  <a:lnTo>
                    <a:pt x="119" y="242"/>
                  </a:lnTo>
                  <a:lnTo>
                    <a:pt x="111" y="247"/>
                  </a:lnTo>
                  <a:lnTo>
                    <a:pt x="106" y="250"/>
                  </a:lnTo>
                  <a:lnTo>
                    <a:pt x="69" y="262"/>
                  </a:lnTo>
                  <a:lnTo>
                    <a:pt x="41" y="273"/>
                  </a:lnTo>
                  <a:lnTo>
                    <a:pt x="25" y="283"/>
                  </a:lnTo>
                  <a:lnTo>
                    <a:pt x="16" y="291"/>
                  </a:lnTo>
                  <a:lnTo>
                    <a:pt x="13" y="306"/>
                  </a:lnTo>
                  <a:lnTo>
                    <a:pt x="11" y="316"/>
                  </a:lnTo>
                  <a:lnTo>
                    <a:pt x="11" y="319"/>
                  </a:lnTo>
                  <a:lnTo>
                    <a:pt x="11" y="324"/>
                  </a:lnTo>
                  <a:lnTo>
                    <a:pt x="15" y="329"/>
                  </a:lnTo>
                  <a:lnTo>
                    <a:pt x="18" y="332"/>
                  </a:lnTo>
                  <a:lnTo>
                    <a:pt x="23" y="335"/>
                  </a:lnTo>
                  <a:lnTo>
                    <a:pt x="28" y="335"/>
                  </a:lnTo>
                  <a:lnTo>
                    <a:pt x="285" y="335"/>
                  </a:lnTo>
                  <a:lnTo>
                    <a:pt x="290" y="335"/>
                  </a:lnTo>
                  <a:lnTo>
                    <a:pt x="295" y="332"/>
                  </a:lnTo>
                  <a:lnTo>
                    <a:pt x="298" y="329"/>
                  </a:lnTo>
                  <a:lnTo>
                    <a:pt x="301" y="324"/>
                  </a:lnTo>
                  <a:lnTo>
                    <a:pt x="301" y="319"/>
                  </a:lnTo>
                  <a:lnTo>
                    <a:pt x="301" y="314"/>
                  </a:lnTo>
                  <a:lnTo>
                    <a:pt x="299" y="306"/>
                  </a:lnTo>
                  <a:lnTo>
                    <a:pt x="296" y="291"/>
                  </a:lnTo>
                  <a:lnTo>
                    <a:pt x="288" y="281"/>
                  </a:lnTo>
                  <a:lnTo>
                    <a:pt x="272" y="272"/>
                  </a:lnTo>
                  <a:lnTo>
                    <a:pt x="252" y="265"/>
                  </a:lnTo>
                  <a:lnTo>
                    <a:pt x="231" y="259"/>
                  </a:lnTo>
                  <a:lnTo>
                    <a:pt x="214" y="252"/>
                  </a:lnTo>
                  <a:lnTo>
                    <a:pt x="200" y="247"/>
                  </a:lnTo>
                  <a:lnTo>
                    <a:pt x="191" y="241"/>
                  </a:lnTo>
                  <a:lnTo>
                    <a:pt x="187" y="227"/>
                  </a:lnTo>
                  <a:lnTo>
                    <a:pt x="185" y="214"/>
                  </a:lnTo>
                  <a:lnTo>
                    <a:pt x="183" y="203"/>
                  </a:lnTo>
                  <a:lnTo>
                    <a:pt x="185" y="200"/>
                  </a:lnTo>
                  <a:lnTo>
                    <a:pt x="187" y="198"/>
                  </a:lnTo>
                  <a:lnTo>
                    <a:pt x="191" y="191"/>
                  </a:lnTo>
                  <a:lnTo>
                    <a:pt x="198" y="183"/>
                  </a:lnTo>
                  <a:lnTo>
                    <a:pt x="201" y="178"/>
                  </a:lnTo>
                  <a:lnTo>
                    <a:pt x="206" y="170"/>
                  </a:lnTo>
                  <a:lnTo>
                    <a:pt x="209" y="164"/>
                  </a:lnTo>
                  <a:lnTo>
                    <a:pt x="213" y="155"/>
                  </a:lnTo>
                  <a:lnTo>
                    <a:pt x="214" y="154"/>
                  </a:lnTo>
                  <a:lnTo>
                    <a:pt x="218" y="152"/>
                  </a:lnTo>
                  <a:lnTo>
                    <a:pt x="219" y="151"/>
                  </a:lnTo>
                  <a:lnTo>
                    <a:pt x="221" y="149"/>
                  </a:lnTo>
                  <a:lnTo>
                    <a:pt x="226" y="136"/>
                  </a:lnTo>
                  <a:lnTo>
                    <a:pt x="229" y="123"/>
                  </a:lnTo>
                  <a:lnTo>
                    <a:pt x="229" y="115"/>
                  </a:lnTo>
                  <a:lnTo>
                    <a:pt x="229" y="115"/>
                  </a:lnTo>
                  <a:lnTo>
                    <a:pt x="227" y="115"/>
                  </a:lnTo>
                  <a:lnTo>
                    <a:pt x="224" y="115"/>
                  </a:lnTo>
                  <a:lnTo>
                    <a:pt x="223" y="113"/>
                  </a:lnTo>
                  <a:lnTo>
                    <a:pt x="221" y="111"/>
                  </a:lnTo>
                  <a:lnTo>
                    <a:pt x="221" y="108"/>
                  </a:lnTo>
                  <a:lnTo>
                    <a:pt x="219" y="82"/>
                  </a:lnTo>
                  <a:lnTo>
                    <a:pt x="211" y="59"/>
                  </a:lnTo>
                  <a:lnTo>
                    <a:pt x="198" y="43"/>
                  </a:lnTo>
                  <a:lnTo>
                    <a:pt x="180" y="31"/>
                  </a:lnTo>
                  <a:lnTo>
                    <a:pt x="169" y="26"/>
                  </a:lnTo>
                  <a:lnTo>
                    <a:pt x="152" y="21"/>
                  </a:lnTo>
                  <a:lnTo>
                    <a:pt x="147" y="20"/>
                  </a:lnTo>
                  <a:lnTo>
                    <a:pt x="142" y="18"/>
                  </a:lnTo>
                  <a:lnTo>
                    <a:pt x="139" y="15"/>
                  </a:lnTo>
                  <a:close/>
                  <a:moveTo>
                    <a:pt x="139" y="0"/>
                  </a:moveTo>
                  <a:lnTo>
                    <a:pt x="141" y="0"/>
                  </a:lnTo>
                  <a:lnTo>
                    <a:pt x="142" y="0"/>
                  </a:lnTo>
                  <a:lnTo>
                    <a:pt x="144" y="2"/>
                  </a:lnTo>
                  <a:lnTo>
                    <a:pt x="146" y="5"/>
                  </a:lnTo>
                  <a:lnTo>
                    <a:pt x="147" y="7"/>
                  </a:lnTo>
                  <a:lnTo>
                    <a:pt x="151" y="8"/>
                  </a:lnTo>
                  <a:lnTo>
                    <a:pt x="155" y="10"/>
                  </a:lnTo>
                  <a:lnTo>
                    <a:pt x="173" y="15"/>
                  </a:lnTo>
                  <a:lnTo>
                    <a:pt x="185" y="20"/>
                  </a:lnTo>
                  <a:lnTo>
                    <a:pt x="205" y="33"/>
                  </a:lnTo>
                  <a:lnTo>
                    <a:pt x="221" y="51"/>
                  </a:lnTo>
                  <a:lnTo>
                    <a:pt x="231" y="75"/>
                  </a:lnTo>
                  <a:lnTo>
                    <a:pt x="232" y="103"/>
                  </a:lnTo>
                  <a:lnTo>
                    <a:pt x="236" y="105"/>
                  </a:lnTo>
                  <a:lnTo>
                    <a:pt x="239" y="108"/>
                  </a:lnTo>
                  <a:lnTo>
                    <a:pt x="241" y="111"/>
                  </a:lnTo>
                  <a:lnTo>
                    <a:pt x="241" y="119"/>
                  </a:lnTo>
                  <a:lnTo>
                    <a:pt x="241" y="131"/>
                  </a:lnTo>
                  <a:lnTo>
                    <a:pt x="237" y="144"/>
                  </a:lnTo>
                  <a:lnTo>
                    <a:pt x="232" y="154"/>
                  </a:lnTo>
                  <a:lnTo>
                    <a:pt x="227" y="159"/>
                  </a:lnTo>
                  <a:lnTo>
                    <a:pt x="223" y="162"/>
                  </a:lnTo>
                  <a:lnTo>
                    <a:pt x="219" y="170"/>
                  </a:lnTo>
                  <a:lnTo>
                    <a:pt x="216" y="178"/>
                  </a:lnTo>
                  <a:lnTo>
                    <a:pt x="211" y="183"/>
                  </a:lnTo>
                  <a:lnTo>
                    <a:pt x="208" y="190"/>
                  </a:lnTo>
                  <a:lnTo>
                    <a:pt x="201" y="198"/>
                  </a:lnTo>
                  <a:lnTo>
                    <a:pt x="196" y="205"/>
                  </a:lnTo>
                  <a:lnTo>
                    <a:pt x="198" y="219"/>
                  </a:lnTo>
                  <a:lnTo>
                    <a:pt x="201" y="231"/>
                  </a:lnTo>
                  <a:lnTo>
                    <a:pt x="205" y="237"/>
                  </a:lnTo>
                  <a:lnTo>
                    <a:pt x="219" y="242"/>
                  </a:lnTo>
                  <a:lnTo>
                    <a:pt x="234" y="247"/>
                  </a:lnTo>
                  <a:lnTo>
                    <a:pt x="254" y="252"/>
                  </a:lnTo>
                  <a:lnTo>
                    <a:pt x="273" y="260"/>
                  </a:lnTo>
                  <a:lnTo>
                    <a:pt x="290" y="267"/>
                  </a:lnTo>
                  <a:lnTo>
                    <a:pt x="301" y="277"/>
                  </a:lnTo>
                  <a:lnTo>
                    <a:pt x="308" y="290"/>
                  </a:lnTo>
                  <a:lnTo>
                    <a:pt x="311" y="303"/>
                  </a:lnTo>
                  <a:lnTo>
                    <a:pt x="313" y="313"/>
                  </a:lnTo>
                  <a:lnTo>
                    <a:pt x="313" y="319"/>
                  </a:lnTo>
                  <a:lnTo>
                    <a:pt x="309" y="334"/>
                  </a:lnTo>
                  <a:lnTo>
                    <a:pt x="299" y="344"/>
                  </a:lnTo>
                  <a:lnTo>
                    <a:pt x="285" y="349"/>
                  </a:lnTo>
                  <a:lnTo>
                    <a:pt x="28" y="349"/>
                  </a:lnTo>
                  <a:lnTo>
                    <a:pt x="13" y="344"/>
                  </a:lnTo>
                  <a:lnTo>
                    <a:pt x="3" y="334"/>
                  </a:lnTo>
                  <a:lnTo>
                    <a:pt x="0" y="319"/>
                  </a:lnTo>
                  <a:lnTo>
                    <a:pt x="0" y="314"/>
                  </a:lnTo>
                  <a:lnTo>
                    <a:pt x="2" y="304"/>
                  </a:lnTo>
                  <a:lnTo>
                    <a:pt x="5" y="290"/>
                  </a:lnTo>
                  <a:lnTo>
                    <a:pt x="13" y="277"/>
                  </a:lnTo>
                  <a:lnTo>
                    <a:pt x="28" y="265"/>
                  </a:lnTo>
                  <a:lnTo>
                    <a:pt x="51" y="255"/>
                  </a:lnTo>
                  <a:lnTo>
                    <a:pt x="75" y="247"/>
                  </a:lnTo>
                  <a:lnTo>
                    <a:pt x="103" y="239"/>
                  </a:lnTo>
                  <a:lnTo>
                    <a:pt x="108" y="236"/>
                  </a:lnTo>
                  <a:lnTo>
                    <a:pt x="113" y="232"/>
                  </a:lnTo>
                  <a:lnTo>
                    <a:pt x="116" y="221"/>
                  </a:lnTo>
                  <a:lnTo>
                    <a:pt x="118" y="206"/>
                  </a:lnTo>
                  <a:lnTo>
                    <a:pt x="111" y="198"/>
                  </a:lnTo>
                  <a:lnTo>
                    <a:pt x="105" y="190"/>
                  </a:lnTo>
                  <a:lnTo>
                    <a:pt x="101" y="183"/>
                  </a:lnTo>
                  <a:lnTo>
                    <a:pt x="97" y="178"/>
                  </a:lnTo>
                  <a:lnTo>
                    <a:pt x="93" y="170"/>
                  </a:lnTo>
                  <a:lnTo>
                    <a:pt x="90" y="162"/>
                  </a:lnTo>
                  <a:lnTo>
                    <a:pt x="85" y="160"/>
                  </a:lnTo>
                  <a:lnTo>
                    <a:pt x="82" y="159"/>
                  </a:lnTo>
                  <a:lnTo>
                    <a:pt x="80" y="154"/>
                  </a:lnTo>
                  <a:lnTo>
                    <a:pt x="75" y="142"/>
                  </a:lnTo>
                  <a:lnTo>
                    <a:pt x="72" y="131"/>
                  </a:lnTo>
                  <a:lnTo>
                    <a:pt x="70" y="119"/>
                  </a:lnTo>
                  <a:lnTo>
                    <a:pt x="72" y="111"/>
                  </a:lnTo>
                  <a:lnTo>
                    <a:pt x="74" y="108"/>
                  </a:lnTo>
                  <a:lnTo>
                    <a:pt x="75" y="105"/>
                  </a:lnTo>
                  <a:lnTo>
                    <a:pt x="80" y="103"/>
                  </a:lnTo>
                  <a:lnTo>
                    <a:pt x="82" y="82"/>
                  </a:lnTo>
                  <a:lnTo>
                    <a:pt x="87" y="64"/>
                  </a:lnTo>
                  <a:lnTo>
                    <a:pt x="93" y="49"/>
                  </a:lnTo>
                  <a:lnTo>
                    <a:pt x="101" y="39"/>
                  </a:lnTo>
                  <a:lnTo>
                    <a:pt x="101" y="36"/>
                  </a:lnTo>
                  <a:lnTo>
                    <a:pt x="105" y="29"/>
                  </a:lnTo>
                  <a:lnTo>
                    <a:pt x="108" y="26"/>
                  </a:lnTo>
                  <a:lnTo>
                    <a:pt x="113" y="23"/>
                  </a:lnTo>
                  <a:lnTo>
                    <a:pt x="119" y="20"/>
                  </a:lnTo>
                  <a:lnTo>
                    <a:pt x="124" y="18"/>
                  </a:lnTo>
                  <a:lnTo>
                    <a:pt x="126" y="13"/>
                  </a:lnTo>
                  <a:lnTo>
                    <a:pt x="128" y="8"/>
                  </a:lnTo>
                  <a:lnTo>
                    <a:pt x="131" y="5"/>
                  </a:lnTo>
                  <a:lnTo>
                    <a:pt x="134" y="2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7821885" y="1031007"/>
            <a:ext cx="511811" cy="402864"/>
            <a:chOff x="-1620688" y="-855450"/>
            <a:chExt cx="877736" cy="690896"/>
          </a:xfrm>
        </p:grpSpPr>
        <p:sp>
          <p:nvSpPr>
            <p:cNvPr id="67" name="Freeform 321"/>
            <p:cNvSpPr>
              <a:spLocks noEditPoints="1"/>
            </p:cNvSpPr>
            <p:nvPr/>
          </p:nvSpPr>
          <p:spPr bwMode="auto">
            <a:xfrm>
              <a:off x="-1247008" y="-855450"/>
              <a:ext cx="504056" cy="469053"/>
            </a:xfrm>
            <a:custGeom>
              <a:avLst/>
              <a:gdLst>
                <a:gd name="T0" fmla="*/ 11 w 360"/>
                <a:gd name="T1" fmla="*/ 306 h 335"/>
                <a:gd name="T2" fmla="*/ 15 w 360"/>
                <a:gd name="T3" fmla="*/ 316 h 335"/>
                <a:gd name="T4" fmla="*/ 25 w 360"/>
                <a:gd name="T5" fmla="*/ 322 h 335"/>
                <a:gd name="T6" fmla="*/ 331 w 360"/>
                <a:gd name="T7" fmla="*/ 324 h 335"/>
                <a:gd name="T8" fmla="*/ 340 w 360"/>
                <a:gd name="T9" fmla="*/ 321 h 335"/>
                <a:gd name="T10" fmla="*/ 347 w 360"/>
                <a:gd name="T11" fmla="*/ 311 h 335"/>
                <a:gd name="T12" fmla="*/ 349 w 360"/>
                <a:gd name="T13" fmla="*/ 216 h 335"/>
                <a:gd name="T14" fmla="*/ 337 w 360"/>
                <a:gd name="T15" fmla="*/ 221 h 335"/>
                <a:gd name="T16" fmla="*/ 227 w 360"/>
                <a:gd name="T17" fmla="*/ 223 h 335"/>
                <a:gd name="T18" fmla="*/ 133 w 360"/>
                <a:gd name="T19" fmla="*/ 245 h 335"/>
                <a:gd name="T20" fmla="*/ 29 w 360"/>
                <a:gd name="T21" fmla="*/ 223 h 335"/>
                <a:gd name="T22" fmla="*/ 18 w 360"/>
                <a:gd name="T23" fmla="*/ 219 h 335"/>
                <a:gd name="T24" fmla="*/ 144 w 360"/>
                <a:gd name="T25" fmla="*/ 187 h 335"/>
                <a:gd name="T26" fmla="*/ 216 w 360"/>
                <a:gd name="T27" fmla="*/ 234 h 335"/>
                <a:gd name="T28" fmla="*/ 144 w 360"/>
                <a:gd name="T29" fmla="*/ 187 h 335"/>
                <a:gd name="T30" fmla="*/ 25 w 360"/>
                <a:gd name="T31" fmla="*/ 56 h 335"/>
                <a:gd name="T32" fmla="*/ 15 w 360"/>
                <a:gd name="T33" fmla="*/ 62 h 335"/>
                <a:gd name="T34" fmla="*/ 11 w 360"/>
                <a:gd name="T35" fmla="*/ 72 h 335"/>
                <a:gd name="T36" fmla="*/ 13 w 360"/>
                <a:gd name="T37" fmla="*/ 198 h 335"/>
                <a:gd name="T38" fmla="*/ 20 w 360"/>
                <a:gd name="T39" fmla="*/ 206 h 335"/>
                <a:gd name="T40" fmla="*/ 29 w 360"/>
                <a:gd name="T41" fmla="*/ 209 h 335"/>
                <a:gd name="T42" fmla="*/ 133 w 360"/>
                <a:gd name="T43" fmla="*/ 173 h 335"/>
                <a:gd name="T44" fmla="*/ 227 w 360"/>
                <a:gd name="T45" fmla="*/ 209 h 335"/>
                <a:gd name="T46" fmla="*/ 335 w 360"/>
                <a:gd name="T47" fmla="*/ 209 h 335"/>
                <a:gd name="T48" fmla="*/ 345 w 360"/>
                <a:gd name="T49" fmla="*/ 203 h 335"/>
                <a:gd name="T50" fmla="*/ 349 w 360"/>
                <a:gd name="T51" fmla="*/ 191 h 335"/>
                <a:gd name="T52" fmla="*/ 347 w 360"/>
                <a:gd name="T53" fmla="*/ 67 h 335"/>
                <a:gd name="T54" fmla="*/ 340 w 360"/>
                <a:gd name="T55" fmla="*/ 57 h 335"/>
                <a:gd name="T56" fmla="*/ 331 w 360"/>
                <a:gd name="T57" fmla="*/ 54 h 335"/>
                <a:gd name="T58" fmla="*/ 144 w 360"/>
                <a:gd name="T59" fmla="*/ 11 h 335"/>
                <a:gd name="T60" fmla="*/ 136 w 360"/>
                <a:gd name="T61" fmla="*/ 15 h 335"/>
                <a:gd name="T62" fmla="*/ 129 w 360"/>
                <a:gd name="T63" fmla="*/ 23 h 335"/>
                <a:gd name="T64" fmla="*/ 118 w 360"/>
                <a:gd name="T65" fmla="*/ 43 h 335"/>
                <a:gd name="T66" fmla="*/ 234 w 360"/>
                <a:gd name="T67" fmla="*/ 28 h 335"/>
                <a:gd name="T68" fmla="*/ 227 w 360"/>
                <a:gd name="T69" fmla="*/ 18 h 335"/>
                <a:gd name="T70" fmla="*/ 221 w 360"/>
                <a:gd name="T71" fmla="*/ 13 h 335"/>
                <a:gd name="T72" fmla="*/ 144 w 360"/>
                <a:gd name="T73" fmla="*/ 11 h 335"/>
                <a:gd name="T74" fmla="*/ 216 w 360"/>
                <a:gd name="T75" fmla="*/ 0 h 335"/>
                <a:gd name="T76" fmla="*/ 234 w 360"/>
                <a:gd name="T77" fmla="*/ 8 h 335"/>
                <a:gd name="T78" fmla="*/ 244 w 360"/>
                <a:gd name="T79" fmla="*/ 23 h 335"/>
                <a:gd name="T80" fmla="*/ 255 w 360"/>
                <a:gd name="T81" fmla="*/ 43 h 335"/>
                <a:gd name="T82" fmla="*/ 345 w 360"/>
                <a:gd name="T83" fmla="*/ 46 h 335"/>
                <a:gd name="T84" fmla="*/ 360 w 360"/>
                <a:gd name="T85" fmla="*/ 72 h 335"/>
                <a:gd name="T86" fmla="*/ 355 w 360"/>
                <a:gd name="T87" fmla="*/ 321 h 335"/>
                <a:gd name="T88" fmla="*/ 331 w 360"/>
                <a:gd name="T89" fmla="*/ 335 h 335"/>
                <a:gd name="T90" fmla="*/ 15 w 360"/>
                <a:gd name="T91" fmla="*/ 332 h 335"/>
                <a:gd name="T92" fmla="*/ 0 w 360"/>
                <a:gd name="T93" fmla="*/ 306 h 335"/>
                <a:gd name="T94" fmla="*/ 5 w 360"/>
                <a:gd name="T95" fmla="*/ 57 h 335"/>
                <a:gd name="T96" fmla="*/ 29 w 360"/>
                <a:gd name="T97" fmla="*/ 43 h 335"/>
                <a:gd name="T98" fmla="*/ 115 w 360"/>
                <a:gd name="T99" fmla="*/ 25 h 335"/>
                <a:gd name="T100" fmla="*/ 124 w 360"/>
                <a:gd name="T101" fmla="*/ 8 h 335"/>
                <a:gd name="T102" fmla="*/ 144 w 360"/>
                <a:gd name="T103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0" h="335">
                  <a:moveTo>
                    <a:pt x="11" y="216"/>
                  </a:moveTo>
                  <a:lnTo>
                    <a:pt x="11" y="306"/>
                  </a:lnTo>
                  <a:lnTo>
                    <a:pt x="13" y="311"/>
                  </a:lnTo>
                  <a:lnTo>
                    <a:pt x="15" y="316"/>
                  </a:lnTo>
                  <a:lnTo>
                    <a:pt x="20" y="321"/>
                  </a:lnTo>
                  <a:lnTo>
                    <a:pt x="25" y="322"/>
                  </a:lnTo>
                  <a:lnTo>
                    <a:pt x="29" y="324"/>
                  </a:lnTo>
                  <a:lnTo>
                    <a:pt x="331" y="324"/>
                  </a:lnTo>
                  <a:lnTo>
                    <a:pt x="335" y="322"/>
                  </a:lnTo>
                  <a:lnTo>
                    <a:pt x="340" y="321"/>
                  </a:lnTo>
                  <a:lnTo>
                    <a:pt x="345" y="316"/>
                  </a:lnTo>
                  <a:lnTo>
                    <a:pt x="347" y="311"/>
                  </a:lnTo>
                  <a:lnTo>
                    <a:pt x="349" y="306"/>
                  </a:lnTo>
                  <a:lnTo>
                    <a:pt x="349" y="216"/>
                  </a:lnTo>
                  <a:lnTo>
                    <a:pt x="342" y="219"/>
                  </a:lnTo>
                  <a:lnTo>
                    <a:pt x="337" y="221"/>
                  </a:lnTo>
                  <a:lnTo>
                    <a:pt x="331" y="223"/>
                  </a:lnTo>
                  <a:lnTo>
                    <a:pt x="227" y="223"/>
                  </a:lnTo>
                  <a:lnTo>
                    <a:pt x="227" y="245"/>
                  </a:lnTo>
                  <a:lnTo>
                    <a:pt x="133" y="245"/>
                  </a:lnTo>
                  <a:lnTo>
                    <a:pt x="133" y="223"/>
                  </a:lnTo>
                  <a:lnTo>
                    <a:pt x="29" y="223"/>
                  </a:lnTo>
                  <a:lnTo>
                    <a:pt x="23" y="221"/>
                  </a:lnTo>
                  <a:lnTo>
                    <a:pt x="18" y="219"/>
                  </a:lnTo>
                  <a:lnTo>
                    <a:pt x="11" y="216"/>
                  </a:lnTo>
                  <a:close/>
                  <a:moveTo>
                    <a:pt x="144" y="187"/>
                  </a:moveTo>
                  <a:lnTo>
                    <a:pt x="144" y="234"/>
                  </a:lnTo>
                  <a:lnTo>
                    <a:pt x="216" y="234"/>
                  </a:lnTo>
                  <a:lnTo>
                    <a:pt x="216" y="187"/>
                  </a:lnTo>
                  <a:lnTo>
                    <a:pt x="144" y="187"/>
                  </a:lnTo>
                  <a:close/>
                  <a:moveTo>
                    <a:pt x="29" y="54"/>
                  </a:moveTo>
                  <a:lnTo>
                    <a:pt x="25" y="56"/>
                  </a:lnTo>
                  <a:lnTo>
                    <a:pt x="20" y="57"/>
                  </a:lnTo>
                  <a:lnTo>
                    <a:pt x="15" y="62"/>
                  </a:lnTo>
                  <a:lnTo>
                    <a:pt x="13" y="67"/>
                  </a:lnTo>
                  <a:lnTo>
                    <a:pt x="11" y="72"/>
                  </a:lnTo>
                  <a:lnTo>
                    <a:pt x="11" y="191"/>
                  </a:lnTo>
                  <a:lnTo>
                    <a:pt x="13" y="198"/>
                  </a:lnTo>
                  <a:lnTo>
                    <a:pt x="15" y="203"/>
                  </a:lnTo>
                  <a:lnTo>
                    <a:pt x="20" y="206"/>
                  </a:lnTo>
                  <a:lnTo>
                    <a:pt x="25" y="209"/>
                  </a:lnTo>
                  <a:lnTo>
                    <a:pt x="29" y="209"/>
                  </a:lnTo>
                  <a:lnTo>
                    <a:pt x="133" y="209"/>
                  </a:lnTo>
                  <a:lnTo>
                    <a:pt x="133" y="173"/>
                  </a:lnTo>
                  <a:lnTo>
                    <a:pt x="227" y="173"/>
                  </a:lnTo>
                  <a:lnTo>
                    <a:pt x="227" y="209"/>
                  </a:lnTo>
                  <a:lnTo>
                    <a:pt x="331" y="209"/>
                  </a:lnTo>
                  <a:lnTo>
                    <a:pt x="335" y="209"/>
                  </a:lnTo>
                  <a:lnTo>
                    <a:pt x="340" y="206"/>
                  </a:lnTo>
                  <a:lnTo>
                    <a:pt x="345" y="203"/>
                  </a:lnTo>
                  <a:lnTo>
                    <a:pt x="347" y="198"/>
                  </a:lnTo>
                  <a:lnTo>
                    <a:pt x="349" y="191"/>
                  </a:lnTo>
                  <a:lnTo>
                    <a:pt x="349" y="72"/>
                  </a:lnTo>
                  <a:lnTo>
                    <a:pt x="347" y="67"/>
                  </a:lnTo>
                  <a:lnTo>
                    <a:pt x="345" y="62"/>
                  </a:lnTo>
                  <a:lnTo>
                    <a:pt x="340" y="57"/>
                  </a:lnTo>
                  <a:lnTo>
                    <a:pt x="335" y="56"/>
                  </a:lnTo>
                  <a:lnTo>
                    <a:pt x="331" y="54"/>
                  </a:lnTo>
                  <a:lnTo>
                    <a:pt x="29" y="54"/>
                  </a:lnTo>
                  <a:close/>
                  <a:moveTo>
                    <a:pt x="144" y="11"/>
                  </a:moveTo>
                  <a:lnTo>
                    <a:pt x="139" y="13"/>
                  </a:lnTo>
                  <a:lnTo>
                    <a:pt x="136" y="15"/>
                  </a:lnTo>
                  <a:lnTo>
                    <a:pt x="133" y="18"/>
                  </a:lnTo>
                  <a:lnTo>
                    <a:pt x="129" y="23"/>
                  </a:lnTo>
                  <a:lnTo>
                    <a:pt x="126" y="29"/>
                  </a:lnTo>
                  <a:lnTo>
                    <a:pt x="118" y="43"/>
                  </a:lnTo>
                  <a:lnTo>
                    <a:pt x="242" y="43"/>
                  </a:lnTo>
                  <a:lnTo>
                    <a:pt x="234" y="28"/>
                  </a:lnTo>
                  <a:lnTo>
                    <a:pt x="231" y="23"/>
                  </a:lnTo>
                  <a:lnTo>
                    <a:pt x="227" y="18"/>
                  </a:lnTo>
                  <a:lnTo>
                    <a:pt x="224" y="15"/>
                  </a:lnTo>
                  <a:lnTo>
                    <a:pt x="221" y="13"/>
                  </a:lnTo>
                  <a:lnTo>
                    <a:pt x="216" y="11"/>
                  </a:lnTo>
                  <a:lnTo>
                    <a:pt x="144" y="11"/>
                  </a:lnTo>
                  <a:close/>
                  <a:moveTo>
                    <a:pt x="144" y="0"/>
                  </a:moveTo>
                  <a:lnTo>
                    <a:pt x="216" y="0"/>
                  </a:lnTo>
                  <a:lnTo>
                    <a:pt x="226" y="2"/>
                  </a:lnTo>
                  <a:lnTo>
                    <a:pt x="234" y="8"/>
                  </a:lnTo>
                  <a:lnTo>
                    <a:pt x="241" y="15"/>
                  </a:lnTo>
                  <a:lnTo>
                    <a:pt x="244" y="23"/>
                  </a:lnTo>
                  <a:lnTo>
                    <a:pt x="245" y="25"/>
                  </a:lnTo>
                  <a:lnTo>
                    <a:pt x="255" y="43"/>
                  </a:lnTo>
                  <a:lnTo>
                    <a:pt x="331" y="43"/>
                  </a:lnTo>
                  <a:lnTo>
                    <a:pt x="345" y="46"/>
                  </a:lnTo>
                  <a:lnTo>
                    <a:pt x="355" y="57"/>
                  </a:lnTo>
                  <a:lnTo>
                    <a:pt x="360" y="72"/>
                  </a:lnTo>
                  <a:lnTo>
                    <a:pt x="360" y="306"/>
                  </a:lnTo>
                  <a:lnTo>
                    <a:pt x="355" y="321"/>
                  </a:lnTo>
                  <a:lnTo>
                    <a:pt x="345" y="332"/>
                  </a:lnTo>
                  <a:lnTo>
                    <a:pt x="331" y="335"/>
                  </a:lnTo>
                  <a:lnTo>
                    <a:pt x="29" y="335"/>
                  </a:lnTo>
                  <a:lnTo>
                    <a:pt x="15" y="332"/>
                  </a:lnTo>
                  <a:lnTo>
                    <a:pt x="5" y="321"/>
                  </a:lnTo>
                  <a:lnTo>
                    <a:pt x="0" y="306"/>
                  </a:lnTo>
                  <a:lnTo>
                    <a:pt x="0" y="72"/>
                  </a:lnTo>
                  <a:lnTo>
                    <a:pt x="5" y="57"/>
                  </a:lnTo>
                  <a:lnTo>
                    <a:pt x="15" y="46"/>
                  </a:lnTo>
                  <a:lnTo>
                    <a:pt x="29" y="43"/>
                  </a:lnTo>
                  <a:lnTo>
                    <a:pt x="105" y="43"/>
                  </a:lnTo>
                  <a:lnTo>
                    <a:pt x="115" y="25"/>
                  </a:lnTo>
                  <a:lnTo>
                    <a:pt x="119" y="16"/>
                  </a:lnTo>
                  <a:lnTo>
                    <a:pt x="124" y="8"/>
                  </a:lnTo>
                  <a:lnTo>
                    <a:pt x="133" y="2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D2327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451"/>
            <p:cNvSpPr>
              <a:spLocks noEditPoints="1"/>
            </p:cNvSpPr>
            <p:nvPr/>
          </p:nvSpPr>
          <p:spPr bwMode="auto">
            <a:xfrm>
              <a:off x="-1620688" y="-668610"/>
              <a:ext cx="452062" cy="504056"/>
            </a:xfrm>
            <a:custGeom>
              <a:avLst/>
              <a:gdLst>
                <a:gd name="T0" fmla="*/ 137 w 313"/>
                <a:gd name="T1" fmla="*/ 21 h 349"/>
                <a:gd name="T2" fmla="*/ 131 w 313"/>
                <a:gd name="T3" fmla="*/ 31 h 349"/>
                <a:gd name="T4" fmla="*/ 121 w 313"/>
                <a:gd name="T5" fmla="*/ 31 h 349"/>
                <a:gd name="T6" fmla="*/ 116 w 313"/>
                <a:gd name="T7" fmla="*/ 39 h 349"/>
                <a:gd name="T8" fmla="*/ 93 w 313"/>
                <a:gd name="T9" fmla="*/ 83 h 349"/>
                <a:gd name="T10" fmla="*/ 88 w 313"/>
                <a:gd name="T11" fmla="*/ 113 h 349"/>
                <a:gd name="T12" fmla="*/ 83 w 313"/>
                <a:gd name="T13" fmla="*/ 115 h 349"/>
                <a:gd name="T14" fmla="*/ 92 w 313"/>
                <a:gd name="T15" fmla="*/ 151 h 349"/>
                <a:gd name="T16" fmla="*/ 100 w 313"/>
                <a:gd name="T17" fmla="*/ 155 h 349"/>
                <a:gd name="T18" fmla="*/ 115 w 313"/>
                <a:gd name="T19" fmla="*/ 183 h 349"/>
                <a:gd name="T20" fmla="*/ 129 w 313"/>
                <a:gd name="T21" fmla="*/ 200 h 349"/>
                <a:gd name="T22" fmla="*/ 124 w 313"/>
                <a:gd name="T23" fmla="*/ 234 h 349"/>
                <a:gd name="T24" fmla="*/ 69 w 313"/>
                <a:gd name="T25" fmla="*/ 262 h 349"/>
                <a:gd name="T26" fmla="*/ 13 w 313"/>
                <a:gd name="T27" fmla="*/ 306 h 349"/>
                <a:gd name="T28" fmla="*/ 15 w 313"/>
                <a:gd name="T29" fmla="*/ 329 h 349"/>
                <a:gd name="T30" fmla="*/ 285 w 313"/>
                <a:gd name="T31" fmla="*/ 335 h 349"/>
                <a:gd name="T32" fmla="*/ 301 w 313"/>
                <a:gd name="T33" fmla="*/ 324 h 349"/>
                <a:gd name="T34" fmla="*/ 296 w 313"/>
                <a:gd name="T35" fmla="*/ 291 h 349"/>
                <a:gd name="T36" fmla="*/ 231 w 313"/>
                <a:gd name="T37" fmla="*/ 259 h 349"/>
                <a:gd name="T38" fmla="*/ 187 w 313"/>
                <a:gd name="T39" fmla="*/ 227 h 349"/>
                <a:gd name="T40" fmla="*/ 187 w 313"/>
                <a:gd name="T41" fmla="*/ 198 h 349"/>
                <a:gd name="T42" fmla="*/ 206 w 313"/>
                <a:gd name="T43" fmla="*/ 170 h 349"/>
                <a:gd name="T44" fmla="*/ 218 w 313"/>
                <a:gd name="T45" fmla="*/ 152 h 349"/>
                <a:gd name="T46" fmla="*/ 229 w 313"/>
                <a:gd name="T47" fmla="*/ 123 h 349"/>
                <a:gd name="T48" fmla="*/ 224 w 313"/>
                <a:gd name="T49" fmla="*/ 115 h 349"/>
                <a:gd name="T50" fmla="*/ 219 w 313"/>
                <a:gd name="T51" fmla="*/ 82 h 349"/>
                <a:gd name="T52" fmla="*/ 169 w 313"/>
                <a:gd name="T53" fmla="*/ 26 h 349"/>
                <a:gd name="T54" fmla="*/ 139 w 313"/>
                <a:gd name="T55" fmla="*/ 15 h 349"/>
                <a:gd name="T56" fmla="*/ 144 w 313"/>
                <a:gd name="T57" fmla="*/ 2 h 349"/>
                <a:gd name="T58" fmla="*/ 155 w 313"/>
                <a:gd name="T59" fmla="*/ 10 h 349"/>
                <a:gd name="T60" fmla="*/ 221 w 313"/>
                <a:gd name="T61" fmla="*/ 51 h 349"/>
                <a:gd name="T62" fmla="*/ 239 w 313"/>
                <a:gd name="T63" fmla="*/ 108 h 349"/>
                <a:gd name="T64" fmla="*/ 237 w 313"/>
                <a:gd name="T65" fmla="*/ 144 h 349"/>
                <a:gd name="T66" fmla="*/ 219 w 313"/>
                <a:gd name="T67" fmla="*/ 170 h 349"/>
                <a:gd name="T68" fmla="*/ 201 w 313"/>
                <a:gd name="T69" fmla="*/ 198 h 349"/>
                <a:gd name="T70" fmla="*/ 205 w 313"/>
                <a:gd name="T71" fmla="*/ 237 h 349"/>
                <a:gd name="T72" fmla="*/ 273 w 313"/>
                <a:gd name="T73" fmla="*/ 260 h 349"/>
                <a:gd name="T74" fmla="*/ 311 w 313"/>
                <a:gd name="T75" fmla="*/ 303 h 349"/>
                <a:gd name="T76" fmla="*/ 299 w 313"/>
                <a:gd name="T77" fmla="*/ 344 h 349"/>
                <a:gd name="T78" fmla="*/ 3 w 313"/>
                <a:gd name="T79" fmla="*/ 334 h 349"/>
                <a:gd name="T80" fmla="*/ 5 w 313"/>
                <a:gd name="T81" fmla="*/ 290 h 349"/>
                <a:gd name="T82" fmla="*/ 75 w 313"/>
                <a:gd name="T83" fmla="*/ 247 h 349"/>
                <a:gd name="T84" fmla="*/ 116 w 313"/>
                <a:gd name="T85" fmla="*/ 221 h 349"/>
                <a:gd name="T86" fmla="*/ 101 w 313"/>
                <a:gd name="T87" fmla="*/ 183 h 349"/>
                <a:gd name="T88" fmla="*/ 85 w 313"/>
                <a:gd name="T89" fmla="*/ 160 h 349"/>
                <a:gd name="T90" fmla="*/ 72 w 313"/>
                <a:gd name="T91" fmla="*/ 131 h 349"/>
                <a:gd name="T92" fmla="*/ 75 w 313"/>
                <a:gd name="T93" fmla="*/ 105 h 349"/>
                <a:gd name="T94" fmla="*/ 93 w 313"/>
                <a:gd name="T95" fmla="*/ 49 h 349"/>
                <a:gd name="T96" fmla="*/ 108 w 313"/>
                <a:gd name="T97" fmla="*/ 26 h 349"/>
                <a:gd name="T98" fmla="*/ 126 w 313"/>
                <a:gd name="T99" fmla="*/ 13 h 349"/>
                <a:gd name="T100" fmla="*/ 139 w 313"/>
                <a:gd name="T101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3" h="349">
                  <a:moveTo>
                    <a:pt x="139" y="15"/>
                  </a:moveTo>
                  <a:lnTo>
                    <a:pt x="137" y="20"/>
                  </a:lnTo>
                  <a:lnTo>
                    <a:pt x="137" y="20"/>
                  </a:lnTo>
                  <a:lnTo>
                    <a:pt x="137" y="21"/>
                  </a:lnTo>
                  <a:lnTo>
                    <a:pt x="137" y="25"/>
                  </a:lnTo>
                  <a:lnTo>
                    <a:pt x="137" y="28"/>
                  </a:lnTo>
                  <a:lnTo>
                    <a:pt x="134" y="29"/>
                  </a:lnTo>
                  <a:lnTo>
                    <a:pt x="131" y="31"/>
                  </a:lnTo>
                  <a:lnTo>
                    <a:pt x="131" y="31"/>
                  </a:lnTo>
                  <a:lnTo>
                    <a:pt x="129" y="31"/>
                  </a:lnTo>
                  <a:lnTo>
                    <a:pt x="124" y="31"/>
                  </a:lnTo>
                  <a:lnTo>
                    <a:pt x="121" y="31"/>
                  </a:lnTo>
                  <a:lnTo>
                    <a:pt x="116" y="34"/>
                  </a:lnTo>
                  <a:lnTo>
                    <a:pt x="116" y="34"/>
                  </a:lnTo>
                  <a:lnTo>
                    <a:pt x="118" y="38"/>
                  </a:lnTo>
                  <a:lnTo>
                    <a:pt x="116" y="39"/>
                  </a:lnTo>
                  <a:lnTo>
                    <a:pt x="115" y="41"/>
                  </a:lnTo>
                  <a:lnTo>
                    <a:pt x="106" y="51"/>
                  </a:lnTo>
                  <a:lnTo>
                    <a:pt x="98" y="65"/>
                  </a:lnTo>
                  <a:lnTo>
                    <a:pt x="93" y="83"/>
                  </a:lnTo>
                  <a:lnTo>
                    <a:pt x="92" y="108"/>
                  </a:lnTo>
                  <a:lnTo>
                    <a:pt x="92" y="111"/>
                  </a:lnTo>
                  <a:lnTo>
                    <a:pt x="90" y="113"/>
                  </a:lnTo>
                  <a:lnTo>
                    <a:pt x="88" y="113"/>
                  </a:lnTo>
                  <a:lnTo>
                    <a:pt x="85" y="115"/>
                  </a:lnTo>
                  <a:lnTo>
                    <a:pt x="85" y="115"/>
                  </a:lnTo>
                  <a:lnTo>
                    <a:pt x="83" y="115"/>
                  </a:lnTo>
                  <a:lnTo>
                    <a:pt x="83" y="115"/>
                  </a:lnTo>
                  <a:lnTo>
                    <a:pt x="83" y="123"/>
                  </a:lnTo>
                  <a:lnTo>
                    <a:pt x="85" y="136"/>
                  </a:lnTo>
                  <a:lnTo>
                    <a:pt x="90" y="149"/>
                  </a:lnTo>
                  <a:lnTo>
                    <a:pt x="92" y="151"/>
                  </a:lnTo>
                  <a:lnTo>
                    <a:pt x="93" y="151"/>
                  </a:lnTo>
                  <a:lnTo>
                    <a:pt x="95" y="152"/>
                  </a:lnTo>
                  <a:lnTo>
                    <a:pt x="98" y="152"/>
                  </a:lnTo>
                  <a:lnTo>
                    <a:pt x="100" y="155"/>
                  </a:lnTo>
                  <a:lnTo>
                    <a:pt x="103" y="164"/>
                  </a:lnTo>
                  <a:lnTo>
                    <a:pt x="106" y="170"/>
                  </a:lnTo>
                  <a:lnTo>
                    <a:pt x="111" y="178"/>
                  </a:lnTo>
                  <a:lnTo>
                    <a:pt x="115" y="183"/>
                  </a:lnTo>
                  <a:lnTo>
                    <a:pt x="119" y="190"/>
                  </a:lnTo>
                  <a:lnTo>
                    <a:pt x="123" y="195"/>
                  </a:lnTo>
                  <a:lnTo>
                    <a:pt x="128" y="198"/>
                  </a:lnTo>
                  <a:lnTo>
                    <a:pt x="129" y="200"/>
                  </a:lnTo>
                  <a:lnTo>
                    <a:pt x="129" y="203"/>
                  </a:lnTo>
                  <a:lnTo>
                    <a:pt x="129" y="211"/>
                  </a:lnTo>
                  <a:lnTo>
                    <a:pt x="128" y="223"/>
                  </a:lnTo>
                  <a:lnTo>
                    <a:pt x="124" y="234"/>
                  </a:lnTo>
                  <a:lnTo>
                    <a:pt x="119" y="242"/>
                  </a:lnTo>
                  <a:lnTo>
                    <a:pt x="111" y="247"/>
                  </a:lnTo>
                  <a:lnTo>
                    <a:pt x="106" y="250"/>
                  </a:lnTo>
                  <a:lnTo>
                    <a:pt x="69" y="262"/>
                  </a:lnTo>
                  <a:lnTo>
                    <a:pt x="41" y="273"/>
                  </a:lnTo>
                  <a:lnTo>
                    <a:pt x="25" y="283"/>
                  </a:lnTo>
                  <a:lnTo>
                    <a:pt x="16" y="291"/>
                  </a:lnTo>
                  <a:lnTo>
                    <a:pt x="13" y="306"/>
                  </a:lnTo>
                  <a:lnTo>
                    <a:pt x="11" y="316"/>
                  </a:lnTo>
                  <a:lnTo>
                    <a:pt x="11" y="319"/>
                  </a:lnTo>
                  <a:lnTo>
                    <a:pt x="11" y="324"/>
                  </a:lnTo>
                  <a:lnTo>
                    <a:pt x="15" y="329"/>
                  </a:lnTo>
                  <a:lnTo>
                    <a:pt x="18" y="332"/>
                  </a:lnTo>
                  <a:lnTo>
                    <a:pt x="23" y="335"/>
                  </a:lnTo>
                  <a:lnTo>
                    <a:pt x="28" y="335"/>
                  </a:lnTo>
                  <a:lnTo>
                    <a:pt x="285" y="335"/>
                  </a:lnTo>
                  <a:lnTo>
                    <a:pt x="290" y="335"/>
                  </a:lnTo>
                  <a:lnTo>
                    <a:pt x="295" y="332"/>
                  </a:lnTo>
                  <a:lnTo>
                    <a:pt x="298" y="329"/>
                  </a:lnTo>
                  <a:lnTo>
                    <a:pt x="301" y="324"/>
                  </a:lnTo>
                  <a:lnTo>
                    <a:pt x="301" y="319"/>
                  </a:lnTo>
                  <a:lnTo>
                    <a:pt x="301" y="314"/>
                  </a:lnTo>
                  <a:lnTo>
                    <a:pt x="299" y="306"/>
                  </a:lnTo>
                  <a:lnTo>
                    <a:pt x="296" y="291"/>
                  </a:lnTo>
                  <a:lnTo>
                    <a:pt x="288" y="281"/>
                  </a:lnTo>
                  <a:lnTo>
                    <a:pt x="272" y="272"/>
                  </a:lnTo>
                  <a:lnTo>
                    <a:pt x="252" y="265"/>
                  </a:lnTo>
                  <a:lnTo>
                    <a:pt x="231" y="259"/>
                  </a:lnTo>
                  <a:lnTo>
                    <a:pt x="214" y="252"/>
                  </a:lnTo>
                  <a:lnTo>
                    <a:pt x="200" y="247"/>
                  </a:lnTo>
                  <a:lnTo>
                    <a:pt x="191" y="241"/>
                  </a:lnTo>
                  <a:lnTo>
                    <a:pt x="187" y="227"/>
                  </a:lnTo>
                  <a:lnTo>
                    <a:pt x="185" y="214"/>
                  </a:lnTo>
                  <a:lnTo>
                    <a:pt x="183" y="203"/>
                  </a:lnTo>
                  <a:lnTo>
                    <a:pt x="185" y="200"/>
                  </a:lnTo>
                  <a:lnTo>
                    <a:pt x="187" y="198"/>
                  </a:lnTo>
                  <a:lnTo>
                    <a:pt x="191" y="191"/>
                  </a:lnTo>
                  <a:lnTo>
                    <a:pt x="198" y="183"/>
                  </a:lnTo>
                  <a:lnTo>
                    <a:pt x="201" y="178"/>
                  </a:lnTo>
                  <a:lnTo>
                    <a:pt x="206" y="170"/>
                  </a:lnTo>
                  <a:lnTo>
                    <a:pt x="209" y="164"/>
                  </a:lnTo>
                  <a:lnTo>
                    <a:pt x="213" y="155"/>
                  </a:lnTo>
                  <a:lnTo>
                    <a:pt x="214" y="154"/>
                  </a:lnTo>
                  <a:lnTo>
                    <a:pt x="218" y="152"/>
                  </a:lnTo>
                  <a:lnTo>
                    <a:pt x="219" y="151"/>
                  </a:lnTo>
                  <a:lnTo>
                    <a:pt x="221" y="149"/>
                  </a:lnTo>
                  <a:lnTo>
                    <a:pt x="226" y="136"/>
                  </a:lnTo>
                  <a:lnTo>
                    <a:pt x="229" y="123"/>
                  </a:lnTo>
                  <a:lnTo>
                    <a:pt x="229" y="115"/>
                  </a:lnTo>
                  <a:lnTo>
                    <a:pt x="229" y="115"/>
                  </a:lnTo>
                  <a:lnTo>
                    <a:pt x="227" y="115"/>
                  </a:lnTo>
                  <a:lnTo>
                    <a:pt x="224" y="115"/>
                  </a:lnTo>
                  <a:lnTo>
                    <a:pt x="223" y="113"/>
                  </a:lnTo>
                  <a:lnTo>
                    <a:pt x="221" y="111"/>
                  </a:lnTo>
                  <a:lnTo>
                    <a:pt x="221" y="108"/>
                  </a:lnTo>
                  <a:lnTo>
                    <a:pt x="219" y="82"/>
                  </a:lnTo>
                  <a:lnTo>
                    <a:pt x="211" y="59"/>
                  </a:lnTo>
                  <a:lnTo>
                    <a:pt x="198" y="43"/>
                  </a:lnTo>
                  <a:lnTo>
                    <a:pt x="180" y="31"/>
                  </a:lnTo>
                  <a:lnTo>
                    <a:pt x="169" y="26"/>
                  </a:lnTo>
                  <a:lnTo>
                    <a:pt x="152" y="21"/>
                  </a:lnTo>
                  <a:lnTo>
                    <a:pt x="147" y="20"/>
                  </a:lnTo>
                  <a:lnTo>
                    <a:pt x="142" y="18"/>
                  </a:lnTo>
                  <a:lnTo>
                    <a:pt x="139" y="15"/>
                  </a:lnTo>
                  <a:close/>
                  <a:moveTo>
                    <a:pt x="139" y="0"/>
                  </a:moveTo>
                  <a:lnTo>
                    <a:pt x="141" y="0"/>
                  </a:lnTo>
                  <a:lnTo>
                    <a:pt x="142" y="0"/>
                  </a:lnTo>
                  <a:lnTo>
                    <a:pt x="144" y="2"/>
                  </a:lnTo>
                  <a:lnTo>
                    <a:pt x="146" y="5"/>
                  </a:lnTo>
                  <a:lnTo>
                    <a:pt x="147" y="7"/>
                  </a:lnTo>
                  <a:lnTo>
                    <a:pt x="151" y="8"/>
                  </a:lnTo>
                  <a:lnTo>
                    <a:pt x="155" y="10"/>
                  </a:lnTo>
                  <a:lnTo>
                    <a:pt x="173" y="15"/>
                  </a:lnTo>
                  <a:lnTo>
                    <a:pt x="185" y="20"/>
                  </a:lnTo>
                  <a:lnTo>
                    <a:pt x="205" y="33"/>
                  </a:lnTo>
                  <a:lnTo>
                    <a:pt x="221" y="51"/>
                  </a:lnTo>
                  <a:lnTo>
                    <a:pt x="231" y="75"/>
                  </a:lnTo>
                  <a:lnTo>
                    <a:pt x="232" y="103"/>
                  </a:lnTo>
                  <a:lnTo>
                    <a:pt x="236" y="105"/>
                  </a:lnTo>
                  <a:lnTo>
                    <a:pt x="239" y="108"/>
                  </a:lnTo>
                  <a:lnTo>
                    <a:pt x="241" y="111"/>
                  </a:lnTo>
                  <a:lnTo>
                    <a:pt x="241" y="119"/>
                  </a:lnTo>
                  <a:lnTo>
                    <a:pt x="241" y="131"/>
                  </a:lnTo>
                  <a:lnTo>
                    <a:pt x="237" y="144"/>
                  </a:lnTo>
                  <a:lnTo>
                    <a:pt x="232" y="154"/>
                  </a:lnTo>
                  <a:lnTo>
                    <a:pt x="227" y="159"/>
                  </a:lnTo>
                  <a:lnTo>
                    <a:pt x="223" y="162"/>
                  </a:lnTo>
                  <a:lnTo>
                    <a:pt x="219" y="170"/>
                  </a:lnTo>
                  <a:lnTo>
                    <a:pt x="216" y="178"/>
                  </a:lnTo>
                  <a:lnTo>
                    <a:pt x="211" y="183"/>
                  </a:lnTo>
                  <a:lnTo>
                    <a:pt x="208" y="190"/>
                  </a:lnTo>
                  <a:lnTo>
                    <a:pt x="201" y="198"/>
                  </a:lnTo>
                  <a:lnTo>
                    <a:pt x="196" y="205"/>
                  </a:lnTo>
                  <a:lnTo>
                    <a:pt x="198" y="219"/>
                  </a:lnTo>
                  <a:lnTo>
                    <a:pt x="201" y="231"/>
                  </a:lnTo>
                  <a:lnTo>
                    <a:pt x="205" y="237"/>
                  </a:lnTo>
                  <a:lnTo>
                    <a:pt x="219" y="242"/>
                  </a:lnTo>
                  <a:lnTo>
                    <a:pt x="234" y="247"/>
                  </a:lnTo>
                  <a:lnTo>
                    <a:pt x="254" y="252"/>
                  </a:lnTo>
                  <a:lnTo>
                    <a:pt x="273" y="260"/>
                  </a:lnTo>
                  <a:lnTo>
                    <a:pt x="290" y="267"/>
                  </a:lnTo>
                  <a:lnTo>
                    <a:pt x="301" y="277"/>
                  </a:lnTo>
                  <a:lnTo>
                    <a:pt x="308" y="290"/>
                  </a:lnTo>
                  <a:lnTo>
                    <a:pt x="311" y="303"/>
                  </a:lnTo>
                  <a:lnTo>
                    <a:pt x="313" y="313"/>
                  </a:lnTo>
                  <a:lnTo>
                    <a:pt x="313" y="319"/>
                  </a:lnTo>
                  <a:lnTo>
                    <a:pt x="309" y="334"/>
                  </a:lnTo>
                  <a:lnTo>
                    <a:pt x="299" y="344"/>
                  </a:lnTo>
                  <a:lnTo>
                    <a:pt x="285" y="349"/>
                  </a:lnTo>
                  <a:lnTo>
                    <a:pt x="28" y="349"/>
                  </a:lnTo>
                  <a:lnTo>
                    <a:pt x="13" y="344"/>
                  </a:lnTo>
                  <a:lnTo>
                    <a:pt x="3" y="334"/>
                  </a:lnTo>
                  <a:lnTo>
                    <a:pt x="0" y="319"/>
                  </a:lnTo>
                  <a:lnTo>
                    <a:pt x="0" y="314"/>
                  </a:lnTo>
                  <a:lnTo>
                    <a:pt x="2" y="304"/>
                  </a:lnTo>
                  <a:lnTo>
                    <a:pt x="5" y="290"/>
                  </a:lnTo>
                  <a:lnTo>
                    <a:pt x="13" y="277"/>
                  </a:lnTo>
                  <a:lnTo>
                    <a:pt x="28" y="265"/>
                  </a:lnTo>
                  <a:lnTo>
                    <a:pt x="51" y="255"/>
                  </a:lnTo>
                  <a:lnTo>
                    <a:pt x="75" y="247"/>
                  </a:lnTo>
                  <a:lnTo>
                    <a:pt x="103" y="239"/>
                  </a:lnTo>
                  <a:lnTo>
                    <a:pt x="108" y="236"/>
                  </a:lnTo>
                  <a:lnTo>
                    <a:pt x="113" y="232"/>
                  </a:lnTo>
                  <a:lnTo>
                    <a:pt x="116" y="221"/>
                  </a:lnTo>
                  <a:lnTo>
                    <a:pt x="118" y="206"/>
                  </a:lnTo>
                  <a:lnTo>
                    <a:pt x="111" y="198"/>
                  </a:lnTo>
                  <a:lnTo>
                    <a:pt x="105" y="190"/>
                  </a:lnTo>
                  <a:lnTo>
                    <a:pt x="101" y="183"/>
                  </a:lnTo>
                  <a:lnTo>
                    <a:pt x="97" y="178"/>
                  </a:lnTo>
                  <a:lnTo>
                    <a:pt x="93" y="170"/>
                  </a:lnTo>
                  <a:lnTo>
                    <a:pt x="90" y="162"/>
                  </a:lnTo>
                  <a:lnTo>
                    <a:pt x="85" y="160"/>
                  </a:lnTo>
                  <a:lnTo>
                    <a:pt x="82" y="159"/>
                  </a:lnTo>
                  <a:lnTo>
                    <a:pt x="80" y="154"/>
                  </a:lnTo>
                  <a:lnTo>
                    <a:pt x="75" y="142"/>
                  </a:lnTo>
                  <a:lnTo>
                    <a:pt x="72" y="131"/>
                  </a:lnTo>
                  <a:lnTo>
                    <a:pt x="70" y="119"/>
                  </a:lnTo>
                  <a:lnTo>
                    <a:pt x="72" y="111"/>
                  </a:lnTo>
                  <a:lnTo>
                    <a:pt x="74" y="108"/>
                  </a:lnTo>
                  <a:lnTo>
                    <a:pt x="75" y="105"/>
                  </a:lnTo>
                  <a:lnTo>
                    <a:pt x="80" y="103"/>
                  </a:lnTo>
                  <a:lnTo>
                    <a:pt x="82" y="82"/>
                  </a:lnTo>
                  <a:lnTo>
                    <a:pt x="87" y="64"/>
                  </a:lnTo>
                  <a:lnTo>
                    <a:pt x="93" y="49"/>
                  </a:lnTo>
                  <a:lnTo>
                    <a:pt x="101" y="39"/>
                  </a:lnTo>
                  <a:lnTo>
                    <a:pt x="101" y="36"/>
                  </a:lnTo>
                  <a:lnTo>
                    <a:pt x="105" y="29"/>
                  </a:lnTo>
                  <a:lnTo>
                    <a:pt x="108" y="26"/>
                  </a:lnTo>
                  <a:lnTo>
                    <a:pt x="113" y="23"/>
                  </a:lnTo>
                  <a:lnTo>
                    <a:pt x="119" y="20"/>
                  </a:lnTo>
                  <a:lnTo>
                    <a:pt x="124" y="18"/>
                  </a:lnTo>
                  <a:lnTo>
                    <a:pt x="126" y="13"/>
                  </a:lnTo>
                  <a:lnTo>
                    <a:pt x="128" y="8"/>
                  </a:lnTo>
                  <a:lnTo>
                    <a:pt x="131" y="5"/>
                  </a:lnTo>
                  <a:lnTo>
                    <a:pt x="134" y="2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D2327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72" name="Овал 71"/>
          <p:cNvSpPr/>
          <p:nvPr/>
        </p:nvSpPr>
        <p:spPr>
          <a:xfrm>
            <a:off x="4283968" y="820316"/>
            <a:ext cx="792088" cy="792088"/>
          </a:xfrm>
          <a:prstGeom prst="ellipse">
            <a:avLst/>
          </a:prstGeom>
          <a:noFill/>
          <a:ln w="9525">
            <a:solidFill>
              <a:srgbClr val="42AD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7668344" y="824508"/>
            <a:ext cx="792088" cy="792088"/>
          </a:xfrm>
          <a:prstGeom prst="ellipse">
            <a:avLst/>
          </a:prstGeom>
          <a:noFill/>
          <a:ln w="9525">
            <a:solidFill>
              <a:srgbClr val="D232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Freeform 379"/>
          <p:cNvSpPr>
            <a:spLocks noEditPoints="1"/>
          </p:cNvSpPr>
          <p:nvPr/>
        </p:nvSpPr>
        <p:spPr bwMode="auto">
          <a:xfrm>
            <a:off x="7884368" y="915566"/>
            <a:ext cx="216024" cy="208113"/>
          </a:xfrm>
          <a:custGeom>
            <a:avLst/>
            <a:gdLst>
              <a:gd name="T0" fmla="*/ 178 w 355"/>
              <a:gd name="T1" fmla="*/ 38 h 342"/>
              <a:gd name="T2" fmla="*/ 144 w 355"/>
              <a:gd name="T3" fmla="*/ 141 h 342"/>
              <a:gd name="T4" fmla="*/ 36 w 355"/>
              <a:gd name="T5" fmla="*/ 141 h 342"/>
              <a:gd name="T6" fmla="*/ 124 w 355"/>
              <a:gd name="T7" fmla="*/ 206 h 342"/>
              <a:gd name="T8" fmla="*/ 90 w 355"/>
              <a:gd name="T9" fmla="*/ 311 h 342"/>
              <a:gd name="T10" fmla="*/ 178 w 355"/>
              <a:gd name="T11" fmla="*/ 247 h 342"/>
              <a:gd name="T12" fmla="*/ 265 w 355"/>
              <a:gd name="T13" fmla="*/ 310 h 342"/>
              <a:gd name="T14" fmla="*/ 232 w 355"/>
              <a:gd name="T15" fmla="*/ 206 h 342"/>
              <a:gd name="T16" fmla="*/ 319 w 355"/>
              <a:gd name="T17" fmla="*/ 141 h 342"/>
              <a:gd name="T18" fmla="*/ 211 w 355"/>
              <a:gd name="T19" fmla="*/ 141 h 342"/>
              <a:gd name="T20" fmla="*/ 178 w 355"/>
              <a:gd name="T21" fmla="*/ 38 h 342"/>
              <a:gd name="T22" fmla="*/ 178 w 355"/>
              <a:gd name="T23" fmla="*/ 0 h 342"/>
              <a:gd name="T24" fmla="*/ 221 w 355"/>
              <a:gd name="T25" fmla="*/ 130 h 342"/>
              <a:gd name="T26" fmla="*/ 355 w 355"/>
              <a:gd name="T27" fmla="*/ 130 h 342"/>
              <a:gd name="T28" fmla="*/ 245 w 355"/>
              <a:gd name="T29" fmla="*/ 211 h 342"/>
              <a:gd name="T30" fmla="*/ 288 w 355"/>
              <a:gd name="T31" fmla="*/ 341 h 342"/>
              <a:gd name="T32" fmla="*/ 178 w 355"/>
              <a:gd name="T33" fmla="*/ 262 h 342"/>
              <a:gd name="T34" fmla="*/ 68 w 355"/>
              <a:gd name="T35" fmla="*/ 342 h 342"/>
              <a:gd name="T36" fmla="*/ 109 w 355"/>
              <a:gd name="T37" fmla="*/ 211 h 342"/>
              <a:gd name="T38" fmla="*/ 0 w 355"/>
              <a:gd name="T39" fmla="*/ 130 h 342"/>
              <a:gd name="T40" fmla="*/ 136 w 355"/>
              <a:gd name="T41" fmla="*/ 130 h 342"/>
              <a:gd name="T42" fmla="*/ 178 w 355"/>
              <a:gd name="T43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55" h="342">
                <a:moveTo>
                  <a:pt x="178" y="38"/>
                </a:moveTo>
                <a:lnTo>
                  <a:pt x="144" y="141"/>
                </a:lnTo>
                <a:lnTo>
                  <a:pt x="36" y="141"/>
                </a:lnTo>
                <a:lnTo>
                  <a:pt x="124" y="206"/>
                </a:lnTo>
                <a:lnTo>
                  <a:pt x="90" y="311"/>
                </a:lnTo>
                <a:lnTo>
                  <a:pt x="178" y="247"/>
                </a:lnTo>
                <a:lnTo>
                  <a:pt x="265" y="310"/>
                </a:lnTo>
                <a:lnTo>
                  <a:pt x="232" y="206"/>
                </a:lnTo>
                <a:lnTo>
                  <a:pt x="319" y="141"/>
                </a:lnTo>
                <a:lnTo>
                  <a:pt x="211" y="141"/>
                </a:lnTo>
                <a:lnTo>
                  <a:pt x="178" y="38"/>
                </a:lnTo>
                <a:close/>
                <a:moveTo>
                  <a:pt x="178" y="0"/>
                </a:moveTo>
                <a:lnTo>
                  <a:pt x="221" y="130"/>
                </a:lnTo>
                <a:lnTo>
                  <a:pt x="355" y="130"/>
                </a:lnTo>
                <a:lnTo>
                  <a:pt x="245" y="211"/>
                </a:lnTo>
                <a:lnTo>
                  <a:pt x="288" y="341"/>
                </a:lnTo>
                <a:lnTo>
                  <a:pt x="178" y="262"/>
                </a:lnTo>
                <a:lnTo>
                  <a:pt x="68" y="342"/>
                </a:lnTo>
                <a:lnTo>
                  <a:pt x="109" y="211"/>
                </a:lnTo>
                <a:lnTo>
                  <a:pt x="0" y="130"/>
                </a:lnTo>
                <a:lnTo>
                  <a:pt x="136" y="130"/>
                </a:lnTo>
                <a:lnTo>
                  <a:pt x="178" y="0"/>
                </a:lnTo>
                <a:close/>
              </a:path>
            </a:pathLst>
          </a:custGeom>
          <a:solidFill>
            <a:srgbClr val="D2327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67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0" y="627533"/>
            <a:ext cx="1547664" cy="720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627534"/>
            <a:ext cx="8026797" cy="72008"/>
          </a:xfrm>
          <a:prstGeom prst="rect">
            <a:avLst/>
          </a:prstGeom>
          <a:gradFill flip="none" rotWithShape="1">
            <a:gsLst>
              <a:gs pos="0">
                <a:srgbClr val="B51B8D">
                  <a:shade val="30000"/>
                  <a:satMod val="115000"/>
                </a:srgbClr>
              </a:gs>
              <a:gs pos="50000">
                <a:srgbClr val="B51B8D">
                  <a:shade val="67500"/>
                  <a:satMod val="115000"/>
                </a:srgbClr>
              </a:gs>
              <a:gs pos="100000">
                <a:srgbClr val="B51B8D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15615" y="195486"/>
            <a:ext cx="2281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rgbClr val="B51B8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ВИЗУАЛИЗАЦИЯ</a:t>
            </a:r>
            <a:endParaRPr lang="ru-RU" sz="1800" b="1" dirty="0">
              <a:solidFill>
                <a:srgbClr val="B51B8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525264" y="1995686"/>
            <a:ext cx="3683283" cy="3187179"/>
            <a:chOff x="6135731" y="1899491"/>
            <a:chExt cx="4669634" cy="4040678"/>
          </a:xfrm>
        </p:grpSpPr>
        <p:pic>
          <p:nvPicPr>
            <p:cNvPr id="7" name="Picture 2" descr="C:\Users\kutlenkov\Desktop\Вариант-12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22" t="15083" b="22834"/>
            <a:stretch/>
          </p:blipFill>
          <p:spPr bwMode="auto">
            <a:xfrm>
              <a:off x="6391250" y="2105794"/>
              <a:ext cx="4224718" cy="2775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5" descr="E:\Tanya\WORK WORK\КОНФЕРЕНЦИИ\К партнерской 2013\Шаблон презентации 2013\монитор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35731" y="1899491"/>
              <a:ext cx="4669634" cy="4040678"/>
            </a:xfrm>
            <a:prstGeom prst="rect">
              <a:avLst/>
            </a:prstGeom>
            <a:noFill/>
          </p:spPr>
        </p:pic>
      </p:grpSp>
      <p:sp>
        <p:nvSpPr>
          <p:cNvPr id="13" name="Прямоугольник 12"/>
          <p:cNvSpPr/>
          <p:nvPr/>
        </p:nvSpPr>
        <p:spPr>
          <a:xfrm rot="5400000">
            <a:off x="5720729" y="-1369641"/>
            <a:ext cx="1368152" cy="5506518"/>
          </a:xfrm>
          <a:prstGeom prst="rect">
            <a:avLst/>
          </a:prstGeom>
          <a:gradFill flip="none" rotWithShape="1">
            <a:gsLst>
              <a:gs pos="22100">
                <a:srgbClr val="B04289">
                  <a:alpha val="46000"/>
                </a:srgbClr>
              </a:gs>
              <a:gs pos="77900">
                <a:srgbClr val="76C4A4">
                  <a:alpha val="41000"/>
                </a:srgbClr>
              </a:gs>
              <a:gs pos="0">
                <a:srgbClr val="7F2157">
                  <a:alpha val="49000"/>
                </a:srgbClr>
              </a:gs>
              <a:gs pos="50000">
                <a:srgbClr val="6DC0FF">
                  <a:alpha val="48000"/>
                </a:srgbClr>
              </a:gs>
              <a:gs pos="100000">
                <a:schemeClr val="tx2">
                  <a:lumMod val="40000"/>
                  <a:lumOff val="60000"/>
                  <a:alpha val="73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C:\Users\nigmatullina\Desktop\БАРС.Бизнес-Аналитика (лифлет) 2014_крив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79" t="61070" r="-1" b="812"/>
          <a:stretch/>
        </p:blipFill>
        <p:spPr bwMode="auto">
          <a:xfrm>
            <a:off x="0" y="695325"/>
            <a:ext cx="3683436" cy="444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851920" y="843558"/>
            <a:ext cx="1999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ПОЛЬЗОВАТЕЛИ 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МОДУЛЯ: 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26882" y="1735621"/>
            <a:ext cx="16763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kern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Руководители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26571" y="1736229"/>
            <a:ext cx="16763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kern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Аналитики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686379" y="1728820"/>
            <a:ext cx="16763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kern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Операторы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796136" y="810791"/>
            <a:ext cx="936104" cy="93610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  <a:effectLst>
            <a:innerShdw blurRad="38100" dist="25400" dir="162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6012160" y="1131590"/>
            <a:ext cx="504056" cy="389356"/>
            <a:chOff x="-3191224" y="133206"/>
            <a:chExt cx="912084" cy="704536"/>
          </a:xfrm>
          <a:solidFill>
            <a:srgbClr val="42ADB8"/>
          </a:solidFill>
        </p:grpSpPr>
        <p:sp>
          <p:nvSpPr>
            <p:cNvPr id="22" name="Freeform 320"/>
            <p:cNvSpPr>
              <a:spLocks noEditPoints="1"/>
            </p:cNvSpPr>
            <p:nvPr/>
          </p:nvSpPr>
          <p:spPr bwMode="auto">
            <a:xfrm>
              <a:off x="-2850640" y="133206"/>
              <a:ext cx="571500" cy="571500"/>
            </a:xfrm>
            <a:custGeom>
              <a:avLst/>
              <a:gdLst>
                <a:gd name="T0" fmla="*/ 191 w 360"/>
                <a:gd name="T1" fmla="*/ 183 h 360"/>
                <a:gd name="T2" fmla="*/ 322 w 360"/>
                <a:gd name="T3" fmla="*/ 267 h 360"/>
                <a:gd name="T4" fmla="*/ 345 w 360"/>
                <a:gd name="T5" fmla="*/ 211 h 360"/>
                <a:gd name="T6" fmla="*/ 342 w 360"/>
                <a:gd name="T7" fmla="*/ 139 h 360"/>
                <a:gd name="T8" fmla="*/ 184 w 360"/>
                <a:gd name="T9" fmla="*/ 172 h 360"/>
                <a:gd name="T10" fmla="*/ 325 w 360"/>
                <a:gd name="T11" fmla="*/ 97 h 360"/>
                <a:gd name="T12" fmla="*/ 281 w 360"/>
                <a:gd name="T13" fmla="*/ 46 h 360"/>
                <a:gd name="T14" fmla="*/ 220 w 360"/>
                <a:gd name="T15" fmla="*/ 16 h 360"/>
                <a:gd name="T16" fmla="*/ 173 w 360"/>
                <a:gd name="T17" fmla="*/ 11 h 360"/>
                <a:gd name="T18" fmla="*/ 101 w 360"/>
                <a:gd name="T19" fmla="*/ 31 h 360"/>
                <a:gd name="T20" fmla="*/ 47 w 360"/>
                <a:gd name="T21" fmla="*/ 77 h 360"/>
                <a:gd name="T22" fmla="*/ 16 w 360"/>
                <a:gd name="T23" fmla="*/ 142 h 360"/>
                <a:gd name="T24" fmla="*/ 16 w 360"/>
                <a:gd name="T25" fmla="*/ 219 h 360"/>
                <a:gd name="T26" fmla="*/ 49 w 360"/>
                <a:gd name="T27" fmla="*/ 285 h 360"/>
                <a:gd name="T28" fmla="*/ 106 w 360"/>
                <a:gd name="T29" fmla="*/ 331 h 360"/>
                <a:gd name="T30" fmla="*/ 180 w 360"/>
                <a:gd name="T31" fmla="*/ 349 h 360"/>
                <a:gd name="T32" fmla="*/ 243 w 360"/>
                <a:gd name="T33" fmla="*/ 335 h 360"/>
                <a:gd name="T34" fmla="*/ 296 w 360"/>
                <a:gd name="T35" fmla="*/ 299 h 360"/>
                <a:gd name="T36" fmla="*/ 173 w 360"/>
                <a:gd name="T37" fmla="*/ 11 h 360"/>
                <a:gd name="T38" fmla="*/ 219 w 360"/>
                <a:gd name="T39" fmla="*/ 5 h 360"/>
                <a:gd name="T40" fmla="*/ 288 w 360"/>
                <a:gd name="T41" fmla="*/ 36 h 360"/>
                <a:gd name="T42" fmla="*/ 337 w 360"/>
                <a:gd name="T43" fmla="*/ 93 h 360"/>
                <a:gd name="T44" fmla="*/ 353 w 360"/>
                <a:gd name="T45" fmla="*/ 131 h 360"/>
                <a:gd name="T46" fmla="*/ 358 w 360"/>
                <a:gd name="T47" fmla="*/ 155 h 360"/>
                <a:gd name="T48" fmla="*/ 356 w 360"/>
                <a:gd name="T49" fmla="*/ 214 h 360"/>
                <a:gd name="T50" fmla="*/ 330 w 360"/>
                <a:gd name="T51" fmla="*/ 278 h 360"/>
                <a:gd name="T52" fmla="*/ 309 w 360"/>
                <a:gd name="T53" fmla="*/ 304 h 360"/>
                <a:gd name="T54" fmla="*/ 283 w 360"/>
                <a:gd name="T55" fmla="*/ 327 h 360"/>
                <a:gd name="T56" fmla="*/ 216 w 360"/>
                <a:gd name="T57" fmla="*/ 357 h 360"/>
                <a:gd name="T58" fmla="*/ 137 w 360"/>
                <a:gd name="T59" fmla="*/ 355 h 360"/>
                <a:gd name="T60" fmla="*/ 67 w 360"/>
                <a:gd name="T61" fmla="*/ 321 h 360"/>
                <a:gd name="T62" fmla="*/ 18 w 360"/>
                <a:gd name="T63" fmla="*/ 259 h 360"/>
                <a:gd name="T64" fmla="*/ 0 w 360"/>
                <a:gd name="T65" fmla="*/ 180 h 360"/>
                <a:gd name="T66" fmla="*/ 18 w 360"/>
                <a:gd name="T67" fmla="*/ 101 h 360"/>
                <a:gd name="T68" fmla="*/ 67 w 360"/>
                <a:gd name="T69" fmla="*/ 39 h 360"/>
                <a:gd name="T70" fmla="*/ 137 w 360"/>
                <a:gd name="T71" fmla="*/ 5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0" h="360">
                  <a:moveTo>
                    <a:pt x="342" y="139"/>
                  </a:moveTo>
                  <a:lnTo>
                    <a:pt x="191" y="183"/>
                  </a:lnTo>
                  <a:lnTo>
                    <a:pt x="304" y="291"/>
                  </a:lnTo>
                  <a:lnTo>
                    <a:pt x="322" y="267"/>
                  </a:lnTo>
                  <a:lnTo>
                    <a:pt x="335" y="241"/>
                  </a:lnTo>
                  <a:lnTo>
                    <a:pt x="345" y="211"/>
                  </a:lnTo>
                  <a:lnTo>
                    <a:pt x="346" y="180"/>
                  </a:lnTo>
                  <a:lnTo>
                    <a:pt x="342" y="139"/>
                  </a:lnTo>
                  <a:close/>
                  <a:moveTo>
                    <a:pt x="184" y="11"/>
                  </a:moveTo>
                  <a:lnTo>
                    <a:pt x="184" y="172"/>
                  </a:lnTo>
                  <a:lnTo>
                    <a:pt x="338" y="128"/>
                  </a:lnTo>
                  <a:lnTo>
                    <a:pt x="325" y="97"/>
                  </a:lnTo>
                  <a:lnTo>
                    <a:pt x="306" y="69"/>
                  </a:lnTo>
                  <a:lnTo>
                    <a:pt x="281" y="46"/>
                  </a:lnTo>
                  <a:lnTo>
                    <a:pt x="252" y="29"/>
                  </a:lnTo>
                  <a:lnTo>
                    <a:pt x="220" y="16"/>
                  </a:lnTo>
                  <a:lnTo>
                    <a:pt x="184" y="11"/>
                  </a:lnTo>
                  <a:close/>
                  <a:moveTo>
                    <a:pt x="173" y="11"/>
                  </a:moveTo>
                  <a:lnTo>
                    <a:pt x="135" y="18"/>
                  </a:lnTo>
                  <a:lnTo>
                    <a:pt x="101" y="31"/>
                  </a:lnTo>
                  <a:lnTo>
                    <a:pt x="72" y="51"/>
                  </a:lnTo>
                  <a:lnTo>
                    <a:pt x="47" y="77"/>
                  </a:lnTo>
                  <a:lnTo>
                    <a:pt x="27" y="106"/>
                  </a:lnTo>
                  <a:lnTo>
                    <a:pt x="16" y="142"/>
                  </a:lnTo>
                  <a:lnTo>
                    <a:pt x="11" y="180"/>
                  </a:lnTo>
                  <a:lnTo>
                    <a:pt x="16" y="219"/>
                  </a:lnTo>
                  <a:lnTo>
                    <a:pt x="27" y="254"/>
                  </a:lnTo>
                  <a:lnTo>
                    <a:pt x="49" y="285"/>
                  </a:lnTo>
                  <a:lnTo>
                    <a:pt x="73" y="311"/>
                  </a:lnTo>
                  <a:lnTo>
                    <a:pt x="106" y="331"/>
                  </a:lnTo>
                  <a:lnTo>
                    <a:pt x="140" y="344"/>
                  </a:lnTo>
                  <a:lnTo>
                    <a:pt x="180" y="349"/>
                  </a:lnTo>
                  <a:lnTo>
                    <a:pt x="212" y="345"/>
                  </a:lnTo>
                  <a:lnTo>
                    <a:pt x="243" y="335"/>
                  </a:lnTo>
                  <a:lnTo>
                    <a:pt x="271" y="321"/>
                  </a:lnTo>
                  <a:lnTo>
                    <a:pt x="296" y="299"/>
                  </a:lnTo>
                  <a:lnTo>
                    <a:pt x="173" y="183"/>
                  </a:lnTo>
                  <a:lnTo>
                    <a:pt x="173" y="11"/>
                  </a:lnTo>
                  <a:close/>
                  <a:moveTo>
                    <a:pt x="180" y="0"/>
                  </a:moveTo>
                  <a:lnTo>
                    <a:pt x="219" y="5"/>
                  </a:lnTo>
                  <a:lnTo>
                    <a:pt x="255" y="16"/>
                  </a:lnTo>
                  <a:lnTo>
                    <a:pt x="288" y="36"/>
                  </a:lnTo>
                  <a:lnTo>
                    <a:pt x="315" y="62"/>
                  </a:lnTo>
                  <a:lnTo>
                    <a:pt x="337" y="93"/>
                  </a:lnTo>
                  <a:lnTo>
                    <a:pt x="351" y="128"/>
                  </a:lnTo>
                  <a:lnTo>
                    <a:pt x="353" y="131"/>
                  </a:lnTo>
                  <a:lnTo>
                    <a:pt x="353" y="133"/>
                  </a:lnTo>
                  <a:lnTo>
                    <a:pt x="358" y="155"/>
                  </a:lnTo>
                  <a:lnTo>
                    <a:pt x="360" y="180"/>
                  </a:lnTo>
                  <a:lnTo>
                    <a:pt x="356" y="214"/>
                  </a:lnTo>
                  <a:lnTo>
                    <a:pt x="346" y="247"/>
                  </a:lnTo>
                  <a:lnTo>
                    <a:pt x="330" y="278"/>
                  </a:lnTo>
                  <a:lnTo>
                    <a:pt x="310" y="304"/>
                  </a:lnTo>
                  <a:lnTo>
                    <a:pt x="309" y="304"/>
                  </a:lnTo>
                  <a:lnTo>
                    <a:pt x="309" y="304"/>
                  </a:lnTo>
                  <a:lnTo>
                    <a:pt x="283" y="327"/>
                  </a:lnTo>
                  <a:lnTo>
                    <a:pt x="250" y="345"/>
                  </a:lnTo>
                  <a:lnTo>
                    <a:pt x="216" y="357"/>
                  </a:lnTo>
                  <a:lnTo>
                    <a:pt x="180" y="360"/>
                  </a:lnTo>
                  <a:lnTo>
                    <a:pt x="137" y="355"/>
                  </a:lnTo>
                  <a:lnTo>
                    <a:pt x="99" y="342"/>
                  </a:lnTo>
                  <a:lnTo>
                    <a:pt x="67" y="321"/>
                  </a:lnTo>
                  <a:lnTo>
                    <a:pt x="39" y="293"/>
                  </a:lnTo>
                  <a:lnTo>
                    <a:pt x="18" y="259"/>
                  </a:lnTo>
                  <a:lnTo>
                    <a:pt x="4" y="221"/>
                  </a:lnTo>
                  <a:lnTo>
                    <a:pt x="0" y="180"/>
                  </a:lnTo>
                  <a:lnTo>
                    <a:pt x="4" y="139"/>
                  </a:lnTo>
                  <a:lnTo>
                    <a:pt x="18" y="101"/>
                  </a:lnTo>
                  <a:lnTo>
                    <a:pt x="39" y="67"/>
                  </a:lnTo>
                  <a:lnTo>
                    <a:pt x="67" y="39"/>
                  </a:lnTo>
                  <a:lnTo>
                    <a:pt x="99" y="18"/>
                  </a:lnTo>
                  <a:lnTo>
                    <a:pt x="137" y="5"/>
                  </a:lnTo>
                  <a:lnTo>
                    <a:pt x="1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451"/>
            <p:cNvSpPr>
              <a:spLocks noEditPoints="1"/>
            </p:cNvSpPr>
            <p:nvPr/>
          </p:nvSpPr>
          <p:spPr bwMode="auto">
            <a:xfrm>
              <a:off x="-3191224" y="333686"/>
              <a:ext cx="452062" cy="504056"/>
            </a:xfrm>
            <a:custGeom>
              <a:avLst/>
              <a:gdLst>
                <a:gd name="T0" fmla="*/ 137 w 313"/>
                <a:gd name="T1" fmla="*/ 21 h 349"/>
                <a:gd name="T2" fmla="*/ 131 w 313"/>
                <a:gd name="T3" fmla="*/ 31 h 349"/>
                <a:gd name="T4" fmla="*/ 121 w 313"/>
                <a:gd name="T5" fmla="*/ 31 h 349"/>
                <a:gd name="T6" fmla="*/ 116 w 313"/>
                <a:gd name="T7" fmla="*/ 39 h 349"/>
                <a:gd name="T8" fmla="*/ 93 w 313"/>
                <a:gd name="T9" fmla="*/ 83 h 349"/>
                <a:gd name="T10" fmla="*/ 88 w 313"/>
                <a:gd name="T11" fmla="*/ 113 h 349"/>
                <a:gd name="T12" fmla="*/ 83 w 313"/>
                <a:gd name="T13" fmla="*/ 115 h 349"/>
                <a:gd name="T14" fmla="*/ 92 w 313"/>
                <a:gd name="T15" fmla="*/ 151 h 349"/>
                <a:gd name="T16" fmla="*/ 100 w 313"/>
                <a:gd name="T17" fmla="*/ 155 h 349"/>
                <a:gd name="T18" fmla="*/ 115 w 313"/>
                <a:gd name="T19" fmla="*/ 183 h 349"/>
                <a:gd name="T20" fmla="*/ 129 w 313"/>
                <a:gd name="T21" fmla="*/ 200 h 349"/>
                <a:gd name="T22" fmla="*/ 124 w 313"/>
                <a:gd name="T23" fmla="*/ 234 h 349"/>
                <a:gd name="T24" fmla="*/ 69 w 313"/>
                <a:gd name="T25" fmla="*/ 262 h 349"/>
                <a:gd name="T26" fmla="*/ 13 w 313"/>
                <a:gd name="T27" fmla="*/ 306 h 349"/>
                <a:gd name="T28" fmla="*/ 15 w 313"/>
                <a:gd name="T29" fmla="*/ 329 h 349"/>
                <a:gd name="T30" fmla="*/ 285 w 313"/>
                <a:gd name="T31" fmla="*/ 335 h 349"/>
                <a:gd name="T32" fmla="*/ 301 w 313"/>
                <a:gd name="T33" fmla="*/ 324 h 349"/>
                <a:gd name="T34" fmla="*/ 296 w 313"/>
                <a:gd name="T35" fmla="*/ 291 h 349"/>
                <a:gd name="T36" fmla="*/ 231 w 313"/>
                <a:gd name="T37" fmla="*/ 259 h 349"/>
                <a:gd name="T38" fmla="*/ 187 w 313"/>
                <a:gd name="T39" fmla="*/ 227 h 349"/>
                <a:gd name="T40" fmla="*/ 187 w 313"/>
                <a:gd name="T41" fmla="*/ 198 h 349"/>
                <a:gd name="T42" fmla="*/ 206 w 313"/>
                <a:gd name="T43" fmla="*/ 170 h 349"/>
                <a:gd name="T44" fmla="*/ 218 w 313"/>
                <a:gd name="T45" fmla="*/ 152 h 349"/>
                <a:gd name="T46" fmla="*/ 229 w 313"/>
                <a:gd name="T47" fmla="*/ 123 h 349"/>
                <a:gd name="T48" fmla="*/ 224 w 313"/>
                <a:gd name="T49" fmla="*/ 115 h 349"/>
                <a:gd name="T50" fmla="*/ 219 w 313"/>
                <a:gd name="T51" fmla="*/ 82 h 349"/>
                <a:gd name="T52" fmla="*/ 169 w 313"/>
                <a:gd name="T53" fmla="*/ 26 h 349"/>
                <a:gd name="T54" fmla="*/ 139 w 313"/>
                <a:gd name="T55" fmla="*/ 15 h 349"/>
                <a:gd name="T56" fmla="*/ 144 w 313"/>
                <a:gd name="T57" fmla="*/ 2 h 349"/>
                <a:gd name="T58" fmla="*/ 155 w 313"/>
                <a:gd name="T59" fmla="*/ 10 h 349"/>
                <a:gd name="T60" fmla="*/ 221 w 313"/>
                <a:gd name="T61" fmla="*/ 51 h 349"/>
                <a:gd name="T62" fmla="*/ 239 w 313"/>
                <a:gd name="T63" fmla="*/ 108 h 349"/>
                <a:gd name="T64" fmla="*/ 237 w 313"/>
                <a:gd name="T65" fmla="*/ 144 h 349"/>
                <a:gd name="T66" fmla="*/ 219 w 313"/>
                <a:gd name="T67" fmla="*/ 170 h 349"/>
                <a:gd name="T68" fmla="*/ 201 w 313"/>
                <a:gd name="T69" fmla="*/ 198 h 349"/>
                <a:gd name="T70" fmla="*/ 205 w 313"/>
                <a:gd name="T71" fmla="*/ 237 h 349"/>
                <a:gd name="T72" fmla="*/ 273 w 313"/>
                <a:gd name="T73" fmla="*/ 260 h 349"/>
                <a:gd name="T74" fmla="*/ 311 w 313"/>
                <a:gd name="T75" fmla="*/ 303 h 349"/>
                <a:gd name="T76" fmla="*/ 299 w 313"/>
                <a:gd name="T77" fmla="*/ 344 h 349"/>
                <a:gd name="T78" fmla="*/ 3 w 313"/>
                <a:gd name="T79" fmla="*/ 334 h 349"/>
                <a:gd name="T80" fmla="*/ 5 w 313"/>
                <a:gd name="T81" fmla="*/ 290 h 349"/>
                <a:gd name="T82" fmla="*/ 75 w 313"/>
                <a:gd name="T83" fmla="*/ 247 h 349"/>
                <a:gd name="T84" fmla="*/ 116 w 313"/>
                <a:gd name="T85" fmla="*/ 221 h 349"/>
                <a:gd name="T86" fmla="*/ 101 w 313"/>
                <a:gd name="T87" fmla="*/ 183 h 349"/>
                <a:gd name="T88" fmla="*/ 85 w 313"/>
                <a:gd name="T89" fmla="*/ 160 h 349"/>
                <a:gd name="T90" fmla="*/ 72 w 313"/>
                <a:gd name="T91" fmla="*/ 131 h 349"/>
                <a:gd name="T92" fmla="*/ 75 w 313"/>
                <a:gd name="T93" fmla="*/ 105 h 349"/>
                <a:gd name="T94" fmla="*/ 93 w 313"/>
                <a:gd name="T95" fmla="*/ 49 h 349"/>
                <a:gd name="T96" fmla="*/ 108 w 313"/>
                <a:gd name="T97" fmla="*/ 26 h 349"/>
                <a:gd name="T98" fmla="*/ 126 w 313"/>
                <a:gd name="T99" fmla="*/ 13 h 349"/>
                <a:gd name="T100" fmla="*/ 139 w 313"/>
                <a:gd name="T101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3" h="349">
                  <a:moveTo>
                    <a:pt x="139" y="15"/>
                  </a:moveTo>
                  <a:lnTo>
                    <a:pt x="137" y="20"/>
                  </a:lnTo>
                  <a:lnTo>
                    <a:pt x="137" y="20"/>
                  </a:lnTo>
                  <a:lnTo>
                    <a:pt x="137" y="21"/>
                  </a:lnTo>
                  <a:lnTo>
                    <a:pt x="137" y="25"/>
                  </a:lnTo>
                  <a:lnTo>
                    <a:pt x="137" y="28"/>
                  </a:lnTo>
                  <a:lnTo>
                    <a:pt x="134" y="29"/>
                  </a:lnTo>
                  <a:lnTo>
                    <a:pt x="131" y="31"/>
                  </a:lnTo>
                  <a:lnTo>
                    <a:pt x="131" y="31"/>
                  </a:lnTo>
                  <a:lnTo>
                    <a:pt x="129" y="31"/>
                  </a:lnTo>
                  <a:lnTo>
                    <a:pt x="124" y="31"/>
                  </a:lnTo>
                  <a:lnTo>
                    <a:pt x="121" y="31"/>
                  </a:lnTo>
                  <a:lnTo>
                    <a:pt x="116" y="34"/>
                  </a:lnTo>
                  <a:lnTo>
                    <a:pt x="116" y="34"/>
                  </a:lnTo>
                  <a:lnTo>
                    <a:pt x="118" y="38"/>
                  </a:lnTo>
                  <a:lnTo>
                    <a:pt x="116" y="39"/>
                  </a:lnTo>
                  <a:lnTo>
                    <a:pt x="115" y="41"/>
                  </a:lnTo>
                  <a:lnTo>
                    <a:pt x="106" y="51"/>
                  </a:lnTo>
                  <a:lnTo>
                    <a:pt x="98" y="65"/>
                  </a:lnTo>
                  <a:lnTo>
                    <a:pt x="93" y="83"/>
                  </a:lnTo>
                  <a:lnTo>
                    <a:pt x="92" y="108"/>
                  </a:lnTo>
                  <a:lnTo>
                    <a:pt x="92" y="111"/>
                  </a:lnTo>
                  <a:lnTo>
                    <a:pt x="90" y="113"/>
                  </a:lnTo>
                  <a:lnTo>
                    <a:pt x="88" y="113"/>
                  </a:lnTo>
                  <a:lnTo>
                    <a:pt x="85" y="115"/>
                  </a:lnTo>
                  <a:lnTo>
                    <a:pt x="85" y="115"/>
                  </a:lnTo>
                  <a:lnTo>
                    <a:pt x="83" y="115"/>
                  </a:lnTo>
                  <a:lnTo>
                    <a:pt x="83" y="115"/>
                  </a:lnTo>
                  <a:lnTo>
                    <a:pt x="83" y="123"/>
                  </a:lnTo>
                  <a:lnTo>
                    <a:pt x="85" y="136"/>
                  </a:lnTo>
                  <a:lnTo>
                    <a:pt x="90" y="149"/>
                  </a:lnTo>
                  <a:lnTo>
                    <a:pt x="92" y="151"/>
                  </a:lnTo>
                  <a:lnTo>
                    <a:pt x="93" y="151"/>
                  </a:lnTo>
                  <a:lnTo>
                    <a:pt x="95" y="152"/>
                  </a:lnTo>
                  <a:lnTo>
                    <a:pt x="98" y="152"/>
                  </a:lnTo>
                  <a:lnTo>
                    <a:pt x="100" y="155"/>
                  </a:lnTo>
                  <a:lnTo>
                    <a:pt x="103" y="164"/>
                  </a:lnTo>
                  <a:lnTo>
                    <a:pt x="106" y="170"/>
                  </a:lnTo>
                  <a:lnTo>
                    <a:pt x="111" y="178"/>
                  </a:lnTo>
                  <a:lnTo>
                    <a:pt x="115" y="183"/>
                  </a:lnTo>
                  <a:lnTo>
                    <a:pt x="119" y="190"/>
                  </a:lnTo>
                  <a:lnTo>
                    <a:pt x="123" y="195"/>
                  </a:lnTo>
                  <a:lnTo>
                    <a:pt x="128" y="198"/>
                  </a:lnTo>
                  <a:lnTo>
                    <a:pt x="129" y="200"/>
                  </a:lnTo>
                  <a:lnTo>
                    <a:pt x="129" y="203"/>
                  </a:lnTo>
                  <a:lnTo>
                    <a:pt x="129" y="211"/>
                  </a:lnTo>
                  <a:lnTo>
                    <a:pt x="128" y="223"/>
                  </a:lnTo>
                  <a:lnTo>
                    <a:pt x="124" y="234"/>
                  </a:lnTo>
                  <a:lnTo>
                    <a:pt x="119" y="242"/>
                  </a:lnTo>
                  <a:lnTo>
                    <a:pt x="111" y="247"/>
                  </a:lnTo>
                  <a:lnTo>
                    <a:pt x="106" y="250"/>
                  </a:lnTo>
                  <a:lnTo>
                    <a:pt x="69" y="262"/>
                  </a:lnTo>
                  <a:lnTo>
                    <a:pt x="41" y="273"/>
                  </a:lnTo>
                  <a:lnTo>
                    <a:pt x="25" y="283"/>
                  </a:lnTo>
                  <a:lnTo>
                    <a:pt x="16" y="291"/>
                  </a:lnTo>
                  <a:lnTo>
                    <a:pt x="13" y="306"/>
                  </a:lnTo>
                  <a:lnTo>
                    <a:pt x="11" y="316"/>
                  </a:lnTo>
                  <a:lnTo>
                    <a:pt x="11" y="319"/>
                  </a:lnTo>
                  <a:lnTo>
                    <a:pt x="11" y="324"/>
                  </a:lnTo>
                  <a:lnTo>
                    <a:pt x="15" y="329"/>
                  </a:lnTo>
                  <a:lnTo>
                    <a:pt x="18" y="332"/>
                  </a:lnTo>
                  <a:lnTo>
                    <a:pt x="23" y="335"/>
                  </a:lnTo>
                  <a:lnTo>
                    <a:pt x="28" y="335"/>
                  </a:lnTo>
                  <a:lnTo>
                    <a:pt x="285" y="335"/>
                  </a:lnTo>
                  <a:lnTo>
                    <a:pt x="290" y="335"/>
                  </a:lnTo>
                  <a:lnTo>
                    <a:pt x="295" y="332"/>
                  </a:lnTo>
                  <a:lnTo>
                    <a:pt x="298" y="329"/>
                  </a:lnTo>
                  <a:lnTo>
                    <a:pt x="301" y="324"/>
                  </a:lnTo>
                  <a:lnTo>
                    <a:pt x="301" y="319"/>
                  </a:lnTo>
                  <a:lnTo>
                    <a:pt x="301" y="314"/>
                  </a:lnTo>
                  <a:lnTo>
                    <a:pt x="299" y="306"/>
                  </a:lnTo>
                  <a:lnTo>
                    <a:pt x="296" y="291"/>
                  </a:lnTo>
                  <a:lnTo>
                    <a:pt x="288" y="281"/>
                  </a:lnTo>
                  <a:lnTo>
                    <a:pt x="272" y="272"/>
                  </a:lnTo>
                  <a:lnTo>
                    <a:pt x="252" y="265"/>
                  </a:lnTo>
                  <a:lnTo>
                    <a:pt x="231" y="259"/>
                  </a:lnTo>
                  <a:lnTo>
                    <a:pt x="214" y="252"/>
                  </a:lnTo>
                  <a:lnTo>
                    <a:pt x="200" y="247"/>
                  </a:lnTo>
                  <a:lnTo>
                    <a:pt x="191" y="241"/>
                  </a:lnTo>
                  <a:lnTo>
                    <a:pt x="187" y="227"/>
                  </a:lnTo>
                  <a:lnTo>
                    <a:pt x="185" y="214"/>
                  </a:lnTo>
                  <a:lnTo>
                    <a:pt x="183" y="203"/>
                  </a:lnTo>
                  <a:lnTo>
                    <a:pt x="185" y="200"/>
                  </a:lnTo>
                  <a:lnTo>
                    <a:pt x="187" y="198"/>
                  </a:lnTo>
                  <a:lnTo>
                    <a:pt x="191" y="191"/>
                  </a:lnTo>
                  <a:lnTo>
                    <a:pt x="198" y="183"/>
                  </a:lnTo>
                  <a:lnTo>
                    <a:pt x="201" y="178"/>
                  </a:lnTo>
                  <a:lnTo>
                    <a:pt x="206" y="170"/>
                  </a:lnTo>
                  <a:lnTo>
                    <a:pt x="209" y="164"/>
                  </a:lnTo>
                  <a:lnTo>
                    <a:pt x="213" y="155"/>
                  </a:lnTo>
                  <a:lnTo>
                    <a:pt x="214" y="154"/>
                  </a:lnTo>
                  <a:lnTo>
                    <a:pt x="218" y="152"/>
                  </a:lnTo>
                  <a:lnTo>
                    <a:pt x="219" y="151"/>
                  </a:lnTo>
                  <a:lnTo>
                    <a:pt x="221" y="149"/>
                  </a:lnTo>
                  <a:lnTo>
                    <a:pt x="226" y="136"/>
                  </a:lnTo>
                  <a:lnTo>
                    <a:pt x="229" y="123"/>
                  </a:lnTo>
                  <a:lnTo>
                    <a:pt x="229" y="115"/>
                  </a:lnTo>
                  <a:lnTo>
                    <a:pt x="229" y="115"/>
                  </a:lnTo>
                  <a:lnTo>
                    <a:pt x="227" y="115"/>
                  </a:lnTo>
                  <a:lnTo>
                    <a:pt x="224" y="115"/>
                  </a:lnTo>
                  <a:lnTo>
                    <a:pt x="223" y="113"/>
                  </a:lnTo>
                  <a:lnTo>
                    <a:pt x="221" y="111"/>
                  </a:lnTo>
                  <a:lnTo>
                    <a:pt x="221" y="108"/>
                  </a:lnTo>
                  <a:lnTo>
                    <a:pt x="219" y="82"/>
                  </a:lnTo>
                  <a:lnTo>
                    <a:pt x="211" y="59"/>
                  </a:lnTo>
                  <a:lnTo>
                    <a:pt x="198" y="43"/>
                  </a:lnTo>
                  <a:lnTo>
                    <a:pt x="180" y="31"/>
                  </a:lnTo>
                  <a:lnTo>
                    <a:pt x="169" y="26"/>
                  </a:lnTo>
                  <a:lnTo>
                    <a:pt x="152" y="21"/>
                  </a:lnTo>
                  <a:lnTo>
                    <a:pt x="147" y="20"/>
                  </a:lnTo>
                  <a:lnTo>
                    <a:pt x="142" y="18"/>
                  </a:lnTo>
                  <a:lnTo>
                    <a:pt x="139" y="15"/>
                  </a:lnTo>
                  <a:close/>
                  <a:moveTo>
                    <a:pt x="139" y="0"/>
                  </a:moveTo>
                  <a:lnTo>
                    <a:pt x="141" y="0"/>
                  </a:lnTo>
                  <a:lnTo>
                    <a:pt x="142" y="0"/>
                  </a:lnTo>
                  <a:lnTo>
                    <a:pt x="144" y="2"/>
                  </a:lnTo>
                  <a:lnTo>
                    <a:pt x="146" y="5"/>
                  </a:lnTo>
                  <a:lnTo>
                    <a:pt x="147" y="7"/>
                  </a:lnTo>
                  <a:lnTo>
                    <a:pt x="151" y="8"/>
                  </a:lnTo>
                  <a:lnTo>
                    <a:pt x="155" y="10"/>
                  </a:lnTo>
                  <a:lnTo>
                    <a:pt x="173" y="15"/>
                  </a:lnTo>
                  <a:lnTo>
                    <a:pt x="185" y="20"/>
                  </a:lnTo>
                  <a:lnTo>
                    <a:pt x="205" y="33"/>
                  </a:lnTo>
                  <a:lnTo>
                    <a:pt x="221" y="51"/>
                  </a:lnTo>
                  <a:lnTo>
                    <a:pt x="231" y="75"/>
                  </a:lnTo>
                  <a:lnTo>
                    <a:pt x="232" y="103"/>
                  </a:lnTo>
                  <a:lnTo>
                    <a:pt x="236" y="105"/>
                  </a:lnTo>
                  <a:lnTo>
                    <a:pt x="239" y="108"/>
                  </a:lnTo>
                  <a:lnTo>
                    <a:pt x="241" y="111"/>
                  </a:lnTo>
                  <a:lnTo>
                    <a:pt x="241" y="119"/>
                  </a:lnTo>
                  <a:lnTo>
                    <a:pt x="241" y="131"/>
                  </a:lnTo>
                  <a:lnTo>
                    <a:pt x="237" y="144"/>
                  </a:lnTo>
                  <a:lnTo>
                    <a:pt x="232" y="154"/>
                  </a:lnTo>
                  <a:lnTo>
                    <a:pt x="227" y="159"/>
                  </a:lnTo>
                  <a:lnTo>
                    <a:pt x="223" y="162"/>
                  </a:lnTo>
                  <a:lnTo>
                    <a:pt x="219" y="170"/>
                  </a:lnTo>
                  <a:lnTo>
                    <a:pt x="216" y="178"/>
                  </a:lnTo>
                  <a:lnTo>
                    <a:pt x="211" y="183"/>
                  </a:lnTo>
                  <a:lnTo>
                    <a:pt x="208" y="190"/>
                  </a:lnTo>
                  <a:lnTo>
                    <a:pt x="201" y="198"/>
                  </a:lnTo>
                  <a:lnTo>
                    <a:pt x="196" y="205"/>
                  </a:lnTo>
                  <a:lnTo>
                    <a:pt x="198" y="219"/>
                  </a:lnTo>
                  <a:lnTo>
                    <a:pt x="201" y="231"/>
                  </a:lnTo>
                  <a:lnTo>
                    <a:pt x="205" y="237"/>
                  </a:lnTo>
                  <a:lnTo>
                    <a:pt x="219" y="242"/>
                  </a:lnTo>
                  <a:lnTo>
                    <a:pt x="234" y="247"/>
                  </a:lnTo>
                  <a:lnTo>
                    <a:pt x="254" y="252"/>
                  </a:lnTo>
                  <a:lnTo>
                    <a:pt x="273" y="260"/>
                  </a:lnTo>
                  <a:lnTo>
                    <a:pt x="290" y="267"/>
                  </a:lnTo>
                  <a:lnTo>
                    <a:pt x="301" y="277"/>
                  </a:lnTo>
                  <a:lnTo>
                    <a:pt x="308" y="290"/>
                  </a:lnTo>
                  <a:lnTo>
                    <a:pt x="311" y="303"/>
                  </a:lnTo>
                  <a:lnTo>
                    <a:pt x="313" y="313"/>
                  </a:lnTo>
                  <a:lnTo>
                    <a:pt x="313" y="319"/>
                  </a:lnTo>
                  <a:lnTo>
                    <a:pt x="309" y="334"/>
                  </a:lnTo>
                  <a:lnTo>
                    <a:pt x="299" y="344"/>
                  </a:lnTo>
                  <a:lnTo>
                    <a:pt x="285" y="349"/>
                  </a:lnTo>
                  <a:lnTo>
                    <a:pt x="28" y="349"/>
                  </a:lnTo>
                  <a:lnTo>
                    <a:pt x="13" y="344"/>
                  </a:lnTo>
                  <a:lnTo>
                    <a:pt x="3" y="334"/>
                  </a:lnTo>
                  <a:lnTo>
                    <a:pt x="0" y="319"/>
                  </a:lnTo>
                  <a:lnTo>
                    <a:pt x="0" y="314"/>
                  </a:lnTo>
                  <a:lnTo>
                    <a:pt x="2" y="304"/>
                  </a:lnTo>
                  <a:lnTo>
                    <a:pt x="5" y="290"/>
                  </a:lnTo>
                  <a:lnTo>
                    <a:pt x="13" y="277"/>
                  </a:lnTo>
                  <a:lnTo>
                    <a:pt x="28" y="265"/>
                  </a:lnTo>
                  <a:lnTo>
                    <a:pt x="51" y="255"/>
                  </a:lnTo>
                  <a:lnTo>
                    <a:pt x="75" y="247"/>
                  </a:lnTo>
                  <a:lnTo>
                    <a:pt x="103" y="239"/>
                  </a:lnTo>
                  <a:lnTo>
                    <a:pt x="108" y="236"/>
                  </a:lnTo>
                  <a:lnTo>
                    <a:pt x="113" y="232"/>
                  </a:lnTo>
                  <a:lnTo>
                    <a:pt x="116" y="221"/>
                  </a:lnTo>
                  <a:lnTo>
                    <a:pt x="118" y="206"/>
                  </a:lnTo>
                  <a:lnTo>
                    <a:pt x="111" y="198"/>
                  </a:lnTo>
                  <a:lnTo>
                    <a:pt x="105" y="190"/>
                  </a:lnTo>
                  <a:lnTo>
                    <a:pt x="101" y="183"/>
                  </a:lnTo>
                  <a:lnTo>
                    <a:pt x="97" y="178"/>
                  </a:lnTo>
                  <a:lnTo>
                    <a:pt x="93" y="170"/>
                  </a:lnTo>
                  <a:lnTo>
                    <a:pt x="90" y="162"/>
                  </a:lnTo>
                  <a:lnTo>
                    <a:pt x="85" y="160"/>
                  </a:lnTo>
                  <a:lnTo>
                    <a:pt x="82" y="159"/>
                  </a:lnTo>
                  <a:lnTo>
                    <a:pt x="80" y="154"/>
                  </a:lnTo>
                  <a:lnTo>
                    <a:pt x="75" y="142"/>
                  </a:lnTo>
                  <a:lnTo>
                    <a:pt x="72" y="131"/>
                  </a:lnTo>
                  <a:lnTo>
                    <a:pt x="70" y="119"/>
                  </a:lnTo>
                  <a:lnTo>
                    <a:pt x="72" y="111"/>
                  </a:lnTo>
                  <a:lnTo>
                    <a:pt x="74" y="108"/>
                  </a:lnTo>
                  <a:lnTo>
                    <a:pt x="75" y="105"/>
                  </a:lnTo>
                  <a:lnTo>
                    <a:pt x="80" y="103"/>
                  </a:lnTo>
                  <a:lnTo>
                    <a:pt x="82" y="82"/>
                  </a:lnTo>
                  <a:lnTo>
                    <a:pt x="87" y="64"/>
                  </a:lnTo>
                  <a:lnTo>
                    <a:pt x="93" y="49"/>
                  </a:lnTo>
                  <a:lnTo>
                    <a:pt x="101" y="39"/>
                  </a:lnTo>
                  <a:lnTo>
                    <a:pt x="101" y="36"/>
                  </a:lnTo>
                  <a:lnTo>
                    <a:pt x="105" y="29"/>
                  </a:lnTo>
                  <a:lnTo>
                    <a:pt x="108" y="26"/>
                  </a:lnTo>
                  <a:lnTo>
                    <a:pt x="113" y="23"/>
                  </a:lnTo>
                  <a:lnTo>
                    <a:pt x="119" y="20"/>
                  </a:lnTo>
                  <a:lnTo>
                    <a:pt x="124" y="18"/>
                  </a:lnTo>
                  <a:lnTo>
                    <a:pt x="126" y="13"/>
                  </a:lnTo>
                  <a:lnTo>
                    <a:pt x="128" y="8"/>
                  </a:lnTo>
                  <a:lnTo>
                    <a:pt x="131" y="5"/>
                  </a:lnTo>
                  <a:lnTo>
                    <a:pt x="134" y="2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6876256" y="843558"/>
            <a:ext cx="936104" cy="936104"/>
            <a:chOff x="7596336" y="738783"/>
            <a:chExt cx="936104" cy="936104"/>
          </a:xfrm>
        </p:grpSpPr>
        <p:sp>
          <p:nvSpPr>
            <p:cNvPr id="20" name="Овал 19"/>
            <p:cNvSpPr/>
            <p:nvPr/>
          </p:nvSpPr>
          <p:spPr>
            <a:xfrm>
              <a:off x="7596336" y="738783"/>
              <a:ext cx="936104" cy="93610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  <a:effectLst>
              <a:innerShdw blurRad="38100" dist="25400" dir="162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4" name="Группа 23"/>
            <p:cNvGrpSpPr/>
            <p:nvPr/>
          </p:nvGrpSpPr>
          <p:grpSpPr>
            <a:xfrm>
              <a:off x="7794522" y="1031007"/>
              <a:ext cx="539174" cy="402865"/>
              <a:chOff x="-1667614" y="-855450"/>
              <a:chExt cx="924662" cy="690898"/>
            </a:xfrm>
          </p:grpSpPr>
          <p:sp>
            <p:nvSpPr>
              <p:cNvPr id="25" name="Freeform 321"/>
              <p:cNvSpPr>
                <a:spLocks noEditPoints="1"/>
              </p:cNvSpPr>
              <p:nvPr/>
            </p:nvSpPr>
            <p:spPr bwMode="auto">
              <a:xfrm>
                <a:off x="-1247008" y="-855450"/>
                <a:ext cx="504056" cy="469053"/>
              </a:xfrm>
              <a:custGeom>
                <a:avLst/>
                <a:gdLst>
                  <a:gd name="T0" fmla="*/ 11 w 360"/>
                  <a:gd name="T1" fmla="*/ 306 h 335"/>
                  <a:gd name="T2" fmla="*/ 15 w 360"/>
                  <a:gd name="T3" fmla="*/ 316 h 335"/>
                  <a:gd name="T4" fmla="*/ 25 w 360"/>
                  <a:gd name="T5" fmla="*/ 322 h 335"/>
                  <a:gd name="T6" fmla="*/ 331 w 360"/>
                  <a:gd name="T7" fmla="*/ 324 h 335"/>
                  <a:gd name="T8" fmla="*/ 340 w 360"/>
                  <a:gd name="T9" fmla="*/ 321 h 335"/>
                  <a:gd name="T10" fmla="*/ 347 w 360"/>
                  <a:gd name="T11" fmla="*/ 311 h 335"/>
                  <a:gd name="T12" fmla="*/ 349 w 360"/>
                  <a:gd name="T13" fmla="*/ 216 h 335"/>
                  <a:gd name="T14" fmla="*/ 337 w 360"/>
                  <a:gd name="T15" fmla="*/ 221 h 335"/>
                  <a:gd name="T16" fmla="*/ 227 w 360"/>
                  <a:gd name="T17" fmla="*/ 223 h 335"/>
                  <a:gd name="T18" fmla="*/ 133 w 360"/>
                  <a:gd name="T19" fmla="*/ 245 h 335"/>
                  <a:gd name="T20" fmla="*/ 29 w 360"/>
                  <a:gd name="T21" fmla="*/ 223 h 335"/>
                  <a:gd name="T22" fmla="*/ 18 w 360"/>
                  <a:gd name="T23" fmla="*/ 219 h 335"/>
                  <a:gd name="T24" fmla="*/ 144 w 360"/>
                  <a:gd name="T25" fmla="*/ 187 h 335"/>
                  <a:gd name="T26" fmla="*/ 216 w 360"/>
                  <a:gd name="T27" fmla="*/ 234 h 335"/>
                  <a:gd name="T28" fmla="*/ 144 w 360"/>
                  <a:gd name="T29" fmla="*/ 187 h 335"/>
                  <a:gd name="T30" fmla="*/ 25 w 360"/>
                  <a:gd name="T31" fmla="*/ 56 h 335"/>
                  <a:gd name="T32" fmla="*/ 15 w 360"/>
                  <a:gd name="T33" fmla="*/ 62 h 335"/>
                  <a:gd name="T34" fmla="*/ 11 w 360"/>
                  <a:gd name="T35" fmla="*/ 72 h 335"/>
                  <a:gd name="T36" fmla="*/ 13 w 360"/>
                  <a:gd name="T37" fmla="*/ 198 h 335"/>
                  <a:gd name="T38" fmla="*/ 20 w 360"/>
                  <a:gd name="T39" fmla="*/ 206 h 335"/>
                  <a:gd name="T40" fmla="*/ 29 w 360"/>
                  <a:gd name="T41" fmla="*/ 209 h 335"/>
                  <a:gd name="T42" fmla="*/ 133 w 360"/>
                  <a:gd name="T43" fmla="*/ 173 h 335"/>
                  <a:gd name="T44" fmla="*/ 227 w 360"/>
                  <a:gd name="T45" fmla="*/ 209 h 335"/>
                  <a:gd name="T46" fmla="*/ 335 w 360"/>
                  <a:gd name="T47" fmla="*/ 209 h 335"/>
                  <a:gd name="T48" fmla="*/ 345 w 360"/>
                  <a:gd name="T49" fmla="*/ 203 h 335"/>
                  <a:gd name="T50" fmla="*/ 349 w 360"/>
                  <a:gd name="T51" fmla="*/ 191 h 335"/>
                  <a:gd name="T52" fmla="*/ 347 w 360"/>
                  <a:gd name="T53" fmla="*/ 67 h 335"/>
                  <a:gd name="T54" fmla="*/ 340 w 360"/>
                  <a:gd name="T55" fmla="*/ 57 h 335"/>
                  <a:gd name="T56" fmla="*/ 331 w 360"/>
                  <a:gd name="T57" fmla="*/ 54 h 335"/>
                  <a:gd name="T58" fmla="*/ 144 w 360"/>
                  <a:gd name="T59" fmla="*/ 11 h 335"/>
                  <a:gd name="T60" fmla="*/ 136 w 360"/>
                  <a:gd name="T61" fmla="*/ 15 h 335"/>
                  <a:gd name="T62" fmla="*/ 129 w 360"/>
                  <a:gd name="T63" fmla="*/ 23 h 335"/>
                  <a:gd name="T64" fmla="*/ 118 w 360"/>
                  <a:gd name="T65" fmla="*/ 43 h 335"/>
                  <a:gd name="T66" fmla="*/ 234 w 360"/>
                  <a:gd name="T67" fmla="*/ 28 h 335"/>
                  <a:gd name="T68" fmla="*/ 227 w 360"/>
                  <a:gd name="T69" fmla="*/ 18 h 335"/>
                  <a:gd name="T70" fmla="*/ 221 w 360"/>
                  <a:gd name="T71" fmla="*/ 13 h 335"/>
                  <a:gd name="T72" fmla="*/ 144 w 360"/>
                  <a:gd name="T73" fmla="*/ 11 h 335"/>
                  <a:gd name="T74" fmla="*/ 216 w 360"/>
                  <a:gd name="T75" fmla="*/ 0 h 335"/>
                  <a:gd name="T76" fmla="*/ 234 w 360"/>
                  <a:gd name="T77" fmla="*/ 8 h 335"/>
                  <a:gd name="T78" fmla="*/ 244 w 360"/>
                  <a:gd name="T79" fmla="*/ 23 h 335"/>
                  <a:gd name="T80" fmla="*/ 255 w 360"/>
                  <a:gd name="T81" fmla="*/ 43 h 335"/>
                  <a:gd name="T82" fmla="*/ 345 w 360"/>
                  <a:gd name="T83" fmla="*/ 46 h 335"/>
                  <a:gd name="T84" fmla="*/ 360 w 360"/>
                  <a:gd name="T85" fmla="*/ 72 h 335"/>
                  <a:gd name="T86" fmla="*/ 355 w 360"/>
                  <a:gd name="T87" fmla="*/ 321 h 335"/>
                  <a:gd name="T88" fmla="*/ 331 w 360"/>
                  <a:gd name="T89" fmla="*/ 335 h 335"/>
                  <a:gd name="T90" fmla="*/ 15 w 360"/>
                  <a:gd name="T91" fmla="*/ 332 h 335"/>
                  <a:gd name="T92" fmla="*/ 0 w 360"/>
                  <a:gd name="T93" fmla="*/ 306 h 335"/>
                  <a:gd name="T94" fmla="*/ 5 w 360"/>
                  <a:gd name="T95" fmla="*/ 57 h 335"/>
                  <a:gd name="T96" fmla="*/ 29 w 360"/>
                  <a:gd name="T97" fmla="*/ 43 h 335"/>
                  <a:gd name="T98" fmla="*/ 115 w 360"/>
                  <a:gd name="T99" fmla="*/ 25 h 335"/>
                  <a:gd name="T100" fmla="*/ 124 w 360"/>
                  <a:gd name="T101" fmla="*/ 8 h 335"/>
                  <a:gd name="T102" fmla="*/ 144 w 360"/>
                  <a:gd name="T103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60" h="335">
                    <a:moveTo>
                      <a:pt x="11" y="216"/>
                    </a:moveTo>
                    <a:lnTo>
                      <a:pt x="11" y="306"/>
                    </a:lnTo>
                    <a:lnTo>
                      <a:pt x="13" y="311"/>
                    </a:lnTo>
                    <a:lnTo>
                      <a:pt x="15" y="316"/>
                    </a:lnTo>
                    <a:lnTo>
                      <a:pt x="20" y="321"/>
                    </a:lnTo>
                    <a:lnTo>
                      <a:pt x="25" y="322"/>
                    </a:lnTo>
                    <a:lnTo>
                      <a:pt x="29" y="324"/>
                    </a:lnTo>
                    <a:lnTo>
                      <a:pt x="331" y="324"/>
                    </a:lnTo>
                    <a:lnTo>
                      <a:pt x="335" y="322"/>
                    </a:lnTo>
                    <a:lnTo>
                      <a:pt x="340" y="321"/>
                    </a:lnTo>
                    <a:lnTo>
                      <a:pt x="345" y="316"/>
                    </a:lnTo>
                    <a:lnTo>
                      <a:pt x="347" y="311"/>
                    </a:lnTo>
                    <a:lnTo>
                      <a:pt x="349" y="306"/>
                    </a:lnTo>
                    <a:lnTo>
                      <a:pt x="349" y="216"/>
                    </a:lnTo>
                    <a:lnTo>
                      <a:pt x="342" y="219"/>
                    </a:lnTo>
                    <a:lnTo>
                      <a:pt x="337" y="221"/>
                    </a:lnTo>
                    <a:lnTo>
                      <a:pt x="331" y="223"/>
                    </a:lnTo>
                    <a:lnTo>
                      <a:pt x="227" y="223"/>
                    </a:lnTo>
                    <a:lnTo>
                      <a:pt x="227" y="245"/>
                    </a:lnTo>
                    <a:lnTo>
                      <a:pt x="133" y="245"/>
                    </a:lnTo>
                    <a:lnTo>
                      <a:pt x="133" y="223"/>
                    </a:lnTo>
                    <a:lnTo>
                      <a:pt x="29" y="223"/>
                    </a:lnTo>
                    <a:lnTo>
                      <a:pt x="23" y="221"/>
                    </a:lnTo>
                    <a:lnTo>
                      <a:pt x="18" y="219"/>
                    </a:lnTo>
                    <a:lnTo>
                      <a:pt x="11" y="216"/>
                    </a:lnTo>
                    <a:close/>
                    <a:moveTo>
                      <a:pt x="144" y="187"/>
                    </a:moveTo>
                    <a:lnTo>
                      <a:pt x="144" y="234"/>
                    </a:lnTo>
                    <a:lnTo>
                      <a:pt x="216" y="234"/>
                    </a:lnTo>
                    <a:lnTo>
                      <a:pt x="216" y="187"/>
                    </a:lnTo>
                    <a:lnTo>
                      <a:pt x="144" y="187"/>
                    </a:lnTo>
                    <a:close/>
                    <a:moveTo>
                      <a:pt x="29" y="54"/>
                    </a:moveTo>
                    <a:lnTo>
                      <a:pt x="25" y="56"/>
                    </a:lnTo>
                    <a:lnTo>
                      <a:pt x="20" y="57"/>
                    </a:lnTo>
                    <a:lnTo>
                      <a:pt x="15" y="62"/>
                    </a:lnTo>
                    <a:lnTo>
                      <a:pt x="13" y="67"/>
                    </a:lnTo>
                    <a:lnTo>
                      <a:pt x="11" y="72"/>
                    </a:lnTo>
                    <a:lnTo>
                      <a:pt x="11" y="191"/>
                    </a:lnTo>
                    <a:lnTo>
                      <a:pt x="13" y="198"/>
                    </a:lnTo>
                    <a:lnTo>
                      <a:pt x="15" y="203"/>
                    </a:lnTo>
                    <a:lnTo>
                      <a:pt x="20" y="206"/>
                    </a:lnTo>
                    <a:lnTo>
                      <a:pt x="25" y="209"/>
                    </a:lnTo>
                    <a:lnTo>
                      <a:pt x="29" y="209"/>
                    </a:lnTo>
                    <a:lnTo>
                      <a:pt x="133" y="209"/>
                    </a:lnTo>
                    <a:lnTo>
                      <a:pt x="133" y="173"/>
                    </a:lnTo>
                    <a:lnTo>
                      <a:pt x="227" y="173"/>
                    </a:lnTo>
                    <a:lnTo>
                      <a:pt x="227" y="209"/>
                    </a:lnTo>
                    <a:lnTo>
                      <a:pt x="331" y="209"/>
                    </a:lnTo>
                    <a:lnTo>
                      <a:pt x="335" y="209"/>
                    </a:lnTo>
                    <a:lnTo>
                      <a:pt x="340" y="206"/>
                    </a:lnTo>
                    <a:lnTo>
                      <a:pt x="345" y="203"/>
                    </a:lnTo>
                    <a:lnTo>
                      <a:pt x="347" y="198"/>
                    </a:lnTo>
                    <a:lnTo>
                      <a:pt x="349" y="191"/>
                    </a:lnTo>
                    <a:lnTo>
                      <a:pt x="349" y="72"/>
                    </a:lnTo>
                    <a:lnTo>
                      <a:pt x="347" y="67"/>
                    </a:lnTo>
                    <a:lnTo>
                      <a:pt x="345" y="62"/>
                    </a:lnTo>
                    <a:lnTo>
                      <a:pt x="340" y="57"/>
                    </a:lnTo>
                    <a:lnTo>
                      <a:pt x="335" y="56"/>
                    </a:lnTo>
                    <a:lnTo>
                      <a:pt x="331" y="54"/>
                    </a:lnTo>
                    <a:lnTo>
                      <a:pt x="29" y="54"/>
                    </a:lnTo>
                    <a:close/>
                    <a:moveTo>
                      <a:pt x="144" y="11"/>
                    </a:moveTo>
                    <a:lnTo>
                      <a:pt x="139" y="13"/>
                    </a:lnTo>
                    <a:lnTo>
                      <a:pt x="136" y="15"/>
                    </a:lnTo>
                    <a:lnTo>
                      <a:pt x="133" y="18"/>
                    </a:lnTo>
                    <a:lnTo>
                      <a:pt x="129" y="23"/>
                    </a:lnTo>
                    <a:lnTo>
                      <a:pt x="126" y="29"/>
                    </a:lnTo>
                    <a:lnTo>
                      <a:pt x="118" y="43"/>
                    </a:lnTo>
                    <a:lnTo>
                      <a:pt x="242" y="43"/>
                    </a:lnTo>
                    <a:lnTo>
                      <a:pt x="234" y="28"/>
                    </a:lnTo>
                    <a:lnTo>
                      <a:pt x="231" y="23"/>
                    </a:lnTo>
                    <a:lnTo>
                      <a:pt x="227" y="18"/>
                    </a:lnTo>
                    <a:lnTo>
                      <a:pt x="224" y="15"/>
                    </a:lnTo>
                    <a:lnTo>
                      <a:pt x="221" y="13"/>
                    </a:lnTo>
                    <a:lnTo>
                      <a:pt x="216" y="11"/>
                    </a:lnTo>
                    <a:lnTo>
                      <a:pt x="144" y="11"/>
                    </a:lnTo>
                    <a:close/>
                    <a:moveTo>
                      <a:pt x="144" y="0"/>
                    </a:moveTo>
                    <a:lnTo>
                      <a:pt x="216" y="0"/>
                    </a:lnTo>
                    <a:lnTo>
                      <a:pt x="226" y="2"/>
                    </a:lnTo>
                    <a:lnTo>
                      <a:pt x="234" y="8"/>
                    </a:lnTo>
                    <a:lnTo>
                      <a:pt x="241" y="15"/>
                    </a:lnTo>
                    <a:lnTo>
                      <a:pt x="244" y="23"/>
                    </a:lnTo>
                    <a:lnTo>
                      <a:pt x="245" y="25"/>
                    </a:lnTo>
                    <a:lnTo>
                      <a:pt x="255" y="43"/>
                    </a:lnTo>
                    <a:lnTo>
                      <a:pt x="331" y="43"/>
                    </a:lnTo>
                    <a:lnTo>
                      <a:pt x="345" y="46"/>
                    </a:lnTo>
                    <a:lnTo>
                      <a:pt x="355" y="57"/>
                    </a:lnTo>
                    <a:lnTo>
                      <a:pt x="360" y="72"/>
                    </a:lnTo>
                    <a:lnTo>
                      <a:pt x="360" y="306"/>
                    </a:lnTo>
                    <a:lnTo>
                      <a:pt x="355" y="321"/>
                    </a:lnTo>
                    <a:lnTo>
                      <a:pt x="345" y="332"/>
                    </a:lnTo>
                    <a:lnTo>
                      <a:pt x="331" y="335"/>
                    </a:lnTo>
                    <a:lnTo>
                      <a:pt x="29" y="335"/>
                    </a:lnTo>
                    <a:lnTo>
                      <a:pt x="15" y="332"/>
                    </a:lnTo>
                    <a:lnTo>
                      <a:pt x="5" y="321"/>
                    </a:lnTo>
                    <a:lnTo>
                      <a:pt x="0" y="306"/>
                    </a:lnTo>
                    <a:lnTo>
                      <a:pt x="0" y="72"/>
                    </a:lnTo>
                    <a:lnTo>
                      <a:pt x="5" y="57"/>
                    </a:lnTo>
                    <a:lnTo>
                      <a:pt x="15" y="46"/>
                    </a:lnTo>
                    <a:lnTo>
                      <a:pt x="29" y="43"/>
                    </a:lnTo>
                    <a:lnTo>
                      <a:pt x="105" y="43"/>
                    </a:lnTo>
                    <a:lnTo>
                      <a:pt x="115" y="25"/>
                    </a:lnTo>
                    <a:lnTo>
                      <a:pt x="119" y="16"/>
                    </a:lnTo>
                    <a:lnTo>
                      <a:pt x="124" y="8"/>
                    </a:lnTo>
                    <a:lnTo>
                      <a:pt x="133" y="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D2327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451"/>
              <p:cNvSpPr>
                <a:spLocks noEditPoints="1"/>
              </p:cNvSpPr>
              <p:nvPr/>
            </p:nvSpPr>
            <p:spPr bwMode="auto">
              <a:xfrm>
                <a:off x="-1667614" y="-739146"/>
                <a:ext cx="515323" cy="574594"/>
              </a:xfrm>
              <a:custGeom>
                <a:avLst/>
                <a:gdLst>
                  <a:gd name="T0" fmla="*/ 137 w 313"/>
                  <a:gd name="T1" fmla="*/ 21 h 349"/>
                  <a:gd name="T2" fmla="*/ 131 w 313"/>
                  <a:gd name="T3" fmla="*/ 31 h 349"/>
                  <a:gd name="T4" fmla="*/ 121 w 313"/>
                  <a:gd name="T5" fmla="*/ 31 h 349"/>
                  <a:gd name="T6" fmla="*/ 116 w 313"/>
                  <a:gd name="T7" fmla="*/ 39 h 349"/>
                  <a:gd name="T8" fmla="*/ 93 w 313"/>
                  <a:gd name="T9" fmla="*/ 83 h 349"/>
                  <a:gd name="T10" fmla="*/ 88 w 313"/>
                  <a:gd name="T11" fmla="*/ 113 h 349"/>
                  <a:gd name="T12" fmla="*/ 83 w 313"/>
                  <a:gd name="T13" fmla="*/ 115 h 349"/>
                  <a:gd name="T14" fmla="*/ 92 w 313"/>
                  <a:gd name="T15" fmla="*/ 151 h 349"/>
                  <a:gd name="T16" fmla="*/ 100 w 313"/>
                  <a:gd name="T17" fmla="*/ 155 h 349"/>
                  <a:gd name="T18" fmla="*/ 115 w 313"/>
                  <a:gd name="T19" fmla="*/ 183 h 349"/>
                  <a:gd name="T20" fmla="*/ 129 w 313"/>
                  <a:gd name="T21" fmla="*/ 200 h 349"/>
                  <a:gd name="T22" fmla="*/ 124 w 313"/>
                  <a:gd name="T23" fmla="*/ 234 h 349"/>
                  <a:gd name="T24" fmla="*/ 69 w 313"/>
                  <a:gd name="T25" fmla="*/ 262 h 349"/>
                  <a:gd name="T26" fmla="*/ 13 w 313"/>
                  <a:gd name="T27" fmla="*/ 306 h 349"/>
                  <a:gd name="T28" fmla="*/ 15 w 313"/>
                  <a:gd name="T29" fmla="*/ 329 h 349"/>
                  <a:gd name="T30" fmla="*/ 285 w 313"/>
                  <a:gd name="T31" fmla="*/ 335 h 349"/>
                  <a:gd name="T32" fmla="*/ 301 w 313"/>
                  <a:gd name="T33" fmla="*/ 324 h 349"/>
                  <a:gd name="T34" fmla="*/ 296 w 313"/>
                  <a:gd name="T35" fmla="*/ 291 h 349"/>
                  <a:gd name="T36" fmla="*/ 231 w 313"/>
                  <a:gd name="T37" fmla="*/ 259 h 349"/>
                  <a:gd name="T38" fmla="*/ 187 w 313"/>
                  <a:gd name="T39" fmla="*/ 227 h 349"/>
                  <a:gd name="T40" fmla="*/ 187 w 313"/>
                  <a:gd name="T41" fmla="*/ 198 h 349"/>
                  <a:gd name="T42" fmla="*/ 206 w 313"/>
                  <a:gd name="T43" fmla="*/ 170 h 349"/>
                  <a:gd name="T44" fmla="*/ 218 w 313"/>
                  <a:gd name="T45" fmla="*/ 152 h 349"/>
                  <a:gd name="T46" fmla="*/ 229 w 313"/>
                  <a:gd name="T47" fmla="*/ 123 h 349"/>
                  <a:gd name="T48" fmla="*/ 224 w 313"/>
                  <a:gd name="T49" fmla="*/ 115 h 349"/>
                  <a:gd name="T50" fmla="*/ 219 w 313"/>
                  <a:gd name="T51" fmla="*/ 82 h 349"/>
                  <a:gd name="T52" fmla="*/ 169 w 313"/>
                  <a:gd name="T53" fmla="*/ 26 h 349"/>
                  <a:gd name="T54" fmla="*/ 139 w 313"/>
                  <a:gd name="T55" fmla="*/ 15 h 349"/>
                  <a:gd name="T56" fmla="*/ 144 w 313"/>
                  <a:gd name="T57" fmla="*/ 2 h 349"/>
                  <a:gd name="T58" fmla="*/ 155 w 313"/>
                  <a:gd name="T59" fmla="*/ 10 h 349"/>
                  <a:gd name="T60" fmla="*/ 221 w 313"/>
                  <a:gd name="T61" fmla="*/ 51 h 349"/>
                  <a:gd name="T62" fmla="*/ 239 w 313"/>
                  <a:gd name="T63" fmla="*/ 108 h 349"/>
                  <a:gd name="T64" fmla="*/ 237 w 313"/>
                  <a:gd name="T65" fmla="*/ 144 h 349"/>
                  <a:gd name="T66" fmla="*/ 219 w 313"/>
                  <a:gd name="T67" fmla="*/ 170 h 349"/>
                  <a:gd name="T68" fmla="*/ 201 w 313"/>
                  <a:gd name="T69" fmla="*/ 198 h 349"/>
                  <a:gd name="T70" fmla="*/ 205 w 313"/>
                  <a:gd name="T71" fmla="*/ 237 h 349"/>
                  <a:gd name="T72" fmla="*/ 273 w 313"/>
                  <a:gd name="T73" fmla="*/ 260 h 349"/>
                  <a:gd name="T74" fmla="*/ 311 w 313"/>
                  <a:gd name="T75" fmla="*/ 303 h 349"/>
                  <a:gd name="T76" fmla="*/ 299 w 313"/>
                  <a:gd name="T77" fmla="*/ 344 h 349"/>
                  <a:gd name="T78" fmla="*/ 3 w 313"/>
                  <a:gd name="T79" fmla="*/ 334 h 349"/>
                  <a:gd name="T80" fmla="*/ 5 w 313"/>
                  <a:gd name="T81" fmla="*/ 290 h 349"/>
                  <a:gd name="T82" fmla="*/ 75 w 313"/>
                  <a:gd name="T83" fmla="*/ 247 h 349"/>
                  <a:gd name="T84" fmla="*/ 116 w 313"/>
                  <a:gd name="T85" fmla="*/ 221 h 349"/>
                  <a:gd name="T86" fmla="*/ 101 w 313"/>
                  <a:gd name="T87" fmla="*/ 183 h 349"/>
                  <a:gd name="T88" fmla="*/ 85 w 313"/>
                  <a:gd name="T89" fmla="*/ 160 h 349"/>
                  <a:gd name="T90" fmla="*/ 72 w 313"/>
                  <a:gd name="T91" fmla="*/ 131 h 349"/>
                  <a:gd name="T92" fmla="*/ 75 w 313"/>
                  <a:gd name="T93" fmla="*/ 105 h 349"/>
                  <a:gd name="T94" fmla="*/ 93 w 313"/>
                  <a:gd name="T95" fmla="*/ 49 h 349"/>
                  <a:gd name="T96" fmla="*/ 108 w 313"/>
                  <a:gd name="T97" fmla="*/ 26 h 349"/>
                  <a:gd name="T98" fmla="*/ 126 w 313"/>
                  <a:gd name="T99" fmla="*/ 13 h 349"/>
                  <a:gd name="T100" fmla="*/ 139 w 313"/>
                  <a:gd name="T101" fmla="*/ 0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13" h="349">
                    <a:moveTo>
                      <a:pt x="139" y="15"/>
                    </a:moveTo>
                    <a:lnTo>
                      <a:pt x="137" y="20"/>
                    </a:lnTo>
                    <a:lnTo>
                      <a:pt x="137" y="20"/>
                    </a:lnTo>
                    <a:lnTo>
                      <a:pt x="137" y="21"/>
                    </a:lnTo>
                    <a:lnTo>
                      <a:pt x="137" y="25"/>
                    </a:lnTo>
                    <a:lnTo>
                      <a:pt x="137" y="28"/>
                    </a:lnTo>
                    <a:lnTo>
                      <a:pt x="134" y="29"/>
                    </a:lnTo>
                    <a:lnTo>
                      <a:pt x="131" y="31"/>
                    </a:lnTo>
                    <a:lnTo>
                      <a:pt x="131" y="31"/>
                    </a:lnTo>
                    <a:lnTo>
                      <a:pt x="129" y="31"/>
                    </a:lnTo>
                    <a:lnTo>
                      <a:pt x="124" y="31"/>
                    </a:lnTo>
                    <a:lnTo>
                      <a:pt x="121" y="31"/>
                    </a:lnTo>
                    <a:lnTo>
                      <a:pt x="116" y="34"/>
                    </a:lnTo>
                    <a:lnTo>
                      <a:pt x="116" y="34"/>
                    </a:lnTo>
                    <a:lnTo>
                      <a:pt x="118" y="38"/>
                    </a:lnTo>
                    <a:lnTo>
                      <a:pt x="116" y="39"/>
                    </a:lnTo>
                    <a:lnTo>
                      <a:pt x="115" y="41"/>
                    </a:lnTo>
                    <a:lnTo>
                      <a:pt x="106" y="51"/>
                    </a:lnTo>
                    <a:lnTo>
                      <a:pt x="98" y="65"/>
                    </a:lnTo>
                    <a:lnTo>
                      <a:pt x="93" y="83"/>
                    </a:lnTo>
                    <a:lnTo>
                      <a:pt x="92" y="108"/>
                    </a:lnTo>
                    <a:lnTo>
                      <a:pt x="92" y="111"/>
                    </a:lnTo>
                    <a:lnTo>
                      <a:pt x="90" y="113"/>
                    </a:lnTo>
                    <a:lnTo>
                      <a:pt x="88" y="113"/>
                    </a:lnTo>
                    <a:lnTo>
                      <a:pt x="85" y="115"/>
                    </a:lnTo>
                    <a:lnTo>
                      <a:pt x="85" y="115"/>
                    </a:lnTo>
                    <a:lnTo>
                      <a:pt x="83" y="115"/>
                    </a:lnTo>
                    <a:lnTo>
                      <a:pt x="83" y="115"/>
                    </a:lnTo>
                    <a:lnTo>
                      <a:pt x="83" y="123"/>
                    </a:lnTo>
                    <a:lnTo>
                      <a:pt x="85" y="136"/>
                    </a:lnTo>
                    <a:lnTo>
                      <a:pt x="90" y="149"/>
                    </a:lnTo>
                    <a:lnTo>
                      <a:pt x="92" y="151"/>
                    </a:lnTo>
                    <a:lnTo>
                      <a:pt x="93" y="151"/>
                    </a:lnTo>
                    <a:lnTo>
                      <a:pt x="95" y="152"/>
                    </a:lnTo>
                    <a:lnTo>
                      <a:pt x="98" y="152"/>
                    </a:lnTo>
                    <a:lnTo>
                      <a:pt x="100" y="155"/>
                    </a:lnTo>
                    <a:lnTo>
                      <a:pt x="103" y="164"/>
                    </a:lnTo>
                    <a:lnTo>
                      <a:pt x="106" y="170"/>
                    </a:lnTo>
                    <a:lnTo>
                      <a:pt x="111" y="178"/>
                    </a:lnTo>
                    <a:lnTo>
                      <a:pt x="115" y="183"/>
                    </a:lnTo>
                    <a:lnTo>
                      <a:pt x="119" y="190"/>
                    </a:lnTo>
                    <a:lnTo>
                      <a:pt x="123" y="195"/>
                    </a:lnTo>
                    <a:lnTo>
                      <a:pt x="128" y="198"/>
                    </a:lnTo>
                    <a:lnTo>
                      <a:pt x="129" y="200"/>
                    </a:lnTo>
                    <a:lnTo>
                      <a:pt x="129" y="203"/>
                    </a:lnTo>
                    <a:lnTo>
                      <a:pt x="129" y="211"/>
                    </a:lnTo>
                    <a:lnTo>
                      <a:pt x="128" y="223"/>
                    </a:lnTo>
                    <a:lnTo>
                      <a:pt x="124" y="234"/>
                    </a:lnTo>
                    <a:lnTo>
                      <a:pt x="119" y="242"/>
                    </a:lnTo>
                    <a:lnTo>
                      <a:pt x="111" y="247"/>
                    </a:lnTo>
                    <a:lnTo>
                      <a:pt x="106" y="250"/>
                    </a:lnTo>
                    <a:lnTo>
                      <a:pt x="69" y="262"/>
                    </a:lnTo>
                    <a:lnTo>
                      <a:pt x="41" y="273"/>
                    </a:lnTo>
                    <a:lnTo>
                      <a:pt x="25" y="283"/>
                    </a:lnTo>
                    <a:lnTo>
                      <a:pt x="16" y="291"/>
                    </a:lnTo>
                    <a:lnTo>
                      <a:pt x="13" y="306"/>
                    </a:lnTo>
                    <a:lnTo>
                      <a:pt x="11" y="316"/>
                    </a:lnTo>
                    <a:lnTo>
                      <a:pt x="11" y="319"/>
                    </a:lnTo>
                    <a:lnTo>
                      <a:pt x="11" y="324"/>
                    </a:lnTo>
                    <a:lnTo>
                      <a:pt x="15" y="329"/>
                    </a:lnTo>
                    <a:lnTo>
                      <a:pt x="18" y="332"/>
                    </a:lnTo>
                    <a:lnTo>
                      <a:pt x="23" y="335"/>
                    </a:lnTo>
                    <a:lnTo>
                      <a:pt x="28" y="335"/>
                    </a:lnTo>
                    <a:lnTo>
                      <a:pt x="285" y="335"/>
                    </a:lnTo>
                    <a:lnTo>
                      <a:pt x="290" y="335"/>
                    </a:lnTo>
                    <a:lnTo>
                      <a:pt x="295" y="332"/>
                    </a:lnTo>
                    <a:lnTo>
                      <a:pt x="298" y="329"/>
                    </a:lnTo>
                    <a:lnTo>
                      <a:pt x="301" y="324"/>
                    </a:lnTo>
                    <a:lnTo>
                      <a:pt x="301" y="319"/>
                    </a:lnTo>
                    <a:lnTo>
                      <a:pt x="301" y="314"/>
                    </a:lnTo>
                    <a:lnTo>
                      <a:pt x="299" y="306"/>
                    </a:lnTo>
                    <a:lnTo>
                      <a:pt x="296" y="291"/>
                    </a:lnTo>
                    <a:lnTo>
                      <a:pt x="288" y="281"/>
                    </a:lnTo>
                    <a:lnTo>
                      <a:pt x="272" y="272"/>
                    </a:lnTo>
                    <a:lnTo>
                      <a:pt x="252" y="265"/>
                    </a:lnTo>
                    <a:lnTo>
                      <a:pt x="231" y="259"/>
                    </a:lnTo>
                    <a:lnTo>
                      <a:pt x="214" y="252"/>
                    </a:lnTo>
                    <a:lnTo>
                      <a:pt x="200" y="247"/>
                    </a:lnTo>
                    <a:lnTo>
                      <a:pt x="191" y="241"/>
                    </a:lnTo>
                    <a:lnTo>
                      <a:pt x="187" y="227"/>
                    </a:lnTo>
                    <a:lnTo>
                      <a:pt x="185" y="214"/>
                    </a:lnTo>
                    <a:lnTo>
                      <a:pt x="183" y="203"/>
                    </a:lnTo>
                    <a:lnTo>
                      <a:pt x="185" y="200"/>
                    </a:lnTo>
                    <a:lnTo>
                      <a:pt x="187" y="198"/>
                    </a:lnTo>
                    <a:lnTo>
                      <a:pt x="191" y="191"/>
                    </a:lnTo>
                    <a:lnTo>
                      <a:pt x="198" y="183"/>
                    </a:lnTo>
                    <a:lnTo>
                      <a:pt x="201" y="178"/>
                    </a:lnTo>
                    <a:lnTo>
                      <a:pt x="206" y="170"/>
                    </a:lnTo>
                    <a:lnTo>
                      <a:pt x="209" y="164"/>
                    </a:lnTo>
                    <a:lnTo>
                      <a:pt x="213" y="155"/>
                    </a:lnTo>
                    <a:lnTo>
                      <a:pt x="214" y="154"/>
                    </a:lnTo>
                    <a:lnTo>
                      <a:pt x="218" y="152"/>
                    </a:lnTo>
                    <a:lnTo>
                      <a:pt x="219" y="151"/>
                    </a:lnTo>
                    <a:lnTo>
                      <a:pt x="221" y="149"/>
                    </a:lnTo>
                    <a:lnTo>
                      <a:pt x="226" y="136"/>
                    </a:lnTo>
                    <a:lnTo>
                      <a:pt x="229" y="123"/>
                    </a:lnTo>
                    <a:lnTo>
                      <a:pt x="229" y="115"/>
                    </a:lnTo>
                    <a:lnTo>
                      <a:pt x="229" y="115"/>
                    </a:lnTo>
                    <a:lnTo>
                      <a:pt x="227" y="115"/>
                    </a:lnTo>
                    <a:lnTo>
                      <a:pt x="224" y="115"/>
                    </a:lnTo>
                    <a:lnTo>
                      <a:pt x="223" y="113"/>
                    </a:lnTo>
                    <a:lnTo>
                      <a:pt x="221" y="111"/>
                    </a:lnTo>
                    <a:lnTo>
                      <a:pt x="221" y="108"/>
                    </a:lnTo>
                    <a:lnTo>
                      <a:pt x="219" y="82"/>
                    </a:lnTo>
                    <a:lnTo>
                      <a:pt x="211" y="59"/>
                    </a:lnTo>
                    <a:lnTo>
                      <a:pt x="198" y="43"/>
                    </a:lnTo>
                    <a:lnTo>
                      <a:pt x="180" y="31"/>
                    </a:lnTo>
                    <a:lnTo>
                      <a:pt x="169" y="26"/>
                    </a:lnTo>
                    <a:lnTo>
                      <a:pt x="152" y="21"/>
                    </a:lnTo>
                    <a:lnTo>
                      <a:pt x="147" y="20"/>
                    </a:lnTo>
                    <a:lnTo>
                      <a:pt x="142" y="18"/>
                    </a:lnTo>
                    <a:lnTo>
                      <a:pt x="139" y="15"/>
                    </a:lnTo>
                    <a:close/>
                    <a:moveTo>
                      <a:pt x="139" y="0"/>
                    </a:moveTo>
                    <a:lnTo>
                      <a:pt x="141" y="0"/>
                    </a:lnTo>
                    <a:lnTo>
                      <a:pt x="142" y="0"/>
                    </a:lnTo>
                    <a:lnTo>
                      <a:pt x="144" y="2"/>
                    </a:lnTo>
                    <a:lnTo>
                      <a:pt x="146" y="5"/>
                    </a:lnTo>
                    <a:lnTo>
                      <a:pt x="147" y="7"/>
                    </a:lnTo>
                    <a:lnTo>
                      <a:pt x="151" y="8"/>
                    </a:lnTo>
                    <a:lnTo>
                      <a:pt x="155" y="10"/>
                    </a:lnTo>
                    <a:lnTo>
                      <a:pt x="173" y="15"/>
                    </a:lnTo>
                    <a:lnTo>
                      <a:pt x="185" y="20"/>
                    </a:lnTo>
                    <a:lnTo>
                      <a:pt x="205" y="33"/>
                    </a:lnTo>
                    <a:lnTo>
                      <a:pt x="221" y="51"/>
                    </a:lnTo>
                    <a:lnTo>
                      <a:pt x="231" y="75"/>
                    </a:lnTo>
                    <a:lnTo>
                      <a:pt x="232" y="103"/>
                    </a:lnTo>
                    <a:lnTo>
                      <a:pt x="236" y="105"/>
                    </a:lnTo>
                    <a:lnTo>
                      <a:pt x="239" y="108"/>
                    </a:lnTo>
                    <a:lnTo>
                      <a:pt x="241" y="111"/>
                    </a:lnTo>
                    <a:lnTo>
                      <a:pt x="241" y="119"/>
                    </a:lnTo>
                    <a:lnTo>
                      <a:pt x="241" y="131"/>
                    </a:lnTo>
                    <a:lnTo>
                      <a:pt x="237" y="144"/>
                    </a:lnTo>
                    <a:lnTo>
                      <a:pt x="232" y="154"/>
                    </a:lnTo>
                    <a:lnTo>
                      <a:pt x="227" y="159"/>
                    </a:lnTo>
                    <a:lnTo>
                      <a:pt x="223" y="162"/>
                    </a:lnTo>
                    <a:lnTo>
                      <a:pt x="219" y="170"/>
                    </a:lnTo>
                    <a:lnTo>
                      <a:pt x="216" y="178"/>
                    </a:lnTo>
                    <a:lnTo>
                      <a:pt x="211" y="183"/>
                    </a:lnTo>
                    <a:lnTo>
                      <a:pt x="208" y="190"/>
                    </a:lnTo>
                    <a:lnTo>
                      <a:pt x="201" y="198"/>
                    </a:lnTo>
                    <a:lnTo>
                      <a:pt x="196" y="205"/>
                    </a:lnTo>
                    <a:lnTo>
                      <a:pt x="198" y="219"/>
                    </a:lnTo>
                    <a:lnTo>
                      <a:pt x="201" y="231"/>
                    </a:lnTo>
                    <a:lnTo>
                      <a:pt x="205" y="237"/>
                    </a:lnTo>
                    <a:lnTo>
                      <a:pt x="219" y="242"/>
                    </a:lnTo>
                    <a:lnTo>
                      <a:pt x="234" y="247"/>
                    </a:lnTo>
                    <a:lnTo>
                      <a:pt x="254" y="252"/>
                    </a:lnTo>
                    <a:lnTo>
                      <a:pt x="273" y="260"/>
                    </a:lnTo>
                    <a:lnTo>
                      <a:pt x="290" y="267"/>
                    </a:lnTo>
                    <a:lnTo>
                      <a:pt x="301" y="277"/>
                    </a:lnTo>
                    <a:lnTo>
                      <a:pt x="308" y="290"/>
                    </a:lnTo>
                    <a:lnTo>
                      <a:pt x="311" y="303"/>
                    </a:lnTo>
                    <a:lnTo>
                      <a:pt x="313" y="313"/>
                    </a:lnTo>
                    <a:lnTo>
                      <a:pt x="313" y="319"/>
                    </a:lnTo>
                    <a:lnTo>
                      <a:pt x="309" y="334"/>
                    </a:lnTo>
                    <a:lnTo>
                      <a:pt x="299" y="344"/>
                    </a:lnTo>
                    <a:lnTo>
                      <a:pt x="285" y="349"/>
                    </a:lnTo>
                    <a:lnTo>
                      <a:pt x="28" y="349"/>
                    </a:lnTo>
                    <a:lnTo>
                      <a:pt x="13" y="344"/>
                    </a:lnTo>
                    <a:lnTo>
                      <a:pt x="3" y="334"/>
                    </a:lnTo>
                    <a:lnTo>
                      <a:pt x="0" y="319"/>
                    </a:lnTo>
                    <a:lnTo>
                      <a:pt x="0" y="314"/>
                    </a:lnTo>
                    <a:lnTo>
                      <a:pt x="2" y="304"/>
                    </a:lnTo>
                    <a:lnTo>
                      <a:pt x="5" y="290"/>
                    </a:lnTo>
                    <a:lnTo>
                      <a:pt x="13" y="277"/>
                    </a:lnTo>
                    <a:lnTo>
                      <a:pt x="28" y="265"/>
                    </a:lnTo>
                    <a:lnTo>
                      <a:pt x="51" y="255"/>
                    </a:lnTo>
                    <a:lnTo>
                      <a:pt x="75" y="247"/>
                    </a:lnTo>
                    <a:lnTo>
                      <a:pt x="103" y="239"/>
                    </a:lnTo>
                    <a:lnTo>
                      <a:pt x="108" y="236"/>
                    </a:lnTo>
                    <a:lnTo>
                      <a:pt x="113" y="232"/>
                    </a:lnTo>
                    <a:lnTo>
                      <a:pt x="116" y="221"/>
                    </a:lnTo>
                    <a:lnTo>
                      <a:pt x="118" y="206"/>
                    </a:lnTo>
                    <a:lnTo>
                      <a:pt x="111" y="198"/>
                    </a:lnTo>
                    <a:lnTo>
                      <a:pt x="105" y="190"/>
                    </a:lnTo>
                    <a:lnTo>
                      <a:pt x="101" y="183"/>
                    </a:lnTo>
                    <a:lnTo>
                      <a:pt x="97" y="178"/>
                    </a:lnTo>
                    <a:lnTo>
                      <a:pt x="93" y="170"/>
                    </a:lnTo>
                    <a:lnTo>
                      <a:pt x="90" y="162"/>
                    </a:lnTo>
                    <a:lnTo>
                      <a:pt x="85" y="160"/>
                    </a:lnTo>
                    <a:lnTo>
                      <a:pt x="82" y="159"/>
                    </a:lnTo>
                    <a:lnTo>
                      <a:pt x="80" y="154"/>
                    </a:lnTo>
                    <a:lnTo>
                      <a:pt x="75" y="142"/>
                    </a:lnTo>
                    <a:lnTo>
                      <a:pt x="72" y="131"/>
                    </a:lnTo>
                    <a:lnTo>
                      <a:pt x="70" y="119"/>
                    </a:lnTo>
                    <a:lnTo>
                      <a:pt x="72" y="111"/>
                    </a:lnTo>
                    <a:lnTo>
                      <a:pt x="74" y="108"/>
                    </a:lnTo>
                    <a:lnTo>
                      <a:pt x="75" y="105"/>
                    </a:lnTo>
                    <a:lnTo>
                      <a:pt x="80" y="103"/>
                    </a:lnTo>
                    <a:lnTo>
                      <a:pt x="82" y="82"/>
                    </a:lnTo>
                    <a:lnTo>
                      <a:pt x="87" y="64"/>
                    </a:lnTo>
                    <a:lnTo>
                      <a:pt x="93" y="49"/>
                    </a:lnTo>
                    <a:lnTo>
                      <a:pt x="101" y="39"/>
                    </a:lnTo>
                    <a:lnTo>
                      <a:pt x="101" y="36"/>
                    </a:lnTo>
                    <a:lnTo>
                      <a:pt x="105" y="29"/>
                    </a:lnTo>
                    <a:lnTo>
                      <a:pt x="108" y="26"/>
                    </a:lnTo>
                    <a:lnTo>
                      <a:pt x="113" y="23"/>
                    </a:lnTo>
                    <a:lnTo>
                      <a:pt x="119" y="20"/>
                    </a:lnTo>
                    <a:lnTo>
                      <a:pt x="124" y="18"/>
                    </a:lnTo>
                    <a:lnTo>
                      <a:pt x="126" y="13"/>
                    </a:lnTo>
                    <a:lnTo>
                      <a:pt x="128" y="8"/>
                    </a:lnTo>
                    <a:lnTo>
                      <a:pt x="131" y="5"/>
                    </a:lnTo>
                    <a:lnTo>
                      <a:pt x="134" y="2"/>
                    </a:lnTo>
                    <a:lnTo>
                      <a:pt x="139" y="0"/>
                    </a:lnTo>
                    <a:close/>
                  </a:path>
                </a:pathLst>
              </a:custGeom>
              <a:solidFill>
                <a:srgbClr val="D2327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7" name="Овал 26"/>
            <p:cNvSpPr/>
            <p:nvPr/>
          </p:nvSpPr>
          <p:spPr>
            <a:xfrm>
              <a:off x="7668344" y="824508"/>
              <a:ext cx="792088" cy="792088"/>
            </a:xfrm>
            <a:prstGeom prst="ellipse">
              <a:avLst/>
            </a:prstGeom>
            <a:noFill/>
            <a:ln w="9525">
              <a:solidFill>
                <a:srgbClr val="D232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9" name="Овал 28"/>
          <p:cNvSpPr/>
          <p:nvPr/>
        </p:nvSpPr>
        <p:spPr>
          <a:xfrm>
            <a:off x="8028384" y="843558"/>
            <a:ext cx="936104" cy="93610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  <a:effectLst>
            <a:innerShdw blurRad="38100" dist="25400" dir="162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5868144" y="891183"/>
            <a:ext cx="792088" cy="792088"/>
          </a:xfrm>
          <a:prstGeom prst="ellipse">
            <a:avLst/>
          </a:prstGeom>
          <a:noFill/>
          <a:ln w="9525">
            <a:solidFill>
              <a:srgbClr val="42AD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8100392" y="929283"/>
            <a:ext cx="792088" cy="792088"/>
          </a:xfrm>
          <a:prstGeom prst="ellipse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4"/>
          <p:cNvSpPr>
            <a:spLocks noChangeArrowheads="1"/>
          </p:cNvSpPr>
          <p:nvPr/>
        </p:nvSpPr>
        <p:spPr bwMode="auto">
          <a:xfrm>
            <a:off x="481710" y="1567055"/>
            <a:ext cx="2002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algn="r"/>
            <a:r>
              <a:rPr lang="ru-RU" sz="1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Уведомление </a:t>
            </a:r>
          </a:p>
          <a:p>
            <a:pPr marL="285750" indent="-285750" algn="r"/>
            <a:r>
              <a:rPr lang="ru-RU" sz="12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о</a:t>
            </a:r>
            <a:r>
              <a:rPr lang="ru-RU" sz="1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событии</a:t>
            </a:r>
            <a:endParaRPr lang="ru-RU" sz="1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3" name="Прямоугольник 5"/>
          <p:cNvSpPr>
            <a:spLocks noChangeArrowheads="1"/>
          </p:cNvSpPr>
          <p:nvPr/>
        </p:nvSpPr>
        <p:spPr bwMode="auto">
          <a:xfrm>
            <a:off x="123354" y="831467"/>
            <a:ext cx="23604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algn="r"/>
            <a:r>
              <a:rPr lang="ru-RU" sz="1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Мониторинг финансовой, производственной </a:t>
            </a:r>
          </a:p>
          <a:p>
            <a:pPr marL="285750" indent="-285750" algn="r"/>
            <a:r>
              <a:rPr lang="ru-RU" sz="1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и другой деятельности</a:t>
            </a:r>
            <a:endParaRPr lang="ru-RU" sz="1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4" name="Прямоугольник 6"/>
          <p:cNvSpPr>
            <a:spLocks noChangeArrowheads="1"/>
          </p:cNvSpPr>
          <p:nvPr/>
        </p:nvSpPr>
        <p:spPr bwMode="auto">
          <a:xfrm>
            <a:off x="625726" y="3604542"/>
            <a:ext cx="18580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Отображение </a:t>
            </a:r>
          </a:p>
          <a:p>
            <a:pPr algn="r"/>
            <a:r>
              <a:rPr lang="ru-RU" sz="12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</a:t>
            </a:r>
            <a:r>
              <a:rPr lang="ru-RU" sz="1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езультатов </a:t>
            </a:r>
          </a:p>
          <a:p>
            <a:pPr algn="r"/>
            <a:r>
              <a:rPr lang="ru-RU" sz="1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анализа</a:t>
            </a:r>
            <a:endParaRPr lang="ru-RU" sz="1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5" name="Прямоугольник 7"/>
          <p:cNvSpPr>
            <a:spLocks noChangeArrowheads="1"/>
          </p:cNvSpPr>
          <p:nvPr/>
        </p:nvSpPr>
        <p:spPr bwMode="auto">
          <a:xfrm>
            <a:off x="267370" y="4340130"/>
            <a:ext cx="22163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Сигнализация об отклонении параметров от штатных значений</a:t>
            </a:r>
            <a:endParaRPr lang="ru-RU" sz="1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6" name="Прямоугольник 4"/>
          <p:cNvSpPr>
            <a:spLocks noChangeArrowheads="1"/>
          </p:cNvSpPr>
          <p:nvPr/>
        </p:nvSpPr>
        <p:spPr bwMode="auto">
          <a:xfrm>
            <a:off x="0" y="2133366"/>
            <a:ext cx="24837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algn="r"/>
            <a:r>
              <a:rPr lang="ru-RU" sz="1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Отображение</a:t>
            </a:r>
          </a:p>
          <a:p>
            <a:pPr marL="285750" indent="-285750" algn="r"/>
            <a:r>
              <a:rPr lang="ru-RU" sz="1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показателей на карте, мониторинг подвижных объектов</a:t>
            </a:r>
            <a:endParaRPr lang="ru-RU" sz="1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7" name="Прямоугольник 4"/>
          <p:cNvSpPr>
            <a:spLocks noChangeArrowheads="1"/>
          </p:cNvSpPr>
          <p:nvPr/>
        </p:nvSpPr>
        <p:spPr bwMode="auto">
          <a:xfrm>
            <a:off x="-127570" y="3038231"/>
            <a:ext cx="26113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algn="r"/>
            <a:r>
              <a:rPr lang="ru-RU" sz="1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Визуализация </a:t>
            </a:r>
          </a:p>
          <a:p>
            <a:pPr marL="285750" indent="-285750" algn="r"/>
            <a:r>
              <a:rPr lang="ru-RU" sz="12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з</a:t>
            </a:r>
            <a:r>
              <a:rPr lang="ru-RU" sz="1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адач</a:t>
            </a:r>
          </a:p>
        </p:txBody>
      </p:sp>
      <p:grpSp>
        <p:nvGrpSpPr>
          <p:cNvPr id="38" name="Группа 37"/>
          <p:cNvGrpSpPr/>
          <p:nvPr/>
        </p:nvGrpSpPr>
        <p:grpSpPr>
          <a:xfrm>
            <a:off x="2945110" y="1525538"/>
            <a:ext cx="361356" cy="361356"/>
            <a:chOff x="-3278188" y="2038350"/>
            <a:chExt cx="571500" cy="571500"/>
          </a:xfrm>
          <a:solidFill>
            <a:schemeClr val="bg1"/>
          </a:solidFill>
        </p:grpSpPr>
        <p:sp>
          <p:nvSpPr>
            <p:cNvPr id="39" name="Freeform 311"/>
            <p:cNvSpPr>
              <a:spLocks noEditPoints="1"/>
            </p:cNvSpPr>
            <p:nvPr/>
          </p:nvSpPr>
          <p:spPr bwMode="auto">
            <a:xfrm>
              <a:off x="-3124200" y="2187575"/>
              <a:ext cx="268288" cy="268288"/>
            </a:xfrm>
            <a:custGeom>
              <a:avLst/>
              <a:gdLst>
                <a:gd name="T0" fmla="*/ 83 w 169"/>
                <a:gd name="T1" fmla="*/ 14 h 169"/>
                <a:gd name="T2" fmla="*/ 61 w 169"/>
                <a:gd name="T3" fmla="*/ 17 h 169"/>
                <a:gd name="T4" fmla="*/ 41 w 169"/>
                <a:gd name="T5" fmla="*/ 27 h 169"/>
                <a:gd name="T6" fmla="*/ 26 w 169"/>
                <a:gd name="T7" fmla="*/ 43 h 169"/>
                <a:gd name="T8" fmla="*/ 16 w 169"/>
                <a:gd name="T9" fmla="*/ 63 h 169"/>
                <a:gd name="T10" fmla="*/ 11 w 169"/>
                <a:gd name="T11" fmla="*/ 86 h 169"/>
                <a:gd name="T12" fmla="*/ 16 w 169"/>
                <a:gd name="T13" fmla="*/ 108 h 169"/>
                <a:gd name="T14" fmla="*/ 26 w 169"/>
                <a:gd name="T15" fmla="*/ 128 h 169"/>
                <a:gd name="T16" fmla="*/ 41 w 169"/>
                <a:gd name="T17" fmla="*/ 143 h 169"/>
                <a:gd name="T18" fmla="*/ 61 w 169"/>
                <a:gd name="T19" fmla="*/ 153 h 169"/>
                <a:gd name="T20" fmla="*/ 83 w 169"/>
                <a:gd name="T21" fmla="*/ 158 h 169"/>
                <a:gd name="T22" fmla="*/ 106 w 169"/>
                <a:gd name="T23" fmla="*/ 153 h 169"/>
                <a:gd name="T24" fmla="*/ 126 w 169"/>
                <a:gd name="T25" fmla="*/ 143 h 169"/>
                <a:gd name="T26" fmla="*/ 142 w 169"/>
                <a:gd name="T27" fmla="*/ 128 h 169"/>
                <a:gd name="T28" fmla="*/ 152 w 169"/>
                <a:gd name="T29" fmla="*/ 108 h 169"/>
                <a:gd name="T30" fmla="*/ 155 w 169"/>
                <a:gd name="T31" fmla="*/ 86 h 169"/>
                <a:gd name="T32" fmla="*/ 152 w 169"/>
                <a:gd name="T33" fmla="*/ 63 h 169"/>
                <a:gd name="T34" fmla="*/ 142 w 169"/>
                <a:gd name="T35" fmla="*/ 43 h 169"/>
                <a:gd name="T36" fmla="*/ 126 w 169"/>
                <a:gd name="T37" fmla="*/ 27 h 169"/>
                <a:gd name="T38" fmla="*/ 106 w 169"/>
                <a:gd name="T39" fmla="*/ 17 h 169"/>
                <a:gd name="T40" fmla="*/ 83 w 169"/>
                <a:gd name="T41" fmla="*/ 14 h 169"/>
                <a:gd name="T42" fmla="*/ 83 w 169"/>
                <a:gd name="T43" fmla="*/ 0 h 169"/>
                <a:gd name="T44" fmla="*/ 111 w 169"/>
                <a:gd name="T45" fmla="*/ 5 h 169"/>
                <a:gd name="T46" fmla="*/ 134 w 169"/>
                <a:gd name="T47" fmla="*/ 17 h 169"/>
                <a:gd name="T48" fmla="*/ 152 w 169"/>
                <a:gd name="T49" fmla="*/ 35 h 169"/>
                <a:gd name="T50" fmla="*/ 164 w 169"/>
                <a:gd name="T51" fmla="*/ 58 h 169"/>
                <a:gd name="T52" fmla="*/ 169 w 169"/>
                <a:gd name="T53" fmla="*/ 86 h 169"/>
                <a:gd name="T54" fmla="*/ 164 w 169"/>
                <a:gd name="T55" fmla="*/ 112 h 169"/>
                <a:gd name="T56" fmla="*/ 152 w 169"/>
                <a:gd name="T57" fmla="*/ 135 h 169"/>
                <a:gd name="T58" fmla="*/ 134 w 169"/>
                <a:gd name="T59" fmla="*/ 153 h 169"/>
                <a:gd name="T60" fmla="*/ 111 w 169"/>
                <a:gd name="T61" fmla="*/ 164 h 169"/>
                <a:gd name="T62" fmla="*/ 83 w 169"/>
                <a:gd name="T63" fmla="*/ 169 h 169"/>
                <a:gd name="T64" fmla="*/ 57 w 169"/>
                <a:gd name="T65" fmla="*/ 164 h 169"/>
                <a:gd name="T66" fmla="*/ 34 w 169"/>
                <a:gd name="T67" fmla="*/ 153 h 169"/>
                <a:gd name="T68" fmla="*/ 16 w 169"/>
                <a:gd name="T69" fmla="*/ 135 h 169"/>
                <a:gd name="T70" fmla="*/ 5 w 169"/>
                <a:gd name="T71" fmla="*/ 112 h 169"/>
                <a:gd name="T72" fmla="*/ 0 w 169"/>
                <a:gd name="T73" fmla="*/ 86 h 169"/>
                <a:gd name="T74" fmla="*/ 5 w 169"/>
                <a:gd name="T75" fmla="*/ 58 h 169"/>
                <a:gd name="T76" fmla="*/ 16 w 169"/>
                <a:gd name="T77" fmla="*/ 35 h 169"/>
                <a:gd name="T78" fmla="*/ 34 w 169"/>
                <a:gd name="T79" fmla="*/ 17 h 169"/>
                <a:gd name="T80" fmla="*/ 57 w 169"/>
                <a:gd name="T81" fmla="*/ 5 h 169"/>
                <a:gd name="T82" fmla="*/ 83 w 169"/>
                <a:gd name="T83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9" h="169">
                  <a:moveTo>
                    <a:pt x="83" y="14"/>
                  </a:moveTo>
                  <a:lnTo>
                    <a:pt x="61" y="17"/>
                  </a:lnTo>
                  <a:lnTo>
                    <a:pt x="41" y="27"/>
                  </a:lnTo>
                  <a:lnTo>
                    <a:pt x="26" y="43"/>
                  </a:lnTo>
                  <a:lnTo>
                    <a:pt x="16" y="63"/>
                  </a:lnTo>
                  <a:lnTo>
                    <a:pt x="11" y="86"/>
                  </a:lnTo>
                  <a:lnTo>
                    <a:pt x="16" y="108"/>
                  </a:lnTo>
                  <a:lnTo>
                    <a:pt x="26" y="128"/>
                  </a:lnTo>
                  <a:lnTo>
                    <a:pt x="41" y="143"/>
                  </a:lnTo>
                  <a:lnTo>
                    <a:pt x="61" y="153"/>
                  </a:lnTo>
                  <a:lnTo>
                    <a:pt x="83" y="158"/>
                  </a:lnTo>
                  <a:lnTo>
                    <a:pt x="106" y="153"/>
                  </a:lnTo>
                  <a:lnTo>
                    <a:pt x="126" y="143"/>
                  </a:lnTo>
                  <a:lnTo>
                    <a:pt x="142" y="128"/>
                  </a:lnTo>
                  <a:lnTo>
                    <a:pt x="152" y="108"/>
                  </a:lnTo>
                  <a:lnTo>
                    <a:pt x="155" y="86"/>
                  </a:lnTo>
                  <a:lnTo>
                    <a:pt x="152" y="63"/>
                  </a:lnTo>
                  <a:lnTo>
                    <a:pt x="142" y="43"/>
                  </a:lnTo>
                  <a:lnTo>
                    <a:pt x="126" y="27"/>
                  </a:lnTo>
                  <a:lnTo>
                    <a:pt x="106" y="17"/>
                  </a:lnTo>
                  <a:lnTo>
                    <a:pt x="83" y="14"/>
                  </a:lnTo>
                  <a:close/>
                  <a:moveTo>
                    <a:pt x="83" y="0"/>
                  </a:moveTo>
                  <a:lnTo>
                    <a:pt x="111" y="5"/>
                  </a:lnTo>
                  <a:lnTo>
                    <a:pt x="134" y="17"/>
                  </a:lnTo>
                  <a:lnTo>
                    <a:pt x="152" y="35"/>
                  </a:lnTo>
                  <a:lnTo>
                    <a:pt x="164" y="58"/>
                  </a:lnTo>
                  <a:lnTo>
                    <a:pt x="169" y="86"/>
                  </a:lnTo>
                  <a:lnTo>
                    <a:pt x="164" y="112"/>
                  </a:lnTo>
                  <a:lnTo>
                    <a:pt x="152" y="135"/>
                  </a:lnTo>
                  <a:lnTo>
                    <a:pt x="134" y="153"/>
                  </a:lnTo>
                  <a:lnTo>
                    <a:pt x="111" y="164"/>
                  </a:lnTo>
                  <a:lnTo>
                    <a:pt x="83" y="169"/>
                  </a:lnTo>
                  <a:lnTo>
                    <a:pt x="57" y="164"/>
                  </a:lnTo>
                  <a:lnTo>
                    <a:pt x="34" y="153"/>
                  </a:lnTo>
                  <a:lnTo>
                    <a:pt x="16" y="135"/>
                  </a:lnTo>
                  <a:lnTo>
                    <a:pt x="5" y="112"/>
                  </a:lnTo>
                  <a:lnTo>
                    <a:pt x="0" y="86"/>
                  </a:lnTo>
                  <a:lnTo>
                    <a:pt x="5" y="58"/>
                  </a:lnTo>
                  <a:lnTo>
                    <a:pt x="16" y="35"/>
                  </a:lnTo>
                  <a:lnTo>
                    <a:pt x="34" y="17"/>
                  </a:lnTo>
                  <a:lnTo>
                    <a:pt x="57" y="5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312"/>
            <p:cNvSpPr>
              <a:spLocks/>
            </p:cNvSpPr>
            <p:nvPr/>
          </p:nvSpPr>
          <p:spPr bwMode="auto">
            <a:xfrm>
              <a:off x="-2998788" y="2038350"/>
              <a:ext cx="17463" cy="114300"/>
            </a:xfrm>
            <a:custGeom>
              <a:avLst/>
              <a:gdLst>
                <a:gd name="T0" fmla="*/ 4 w 11"/>
                <a:gd name="T1" fmla="*/ 0 h 72"/>
                <a:gd name="T2" fmla="*/ 8 w 11"/>
                <a:gd name="T3" fmla="*/ 0 h 72"/>
                <a:gd name="T4" fmla="*/ 11 w 11"/>
                <a:gd name="T5" fmla="*/ 1 h 72"/>
                <a:gd name="T6" fmla="*/ 11 w 11"/>
                <a:gd name="T7" fmla="*/ 4 h 72"/>
                <a:gd name="T8" fmla="*/ 11 w 11"/>
                <a:gd name="T9" fmla="*/ 65 h 72"/>
                <a:gd name="T10" fmla="*/ 11 w 11"/>
                <a:gd name="T11" fmla="*/ 68 h 72"/>
                <a:gd name="T12" fmla="*/ 8 w 11"/>
                <a:gd name="T13" fmla="*/ 70 h 72"/>
                <a:gd name="T14" fmla="*/ 4 w 11"/>
                <a:gd name="T15" fmla="*/ 72 h 72"/>
                <a:gd name="T16" fmla="*/ 1 w 11"/>
                <a:gd name="T17" fmla="*/ 70 h 72"/>
                <a:gd name="T18" fmla="*/ 0 w 11"/>
                <a:gd name="T19" fmla="*/ 68 h 72"/>
                <a:gd name="T20" fmla="*/ 0 w 11"/>
                <a:gd name="T21" fmla="*/ 65 h 72"/>
                <a:gd name="T22" fmla="*/ 0 w 11"/>
                <a:gd name="T23" fmla="*/ 4 h 72"/>
                <a:gd name="T24" fmla="*/ 0 w 11"/>
                <a:gd name="T25" fmla="*/ 1 h 72"/>
                <a:gd name="T26" fmla="*/ 1 w 11"/>
                <a:gd name="T27" fmla="*/ 0 h 72"/>
                <a:gd name="T28" fmla="*/ 4 w 11"/>
                <a:gd name="T2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72">
                  <a:moveTo>
                    <a:pt x="4" y="0"/>
                  </a:moveTo>
                  <a:lnTo>
                    <a:pt x="8" y="0"/>
                  </a:lnTo>
                  <a:lnTo>
                    <a:pt x="11" y="1"/>
                  </a:lnTo>
                  <a:lnTo>
                    <a:pt x="11" y="4"/>
                  </a:lnTo>
                  <a:lnTo>
                    <a:pt x="11" y="65"/>
                  </a:lnTo>
                  <a:lnTo>
                    <a:pt x="11" y="68"/>
                  </a:lnTo>
                  <a:lnTo>
                    <a:pt x="8" y="70"/>
                  </a:lnTo>
                  <a:lnTo>
                    <a:pt x="4" y="72"/>
                  </a:lnTo>
                  <a:lnTo>
                    <a:pt x="1" y="70"/>
                  </a:lnTo>
                  <a:lnTo>
                    <a:pt x="0" y="68"/>
                  </a:lnTo>
                  <a:lnTo>
                    <a:pt x="0" y="65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313"/>
            <p:cNvSpPr>
              <a:spLocks/>
            </p:cNvSpPr>
            <p:nvPr/>
          </p:nvSpPr>
          <p:spPr bwMode="auto">
            <a:xfrm>
              <a:off x="-2998788" y="2495550"/>
              <a:ext cx="17463" cy="114300"/>
            </a:xfrm>
            <a:custGeom>
              <a:avLst/>
              <a:gdLst>
                <a:gd name="T0" fmla="*/ 4 w 11"/>
                <a:gd name="T1" fmla="*/ 0 h 72"/>
                <a:gd name="T2" fmla="*/ 8 w 11"/>
                <a:gd name="T3" fmla="*/ 0 h 72"/>
                <a:gd name="T4" fmla="*/ 11 w 11"/>
                <a:gd name="T5" fmla="*/ 1 h 72"/>
                <a:gd name="T6" fmla="*/ 11 w 11"/>
                <a:gd name="T7" fmla="*/ 4 h 72"/>
                <a:gd name="T8" fmla="*/ 11 w 11"/>
                <a:gd name="T9" fmla="*/ 65 h 72"/>
                <a:gd name="T10" fmla="*/ 11 w 11"/>
                <a:gd name="T11" fmla="*/ 68 h 72"/>
                <a:gd name="T12" fmla="*/ 8 w 11"/>
                <a:gd name="T13" fmla="*/ 70 h 72"/>
                <a:gd name="T14" fmla="*/ 4 w 11"/>
                <a:gd name="T15" fmla="*/ 72 h 72"/>
                <a:gd name="T16" fmla="*/ 1 w 11"/>
                <a:gd name="T17" fmla="*/ 70 h 72"/>
                <a:gd name="T18" fmla="*/ 0 w 11"/>
                <a:gd name="T19" fmla="*/ 68 h 72"/>
                <a:gd name="T20" fmla="*/ 0 w 11"/>
                <a:gd name="T21" fmla="*/ 65 h 72"/>
                <a:gd name="T22" fmla="*/ 0 w 11"/>
                <a:gd name="T23" fmla="*/ 4 h 72"/>
                <a:gd name="T24" fmla="*/ 0 w 11"/>
                <a:gd name="T25" fmla="*/ 1 h 72"/>
                <a:gd name="T26" fmla="*/ 1 w 11"/>
                <a:gd name="T27" fmla="*/ 0 h 72"/>
                <a:gd name="T28" fmla="*/ 4 w 11"/>
                <a:gd name="T2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72">
                  <a:moveTo>
                    <a:pt x="4" y="0"/>
                  </a:moveTo>
                  <a:lnTo>
                    <a:pt x="8" y="0"/>
                  </a:lnTo>
                  <a:lnTo>
                    <a:pt x="11" y="1"/>
                  </a:lnTo>
                  <a:lnTo>
                    <a:pt x="11" y="4"/>
                  </a:lnTo>
                  <a:lnTo>
                    <a:pt x="11" y="65"/>
                  </a:lnTo>
                  <a:lnTo>
                    <a:pt x="11" y="68"/>
                  </a:lnTo>
                  <a:lnTo>
                    <a:pt x="8" y="70"/>
                  </a:lnTo>
                  <a:lnTo>
                    <a:pt x="4" y="72"/>
                  </a:lnTo>
                  <a:lnTo>
                    <a:pt x="1" y="70"/>
                  </a:lnTo>
                  <a:lnTo>
                    <a:pt x="0" y="68"/>
                  </a:lnTo>
                  <a:lnTo>
                    <a:pt x="0" y="65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314"/>
            <p:cNvSpPr>
              <a:spLocks/>
            </p:cNvSpPr>
            <p:nvPr/>
          </p:nvSpPr>
          <p:spPr bwMode="auto">
            <a:xfrm>
              <a:off x="-2820988" y="2312988"/>
              <a:ext cx="114300" cy="17463"/>
            </a:xfrm>
            <a:custGeom>
              <a:avLst/>
              <a:gdLst>
                <a:gd name="T0" fmla="*/ 7 w 72"/>
                <a:gd name="T1" fmla="*/ 0 h 11"/>
                <a:gd name="T2" fmla="*/ 68 w 72"/>
                <a:gd name="T3" fmla="*/ 0 h 11"/>
                <a:gd name="T4" fmla="*/ 71 w 72"/>
                <a:gd name="T5" fmla="*/ 2 h 11"/>
                <a:gd name="T6" fmla="*/ 72 w 72"/>
                <a:gd name="T7" fmla="*/ 3 h 11"/>
                <a:gd name="T8" fmla="*/ 72 w 72"/>
                <a:gd name="T9" fmla="*/ 7 h 11"/>
                <a:gd name="T10" fmla="*/ 72 w 72"/>
                <a:gd name="T11" fmla="*/ 10 h 11"/>
                <a:gd name="T12" fmla="*/ 71 w 72"/>
                <a:gd name="T13" fmla="*/ 11 h 11"/>
                <a:gd name="T14" fmla="*/ 68 w 72"/>
                <a:gd name="T15" fmla="*/ 11 h 11"/>
                <a:gd name="T16" fmla="*/ 7 w 72"/>
                <a:gd name="T17" fmla="*/ 11 h 11"/>
                <a:gd name="T18" fmla="*/ 4 w 72"/>
                <a:gd name="T19" fmla="*/ 11 h 11"/>
                <a:gd name="T20" fmla="*/ 2 w 72"/>
                <a:gd name="T21" fmla="*/ 10 h 11"/>
                <a:gd name="T22" fmla="*/ 0 w 72"/>
                <a:gd name="T23" fmla="*/ 7 h 11"/>
                <a:gd name="T24" fmla="*/ 2 w 72"/>
                <a:gd name="T25" fmla="*/ 3 h 11"/>
                <a:gd name="T26" fmla="*/ 4 w 72"/>
                <a:gd name="T27" fmla="*/ 2 h 11"/>
                <a:gd name="T28" fmla="*/ 7 w 72"/>
                <a:gd name="T2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11">
                  <a:moveTo>
                    <a:pt x="7" y="0"/>
                  </a:moveTo>
                  <a:lnTo>
                    <a:pt x="68" y="0"/>
                  </a:lnTo>
                  <a:lnTo>
                    <a:pt x="71" y="2"/>
                  </a:lnTo>
                  <a:lnTo>
                    <a:pt x="72" y="3"/>
                  </a:lnTo>
                  <a:lnTo>
                    <a:pt x="72" y="7"/>
                  </a:lnTo>
                  <a:lnTo>
                    <a:pt x="72" y="10"/>
                  </a:lnTo>
                  <a:lnTo>
                    <a:pt x="71" y="11"/>
                  </a:lnTo>
                  <a:lnTo>
                    <a:pt x="68" y="11"/>
                  </a:lnTo>
                  <a:lnTo>
                    <a:pt x="7" y="11"/>
                  </a:lnTo>
                  <a:lnTo>
                    <a:pt x="4" y="11"/>
                  </a:lnTo>
                  <a:lnTo>
                    <a:pt x="2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4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315"/>
            <p:cNvSpPr>
              <a:spLocks/>
            </p:cNvSpPr>
            <p:nvPr/>
          </p:nvSpPr>
          <p:spPr bwMode="auto">
            <a:xfrm>
              <a:off x="-3278188" y="2312988"/>
              <a:ext cx="114300" cy="17463"/>
            </a:xfrm>
            <a:custGeom>
              <a:avLst/>
              <a:gdLst>
                <a:gd name="T0" fmla="*/ 7 w 72"/>
                <a:gd name="T1" fmla="*/ 0 h 11"/>
                <a:gd name="T2" fmla="*/ 68 w 72"/>
                <a:gd name="T3" fmla="*/ 0 h 11"/>
                <a:gd name="T4" fmla="*/ 71 w 72"/>
                <a:gd name="T5" fmla="*/ 2 h 11"/>
                <a:gd name="T6" fmla="*/ 72 w 72"/>
                <a:gd name="T7" fmla="*/ 3 h 11"/>
                <a:gd name="T8" fmla="*/ 72 w 72"/>
                <a:gd name="T9" fmla="*/ 7 h 11"/>
                <a:gd name="T10" fmla="*/ 72 w 72"/>
                <a:gd name="T11" fmla="*/ 10 h 11"/>
                <a:gd name="T12" fmla="*/ 71 w 72"/>
                <a:gd name="T13" fmla="*/ 11 h 11"/>
                <a:gd name="T14" fmla="*/ 68 w 72"/>
                <a:gd name="T15" fmla="*/ 11 h 11"/>
                <a:gd name="T16" fmla="*/ 7 w 72"/>
                <a:gd name="T17" fmla="*/ 11 h 11"/>
                <a:gd name="T18" fmla="*/ 4 w 72"/>
                <a:gd name="T19" fmla="*/ 11 h 11"/>
                <a:gd name="T20" fmla="*/ 2 w 72"/>
                <a:gd name="T21" fmla="*/ 10 h 11"/>
                <a:gd name="T22" fmla="*/ 0 w 72"/>
                <a:gd name="T23" fmla="*/ 7 h 11"/>
                <a:gd name="T24" fmla="*/ 2 w 72"/>
                <a:gd name="T25" fmla="*/ 3 h 11"/>
                <a:gd name="T26" fmla="*/ 4 w 72"/>
                <a:gd name="T27" fmla="*/ 2 h 11"/>
                <a:gd name="T28" fmla="*/ 7 w 72"/>
                <a:gd name="T2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11">
                  <a:moveTo>
                    <a:pt x="7" y="0"/>
                  </a:moveTo>
                  <a:lnTo>
                    <a:pt x="68" y="0"/>
                  </a:lnTo>
                  <a:lnTo>
                    <a:pt x="71" y="2"/>
                  </a:lnTo>
                  <a:lnTo>
                    <a:pt x="72" y="3"/>
                  </a:lnTo>
                  <a:lnTo>
                    <a:pt x="72" y="7"/>
                  </a:lnTo>
                  <a:lnTo>
                    <a:pt x="72" y="10"/>
                  </a:lnTo>
                  <a:lnTo>
                    <a:pt x="71" y="11"/>
                  </a:lnTo>
                  <a:lnTo>
                    <a:pt x="68" y="11"/>
                  </a:lnTo>
                  <a:lnTo>
                    <a:pt x="7" y="11"/>
                  </a:lnTo>
                  <a:lnTo>
                    <a:pt x="4" y="11"/>
                  </a:lnTo>
                  <a:lnTo>
                    <a:pt x="2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4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316"/>
            <p:cNvSpPr>
              <a:spLocks/>
            </p:cNvSpPr>
            <p:nvPr/>
          </p:nvSpPr>
          <p:spPr bwMode="auto">
            <a:xfrm>
              <a:off x="-2871788" y="2439988"/>
              <a:ext cx="90488" cy="90488"/>
            </a:xfrm>
            <a:custGeom>
              <a:avLst/>
              <a:gdLst>
                <a:gd name="T0" fmla="*/ 5 w 57"/>
                <a:gd name="T1" fmla="*/ 0 h 57"/>
                <a:gd name="T2" fmla="*/ 8 w 57"/>
                <a:gd name="T3" fmla="*/ 0 h 57"/>
                <a:gd name="T4" fmla="*/ 10 w 57"/>
                <a:gd name="T5" fmla="*/ 2 h 57"/>
                <a:gd name="T6" fmla="*/ 55 w 57"/>
                <a:gd name="T7" fmla="*/ 48 h 57"/>
                <a:gd name="T8" fmla="*/ 57 w 57"/>
                <a:gd name="T9" fmla="*/ 51 h 57"/>
                <a:gd name="T10" fmla="*/ 57 w 57"/>
                <a:gd name="T11" fmla="*/ 54 h 57"/>
                <a:gd name="T12" fmla="*/ 55 w 57"/>
                <a:gd name="T13" fmla="*/ 56 h 57"/>
                <a:gd name="T14" fmla="*/ 54 w 57"/>
                <a:gd name="T15" fmla="*/ 57 h 57"/>
                <a:gd name="T16" fmla="*/ 50 w 57"/>
                <a:gd name="T17" fmla="*/ 57 h 57"/>
                <a:gd name="T18" fmla="*/ 49 w 57"/>
                <a:gd name="T19" fmla="*/ 57 h 57"/>
                <a:gd name="T20" fmla="*/ 47 w 57"/>
                <a:gd name="T21" fmla="*/ 56 h 57"/>
                <a:gd name="T22" fmla="*/ 1 w 57"/>
                <a:gd name="T23" fmla="*/ 12 h 57"/>
                <a:gd name="T24" fmla="*/ 0 w 57"/>
                <a:gd name="T25" fmla="*/ 8 h 57"/>
                <a:gd name="T26" fmla="*/ 0 w 57"/>
                <a:gd name="T27" fmla="*/ 5 h 57"/>
                <a:gd name="T28" fmla="*/ 1 w 57"/>
                <a:gd name="T29" fmla="*/ 2 h 57"/>
                <a:gd name="T30" fmla="*/ 5 w 57"/>
                <a:gd name="T3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" h="57">
                  <a:moveTo>
                    <a:pt x="5" y="0"/>
                  </a:moveTo>
                  <a:lnTo>
                    <a:pt x="8" y="0"/>
                  </a:lnTo>
                  <a:lnTo>
                    <a:pt x="10" y="2"/>
                  </a:lnTo>
                  <a:lnTo>
                    <a:pt x="55" y="48"/>
                  </a:lnTo>
                  <a:lnTo>
                    <a:pt x="57" y="51"/>
                  </a:lnTo>
                  <a:lnTo>
                    <a:pt x="57" y="54"/>
                  </a:lnTo>
                  <a:lnTo>
                    <a:pt x="55" y="56"/>
                  </a:lnTo>
                  <a:lnTo>
                    <a:pt x="54" y="57"/>
                  </a:lnTo>
                  <a:lnTo>
                    <a:pt x="50" y="57"/>
                  </a:lnTo>
                  <a:lnTo>
                    <a:pt x="49" y="57"/>
                  </a:lnTo>
                  <a:lnTo>
                    <a:pt x="47" y="56"/>
                  </a:lnTo>
                  <a:lnTo>
                    <a:pt x="1" y="12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Freeform 317"/>
            <p:cNvSpPr>
              <a:spLocks/>
            </p:cNvSpPr>
            <p:nvPr/>
          </p:nvSpPr>
          <p:spPr bwMode="auto">
            <a:xfrm>
              <a:off x="-3198813" y="2112963"/>
              <a:ext cx="90488" cy="90488"/>
            </a:xfrm>
            <a:custGeom>
              <a:avLst/>
              <a:gdLst>
                <a:gd name="T0" fmla="*/ 6 w 57"/>
                <a:gd name="T1" fmla="*/ 0 h 57"/>
                <a:gd name="T2" fmla="*/ 9 w 57"/>
                <a:gd name="T3" fmla="*/ 2 h 57"/>
                <a:gd name="T4" fmla="*/ 55 w 57"/>
                <a:gd name="T5" fmla="*/ 47 h 57"/>
                <a:gd name="T6" fmla="*/ 57 w 57"/>
                <a:gd name="T7" fmla="*/ 49 h 57"/>
                <a:gd name="T8" fmla="*/ 57 w 57"/>
                <a:gd name="T9" fmla="*/ 52 h 57"/>
                <a:gd name="T10" fmla="*/ 55 w 57"/>
                <a:gd name="T11" fmla="*/ 56 h 57"/>
                <a:gd name="T12" fmla="*/ 52 w 57"/>
                <a:gd name="T13" fmla="*/ 57 h 57"/>
                <a:gd name="T14" fmla="*/ 50 w 57"/>
                <a:gd name="T15" fmla="*/ 57 h 57"/>
                <a:gd name="T16" fmla="*/ 49 w 57"/>
                <a:gd name="T17" fmla="*/ 57 h 57"/>
                <a:gd name="T18" fmla="*/ 45 w 57"/>
                <a:gd name="T19" fmla="*/ 56 h 57"/>
                <a:gd name="T20" fmla="*/ 1 w 57"/>
                <a:gd name="T21" fmla="*/ 10 h 57"/>
                <a:gd name="T22" fmla="*/ 0 w 57"/>
                <a:gd name="T23" fmla="*/ 8 h 57"/>
                <a:gd name="T24" fmla="*/ 0 w 57"/>
                <a:gd name="T25" fmla="*/ 5 h 57"/>
                <a:gd name="T26" fmla="*/ 1 w 57"/>
                <a:gd name="T27" fmla="*/ 2 h 57"/>
                <a:gd name="T28" fmla="*/ 3 w 57"/>
                <a:gd name="T29" fmla="*/ 0 h 57"/>
                <a:gd name="T30" fmla="*/ 6 w 57"/>
                <a:gd name="T3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" h="57">
                  <a:moveTo>
                    <a:pt x="6" y="0"/>
                  </a:moveTo>
                  <a:lnTo>
                    <a:pt x="9" y="2"/>
                  </a:lnTo>
                  <a:lnTo>
                    <a:pt x="55" y="47"/>
                  </a:lnTo>
                  <a:lnTo>
                    <a:pt x="57" y="49"/>
                  </a:lnTo>
                  <a:lnTo>
                    <a:pt x="57" y="52"/>
                  </a:lnTo>
                  <a:lnTo>
                    <a:pt x="55" y="56"/>
                  </a:lnTo>
                  <a:lnTo>
                    <a:pt x="52" y="57"/>
                  </a:lnTo>
                  <a:lnTo>
                    <a:pt x="50" y="57"/>
                  </a:lnTo>
                  <a:lnTo>
                    <a:pt x="49" y="57"/>
                  </a:lnTo>
                  <a:lnTo>
                    <a:pt x="45" y="56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2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318"/>
            <p:cNvSpPr>
              <a:spLocks/>
            </p:cNvSpPr>
            <p:nvPr/>
          </p:nvSpPr>
          <p:spPr bwMode="auto">
            <a:xfrm>
              <a:off x="-2871788" y="2112963"/>
              <a:ext cx="90488" cy="90488"/>
            </a:xfrm>
            <a:custGeom>
              <a:avLst/>
              <a:gdLst>
                <a:gd name="T0" fmla="*/ 52 w 57"/>
                <a:gd name="T1" fmla="*/ 0 h 57"/>
                <a:gd name="T2" fmla="*/ 55 w 57"/>
                <a:gd name="T3" fmla="*/ 2 h 57"/>
                <a:gd name="T4" fmla="*/ 57 w 57"/>
                <a:gd name="T5" fmla="*/ 5 h 57"/>
                <a:gd name="T6" fmla="*/ 57 w 57"/>
                <a:gd name="T7" fmla="*/ 8 h 57"/>
                <a:gd name="T8" fmla="*/ 55 w 57"/>
                <a:gd name="T9" fmla="*/ 10 h 57"/>
                <a:gd name="T10" fmla="*/ 10 w 57"/>
                <a:gd name="T11" fmla="*/ 56 h 57"/>
                <a:gd name="T12" fmla="*/ 8 w 57"/>
                <a:gd name="T13" fmla="*/ 57 h 57"/>
                <a:gd name="T14" fmla="*/ 6 w 57"/>
                <a:gd name="T15" fmla="*/ 57 h 57"/>
                <a:gd name="T16" fmla="*/ 3 w 57"/>
                <a:gd name="T17" fmla="*/ 57 h 57"/>
                <a:gd name="T18" fmla="*/ 1 w 57"/>
                <a:gd name="T19" fmla="*/ 56 h 57"/>
                <a:gd name="T20" fmla="*/ 0 w 57"/>
                <a:gd name="T21" fmla="*/ 52 h 57"/>
                <a:gd name="T22" fmla="*/ 0 w 57"/>
                <a:gd name="T23" fmla="*/ 49 h 57"/>
                <a:gd name="T24" fmla="*/ 1 w 57"/>
                <a:gd name="T25" fmla="*/ 47 h 57"/>
                <a:gd name="T26" fmla="*/ 47 w 57"/>
                <a:gd name="T27" fmla="*/ 2 h 57"/>
                <a:gd name="T28" fmla="*/ 49 w 57"/>
                <a:gd name="T29" fmla="*/ 0 h 57"/>
                <a:gd name="T30" fmla="*/ 52 w 57"/>
                <a:gd name="T3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" h="57">
                  <a:moveTo>
                    <a:pt x="52" y="0"/>
                  </a:moveTo>
                  <a:lnTo>
                    <a:pt x="55" y="2"/>
                  </a:lnTo>
                  <a:lnTo>
                    <a:pt x="57" y="5"/>
                  </a:lnTo>
                  <a:lnTo>
                    <a:pt x="57" y="8"/>
                  </a:lnTo>
                  <a:lnTo>
                    <a:pt x="55" y="10"/>
                  </a:lnTo>
                  <a:lnTo>
                    <a:pt x="10" y="56"/>
                  </a:lnTo>
                  <a:lnTo>
                    <a:pt x="8" y="57"/>
                  </a:lnTo>
                  <a:lnTo>
                    <a:pt x="6" y="57"/>
                  </a:lnTo>
                  <a:lnTo>
                    <a:pt x="3" y="57"/>
                  </a:lnTo>
                  <a:lnTo>
                    <a:pt x="1" y="56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1" y="47"/>
                  </a:lnTo>
                  <a:lnTo>
                    <a:pt x="47" y="2"/>
                  </a:lnTo>
                  <a:lnTo>
                    <a:pt x="49" y="0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319"/>
            <p:cNvSpPr>
              <a:spLocks/>
            </p:cNvSpPr>
            <p:nvPr/>
          </p:nvSpPr>
          <p:spPr bwMode="auto">
            <a:xfrm>
              <a:off x="-3198813" y="2439988"/>
              <a:ext cx="90488" cy="90488"/>
            </a:xfrm>
            <a:custGeom>
              <a:avLst/>
              <a:gdLst>
                <a:gd name="T0" fmla="*/ 49 w 57"/>
                <a:gd name="T1" fmla="*/ 0 h 57"/>
                <a:gd name="T2" fmla="*/ 52 w 57"/>
                <a:gd name="T3" fmla="*/ 0 h 57"/>
                <a:gd name="T4" fmla="*/ 55 w 57"/>
                <a:gd name="T5" fmla="*/ 2 h 57"/>
                <a:gd name="T6" fmla="*/ 57 w 57"/>
                <a:gd name="T7" fmla="*/ 5 h 57"/>
                <a:gd name="T8" fmla="*/ 57 w 57"/>
                <a:gd name="T9" fmla="*/ 8 h 57"/>
                <a:gd name="T10" fmla="*/ 55 w 57"/>
                <a:gd name="T11" fmla="*/ 12 h 57"/>
                <a:gd name="T12" fmla="*/ 9 w 57"/>
                <a:gd name="T13" fmla="*/ 56 h 57"/>
                <a:gd name="T14" fmla="*/ 8 w 57"/>
                <a:gd name="T15" fmla="*/ 57 h 57"/>
                <a:gd name="T16" fmla="*/ 4 w 57"/>
                <a:gd name="T17" fmla="*/ 57 h 57"/>
                <a:gd name="T18" fmla="*/ 3 w 57"/>
                <a:gd name="T19" fmla="*/ 57 h 57"/>
                <a:gd name="T20" fmla="*/ 1 w 57"/>
                <a:gd name="T21" fmla="*/ 56 h 57"/>
                <a:gd name="T22" fmla="*/ 0 w 57"/>
                <a:gd name="T23" fmla="*/ 54 h 57"/>
                <a:gd name="T24" fmla="*/ 0 w 57"/>
                <a:gd name="T25" fmla="*/ 51 h 57"/>
                <a:gd name="T26" fmla="*/ 1 w 57"/>
                <a:gd name="T27" fmla="*/ 48 h 57"/>
                <a:gd name="T28" fmla="*/ 45 w 57"/>
                <a:gd name="T29" fmla="*/ 2 h 57"/>
                <a:gd name="T30" fmla="*/ 49 w 57"/>
                <a:gd name="T3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" h="57">
                  <a:moveTo>
                    <a:pt x="49" y="0"/>
                  </a:moveTo>
                  <a:lnTo>
                    <a:pt x="52" y="0"/>
                  </a:lnTo>
                  <a:lnTo>
                    <a:pt x="55" y="2"/>
                  </a:lnTo>
                  <a:lnTo>
                    <a:pt x="57" y="5"/>
                  </a:lnTo>
                  <a:lnTo>
                    <a:pt x="57" y="8"/>
                  </a:lnTo>
                  <a:lnTo>
                    <a:pt x="55" y="12"/>
                  </a:lnTo>
                  <a:lnTo>
                    <a:pt x="9" y="56"/>
                  </a:lnTo>
                  <a:lnTo>
                    <a:pt x="8" y="57"/>
                  </a:lnTo>
                  <a:lnTo>
                    <a:pt x="4" y="57"/>
                  </a:lnTo>
                  <a:lnTo>
                    <a:pt x="3" y="57"/>
                  </a:lnTo>
                  <a:lnTo>
                    <a:pt x="1" y="56"/>
                  </a:lnTo>
                  <a:lnTo>
                    <a:pt x="0" y="54"/>
                  </a:lnTo>
                  <a:lnTo>
                    <a:pt x="0" y="51"/>
                  </a:lnTo>
                  <a:lnTo>
                    <a:pt x="1" y="48"/>
                  </a:lnTo>
                  <a:lnTo>
                    <a:pt x="45" y="2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8" name="Freeform 284"/>
          <p:cNvSpPr>
            <a:spLocks noEditPoints="1"/>
          </p:cNvSpPr>
          <p:nvPr/>
        </p:nvSpPr>
        <p:spPr bwMode="auto">
          <a:xfrm>
            <a:off x="2796183" y="2384301"/>
            <a:ext cx="360040" cy="360040"/>
          </a:xfrm>
          <a:custGeom>
            <a:avLst/>
            <a:gdLst>
              <a:gd name="T0" fmla="*/ 79 w 360"/>
              <a:gd name="T1" fmla="*/ 212 h 360"/>
              <a:gd name="T2" fmla="*/ 115 w 360"/>
              <a:gd name="T3" fmla="*/ 295 h 360"/>
              <a:gd name="T4" fmla="*/ 129 w 360"/>
              <a:gd name="T5" fmla="*/ 320 h 360"/>
              <a:gd name="T6" fmla="*/ 173 w 360"/>
              <a:gd name="T7" fmla="*/ 254 h 360"/>
              <a:gd name="T8" fmla="*/ 187 w 360"/>
              <a:gd name="T9" fmla="*/ 220 h 360"/>
              <a:gd name="T10" fmla="*/ 110 w 360"/>
              <a:gd name="T11" fmla="*/ 182 h 360"/>
              <a:gd name="T12" fmla="*/ 116 w 360"/>
              <a:gd name="T13" fmla="*/ 334 h 360"/>
              <a:gd name="T14" fmla="*/ 98 w 360"/>
              <a:gd name="T15" fmla="*/ 266 h 360"/>
              <a:gd name="T16" fmla="*/ 54 w 360"/>
              <a:gd name="T17" fmla="*/ 187 h 360"/>
              <a:gd name="T18" fmla="*/ 21 w 360"/>
              <a:gd name="T19" fmla="*/ 151 h 360"/>
              <a:gd name="T20" fmla="*/ 29 w 360"/>
              <a:gd name="T21" fmla="*/ 138 h 360"/>
              <a:gd name="T22" fmla="*/ 59 w 360"/>
              <a:gd name="T23" fmla="*/ 177 h 360"/>
              <a:gd name="T24" fmla="*/ 43 w 360"/>
              <a:gd name="T25" fmla="*/ 156 h 360"/>
              <a:gd name="T26" fmla="*/ 74 w 360"/>
              <a:gd name="T27" fmla="*/ 123 h 360"/>
              <a:gd name="T28" fmla="*/ 134 w 360"/>
              <a:gd name="T29" fmla="*/ 59 h 360"/>
              <a:gd name="T30" fmla="*/ 205 w 360"/>
              <a:gd name="T31" fmla="*/ 22 h 360"/>
              <a:gd name="T32" fmla="*/ 227 w 360"/>
              <a:gd name="T33" fmla="*/ 35 h 360"/>
              <a:gd name="T34" fmla="*/ 236 w 360"/>
              <a:gd name="T35" fmla="*/ 72 h 360"/>
              <a:gd name="T36" fmla="*/ 242 w 360"/>
              <a:gd name="T37" fmla="*/ 84 h 360"/>
              <a:gd name="T38" fmla="*/ 262 w 360"/>
              <a:gd name="T39" fmla="*/ 82 h 360"/>
              <a:gd name="T40" fmla="*/ 286 w 360"/>
              <a:gd name="T41" fmla="*/ 94 h 360"/>
              <a:gd name="T42" fmla="*/ 316 w 360"/>
              <a:gd name="T43" fmla="*/ 94 h 360"/>
              <a:gd name="T44" fmla="*/ 298 w 360"/>
              <a:gd name="T45" fmla="*/ 118 h 360"/>
              <a:gd name="T46" fmla="*/ 250 w 360"/>
              <a:gd name="T47" fmla="*/ 113 h 360"/>
              <a:gd name="T48" fmla="*/ 226 w 360"/>
              <a:gd name="T49" fmla="*/ 122 h 360"/>
              <a:gd name="T50" fmla="*/ 221 w 360"/>
              <a:gd name="T51" fmla="*/ 174 h 360"/>
              <a:gd name="T52" fmla="*/ 281 w 360"/>
              <a:gd name="T53" fmla="*/ 184 h 360"/>
              <a:gd name="T54" fmla="*/ 306 w 360"/>
              <a:gd name="T55" fmla="*/ 239 h 360"/>
              <a:gd name="T56" fmla="*/ 319 w 360"/>
              <a:gd name="T57" fmla="*/ 205 h 360"/>
              <a:gd name="T58" fmla="*/ 270 w 360"/>
              <a:gd name="T59" fmla="*/ 40 h 360"/>
              <a:gd name="T60" fmla="*/ 159 w 360"/>
              <a:gd name="T61" fmla="*/ 63 h 360"/>
              <a:gd name="T62" fmla="*/ 115 w 360"/>
              <a:gd name="T63" fmla="*/ 97 h 360"/>
              <a:gd name="T64" fmla="*/ 79 w 360"/>
              <a:gd name="T65" fmla="*/ 146 h 360"/>
              <a:gd name="T66" fmla="*/ 56 w 360"/>
              <a:gd name="T67" fmla="*/ 131 h 360"/>
              <a:gd name="T68" fmla="*/ 64 w 360"/>
              <a:gd name="T69" fmla="*/ 144 h 360"/>
              <a:gd name="T70" fmla="*/ 79 w 360"/>
              <a:gd name="T71" fmla="*/ 177 h 360"/>
              <a:gd name="T72" fmla="*/ 136 w 360"/>
              <a:gd name="T73" fmla="*/ 184 h 360"/>
              <a:gd name="T74" fmla="*/ 201 w 360"/>
              <a:gd name="T75" fmla="*/ 223 h 360"/>
              <a:gd name="T76" fmla="*/ 182 w 360"/>
              <a:gd name="T77" fmla="*/ 267 h 360"/>
              <a:gd name="T78" fmla="*/ 141 w 360"/>
              <a:gd name="T79" fmla="*/ 328 h 360"/>
              <a:gd name="T80" fmla="*/ 331 w 360"/>
              <a:gd name="T81" fmla="*/ 254 h 360"/>
              <a:gd name="T82" fmla="*/ 327 w 360"/>
              <a:gd name="T83" fmla="*/ 223 h 360"/>
              <a:gd name="T84" fmla="*/ 291 w 360"/>
              <a:gd name="T85" fmla="*/ 262 h 360"/>
              <a:gd name="T86" fmla="*/ 290 w 360"/>
              <a:gd name="T87" fmla="*/ 230 h 360"/>
              <a:gd name="T88" fmla="*/ 254 w 360"/>
              <a:gd name="T89" fmla="*/ 189 h 360"/>
              <a:gd name="T90" fmla="*/ 201 w 360"/>
              <a:gd name="T91" fmla="*/ 131 h 360"/>
              <a:gd name="T92" fmla="*/ 218 w 360"/>
              <a:gd name="T93" fmla="*/ 108 h 360"/>
              <a:gd name="T94" fmla="*/ 250 w 360"/>
              <a:gd name="T95" fmla="*/ 100 h 360"/>
              <a:gd name="T96" fmla="*/ 293 w 360"/>
              <a:gd name="T97" fmla="*/ 107 h 360"/>
              <a:gd name="T98" fmla="*/ 295 w 360"/>
              <a:gd name="T99" fmla="*/ 102 h 360"/>
              <a:gd name="T100" fmla="*/ 257 w 360"/>
              <a:gd name="T101" fmla="*/ 97 h 360"/>
              <a:gd name="T102" fmla="*/ 224 w 360"/>
              <a:gd name="T103" fmla="*/ 100 h 360"/>
              <a:gd name="T104" fmla="*/ 226 w 360"/>
              <a:gd name="T105" fmla="*/ 64 h 360"/>
              <a:gd name="T106" fmla="*/ 214 w 360"/>
              <a:gd name="T107" fmla="*/ 45 h 360"/>
              <a:gd name="T108" fmla="*/ 193 w 360"/>
              <a:gd name="T109" fmla="*/ 14 h 360"/>
              <a:gd name="T110" fmla="*/ 355 w 360"/>
              <a:gd name="T111" fmla="*/ 223 h 360"/>
              <a:gd name="T112" fmla="*/ 39 w 360"/>
              <a:gd name="T113" fmla="*/ 293 h 360"/>
              <a:gd name="T114" fmla="*/ 180 w 360"/>
              <a:gd name="T115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60" h="360">
                <a:moveTo>
                  <a:pt x="106" y="182"/>
                </a:moveTo>
                <a:lnTo>
                  <a:pt x="103" y="182"/>
                </a:lnTo>
                <a:lnTo>
                  <a:pt x="101" y="182"/>
                </a:lnTo>
                <a:lnTo>
                  <a:pt x="101" y="182"/>
                </a:lnTo>
                <a:lnTo>
                  <a:pt x="97" y="187"/>
                </a:lnTo>
                <a:lnTo>
                  <a:pt x="92" y="189"/>
                </a:lnTo>
                <a:lnTo>
                  <a:pt x="87" y="192"/>
                </a:lnTo>
                <a:lnTo>
                  <a:pt x="82" y="194"/>
                </a:lnTo>
                <a:lnTo>
                  <a:pt x="80" y="200"/>
                </a:lnTo>
                <a:lnTo>
                  <a:pt x="79" y="212"/>
                </a:lnTo>
                <a:lnTo>
                  <a:pt x="79" y="220"/>
                </a:lnTo>
                <a:lnTo>
                  <a:pt x="82" y="228"/>
                </a:lnTo>
                <a:lnTo>
                  <a:pt x="88" y="239"/>
                </a:lnTo>
                <a:lnTo>
                  <a:pt x="101" y="251"/>
                </a:lnTo>
                <a:lnTo>
                  <a:pt x="110" y="261"/>
                </a:lnTo>
                <a:lnTo>
                  <a:pt x="115" y="270"/>
                </a:lnTo>
                <a:lnTo>
                  <a:pt x="115" y="279"/>
                </a:lnTo>
                <a:lnTo>
                  <a:pt x="115" y="287"/>
                </a:lnTo>
                <a:lnTo>
                  <a:pt x="115" y="292"/>
                </a:lnTo>
                <a:lnTo>
                  <a:pt x="115" y="295"/>
                </a:lnTo>
                <a:lnTo>
                  <a:pt x="115" y="300"/>
                </a:lnTo>
                <a:lnTo>
                  <a:pt x="116" y="305"/>
                </a:lnTo>
                <a:lnTo>
                  <a:pt x="119" y="311"/>
                </a:lnTo>
                <a:lnTo>
                  <a:pt x="123" y="318"/>
                </a:lnTo>
                <a:lnTo>
                  <a:pt x="124" y="324"/>
                </a:lnTo>
                <a:lnTo>
                  <a:pt x="128" y="331"/>
                </a:lnTo>
                <a:lnTo>
                  <a:pt x="128" y="333"/>
                </a:lnTo>
                <a:lnTo>
                  <a:pt x="128" y="329"/>
                </a:lnTo>
                <a:lnTo>
                  <a:pt x="128" y="323"/>
                </a:lnTo>
                <a:lnTo>
                  <a:pt x="129" y="320"/>
                </a:lnTo>
                <a:lnTo>
                  <a:pt x="131" y="316"/>
                </a:lnTo>
                <a:lnTo>
                  <a:pt x="133" y="313"/>
                </a:lnTo>
                <a:lnTo>
                  <a:pt x="136" y="310"/>
                </a:lnTo>
                <a:lnTo>
                  <a:pt x="141" y="308"/>
                </a:lnTo>
                <a:lnTo>
                  <a:pt x="144" y="305"/>
                </a:lnTo>
                <a:lnTo>
                  <a:pt x="149" y="302"/>
                </a:lnTo>
                <a:lnTo>
                  <a:pt x="154" y="295"/>
                </a:lnTo>
                <a:lnTo>
                  <a:pt x="162" y="282"/>
                </a:lnTo>
                <a:lnTo>
                  <a:pt x="167" y="267"/>
                </a:lnTo>
                <a:lnTo>
                  <a:pt x="173" y="254"/>
                </a:lnTo>
                <a:lnTo>
                  <a:pt x="177" y="243"/>
                </a:lnTo>
                <a:lnTo>
                  <a:pt x="178" y="238"/>
                </a:lnTo>
                <a:lnTo>
                  <a:pt x="180" y="234"/>
                </a:lnTo>
                <a:lnTo>
                  <a:pt x="182" y="233"/>
                </a:lnTo>
                <a:lnTo>
                  <a:pt x="183" y="228"/>
                </a:lnTo>
                <a:lnTo>
                  <a:pt x="187" y="225"/>
                </a:lnTo>
                <a:lnTo>
                  <a:pt x="188" y="223"/>
                </a:lnTo>
                <a:lnTo>
                  <a:pt x="188" y="223"/>
                </a:lnTo>
                <a:lnTo>
                  <a:pt x="188" y="221"/>
                </a:lnTo>
                <a:lnTo>
                  <a:pt x="187" y="220"/>
                </a:lnTo>
                <a:lnTo>
                  <a:pt x="185" y="220"/>
                </a:lnTo>
                <a:lnTo>
                  <a:pt x="182" y="220"/>
                </a:lnTo>
                <a:lnTo>
                  <a:pt x="175" y="220"/>
                </a:lnTo>
                <a:lnTo>
                  <a:pt x="169" y="218"/>
                </a:lnTo>
                <a:lnTo>
                  <a:pt x="154" y="212"/>
                </a:lnTo>
                <a:lnTo>
                  <a:pt x="141" y="203"/>
                </a:lnTo>
                <a:lnTo>
                  <a:pt x="128" y="192"/>
                </a:lnTo>
                <a:lnTo>
                  <a:pt x="123" y="187"/>
                </a:lnTo>
                <a:lnTo>
                  <a:pt x="116" y="184"/>
                </a:lnTo>
                <a:lnTo>
                  <a:pt x="110" y="182"/>
                </a:lnTo>
                <a:lnTo>
                  <a:pt x="106" y="182"/>
                </a:lnTo>
                <a:close/>
                <a:moveTo>
                  <a:pt x="18" y="138"/>
                </a:moveTo>
                <a:lnTo>
                  <a:pt x="13" y="159"/>
                </a:lnTo>
                <a:lnTo>
                  <a:pt x="11" y="180"/>
                </a:lnTo>
                <a:lnTo>
                  <a:pt x="16" y="221"/>
                </a:lnTo>
                <a:lnTo>
                  <a:pt x="31" y="259"/>
                </a:lnTo>
                <a:lnTo>
                  <a:pt x="54" y="292"/>
                </a:lnTo>
                <a:lnTo>
                  <a:pt x="82" y="318"/>
                </a:lnTo>
                <a:lnTo>
                  <a:pt x="116" y="336"/>
                </a:lnTo>
                <a:lnTo>
                  <a:pt x="116" y="334"/>
                </a:lnTo>
                <a:lnTo>
                  <a:pt x="115" y="329"/>
                </a:lnTo>
                <a:lnTo>
                  <a:pt x="111" y="323"/>
                </a:lnTo>
                <a:lnTo>
                  <a:pt x="105" y="308"/>
                </a:lnTo>
                <a:lnTo>
                  <a:pt x="101" y="295"/>
                </a:lnTo>
                <a:lnTo>
                  <a:pt x="101" y="290"/>
                </a:lnTo>
                <a:lnTo>
                  <a:pt x="103" y="285"/>
                </a:lnTo>
                <a:lnTo>
                  <a:pt x="103" y="280"/>
                </a:lnTo>
                <a:lnTo>
                  <a:pt x="103" y="275"/>
                </a:lnTo>
                <a:lnTo>
                  <a:pt x="101" y="270"/>
                </a:lnTo>
                <a:lnTo>
                  <a:pt x="98" y="266"/>
                </a:lnTo>
                <a:lnTo>
                  <a:pt x="95" y="261"/>
                </a:lnTo>
                <a:lnTo>
                  <a:pt x="79" y="248"/>
                </a:lnTo>
                <a:lnTo>
                  <a:pt x="70" y="233"/>
                </a:lnTo>
                <a:lnTo>
                  <a:pt x="67" y="221"/>
                </a:lnTo>
                <a:lnTo>
                  <a:pt x="67" y="216"/>
                </a:lnTo>
                <a:lnTo>
                  <a:pt x="67" y="205"/>
                </a:lnTo>
                <a:lnTo>
                  <a:pt x="70" y="194"/>
                </a:lnTo>
                <a:lnTo>
                  <a:pt x="69" y="194"/>
                </a:lnTo>
                <a:lnTo>
                  <a:pt x="64" y="190"/>
                </a:lnTo>
                <a:lnTo>
                  <a:pt x="54" y="187"/>
                </a:lnTo>
                <a:lnTo>
                  <a:pt x="44" y="182"/>
                </a:lnTo>
                <a:lnTo>
                  <a:pt x="34" y="177"/>
                </a:lnTo>
                <a:lnTo>
                  <a:pt x="31" y="174"/>
                </a:lnTo>
                <a:lnTo>
                  <a:pt x="29" y="169"/>
                </a:lnTo>
                <a:lnTo>
                  <a:pt x="28" y="164"/>
                </a:lnTo>
                <a:lnTo>
                  <a:pt x="26" y="159"/>
                </a:lnTo>
                <a:lnTo>
                  <a:pt x="25" y="158"/>
                </a:lnTo>
                <a:lnTo>
                  <a:pt x="25" y="156"/>
                </a:lnTo>
                <a:lnTo>
                  <a:pt x="25" y="154"/>
                </a:lnTo>
                <a:lnTo>
                  <a:pt x="21" y="151"/>
                </a:lnTo>
                <a:lnTo>
                  <a:pt x="20" y="144"/>
                </a:lnTo>
                <a:lnTo>
                  <a:pt x="18" y="138"/>
                </a:lnTo>
                <a:close/>
                <a:moveTo>
                  <a:pt x="137" y="18"/>
                </a:moveTo>
                <a:lnTo>
                  <a:pt x="101" y="32"/>
                </a:lnTo>
                <a:lnTo>
                  <a:pt x="72" y="53"/>
                </a:lnTo>
                <a:lnTo>
                  <a:pt x="47" y="79"/>
                </a:lnTo>
                <a:lnTo>
                  <a:pt x="28" y="110"/>
                </a:lnTo>
                <a:lnTo>
                  <a:pt x="28" y="112"/>
                </a:lnTo>
                <a:lnTo>
                  <a:pt x="28" y="123"/>
                </a:lnTo>
                <a:lnTo>
                  <a:pt x="29" y="138"/>
                </a:lnTo>
                <a:lnTo>
                  <a:pt x="31" y="144"/>
                </a:lnTo>
                <a:lnTo>
                  <a:pt x="34" y="148"/>
                </a:lnTo>
                <a:lnTo>
                  <a:pt x="36" y="153"/>
                </a:lnTo>
                <a:lnTo>
                  <a:pt x="38" y="158"/>
                </a:lnTo>
                <a:lnTo>
                  <a:pt x="39" y="161"/>
                </a:lnTo>
                <a:lnTo>
                  <a:pt x="41" y="166"/>
                </a:lnTo>
                <a:lnTo>
                  <a:pt x="43" y="169"/>
                </a:lnTo>
                <a:lnTo>
                  <a:pt x="47" y="171"/>
                </a:lnTo>
                <a:lnTo>
                  <a:pt x="52" y="174"/>
                </a:lnTo>
                <a:lnTo>
                  <a:pt x="59" y="177"/>
                </a:lnTo>
                <a:lnTo>
                  <a:pt x="65" y="179"/>
                </a:lnTo>
                <a:lnTo>
                  <a:pt x="65" y="174"/>
                </a:lnTo>
                <a:lnTo>
                  <a:pt x="64" y="167"/>
                </a:lnTo>
                <a:lnTo>
                  <a:pt x="62" y="162"/>
                </a:lnTo>
                <a:lnTo>
                  <a:pt x="62" y="159"/>
                </a:lnTo>
                <a:lnTo>
                  <a:pt x="59" y="161"/>
                </a:lnTo>
                <a:lnTo>
                  <a:pt x="54" y="161"/>
                </a:lnTo>
                <a:lnTo>
                  <a:pt x="49" y="161"/>
                </a:lnTo>
                <a:lnTo>
                  <a:pt x="46" y="159"/>
                </a:lnTo>
                <a:lnTo>
                  <a:pt x="43" y="156"/>
                </a:lnTo>
                <a:lnTo>
                  <a:pt x="41" y="153"/>
                </a:lnTo>
                <a:lnTo>
                  <a:pt x="39" y="148"/>
                </a:lnTo>
                <a:lnTo>
                  <a:pt x="39" y="138"/>
                </a:lnTo>
                <a:lnTo>
                  <a:pt x="44" y="126"/>
                </a:lnTo>
                <a:lnTo>
                  <a:pt x="52" y="118"/>
                </a:lnTo>
                <a:lnTo>
                  <a:pt x="56" y="117"/>
                </a:lnTo>
                <a:lnTo>
                  <a:pt x="61" y="117"/>
                </a:lnTo>
                <a:lnTo>
                  <a:pt x="65" y="117"/>
                </a:lnTo>
                <a:lnTo>
                  <a:pt x="70" y="120"/>
                </a:lnTo>
                <a:lnTo>
                  <a:pt x="74" y="123"/>
                </a:lnTo>
                <a:lnTo>
                  <a:pt x="77" y="126"/>
                </a:lnTo>
                <a:lnTo>
                  <a:pt x="80" y="131"/>
                </a:lnTo>
                <a:lnTo>
                  <a:pt x="80" y="128"/>
                </a:lnTo>
                <a:lnTo>
                  <a:pt x="83" y="120"/>
                </a:lnTo>
                <a:lnTo>
                  <a:pt x="90" y="108"/>
                </a:lnTo>
                <a:lnTo>
                  <a:pt x="100" y="95"/>
                </a:lnTo>
                <a:lnTo>
                  <a:pt x="111" y="84"/>
                </a:lnTo>
                <a:lnTo>
                  <a:pt x="121" y="71"/>
                </a:lnTo>
                <a:lnTo>
                  <a:pt x="131" y="63"/>
                </a:lnTo>
                <a:lnTo>
                  <a:pt x="134" y="59"/>
                </a:lnTo>
                <a:lnTo>
                  <a:pt x="139" y="59"/>
                </a:lnTo>
                <a:lnTo>
                  <a:pt x="144" y="59"/>
                </a:lnTo>
                <a:lnTo>
                  <a:pt x="142" y="54"/>
                </a:lnTo>
                <a:lnTo>
                  <a:pt x="144" y="51"/>
                </a:lnTo>
                <a:lnTo>
                  <a:pt x="144" y="43"/>
                </a:lnTo>
                <a:lnTo>
                  <a:pt x="141" y="30"/>
                </a:lnTo>
                <a:lnTo>
                  <a:pt x="137" y="18"/>
                </a:lnTo>
                <a:close/>
                <a:moveTo>
                  <a:pt x="205" y="15"/>
                </a:moveTo>
                <a:lnTo>
                  <a:pt x="205" y="15"/>
                </a:lnTo>
                <a:lnTo>
                  <a:pt x="205" y="22"/>
                </a:lnTo>
                <a:lnTo>
                  <a:pt x="206" y="25"/>
                </a:lnTo>
                <a:lnTo>
                  <a:pt x="208" y="28"/>
                </a:lnTo>
                <a:lnTo>
                  <a:pt x="209" y="28"/>
                </a:lnTo>
                <a:lnTo>
                  <a:pt x="214" y="30"/>
                </a:lnTo>
                <a:lnTo>
                  <a:pt x="218" y="32"/>
                </a:lnTo>
                <a:lnTo>
                  <a:pt x="221" y="33"/>
                </a:lnTo>
                <a:lnTo>
                  <a:pt x="223" y="35"/>
                </a:lnTo>
                <a:lnTo>
                  <a:pt x="224" y="35"/>
                </a:lnTo>
                <a:lnTo>
                  <a:pt x="226" y="35"/>
                </a:lnTo>
                <a:lnTo>
                  <a:pt x="227" y="35"/>
                </a:lnTo>
                <a:lnTo>
                  <a:pt x="232" y="33"/>
                </a:lnTo>
                <a:lnTo>
                  <a:pt x="237" y="32"/>
                </a:lnTo>
                <a:lnTo>
                  <a:pt x="241" y="32"/>
                </a:lnTo>
                <a:lnTo>
                  <a:pt x="245" y="33"/>
                </a:lnTo>
                <a:lnTo>
                  <a:pt x="249" y="35"/>
                </a:lnTo>
                <a:lnTo>
                  <a:pt x="250" y="40"/>
                </a:lnTo>
                <a:lnTo>
                  <a:pt x="250" y="43"/>
                </a:lnTo>
                <a:lnTo>
                  <a:pt x="250" y="48"/>
                </a:lnTo>
                <a:lnTo>
                  <a:pt x="244" y="59"/>
                </a:lnTo>
                <a:lnTo>
                  <a:pt x="236" y="72"/>
                </a:lnTo>
                <a:lnTo>
                  <a:pt x="229" y="81"/>
                </a:lnTo>
                <a:lnTo>
                  <a:pt x="226" y="84"/>
                </a:lnTo>
                <a:lnTo>
                  <a:pt x="224" y="86"/>
                </a:lnTo>
                <a:lnTo>
                  <a:pt x="223" y="89"/>
                </a:lnTo>
                <a:lnTo>
                  <a:pt x="226" y="89"/>
                </a:lnTo>
                <a:lnTo>
                  <a:pt x="229" y="89"/>
                </a:lnTo>
                <a:lnTo>
                  <a:pt x="231" y="89"/>
                </a:lnTo>
                <a:lnTo>
                  <a:pt x="232" y="87"/>
                </a:lnTo>
                <a:lnTo>
                  <a:pt x="237" y="86"/>
                </a:lnTo>
                <a:lnTo>
                  <a:pt x="242" y="84"/>
                </a:lnTo>
                <a:lnTo>
                  <a:pt x="244" y="82"/>
                </a:lnTo>
                <a:lnTo>
                  <a:pt x="245" y="82"/>
                </a:lnTo>
                <a:lnTo>
                  <a:pt x="245" y="81"/>
                </a:lnTo>
                <a:lnTo>
                  <a:pt x="247" y="79"/>
                </a:lnTo>
                <a:lnTo>
                  <a:pt x="249" y="76"/>
                </a:lnTo>
                <a:lnTo>
                  <a:pt x="250" y="76"/>
                </a:lnTo>
                <a:lnTo>
                  <a:pt x="254" y="74"/>
                </a:lnTo>
                <a:lnTo>
                  <a:pt x="257" y="76"/>
                </a:lnTo>
                <a:lnTo>
                  <a:pt x="260" y="79"/>
                </a:lnTo>
                <a:lnTo>
                  <a:pt x="262" y="82"/>
                </a:lnTo>
                <a:lnTo>
                  <a:pt x="263" y="84"/>
                </a:lnTo>
                <a:lnTo>
                  <a:pt x="263" y="86"/>
                </a:lnTo>
                <a:lnTo>
                  <a:pt x="265" y="87"/>
                </a:lnTo>
                <a:lnTo>
                  <a:pt x="268" y="89"/>
                </a:lnTo>
                <a:lnTo>
                  <a:pt x="273" y="89"/>
                </a:lnTo>
                <a:lnTo>
                  <a:pt x="278" y="90"/>
                </a:lnTo>
                <a:lnTo>
                  <a:pt x="281" y="92"/>
                </a:lnTo>
                <a:lnTo>
                  <a:pt x="283" y="94"/>
                </a:lnTo>
                <a:lnTo>
                  <a:pt x="285" y="94"/>
                </a:lnTo>
                <a:lnTo>
                  <a:pt x="286" y="94"/>
                </a:lnTo>
                <a:lnTo>
                  <a:pt x="290" y="92"/>
                </a:lnTo>
                <a:lnTo>
                  <a:pt x="293" y="90"/>
                </a:lnTo>
                <a:lnTo>
                  <a:pt x="296" y="87"/>
                </a:lnTo>
                <a:lnTo>
                  <a:pt x="301" y="87"/>
                </a:lnTo>
                <a:lnTo>
                  <a:pt x="304" y="86"/>
                </a:lnTo>
                <a:lnTo>
                  <a:pt x="308" y="87"/>
                </a:lnTo>
                <a:lnTo>
                  <a:pt x="309" y="87"/>
                </a:lnTo>
                <a:lnTo>
                  <a:pt x="311" y="89"/>
                </a:lnTo>
                <a:lnTo>
                  <a:pt x="313" y="92"/>
                </a:lnTo>
                <a:lnTo>
                  <a:pt x="316" y="94"/>
                </a:lnTo>
                <a:lnTo>
                  <a:pt x="317" y="97"/>
                </a:lnTo>
                <a:lnTo>
                  <a:pt x="319" y="102"/>
                </a:lnTo>
                <a:lnTo>
                  <a:pt x="319" y="105"/>
                </a:lnTo>
                <a:lnTo>
                  <a:pt x="317" y="107"/>
                </a:lnTo>
                <a:lnTo>
                  <a:pt x="317" y="110"/>
                </a:lnTo>
                <a:lnTo>
                  <a:pt x="314" y="112"/>
                </a:lnTo>
                <a:lnTo>
                  <a:pt x="311" y="115"/>
                </a:lnTo>
                <a:lnTo>
                  <a:pt x="306" y="117"/>
                </a:lnTo>
                <a:lnTo>
                  <a:pt x="301" y="118"/>
                </a:lnTo>
                <a:lnTo>
                  <a:pt x="298" y="118"/>
                </a:lnTo>
                <a:lnTo>
                  <a:pt x="295" y="120"/>
                </a:lnTo>
                <a:lnTo>
                  <a:pt x="291" y="122"/>
                </a:lnTo>
                <a:lnTo>
                  <a:pt x="288" y="122"/>
                </a:lnTo>
                <a:lnTo>
                  <a:pt x="285" y="123"/>
                </a:lnTo>
                <a:lnTo>
                  <a:pt x="280" y="123"/>
                </a:lnTo>
                <a:lnTo>
                  <a:pt x="275" y="122"/>
                </a:lnTo>
                <a:lnTo>
                  <a:pt x="268" y="120"/>
                </a:lnTo>
                <a:lnTo>
                  <a:pt x="262" y="118"/>
                </a:lnTo>
                <a:lnTo>
                  <a:pt x="255" y="115"/>
                </a:lnTo>
                <a:lnTo>
                  <a:pt x="250" y="113"/>
                </a:lnTo>
                <a:lnTo>
                  <a:pt x="247" y="112"/>
                </a:lnTo>
                <a:lnTo>
                  <a:pt x="244" y="112"/>
                </a:lnTo>
                <a:lnTo>
                  <a:pt x="241" y="113"/>
                </a:lnTo>
                <a:lnTo>
                  <a:pt x="237" y="115"/>
                </a:lnTo>
                <a:lnTo>
                  <a:pt x="234" y="115"/>
                </a:lnTo>
                <a:lnTo>
                  <a:pt x="229" y="115"/>
                </a:lnTo>
                <a:lnTo>
                  <a:pt x="227" y="115"/>
                </a:lnTo>
                <a:lnTo>
                  <a:pt x="227" y="118"/>
                </a:lnTo>
                <a:lnTo>
                  <a:pt x="226" y="120"/>
                </a:lnTo>
                <a:lnTo>
                  <a:pt x="226" y="122"/>
                </a:lnTo>
                <a:lnTo>
                  <a:pt x="224" y="125"/>
                </a:lnTo>
                <a:lnTo>
                  <a:pt x="221" y="126"/>
                </a:lnTo>
                <a:lnTo>
                  <a:pt x="218" y="128"/>
                </a:lnTo>
                <a:lnTo>
                  <a:pt x="216" y="131"/>
                </a:lnTo>
                <a:lnTo>
                  <a:pt x="214" y="133"/>
                </a:lnTo>
                <a:lnTo>
                  <a:pt x="213" y="135"/>
                </a:lnTo>
                <a:lnTo>
                  <a:pt x="213" y="138"/>
                </a:lnTo>
                <a:lnTo>
                  <a:pt x="214" y="156"/>
                </a:lnTo>
                <a:lnTo>
                  <a:pt x="218" y="167"/>
                </a:lnTo>
                <a:lnTo>
                  <a:pt x="221" y="174"/>
                </a:lnTo>
                <a:lnTo>
                  <a:pt x="224" y="176"/>
                </a:lnTo>
                <a:lnTo>
                  <a:pt x="229" y="177"/>
                </a:lnTo>
                <a:lnTo>
                  <a:pt x="236" y="179"/>
                </a:lnTo>
                <a:lnTo>
                  <a:pt x="239" y="179"/>
                </a:lnTo>
                <a:lnTo>
                  <a:pt x="242" y="177"/>
                </a:lnTo>
                <a:lnTo>
                  <a:pt x="250" y="177"/>
                </a:lnTo>
                <a:lnTo>
                  <a:pt x="262" y="177"/>
                </a:lnTo>
                <a:lnTo>
                  <a:pt x="272" y="179"/>
                </a:lnTo>
                <a:lnTo>
                  <a:pt x="277" y="179"/>
                </a:lnTo>
                <a:lnTo>
                  <a:pt x="281" y="184"/>
                </a:lnTo>
                <a:lnTo>
                  <a:pt x="286" y="194"/>
                </a:lnTo>
                <a:lnTo>
                  <a:pt x="291" y="203"/>
                </a:lnTo>
                <a:lnTo>
                  <a:pt x="295" y="213"/>
                </a:lnTo>
                <a:lnTo>
                  <a:pt x="296" y="216"/>
                </a:lnTo>
                <a:lnTo>
                  <a:pt x="298" y="220"/>
                </a:lnTo>
                <a:lnTo>
                  <a:pt x="299" y="223"/>
                </a:lnTo>
                <a:lnTo>
                  <a:pt x="303" y="226"/>
                </a:lnTo>
                <a:lnTo>
                  <a:pt x="304" y="230"/>
                </a:lnTo>
                <a:lnTo>
                  <a:pt x="306" y="234"/>
                </a:lnTo>
                <a:lnTo>
                  <a:pt x="306" y="239"/>
                </a:lnTo>
                <a:lnTo>
                  <a:pt x="306" y="243"/>
                </a:lnTo>
                <a:lnTo>
                  <a:pt x="304" y="248"/>
                </a:lnTo>
                <a:lnTo>
                  <a:pt x="303" y="251"/>
                </a:lnTo>
                <a:lnTo>
                  <a:pt x="306" y="246"/>
                </a:lnTo>
                <a:lnTo>
                  <a:pt x="311" y="241"/>
                </a:lnTo>
                <a:lnTo>
                  <a:pt x="313" y="236"/>
                </a:lnTo>
                <a:lnTo>
                  <a:pt x="314" y="233"/>
                </a:lnTo>
                <a:lnTo>
                  <a:pt x="314" y="226"/>
                </a:lnTo>
                <a:lnTo>
                  <a:pt x="316" y="221"/>
                </a:lnTo>
                <a:lnTo>
                  <a:pt x="319" y="205"/>
                </a:lnTo>
                <a:lnTo>
                  <a:pt x="326" y="192"/>
                </a:lnTo>
                <a:lnTo>
                  <a:pt x="327" y="189"/>
                </a:lnTo>
                <a:lnTo>
                  <a:pt x="334" y="177"/>
                </a:lnTo>
                <a:lnTo>
                  <a:pt x="340" y="164"/>
                </a:lnTo>
                <a:lnTo>
                  <a:pt x="344" y="153"/>
                </a:lnTo>
                <a:lnTo>
                  <a:pt x="345" y="151"/>
                </a:lnTo>
                <a:lnTo>
                  <a:pt x="335" y="117"/>
                </a:lnTo>
                <a:lnTo>
                  <a:pt x="319" y="87"/>
                </a:lnTo>
                <a:lnTo>
                  <a:pt x="296" y="61"/>
                </a:lnTo>
                <a:lnTo>
                  <a:pt x="270" y="40"/>
                </a:lnTo>
                <a:lnTo>
                  <a:pt x="239" y="23"/>
                </a:lnTo>
                <a:lnTo>
                  <a:pt x="205" y="15"/>
                </a:lnTo>
                <a:close/>
                <a:moveTo>
                  <a:pt x="180" y="14"/>
                </a:moveTo>
                <a:lnTo>
                  <a:pt x="149" y="15"/>
                </a:lnTo>
                <a:lnTo>
                  <a:pt x="152" y="27"/>
                </a:lnTo>
                <a:lnTo>
                  <a:pt x="155" y="41"/>
                </a:lnTo>
                <a:lnTo>
                  <a:pt x="155" y="54"/>
                </a:lnTo>
                <a:lnTo>
                  <a:pt x="155" y="56"/>
                </a:lnTo>
                <a:lnTo>
                  <a:pt x="157" y="59"/>
                </a:lnTo>
                <a:lnTo>
                  <a:pt x="159" y="63"/>
                </a:lnTo>
                <a:lnTo>
                  <a:pt x="159" y="66"/>
                </a:lnTo>
                <a:lnTo>
                  <a:pt x="159" y="68"/>
                </a:lnTo>
                <a:lnTo>
                  <a:pt x="155" y="69"/>
                </a:lnTo>
                <a:lnTo>
                  <a:pt x="152" y="71"/>
                </a:lnTo>
                <a:lnTo>
                  <a:pt x="146" y="71"/>
                </a:lnTo>
                <a:lnTo>
                  <a:pt x="144" y="71"/>
                </a:lnTo>
                <a:lnTo>
                  <a:pt x="141" y="71"/>
                </a:lnTo>
                <a:lnTo>
                  <a:pt x="139" y="71"/>
                </a:lnTo>
                <a:lnTo>
                  <a:pt x="126" y="84"/>
                </a:lnTo>
                <a:lnTo>
                  <a:pt x="115" y="97"/>
                </a:lnTo>
                <a:lnTo>
                  <a:pt x="103" y="112"/>
                </a:lnTo>
                <a:lnTo>
                  <a:pt x="95" y="123"/>
                </a:lnTo>
                <a:lnTo>
                  <a:pt x="93" y="130"/>
                </a:lnTo>
                <a:lnTo>
                  <a:pt x="92" y="135"/>
                </a:lnTo>
                <a:lnTo>
                  <a:pt x="90" y="140"/>
                </a:lnTo>
                <a:lnTo>
                  <a:pt x="87" y="143"/>
                </a:lnTo>
                <a:lnTo>
                  <a:pt x="85" y="144"/>
                </a:lnTo>
                <a:lnTo>
                  <a:pt x="82" y="146"/>
                </a:lnTo>
                <a:lnTo>
                  <a:pt x="80" y="146"/>
                </a:lnTo>
                <a:lnTo>
                  <a:pt x="79" y="146"/>
                </a:lnTo>
                <a:lnTo>
                  <a:pt x="79" y="146"/>
                </a:lnTo>
                <a:lnTo>
                  <a:pt x="75" y="146"/>
                </a:lnTo>
                <a:lnTo>
                  <a:pt x="74" y="143"/>
                </a:lnTo>
                <a:lnTo>
                  <a:pt x="70" y="138"/>
                </a:lnTo>
                <a:lnTo>
                  <a:pt x="67" y="135"/>
                </a:lnTo>
                <a:lnTo>
                  <a:pt x="64" y="130"/>
                </a:lnTo>
                <a:lnTo>
                  <a:pt x="61" y="128"/>
                </a:lnTo>
                <a:lnTo>
                  <a:pt x="59" y="128"/>
                </a:lnTo>
                <a:lnTo>
                  <a:pt x="57" y="128"/>
                </a:lnTo>
                <a:lnTo>
                  <a:pt x="56" y="131"/>
                </a:lnTo>
                <a:lnTo>
                  <a:pt x="52" y="135"/>
                </a:lnTo>
                <a:lnTo>
                  <a:pt x="51" y="138"/>
                </a:lnTo>
                <a:lnTo>
                  <a:pt x="51" y="141"/>
                </a:lnTo>
                <a:lnTo>
                  <a:pt x="51" y="146"/>
                </a:lnTo>
                <a:lnTo>
                  <a:pt x="51" y="148"/>
                </a:lnTo>
                <a:lnTo>
                  <a:pt x="52" y="149"/>
                </a:lnTo>
                <a:lnTo>
                  <a:pt x="56" y="149"/>
                </a:lnTo>
                <a:lnTo>
                  <a:pt x="59" y="148"/>
                </a:lnTo>
                <a:lnTo>
                  <a:pt x="61" y="146"/>
                </a:lnTo>
                <a:lnTo>
                  <a:pt x="64" y="144"/>
                </a:lnTo>
                <a:lnTo>
                  <a:pt x="67" y="144"/>
                </a:lnTo>
                <a:lnTo>
                  <a:pt x="70" y="148"/>
                </a:lnTo>
                <a:lnTo>
                  <a:pt x="74" y="149"/>
                </a:lnTo>
                <a:lnTo>
                  <a:pt x="74" y="153"/>
                </a:lnTo>
                <a:lnTo>
                  <a:pt x="74" y="156"/>
                </a:lnTo>
                <a:lnTo>
                  <a:pt x="74" y="158"/>
                </a:lnTo>
                <a:lnTo>
                  <a:pt x="74" y="161"/>
                </a:lnTo>
                <a:lnTo>
                  <a:pt x="75" y="164"/>
                </a:lnTo>
                <a:lnTo>
                  <a:pt x="77" y="171"/>
                </a:lnTo>
                <a:lnTo>
                  <a:pt x="79" y="177"/>
                </a:lnTo>
                <a:lnTo>
                  <a:pt x="79" y="182"/>
                </a:lnTo>
                <a:lnTo>
                  <a:pt x="82" y="180"/>
                </a:lnTo>
                <a:lnTo>
                  <a:pt x="85" y="179"/>
                </a:lnTo>
                <a:lnTo>
                  <a:pt x="90" y="176"/>
                </a:lnTo>
                <a:lnTo>
                  <a:pt x="93" y="174"/>
                </a:lnTo>
                <a:lnTo>
                  <a:pt x="97" y="172"/>
                </a:lnTo>
                <a:lnTo>
                  <a:pt x="101" y="171"/>
                </a:lnTo>
                <a:lnTo>
                  <a:pt x="106" y="169"/>
                </a:lnTo>
                <a:lnTo>
                  <a:pt x="121" y="174"/>
                </a:lnTo>
                <a:lnTo>
                  <a:pt x="136" y="184"/>
                </a:lnTo>
                <a:lnTo>
                  <a:pt x="154" y="197"/>
                </a:lnTo>
                <a:lnTo>
                  <a:pt x="170" y="207"/>
                </a:lnTo>
                <a:lnTo>
                  <a:pt x="177" y="207"/>
                </a:lnTo>
                <a:lnTo>
                  <a:pt x="183" y="208"/>
                </a:lnTo>
                <a:lnTo>
                  <a:pt x="187" y="208"/>
                </a:lnTo>
                <a:lnTo>
                  <a:pt x="191" y="210"/>
                </a:lnTo>
                <a:lnTo>
                  <a:pt x="195" y="212"/>
                </a:lnTo>
                <a:lnTo>
                  <a:pt x="198" y="213"/>
                </a:lnTo>
                <a:lnTo>
                  <a:pt x="200" y="218"/>
                </a:lnTo>
                <a:lnTo>
                  <a:pt x="201" y="223"/>
                </a:lnTo>
                <a:lnTo>
                  <a:pt x="200" y="226"/>
                </a:lnTo>
                <a:lnTo>
                  <a:pt x="200" y="230"/>
                </a:lnTo>
                <a:lnTo>
                  <a:pt x="198" y="231"/>
                </a:lnTo>
                <a:lnTo>
                  <a:pt x="196" y="233"/>
                </a:lnTo>
                <a:lnTo>
                  <a:pt x="193" y="234"/>
                </a:lnTo>
                <a:lnTo>
                  <a:pt x="191" y="238"/>
                </a:lnTo>
                <a:lnTo>
                  <a:pt x="191" y="239"/>
                </a:lnTo>
                <a:lnTo>
                  <a:pt x="190" y="243"/>
                </a:lnTo>
                <a:lnTo>
                  <a:pt x="188" y="246"/>
                </a:lnTo>
                <a:lnTo>
                  <a:pt x="182" y="267"/>
                </a:lnTo>
                <a:lnTo>
                  <a:pt x="173" y="287"/>
                </a:lnTo>
                <a:lnTo>
                  <a:pt x="164" y="302"/>
                </a:lnTo>
                <a:lnTo>
                  <a:pt x="155" y="311"/>
                </a:lnTo>
                <a:lnTo>
                  <a:pt x="151" y="315"/>
                </a:lnTo>
                <a:lnTo>
                  <a:pt x="147" y="318"/>
                </a:lnTo>
                <a:lnTo>
                  <a:pt x="142" y="320"/>
                </a:lnTo>
                <a:lnTo>
                  <a:pt x="141" y="321"/>
                </a:lnTo>
                <a:lnTo>
                  <a:pt x="141" y="323"/>
                </a:lnTo>
                <a:lnTo>
                  <a:pt x="139" y="324"/>
                </a:lnTo>
                <a:lnTo>
                  <a:pt x="141" y="328"/>
                </a:lnTo>
                <a:lnTo>
                  <a:pt x="141" y="334"/>
                </a:lnTo>
                <a:lnTo>
                  <a:pt x="141" y="339"/>
                </a:lnTo>
                <a:lnTo>
                  <a:pt x="141" y="342"/>
                </a:lnTo>
                <a:lnTo>
                  <a:pt x="141" y="344"/>
                </a:lnTo>
                <a:lnTo>
                  <a:pt x="180" y="349"/>
                </a:lnTo>
                <a:lnTo>
                  <a:pt x="219" y="344"/>
                </a:lnTo>
                <a:lnTo>
                  <a:pt x="254" y="333"/>
                </a:lnTo>
                <a:lnTo>
                  <a:pt x="285" y="311"/>
                </a:lnTo>
                <a:lnTo>
                  <a:pt x="311" y="287"/>
                </a:lnTo>
                <a:lnTo>
                  <a:pt x="331" y="254"/>
                </a:lnTo>
                <a:lnTo>
                  <a:pt x="344" y="220"/>
                </a:lnTo>
                <a:lnTo>
                  <a:pt x="349" y="180"/>
                </a:lnTo>
                <a:lnTo>
                  <a:pt x="349" y="177"/>
                </a:lnTo>
                <a:lnTo>
                  <a:pt x="342" y="187"/>
                </a:lnTo>
                <a:lnTo>
                  <a:pt x="337" y="195"/>
                </a:lnTo>
                <a:lnTo>
                  <a:pt x="335" y="198"/>
                </a:lnTo>
                <a:lnTo>
                  <a:pt x="332" y="203"/>
                </a:lnTo>
                <a:lnTo>
                  <a:pt x="331" y="210"/>
                </a:lnTo>
                <a:lnTo>
                  <a:pt x="329" y="216"/>
                </a:lnTo>
                <a:lnTo>
                  <a:pt x="327" y="223"/>
                </a:lnTo>
                <a:lnTo>
                  <a:pt x="327" y="230"/>
                </a:lnTo>
                <a:lnTo>
                  <a:pt x="326" y="236"/>
                </a:lnTo>
                <a:lnTo>
                  <a:pt x="324" y="241"/>
                </a:lnTo>
                <a:lnTo>
                  <a:pt x="321" y="248"/>
                </a:lnTo>
                <a:lnTo>
                  <a:pt x="314" y="257"/>
                </a:lnTo>
                <a:lnTo>
                  <a:pt x="306" y="264"/>
                </a:lnTo>
                <a:lnTo>
                  <a:pt x="299" y="267"/>
                </a:lnTo>
                <a:lnTo>
                  <a:pt x="296" y="267"/>
                </a:lnTo>
                <a:lnTo>
                  <a:pt x="293" y="266"/>
                </a:lnTo>
                <a:lnTo>
                  <a:pt x="291" y="262"/>
                </a:lnTo>
                <a:lnTo>
                  <a:pt x="290" y="257"/>
                </a:lnTo>
                <a:lnTo>
                  <a:pt x="291" y="254"/>
                </a:lnTo>
                <a:lnTo>
                  <a:pt x="291" y="249"/>
                </a:lnTo>
                <a:lnTo>
                  <a:pt x="293" y="244"/>
                </a:lnTo>
                <a:lnTo>
                  <a:pt x="293" y="241"/>
                </a:lnTo>
                <a:lnTo>
                  <a:pt x="295" y="239"/>
                </a:lnTo>
                <a:lnTo>
                  <a:pt x="295" y="238"/>
                </a:lnTo>
                <a:lnTo>
                  <a:pt x="293" y="234"/>
                </a:lnTo>
                <a:lnTo>
                  <a:pt x="291" y="233"/>
                </a:lnTo>
                <a:lnTo>
                  <a:pt x="290" y="230"/>
                </a:lnTo>
                <a:lnTo>
                  <a:pt x="288" y="225"/>
                </a:lnTo>
                <a:lnTo>
                  <a:pt x="285" y="220"/>
                </a:lnTo>
                <a:lnTo>
                  <a:pt x="283" y="215"/>
                </a:lnTo>
                <a:lnTo>
                  <a:pt x="280" y="205"/>
                </a:lnTo>
                <a:lnTo>
                  <a:pt x="275" y="197"/>
                </a:lnTo>
                <a:lnTo>
                  <a:pt x="272" y="190"/>
                </a:lnTo>
                <a:lnTo>
                  <a:pt x="268" y="190"/>
                </a:lnTo>
                <a:lnTo>
                  <a:pt x="263" y="190"/>
                </a:lnTo>
                <a:lnTo>
                  <a:pt x="259" y="189"/>
                </a:lnTo>
                <a:lnTo>
                  <a:pt x="254" y="189"/>
                </a:lnTo>
                <a:lnTo>
                  <a:pt x="249" y="189"/>
                </a:lnTo>
                <a:lnTo>
                  <a:pt x="247" y="189"/>
                </a:lnTo>
                <a:lnTo>
                  <a:pt x="237" y="190"/>
                </a:lnTo>
                <a:lnTo>
                  <a:pt x="224" y="189"/>
                </a:lnTo>
                <a:lnTo>
                  <a:pt x="213" y="182"/>
                </a:lnTo>
                <a:lnTo>
                  <a:pt x="206" y="172"/>
                </a:lnTo>
                <a:lnTo>
                  <a:pt x="203" y="156"/>
                </a:lnTo>
                <a:lnTo>
                  <a:pt x="201" y="138"/>
                </a:lnTo>
                <a:lnTo>
                  <a:pt x="201" y="136"/>
                </a:lnTo>
                <a:lnTo>
                  <a:pt x="201" y="131"/>
                </a:lnTo>
                <a:lnTo>
                  <a:pt x="203" y="128"/>
                </a:lnTo>
                <a:lnTo>
                  <a:pt x="206" y="125"/>
                </a:lnTo>
                <a:lnTo>
                  <a:pt x="208" y="122"/>
                </a:lnTo>
                <a:lnTo>
                  <a:pt x="211" y="120"/>
                </a:lnTo>
                <a:lnTo>
                  <a:pt x="213" y="118"/>
                </a:lnTo>
                <a:lnTo>
                  <a:pt x="214" y="117"/>
                </a:lnTo>
                <a:lnTo>
                  <a:pt x="214" y="117"/>
                </a:lnTo>
                <a:lnTo>
                  <a:pt x="216" y="115"/>
                </a:lnTo>
                <a:lnTo>
                  <a:pt x="216" y="112"/>
                </a:lnTo>
                <a:lnTo>
                  <a:pt x="218" y="108"/>
                </a:lnTo>
                <a:lnTo>
                  <a:pt x="221" y="107"/>
                </a:lnTo>
                <a:lnTo>
                  <a:pt x="224" y="104"/>
                </a:lnTo>
                <a:lnTo>
                  <a:pt x="227" y="104"/>
                </a:lnTo>
                <a:lnTo>
                  <a:pt x="231" y="104"/>
                </a:lnTo>
                <a:lnTo>
                  <a:pt x="234" y="104"/>
                </a:lnTo>
                <a:lnTo>
                  <a:pt x="236" y="102"/>
                </a:lnTo>
                <a:lnTo>
                  <a:pt x="237" y="102"/>
                </a:lnTo>
                <a:lnTo>
                  <a:pt x="239" y="100"/>
                </a:lnTo>
                <a:lnTo>
                  <a:pt x="244" y="100"/>
                </a:lnTo>
                <a:lnTo>
                  <a:pt x="250" y="100"/>
                </a:lnTo>
                <a:lnTo>
                  <a:pt x="255" y="102"/>
                </a:lnTo>
                <a:lnTo>
                  <a:pt x="260" y="105"/>
                </a:lnTo>
                <a:lnTo>
                  <a:pt x="265" y="107"/>
                </a:lnTo>
                <a:lnTo>
                  <a:pt x="272" y="108"/>
                </a:lnTo>
                <a:lnTo>
                  <a:pt x="277" y="110"/>
                </a:lnTo>
                <a:lnTo>
                  <a:pt x="281" y="110"/>
                </a:lnTo>
                <a:lnTo>
                  <a:pt x="285" y="110"/>
                </a:lnTo>
                <a:lnTo>
                  <a:pt x="288" y="110"/>
                </a:lnTo>
                <a:lnTo>
                  <a:pt x="290" y="108"/>
                </a:lnTo>
                <a:lnTo>
                  <a:pt x="293" y="107"/>
                </a:lnTo>
                <a:lnTo>
                  <a:pt x="298" y="107"/>
                </a:lnTo>
                <a:lnTo>
                  <a:pt x="303" y="105"/>
                </a:lnTo>
                <a:lnTo>
                  <a:pt x="306" y="104"/>
                </a:lnTo>
                <a:lnTo>
                  <a:pt x="308" y="104"/>
                </a:lnTo>
                <a:lnTo>
                  <a:pt x="306" y="102"/>
                </a:lnTo>
                <a:lnTo>
                  <a:pt x="304" y="100"/>
                </a:lnTo>
                <a:lnTo>
                  <a:pt x="303" y="99"/>
                </a:lnTo>
                <a:lnTo>
                  <a:pt x="301" y="99"/>
                </a:lnTo>
                <a:lnTo>
                  <a:pt x="299" y="100"/>
                </a:lnTo>
                <a:lnTo>
                  <a:pt x="295" y="102"/>
                </a:lnTo>
                <a:lnTo>
                  <a:pt x="290" y="105"/>
                </a:lnTo>
                <a:lnTo>
                  <a:pt x="286" y="105"/>
                </a:lnTo>
                <a:lnTo>
                  <a:pt x="283" y="105"/>
                </a:lnTo>
                <a:lnTo>
                  <a:pt x="280" y="105"/>
                </a:lnTo>
                <a:lnTo>
                  <a:pt x="277" y="104"/>
                </a:lnTo>
                <a:lnTo>
                  <a:pt x="275" y="102"/>
                </a:lnTo>
                <a:lnTo>
                  <a:pt x="270" y="102"/>
                </a:lnTo>
                <a:lnTo>
                  <a:pt x="267" y="100"/>
                </a:lnTo>
                <a:lnTo>
                  <a:pt x="260" y="99"/>
                </a:lnTo>
                <a:lnTo>
                  <a:pt x="257" y="97"/>
                </a:lnTo>
                <a:lnTo>
                  <a:pt x="254" y="94"/>
                </a:lnTo>
                <a:lnTo>
                  <a:pt x="252" y="90"/>
                </a:lnTo>
                <a:lnTo>
                  <a:pt x="249" y="94"/>
                </a:lnTo>
                <a:lnTo>
                  <a:pt x="245" y="95"/>
                </a:lnTo>
                <a:lnTo>
                  <a:pt x="241" y="97"/>
                </a:lnTo>
                <a:lnTo>
                  <a:pt x="239" y="99"/>
                </a:lnTo>
                <a:lnTo>
                  <a:pt x="236" y="99"/>
                </a:lnTo>
                <a:lnTo>
                  <a:pt x="232" y="100"/>
                </a:lnTo>
                <a:lnTo>
                  <a:pt x="229" y="100"/>
                </a:lnTo>
                <a:lnTo>
                  <a:pt x="224" y="100"/>
                </a:lnTo>
                <a:lnTo>
                  <a:pt x="219" y="100"/>
                </a:lnTo>
                <a:lnTo>
                  <a:pt x="216" y="99"/>
                </a:lnTo>
                <a:lnTo>
                  <a:pt x="213" y="95"/>
                </a:lnTo>
                <a:lnTo>
                  <a:pt x="209" y="92"/>
                </a:lnTo>
                <a:lnTo>
                  <a:pt x="209" y="87"/>
                </a:lnTo>
                <a:lnTo>
                  <a:pt x="211" y="84"/>
                </a:lnTo>
                <a:lnTo>
                  <a:pt x="214" y="79"/>
                </a:lnTo>
                <a:lnTo>
                  <a:pt x="218" y="76"/>
                </a:lnTo>
                <a:lnTo>
                  <a:pt x="219" y="74"/>
                </a:lnTo>
                <a:lnTo>
                  <a:pt x="226" y="64"/>
                </a:lnTo>
                <a:lnTo>
                  <a:pt x="234" y="54"/>
                </a:lnTo>
                <a:lnTo>
                  <a:pt x="239" y="45"/>
                </a:lnTo>
                <a:lnTo>
                  <a:pt x="239" y="45"/>
                </a:lnTo>
                <a:lnTo>
                  <a:pt x="236" y="45"/>
                </a:lnTo>
                <a:lnTo>
                  <a:pt x="231" y="46"/>
                </a:lnTo>
                <a:lnTo>
                  <a:pt x="226" y="46"/>
                </a:lnTo>
                <a:lnTo>
                  <a:pt x="223" y="46"/>
                </a:lnTo>
                <a:lnTo>
                  <a:pt x="219" y="46"/>
                </a:lnTo>
                <a:lnTo>
                  <a:pt x="218" y="45"/>
                </a:lnTo>
                <a:lnTo>
                  <a:pt x="214" y="45"/>
                </a:lnTo>
                <a:lnTo>
                  <a:pt x="211" y="43"/>
                </a:lnTo>
                <a:lnTo>
                  <a:pt x="206" y="40"/>
                </a:lnTo>
                <a:lnTo>
                  <a:pt x="201" y="38"/>
                </a:lnTo>
                <a:lnTo>
                  <a:pt x="198" y="35"/>
                </a:lnTo>
                <a:lnTo>
                  <a:pt x="195" y="32"/>
                </a:lnTo>
                <a:lnTo>
                  <a:pt x="193" y="27"/>
                </a:lnTo>
                <a:lnTo>
                  <a:pt x="193" y="23"/>
                </a:lnTo>
                <a:lnTo>
                  <a:pt x="193" y="18"/>
                </a:lnTo>
                <a:lnTo>
                  <a:pt x="193" y="15"/>
                </a:lnTo>
                <a:lnTo>
                  <a:pt x="193" y="14"/>
                </a:lnTo>
                <a:lnTo>
                  <a:pt x="180" y="14"/>
                </a:lnTo>
                <a:close/>
                <a:moveTo>
                  <a:pt x="180" y="0"/>
                </a:moveTo>
                <a:lnTo>
                  <a:pt x="221" y="5"/>
                </a:lnTo>
                <a:lnTo>
                  <a:pt x="259" y="20"/>
                </a:lnTo>
                <a:lnTo>
                  <a:pt x="293" y="41"/>
                </a:lnTo>
                <a:lnTo>
                  <a:pt x="321" y="69"/>
                </a:lnTo>
                <a:lnTo>
                  <a:pt x="342" y="102"/>
                </a:lnTo>
                <a:lnTo>
                  <a:pt x="355" y="140"/>
                </a:lnTo>
                <a:lnTo>
                  <a:pt x="360" y="180"/>
                </a:lnTo>
                <a:lnTo>
                  <a:pt x="355" y="223"/>
                </a:lnTo>
                <a:lnTo>
                  <a:pt x="342" y="261"/>
                </a:lnTo>
                <a:lnTo>
                  <a:pt x="321" y="293"/>
                </a:lnTo>
                <a:lnTo>
                  <a:pt x="293" y="321"/>
                </a:lnTo>
                <a:lnTo>
                  <a:pt x="259" y="342"/>
                </a:lnTo>
                <a:lnTo>
                  <a:pt x="221" y="356"/>
                </a:lnTo>
                <a:lnTo>
                  <a:pt x="180" y="360"/>
                </a:lnTo>
                <a:lnTo>
                  <a:pt x="139" y="356"/>
                </a:lnTo>
                <a:lnTo>
                  <a:pt x="101" y="342"/>
                </a:lnTo>
                <a:lnTo>
                  <a:pt x="67" y="321"/>
                </a:lnTo>
                <a:lnTo>
                  <a:pt x="39" y="293"/>
                </a:lnTo>
                <a:lnTo>
                  <a:pt x="18" y="261"/>
                </a:lnTo>
                <a:lnTo>
                  <a:pt x="5" y="223"/>
                </a:lnTo>
                <a:lnTo>
                  <a:pt x="0" y="180"/>
                </a:lnTo>
                <a:lnTo>
                  <a:pt x="5" y="140"/>
                </a:lnTo>
                <a:lnTo>
                  <a:pt x="18" y="102"/>
                </a:lnTo>
                <a:lnTo>
                  <a:pt x="39" y="69"/>
                </a:lnTo>
                <a:lnTo>
                  <a:pt x="67" y="41"/>
                </a:lnTo>
                <a:lnTo>
                  <a:pt x="101" y="20"/>
                </a:lnTo>
                <a:lnTo>
                  <a:pt x="139" y="5"/>
                </a:lnTo>
                <a:lnTo>
                  <a:pt x="18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9" name="Группа 48"/>
          <p:cNvGrpSpPr/>
          <p:nvPr/>
        </p:nvGrpSpPr>
        <p:grpSpPr>
          <a:xfrm>
            <a:off x="3067622" y="2139702"/>
            <a:ext cx="202791" cy="287288"/>
            <a:chOff x="-4724400" y="1276350"/>
            <a:chExt cx="400050" cy="566738"/>
          </a:xfrm>
          <a:solidFill>
            <a:schemeClr val="bg1"/>
          </a:solidFill>
        </p:grpSpPr>
        <p:sp>
          <p:nvSpPr>
            <p:cNvPr id="50" name="Freeform 275"/>
            <p:cNvSpPr>
              <a:spLocks noEditPoints="1"/>
            </p:cNvSpPr>
            <p:nvPr/>
          </p:nvSpPr>
          <p:spPr bwMode="auto">
            <a:xfrm>
              <a:off x="-4724400" y="1276350"/>
              <a:ext cx="400050" cy="566738"/>
            </a:xfrm>
            <a:custGeom>
              <a:avLst/>
              <a:gdLst>
                <a:gd name="T0" fmla="*/ 97 w 252"/>
                <a:gd name="T1" fmla="*/ 16 h 357"/>
                <a:gd name="T2" fmla="*/ 46 w 252"/>
                <a:gd name="T3" fmla="*/ 46 h 357"/>
                <a:gd name="T4" fmla="*/ 16 w 252"/>
                <a:gd name="T5" fmla="*/ 95 h 357"/>
                <a:gd name="T6" fmla="*/ 15 w 252"/>
                <a:gd name="T7" fmla="*/ 151 h 357"/>
                <a:gd name="T8" fmla="*/ 38 w 252"/>
                <a:gd name="T9" fmla="*/ 205 h 357"/>
                <a:gd name="T10" fmla="*/ 72 w 252"/>
                <a:gd name="T11" fmla="*/ 262 h 357"/>
                <a:gd name="T12" fmla="*/ 105 w 252"/>
                <a:gd name="T13" fmla="*/ 309 h 357"/>
                <a:gd name="T14" fmla="*/ 126 w 252"/>
                <a:gd name="T15" fmla="*/ 337 h 357"/>
                <a:gd name="T16" fmla="*/ 147 w 252"/>
                <a:gd name="T17" fmla="*/ 309 h 357"/>
                <a:gd name="T18" fmla="*/ 180 w 252"/>
                <a:gd name="T19" fmla="*/ 262 h 357"/>
                <a:gd name="T20" fmla="*/ 214 w 252"/>
                <a:gd name="T21" fmla="*/ 205 h 357"/>
                <a:gd name="T22" fmla="*/ 237 w 252"/>
                <a:gd name="T23" fmla="*/ 151 h 357"/>
                <a:gd name="T24" fmla="*/ 236 w 252"/>
                <a:gd name="T25" fmla="*/ 95 h 357"/>
                <a:gd name="T26" fmla="*/ 206 w 252"/>
                <a:gd name="T27" fmla="*/ 46 h 357"/>
                <a:gd name="T28" fmla="*/ 157 w 252"/>
                <a:gd name="T29" fmla="*/ 16 h 357"/>
                <a:gd name="T30" fmla="*/ 126 w 252"/>
                <a:gd name="T31" fmla="*/ 0 h 357"/>
                <a:gd name="T32" fmla="*/ 190 w 252"/>
                <a:gd name="T33" fmla="*/ 18 h 357"/>
                <a:gd name="T34" fmla="*/ 234 w 252"/>
                <a:gd name="T35" fmla="*/ 62 h 357"/>
                <a:gd name="T36" fmla="*/ 252 w 252"/>
                <a:gd name="T37" fmla="*/ 126 h 357"/>
                <a:gd name="T38" fmla="*/ 239 w 252"/>
                <a:gd name="T39" fmla="*/ 178 h 357"/>
                <a:gd name="T40" fmla="*/ 211 w 252"/>
                <a:gd name="T41" fmla="*/ 236 h 357"/>
                <a:gd name="T42" fmla="*/ 178 w 252"/>
                <a:gd name="T43" fmla="*/ 286 h 357"/>
                <a:gd name="T44" fmla="*/ 151 w 252"/>
                <a:gd name="T45" fmla="*/ 326 h 357"/>
                <a:gd name="T46" fmla="*/ 133 w 252"/>
                <a:gd name="T47" fmla="*/ 347 h 357"/>
                <a:gd name="T48" fmla="*/ 126 w 252"/>
                <a:gd name="T49" fmla="*/ 357 h 357"/>
                <a:gd name="T50" fmla="*/ 119 w 252"/>
                <a:gd name="T51" fmla="*/ 347 h 357"/>
                <a:gd name="T52" fmla="*/ 101 w 252"/>
                <a:gd name="T53" fmla="*/ 326 h 357"/>
                <a:gd name="T54" fmla="*/ 74 w 252"/>
                <a:gd name="T55" fmla="*/ 286 h 357"/>
                <a:gd name="T56" fmla="*/ 41 w 252"/>
                <a:gd name="T57" fmla="*/ 236 h 357"/>
                <a:gd name="T58" fmla="*/ 11 w 252"/>
                <a:gd name="T59" fmla="*/ 178 h 357"/>
                <a:gd name="T60" fmla="*/ 0 w 252"/>
                <a:gd name="T61" fmla="*/ 126 h 357"/>
                <a:gd name="T62" fmla="*/ 18 w 252"/>
                <a:gd name="T63" fmla="*/ 62 h 357"/>
                <a:gd name="T64" fmla="*/ 62 w 252"/>
                <a:gd name="T65" fmla="*/ 18 h 357"/>
                <a:gd name="T66" fmla="*/ 126 w 252"/>
                <a:gd name="T67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2" h="357">
                  <a:moveTo>
                    <a:pt x="126" y="12"/>
                  </a:moveTo>
                  <a:lnTo>
                    <a:pt x="97" y="16"/>
                  </a:lnTo>
                  <a:lnTo>
                    <a:pt x="69" y="28"/>
                  </a:lnTo>
                  <a:lnTo>
                    <a:pt x="46" y="46"/>
                  </a:lnTo>
                  <a:lnTo>
                    <a:pt x="28" y="69"/>
                  </a:lnTo>
                  <a:lnTo>
                    <a:pt x="16" y="95"/>
                  </a:lnTo>
                  <a:lnTo>
                    <a:pt x="11" y="126"/>
                  </a:lnTo>
                  <a:lnTo>
                    <a:pt x="15" y="151"/>
                  </a:lnTo>
                  <a:lnTo>
                    <a:pt x="23" y="174"/>
                  </a:lnTo>
                  <a:lnTo>
                    <a:pt x="38" y="205"/>
                  </a:lnTo>
                  <a:lnTo>
                    <a:pt x="54" y="234"/>
                  </a:lnTo>
                  <a:lnTo>
                    <a:pt x="72" y="262"/>
                  </a:lnTo>
                  <a:lnTo>
                    <a:pt x="88" y="288"/>
                  </a:lnTo>
                  <a:lnTo>
                    <a:pt x="105" y="309"/>
                  </a:lnTo>
                  <a:lnTo>
                    <a:pt x="116" y="326"/>
                  </a:lnTo>
                  <a:lnTo>
                    <a:pt x="126" y="337"/>
                  </a:lnTo>
                  <a:lnTo>
                    <a:pt x="136" y="326"/>
                  </a:lnTo>
                  <a:lnTo>
                    <a:pt x="147" y="309"/>
                  </a:lnTo>
                  <a:lnTo>
                    <a:pt x="164" y="288"/>
                  </a:lnTo>
                  <a:lnTo>
                    <a:pt x="180" y="262"/>
                  </a:lnTo>
                  <a:lnTo>
                    <a:pt x="198" y="234"/>
                  </a:lnTo>
                  <a:lnTo>
                    <a:pt x="214" y="205"/>
                  </a:lnTo>
                  <a:lnTo>
                    <a:pt x="229" y="174"/>
                  </a:lnTo>
                  <a:lnTo>
                    <a:pt x="237" y="151"/>
                  </a:lnTo>
                  <a:lnTo>
                    <a:pt x="241" y="126"/>
                  </a:lnTo>
                  <a:lnTo>
                    <a:pt x="236" y="95"/>
                  </a:lnTo>
                  <a:lnTo>
                    <a:pt x="224" y="69"/>
                  </a:lnTo>
                  <a:lnTo>
                    <a:pt x="206" y="46"/>
                  </a:lnTo>
                  <a:lnTo>
                    <a:pt x="183" y="28"/>
                  </a:lnTo>
                  <a:lnTo>
                    <a:pt x="157" y="16"/>
                  </a:lnTo>
                  <a:lnTo>
                    <a:pt x="126" y="12"/>
                  </a:lnTo>
                  <a:close/>
                  <a:moveTo>
                    <a:pt x="126" y="0"/>
                  </a:moveTo>
                  <a:lnTo>
                    <a:pt x="159" y="5"/>
                  </a:lnTo>
                  <a:lnTo>
                    <a:pt x="190" y="18"/>
                  </a:lnTo>
                  <a:lnTo>
                    <a:pt x="214" y="38"/>
                  </a:lnTo>
                  <a:lnTo>
                    <a:pt x="234" y="62"/>
                  </a:lnTo>
                  <a:lnTo>
                    <a:pt x="247" y="92"/>
                  </a:lnTo>
                  <a:lnTo>
                    <a:pt x="252" y="126"/>
                  </a:lnTo>
                  <a:lnTo>
                    <a:pt x="249" y="152"/>
                  </a:lnTo>
                  <a:lnTo>
                    <a:pt x="239" y="178"/>
                  </a:lnTo>
                  <a:lnTo>
                    <a:pt x="226" y="208"/>
                  </a:lnTo>
                  <a:lnTo>
                    <a:pt x="211" y="236"/>
                  </a:lnTo>
                  <a:lnTo>
                    <a:pt x="195" y="262"/>
                  </a:lnTo>
                  <a:lnTo>
                    <a:pt x="178" y="286"/>
                  </a:lnTo>
                  <a:lnTo>
                    <a:pt x="164" y="308"/>
                  </a:lnTo>
                  <a:lnTo>
                    <a:pt x="151" y="326"/>
                  </a:lnTo>
                  <a:lnTo>
                    <a:pt x="141" y="339"/>
                  </a:lnTo>
                  <a:lnTo>
                    <a:pt x="133" y="347"/>
                  </a:lnTo>
                  <a:lnTo>
                    <a:pt x="131" y="350"/>
                  </a:lnTo>
                  <a:lnTo>
                    <a:pt x="126" y="357"/>
                  </a:lnTo>
                  <a:lnTo>
                    <a:pt x="121" y="350"/>
                  </a:lnTo>
                  <a:lnTo>
                    <a:pt x="119" y="347"/>
                  </a:lnTo>
                  <a:lnTo>
                    <a:pt x="111" y="339"/>
                  </a:lnTo>
                  <a:lnTo>
                    <a:pt x="101" y="326"/>
                  </a:lnTo>
                  <a:lnTo>
                    <a:pt x="88" y="308"/>
                  </a:lnTo>
                  <a:lnTo>
                    <a:pt x="74" y="286"/>
                  </a:lnTo>
                  <a:lnTo>
                    <a:pt x="57" y="262"/>
                  </a:lnTo>
                  <a:lnTo>
                    <a:pt x="41" y="236"/>
                  </a:lnTo>
                  <a:lnTo>
                    <a:pt x="26" y="208"/>
                  </a:lnTo>
                  <a:lnTo>
                    <a:pt x="11" y="178"/>
                  </a:lnTo>
                  <a:lnTo>
                    <a:pt x="3" y="154"/>
                  </a:lnTo>
                  <a:lnTo>
                    <a:pt x="0" y="126"/>
                  </a:lnTo>
                  <a:lnTo>
                    <a:pt x="5" y="92"/>
                  </a:lnTo>
                  <a:lnTo>
                    <a:pt x="18" y="62"/>
                  </a:lnTo>
                  <a:lnTo>
                    <a:pt x="38" y="38"/>
                  </a:lnTo>
                  <a:lnTo>
                    <a:pt x="62" y="18"/>
                  </a:lnTo>
                  <a:lnTo>
                    <a:pt x="93" y="5"/>
                  </a:lnTo>
                  <a:lnTo>
                    <a:pt x="1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Freeform 276"/>
            <p:cNvSpPr>
              <a:spLocks noEditPoints="1"/>
            </p:cNvSpPr>
            <p:nvPr/>
          </p:nvSpPr>
          <p:spPr bwMode="auto">
            <a:xfrm>
              <a:off x="-4627563" y="1366838"/>
              <a:ext cx="206375" cy="211138"/>
            </a:xfrm>
            <a:custGeom>
              <a:avLst/>
              <a:gdLst>
                <a:gd name="T0" fmla="*/ 65 w 130"/>
                <a:gd name="T1" fmla="*/ 13 h 133"/>
                <a:gd name="T2" fmla="*/ 44 w 130"/>
                <a:gd name="T3" fmla="*/ 17 h 133"/>
                <a:gd name="T4" fmla="*/ 27 w 130"/>
                <a:gd name="T5" fmla="*/ 28 h 133"/>
                <a:gd name="T6" fmla="*/ 16 w 130"/>
                <a:gd name="T7" fmla="*/ 46 h 133"/>
                <a:gd name="T8" fmla="*/ 11 w 130"/>
                <a:gd name="T9" fmla="*/ 67 h 133"/>
                <a:gd name="T10" fmla="*/ 16 w 130"/>
                <a:gd name="T11" fmla="*/ 89 h 133"/>
                <a:gd name="T12" fmla="*/ 27 w 130"/>
                <a:gd name="T13" fmla="*/ 105 h 133"/>
                <a:gd name="T14" fmla="*/ 44 w 130"/>
                <a:gd name="T15" fmla="*/ 117 h 133"/>
                <a:gd name="T16" fmla="*/ 65 w 130"/>
                <a:gd name="T17" fmla="*/ 121 h 133"/>
                <a:gd name="T18" fmla="*/ 86 w 130"/>
                <a:gd name="T19" fmla="*/ 117 h 133"/>
                <a:gd name="T20" fmla="*/ 103 w 130"/>
                <a:gd name="T21" fmla="*/ 105 h 133"/>
                <a:gd name="T22" fmla="*/ 114 w 130"/>
                <a:gd name="T23" fmla="*/ 89 h 133"/>
                <a:gd name="T24" fmla="*/ 119 w 130"/>
                <a:gd name="T25" fmla="*/ 67 h 133"/>
                <a:gd name="T26" fmla="*/ 114 w 130"/>
                <a:gd name="T27" fmla="*/ 46 h 133"/>
                <a:gd name="T28" fmla="*/ 103 w 130"/>
                <a:gd name="T29" fmla="*/ 28 h 133"/>
                <a:gd name="T30" fmla="*/ 86 w 130"/>
                <a:gd name="T31" fmla="*/ 17 h 133"/>
                <a:gd name="T32" fmla="*/ 65 w 130"/>
                <a:gd name="T33" fmla="*/ 13 h 133"/>
                <a:gd name="T34" fmla="*/ 65 w 130"/>
                <a:gd name="T35" fmla="*/ 0 h 133"/>
                <a:gd name="T36" fmla="*/ 86 w 130"/>
                <a:gd name="T37" fmla="*/ 5 h 133"/>
                <a:gd name="T38" fmla="*/ 104 w 130"/>
                <a:gd name="T39" fmla="*/ 13 h 133"/>
                <a:gd name="T40" fmla="*/ 119 w 130"/>
                <a:gd name="T41" fmla="*/ 28 h 133"/>
                <a:gd name="T42" fmla="*/ 127 w 130"/>
                <a:gd name="T43" fmla="*/ 46 h 133"/>
                <a:gd name="T44" fmla="*/ 130 w 130"/>
                <a:gd name="T45" fmla="*/ 67 h 133"/>
                <a:gd name="T46" fmla="*/ 127 w 130"/>
                <a:gd name="T47" fmla="*/ 89 h 133"/>
                <a:gd name="T48" fmla="*/ 119 w 130"/>
                <a:gd name="T49" fmla="*/ 107 h 133"/>
                <a:gd name="T50" fmla="*/ 104 w 130"/>
                <a:gd name="T51" fmla="*/ 120 h 133"/>
                <a:gd name="T52" fmla="*/ 86 w 130"/>
                <a:gd name="T53" fmla="*/ 130 h 133"/>
                <a:gd name="T54" fmla="*/ 65 w 130"/>
                <a:gd name="T55" fmla="*/ 133 h 133"/>
                <a:gd name="T56" fmla="*/ 44 w 130"/>
                <a:gd name="T57" fmla="*/ 130 h 133"/>
                <a:gd name="T58" fmla="*/ 26 w 130"/>
                <a:gd name="T59" fmla="*/ 120 h 133"/>
                <a:gd name="T60" fmla="*/ 11 w 130"/>
                <a:gd name="T61" fmla="*/ 107 h 133"/>
                <a:gd name="T62" fmla="*/ 3 w 130"/>
                <a:gd name="T63" fmla="*/ 89 h 133"/>
                <a:gd name="T64" fmla="*/ 0 w 130"/>
                <a:gd name="T65" fmla="*/ 67 h 133"/>
                <a:gd name="T66" fmla="*/ 3 w 130"/>
                <a:gd name="T67" fmla="*/ 46 h 133"/>
                <a:gd name="T68" fmla="*/ 11 w 130"/>
                <a:gd name="T69" fmla="*/ 28 h 133"/>
                <a:gd name="T70" fmla="*/ 26 w 130"/>
                <a:gd name="T71" fmla="*/ 13 h 133"/>
                <a:gd name="T72" fmla="*/ 44 w 130"/>
                <a:gd name="T73" fmla="*/ 5 h 133"/>
                <a:gd name="T74" fmla="*/ 65 w 130"/>
                <a:gd name="T7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33">
                  <a:moveTo>
                    <a:pt x="65" y="13"/>
                  </a:moveTo>
                  <a:lnTo>
                    <a:pt x="44" y="17"/>
                  </a:lnTo>
                  <a:lnTo>
                    <a:pt x="27" y="28"/>
                  </a:lnTo>
                  <a:lnTo>
                    <a:pt x="16" y="46"/>
                  </a:lnTo>
                  <a:lnTo>
                    <a:pt x="11" y="67"/>
                  </a:lnTo>
                  <a:lnTo>
                    <a:pt x="16" y="89"/>
                  </a:lnTo>
                  <a:lnTo>
                    <a:pt x="27" y="105"/>
                  </a:lnTo>
                  <a:lnTo>
                    <a:pt x="44" y="117"/>
                  </a:lnTo>
                  <a:lnTo>
                    <a:pt x="65" y="121"/>
                  </a:lnTo>
                  <a:lnTo>
                    <a:pt x="86" y="117"/>
                  </a:lnTo>
                  <a:lnTo>
                    <a:pt x="103" y="105"/>
                  </a:lnTo>
                  <a:lnTo>
                    <a:pt x="114" y="89"/>
                  </a:lnTo>
                  <a:lnTo>
                    <a:pt x="119" y="67"/>
                  </a:lnTo>
                  <a:lnTo>
                    <a:pt x="114" y="46"/>
                  </a:lnTo>
                  <a:lnTo>
                    <a:pt x="103" y="28"/>
                  </a:lnTo>
                  <a:lnTo>
                    <a:pt x="86" y="17"/>
                  </a:lnTo>
                  <a:lnTo>
                    <a:pt x="65" y="13"/>
                  </a:lnTo>
                  <a:close/>
                  <a:moveTo>
                    <a:pt x="65" y="0"/>
                  </a:moveTo>
                  <a:lnTo>
                    <a:pt x="86" y="5"/>
                  </a:lnTo>
                  <a:lnTo>
                    <a:pt x="104" y="13"/>
                  </a:lnTo>
                  <a:lnTo>
                    <a:pt x="119" y="28"/>
                  </a:lnTo>
                  <a:lnTo>
                    <a:pt x="127" y="46"/>
                  </a:lnTo>
                  <a:lnTo>
                    <a:pt x="130" y="67"/>
                  </a:lnTo>
                  <a:lnTo>
                    <a:pt x="127" y="89"/>
                  </a:lnTo>
                  <a:lnTo>
                    <a:pt x="119" y="107"/>
                  </a:lnTo>
                  <a:lnTo>
                    <a:pt x="104" y="120"/>
                  </a:lnTo>
                  <a:lnTo>
                    <a:pt x="86" y="130"/>
                  </a:lnTo>
                  <a:lnTo>
                    <a:pt x="65" y="133"/>
                  </a:lnTo>
                  <a:lnTo>
                    <a:pt x="44" y="130"/>
                  </a:lnTo>
                  <a:lnTo>
                    <a:pt x="26" y="120"/>
                  </a:lnTo>
                  <a:lnTo>
                    <a:pt x="11" y="107"/>
                  </a:lnTo>
                  <a:lnTo>
                    <a:pt x="3" y="89"/>
                  </a:lnTo>
                  <a:lnTo>
                    <a:pt x="0" y="67"/>
                  </a:lnTo>
                  <a:lnTo>
                    <a:pt x="3" y="46"/>
                  </a:lnTo>
                  <a:lnTo>
                    <a:pt x="11" y="28"/>
                  </a:lnTo>
                  <a:lnTo>
                    <a:pt x="26" y="13"/>
                  </a:lnTo>
                  <a:lnTo>
                    <a:pt x="44" y="5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2" name="Freeform 451"/>
          <p:cNvSpPr>
            <a:spLocks noEditPoints="1"/>
          </p:cNvSpPr>
          <p:nvPr/>
        </p:nvSpPr>
        <p:spPr bwMode="auto">
          <a:xfrm>
            <a:off x="8287841" y="1224077"/>
            <a:ext cx="264790" cy="295245"/>
          </a:xfrm>
          <a:custGeom>
            <a:avLst/>
            <a:gdLst>
              <a:gd name="T0" fmla="*/ 137 w 313"/>
              <a:gd name="T1" fmla="*/ 21 h 349"/>
              <a:gd name="T2" fmla="*/ 131 w 313"/>
              <a:gd name="T3" fmla="*/ 31 h 349"/>
              <a:gd name="T4" fmla="*/ 121 w 313"/>
              <a:gd name="T5" fmla="*/ 31 h 349"/>
              <a:gd name="T6" fmla="*/ 116 w 313"/>
              <a:gd name="T7" fmla="*/ 39 h 349"/>
              <a:gd name="T8" fmla="*/ 93 w 313"/>
              <a:gd name="T9" fmla="*/ 83 h 349"/>
              <a:gd name="T10" fmla="*/ 88 w 313"/>
              <a:gd name="T11" fmla="*/ 113 h 349"/>
              <a:gd name="T12" fmla="*/ 83 w 313"/>
              <a:gd name="T13" fmla="*/ 115 h 349"/>
              <a:gd name="T14" fmla="*/ 92 w 313"/>
              <a:gd name="T15" fmla="*/ 151 h 349"/>
              <a:gd name="T16" fmla="*/ 100 w 313"/>
              <a:gd name="T17" fmla="*/ 155 h 349"/>
              <a:gd name="T18" fmla="*/ 115 w 313"/>
              <a:gd name="T19" fmla="*/ 183 h 349"/>
              <a:gd name="T20" fmla="*/ 129 w 313"/>
              <a:gd name="T21" fmla="*/ 200 h 349"/>
              <a:gd name="T22" fmla="*/ 124 w 313"/>
              <a:gd name="T23" fmla="*/ 234 h 349"/>
              <a:gd name="T24" fmla="*/ 69 w 313"/>
              <a:gd name="T25" fmla="*/ 262 h 349"/>
              <a:gd name="T26" fmla="*/ 13 w 313"/>
              <a:gd name="T27" fmla="*/ 306 h 349"/>
              <a:gd name="T28" fmla="*/ 15 w 313"/>
              <a:gd name="T29" fmla="*/ 329 h 349"/>
              <a:gd name="T30" fmla="*/ 285 w 313"/>
              <a:gd name="T31" fmla="*/ 335 h 349"/>
              <a:gd name="T32" fmla="*/ 301 w 313"/>
              <a:gd name="T33" fmla="*/ 324 h 349"/>
              <a:gd name="T34" fmla="*/ 296 w 313"/>
              <a:gd name="T35" fmla="*/ 291 h 349"/>
              <a:gd name="T36" fmla="*/ 231 w 313"/>
              <a:gd name="T37" fmla="*/ 259 h 349"/>
              <a:gd name="T38" fmla="*/ 187 w 313"/>
              <a:gd name="T39" fmla="*/ 227 h 349"/>
              <a:gd name="T40" fmla="*/ 187 w 313"/>
              <a:gd name="T41" fmla="*/ 198 h 349"/>
              <a:gd name="T42" fmla="*/ 206 w 313"/>
              <a:gd name="T43" fmla="*/ 170 h 349"/>
              <a:gd name="T44" fmla="*/ 218 w 313"/>
              <a:gd name="T45" fmla="*/ 152 h 349"/>
              <a:gd name="T46" fmla="*/ 229 w 313"/>
              <a:gd name="T47" fmla="*/ 123 h 349"/>
              <a:gd name="T48" fmla="*/ 224 w 313"/>
              <a:gd name="T49" fmla="*/ 115 h 349"/>
              <a:gd name="T50" fmla="*/ 219 w 313"/>
              <a:gd name="T51" fmla="*/ 82 h 349"/>
              <a:gd name="T52" fmla="*/ 169 w 313"/>
              <a:gd name="T53" fmla="*/ 26 h 349"/>
              <a:gd name="T54" fmla="*/ 139 w 313"/>
              <a:gd name="T55" fmla="*/ 15 h 349"/>
              <a:gd name="T56" fmla="*/ 144 w 313"/>
              <a:gd name="T57" fmla="*/ 2 h 349"/>
              <a:gd name="T58" fmla="*/ 155 w 313"/>
              <a:gd name="T59" fmla="*/ 10 h 349"/>
              <a:gd name="T60" fmla="*/ 221 w 313"/>
              <a:gd name="T61" fmla="*/ 51 h 349"/>
              <a:gd name="T62" fmla="*/ 239 w 313"/>
              <a:gd name="T63" fmla="*/ 108 h 349"/>
              <a:gd name="T64" fmla="*/ 237 w 313"/>
              <a:gd name="T65" fmla="*/ 144 h 349"/>
              <a:gd name="T66" fmla="*/ 219 w 313"/>
              <a:gd name="T67" fmla="*/ 170 h 349"/>
              <a:gd name="T68" fmla="*/ 201 w 313"/>
              <a:gd name="T69" fmla="*/ 198 h 349"/>
              <a:gd name="T70" fmla="*/ 205 w 313"/>
              <a:gd name="T71" fmla="*/ 237 h 349"/>
              <a:gd name="T72" fmla="*/ 273 w 313"/>
              <a:gd name="T73" fmla="*/ 260 h 349"/>
              <a:gd name="T74" fmla="*/ 311 w 313"/>
              <a:gd name="T75" fmla="*/ 303 h 349"/>
              <a:gd name="T76" fmla="*/ 299 w 313"/>
              <a:gd name="T77" fmla="*/ 344 h 349"/>
              <a:gd name="T78" fmla="*/ 3 w 313"/>
              <a:gd name="T79" fmla="*/ 334 h 349"/>
              <a:gd name="T80" fmla="*/ 5 w 313"/>
              <a:gd name="T81" fmla="*/ 290 h 349"/>
              <a:gd name="T82" fmla="*/ 75 w 313"/>
              <a:gd name="T83" fmla="*/ 247 h 349"/>
              <a:gd name="T84" fmla="*/ 116 w 313"/>
              <a:gd name="T85" fmla="*/ 221 h 349"/>
              <a:gd name="T86" fmla="*/ 101 w 313"/>
              <a:gd name="T87" fmla="*/ 183 h 349"/>
              <a:gd name="T88" fmla="*/ 85 w 313"/>
              <a:gd name="T89" fmla="*/ 160 h 349"/>
              <a:gd name="T90" fmla="*/ 72 w 313"/>
              <a:gd name="T91" fmla="*/ 131 h 349"/>
              <a:gd name="T92" fmla="*/ 75 w 313"/>
              <a:gd name="T93" fmla="*/ 105 h 349"/>
              <a:gd name="T94" fmla="*/ 93 w 313"/>
              <a:gd name="T95" fmla="*/ 49 h 349"/>
              <a:gd name="T96" fmla="*/ 108 w 313"/>
              <a:gd name="T97" fmla="*/ 26 h 349"/>
              <a:gd name="T98" fmla="*/ 126 w 313"/>
              <a:gd name="T99" fmla="*/ 13 h 349"/>
              <a:gd name="T100" fmla="*/ 139 w 313"/>
              <a:gd name="T101" fmla="*/ 0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3" h="349">
                <a:moveTo>
                  <a:pt x="139" y="15"/>
                </a:moveTo>
                <a:lnTo>
                  <a:pt x="137" y="20"/>
                </a:lnTo>
                <a:lnTo>
                  <a:pt x="137" y="20"/>
                </a:lnTo>
                <a:lnTo>
                  <a:pt x="137" y="21"/>
                </a:lnTo>
                <a:lnTo>
                  <a:pt x="137" y="25"/>
                </a:lnTo>
                <a:lnTo>
                  <a:pt x="137" y="28"/>
                </a:lnTo>
                <a:lnTo>
                  <a:pt x="134" y="29"/>
                </a:lnTo>
                <a:lnTo>
                  <a:pt x="131" y="31"/>
                </a:lnTo>
                <a:lnTo>
                  <a:pt x="131" y="31"/>
                </a:lnTo>
                <a:lnTo>
                  <a:pt x="129" y="31"/>
                </a:lnTo>
                <a:lnTo>
                  <a:pt x="124" y="31"/>
                </a:lnTo>
                <a:lnTo>
                  <a:pt x="121" y="31"/>
                </a:lnTo>
                <a:lnTo>
                  <a:pt x="116" y="34"/>
                </a:lnTo>
                <a:lnTo>
                  <a:pt x="116" y="34"/>
                </a:lnTo>
                <a:lnTo>
                  <a:pt x="118" y="38"/>
                </a:lnTo>
                <a:lnTo>
                  <a:pt x="116" y="39"/>
                </a:lnTo>
                <a:lnTo>
                  <a:pt x="115" y="41"/>
                </a:lnTo>
                <a:lnTo>
                  <a:pt x="106" y="51"/>
                </a:lnTo>
                <a:lnTo>
                  <a:pt x="98" y="65"/>
                </a:lnTo>
                <a:lnTo>
                  <a:pt x="93" y="83"/>
                </a:lnTo>
                <a:lnTo>
                  <a:pt x="92" y="108"/>
                </a:lnTo>
                <a:lnTo>
                  <a:pt x="92" y="111"/>
                </a:lnTo>
                <a:lnTo>
                  <a:pt x="90" y="113"/>
                </a:lnTo>
                <a:lnTo>
                  <a:pt x="88" y="113"/>
                </a:lnTo>
                <a:lnTo>
                  <a:pt x="85" y="115"/>
                </a:lnTo>
                <a:lnTo>
                  <a:pt x="85" y="115"/>
                </a:lnTo>
                <a:lnTo>
                  <a:pt x="83" y="115"/>
                </a:lnTo>
                <a:lnTo>
                  <a:pt x="83" y="115"/>
                </a:lnTo>
                <a:lnTo>
                  <a:pt x="83" y="123"/>
                </a:lnTo>
                <a:lnTo>
                  <a:pt x="85" y="136"/>
                </a:lnTo>
                <a:lnTo>
                  <a:pt x="90" y="149"/>
                </a:lnTo>
                <a:lnTo>
                  <a:pt x="92" y="151"/>
                </a:lnTo>
                <a:lnTo>
                  <a:pt x="93" y="151"/>
                </a:lnTo>
                <a:lnTo>
                  <a:pt x="95" y="152"/>
                </a:lnTo>
                <a:lnTo>
                  <a:pt x="98" y="152"/>
                </a:lnTo>
                <a:lnTo>
                  <a:pt x="100" y="155"/>
                </a:lnTo>
                <a:lnTo>
                  <a:pt x="103" y="164"/>
                </a:lnTo>
                <a:lnTo>
                  <a:pt x="106" y="170"/>
                </a:lnTo>
                <a:lnTo>
                  <a:pt x="111" y="178"/>
                </a:lnTo>
                <a:lnTo>
                  <a:pt x="115" y="183"/>
                </a:lnTo>
                <a:lnTo>
                  <a:pt x="119" y="190"/>
                </a:lnTo>
                <a:lnTo>
                  <a:pt x="123" y="195"/>
                </a:lnTo>
                <a:lnTo>
                  <a:pt x="128" y="198"/>
                </a:lnTo>
                <a:lnTo>
                  <a:pt x="129" y="200"/>
                </a:lnTo>
                <a:lnTo>
                  <a:pt x="129" y="203"/>
                </a:lnTo>
                <a:lnTo>
                  <a:pt x="129" y="211"/>
                </a:lnTo>
                <a:lnTo>
                  <a:pt x="128" y="223"/>
                </a:lnTo>
                <a:lnTo>
                  <a:pt x="124" y="234"/>
                </a:lnTo>
                <a:lnTo>
                  <a:pt x="119" y="242"/>
                </a:lnTo>
                <a:lnTo>
                  <a:pt x="111" y="247"/>
                </a:lnTo>
                <a:lnTo>
                  <a:pt x="106" y="250"/>
                </a:lnTo>
                <a:lnTo>
                  <a:pt x="69" y="262"/>
                </a:lnTo>
                <a:lnTo>
                  <a:pt x="41" y="273"/>
                </a:lnTo>
                <a:lnTo>
                  <a:pt x="25" y="283"/>
                </a:lnTo>
                <a:lnTo>
                  <a:pt x="16" y="291"/>
                </a:lnTo>
                <a:lnTo>
                  <a:pt x="13" y="306"/>
                </a:lnTo>
                <a:lnTo>
                  <a:pt x="11" y="316"/>
                </a:lnTo>
                <a:lnTo>
                  <a:pt x="11" y="319"/>
                </a:lnTo>
                <a:lnTo>
                  <a:pt x="11" y="324"/>
                </a:lnTo>
                <a:lnTo>
                  <a:pt x="15" y="329"/>
                </a:lnTo>
                <a:lnTo>
                  <a:pt x="18" y="332"/>
                </a:lnTo>
                <a:lnTo>
                  <a:pt x="23" y="335"/>
                </a:lnTo>
                <a:lnTo>
                  <a:pt x="28" y="335"/>
                </a:lnTo>
                <a:lnTo>
                  <a:pt x="285" y="335"/>
                </a:lnTo>
                <a:lnTo>
                  <a:pt x="290" y="335"/>
                </a:lnTo>
                <a:lnTo>
                  <a:pt x="295" y="332"/>
                </a:lnTo>
                <a:lnTo>
                  <a:pt x="298" y="329"/>
                </a:lnTo>
                <a:lnTo>
                  <a:pt x="301" y="324"/>
                </a:lnTo>
                <a:lnTo>
                  <a:pt x="301" y="319"/>
                </a:lnTo>
                <a:lnTo>
                  <a:pt x="301" y="314"/>
                </a:lnTo>
                <a:lnTo>
                  <a:pt x="299" y="306"/>
                </a:lnTo>
                <a:lnTo>
                  <a:pt x="296" y="291"/>
                </a:lnTo>
                <a:lnTo>
                  <a:pt x="288" y="281"/>
                </a:lnTo>
                <a:lnTo>
                  <a:pt x="272" y="272"/>
                </a:lnTo>
                <a:lnTo>
                  <a:pt x="252" y="265"/>
                </a:lnTo>
                <a:lnTo>
                  <a:pt x="231" y="259"/>
                </a:lnTo>
                <a:lnTo>
                  <a:pt x="214" y="252"/>
                </a:lnTo>
                <a:lnTo>
                  <a:pt x="200" y="247"/>
                </a:lnTo>
                <a:lnTo>
                  <a:pt x="191" y="241"/>
                </a:lnTo>
                <a:lnTo>
                  <a:pt x="187" y="227"/>
                </a:lnTo>
                <a:lnTo>
                  <a:pt x="185" y="214"/>
                </a:lnTo>
                <a:lnTo>
                  <a:pt x="183" y="203"/>
                </a:lnTo>
                <a:lnTo>
                  <a:pt x="185" y="200"/>
                </a:lnTo>
                <a:lnTo>
                  <a:pt x="187" y="198"/>
                </a:lnTo>
                <a:lnTo>
                  <a:pt x="191" y="191"/>
                </a:lnTo>
                <a:lnTo>
                  <a:pt x="198" y="183"/>
                </a:lnTo>
                <a:lnTo>
                  <a:pt x="201" y="178"/>
                </a:lnTo>
                <a:lnTo>
                  <a:pt x="206" y="170"/>
                </a:lnTo>
                <a:lnTo>
                  <a:pt x="209" y="164"/>
                </a:lnTo>
                <a:lnTo>
                  <a:pt x="213" y="155"/>
                </a:lnTo>
                <a:lnTo>
                  <a:pt x="214" y="154"/>
                </a:lnTo>
                <a:lnTo>
                  <a:pt x="218" y="152"/>
                </a:lnTo>
                <a:lnTo>
                  <a:pt x="219" y="151"/>
                </a:lnTo>
                <a:lnTo>
                  <a:pt x="221" y="149"/>
                </a:lnTo>
                <a:lnTo>
                  <a:pt x="226" y="136"/>
                </a:lnTo>
                <a:lnTo>
                  <a:pt x="229" y="123"/>
                </a:lnTo>
                <a:lnTo>
                  <a:pt x="229" y="115"/>
                </a:lnTo>
                <a:lnTo>
                  <a:pt x="229" y="115"/>
                </a:lnTo>
                <a:lnTo>
                  <a:pt x="227" y="115"/>
                </a:lnTo>
                <a:lnTo>
                  <a:pt x="224" y="115"/>
                </a:lnTo>
                <a:lnTo>
                  <a:pt x="223" y="113"/>
                </a:lnTo>
                <a:lnTo>
                  <a:pt x="221" y="111"/>
                </a:lnTo>
                <a:lnTo>
                  <a:pt x="221" y="108"/>
                </a:lnTo>
                <a:lnTo>
                  <a:pt x="219" y="82"/>
                </a:lnTo>
                <a:lnTo>
                  <a:pt x="211" y="59"/>
                </a:lnTo>
                <a:lnTo>
                  <a:pt x="198" y="43"/>
                </a:lnTo>
                <a:lnTo>
                  <a:pt x="180" y="31"/>
                </a:lnTo>
                <a:lnTo>
                  <a:pt x="169" y="26"/>
                </a:lnTo>
                <a:lnTo>
                  <a:pt x="152" y="21"/>
                </a:lnTo>
                <a:lnTo>
                  <a:pt x="147" y="20"/>
                </a:lnTo>
                <a:lnTo>
                  <a:pt x="142" y="18"/>
                </a:lnTo>
                <a:lnTo>
                  <a:pt x="139" y="15"/>
                </a:lnTo>
                <a:close/>
                <a:moveTo>
                  <a:pt x="139" y="0"/>
                </a:moveTo>
                <a:lnTo>
                  <a:pt x="141" y="0"/>
                </a:lnTo>
                <a:lnTo>
                  <a:pt x="142" y="0"/>
                </a:lnTo>
                <a:lnTo>
                  <a:pt x="144" y="2"/>
                </a:lnTo>
                <a:lnTo>
                  <a:pt x="146" y="5"/>
                </a:lnTo>
                <a:lnTo>
                  <a:pt x="147" y="7"/>
                </a:lnTo>
                <a:lnTo>
                  <a:pt x="151" y="8"/>
                </a:lnTo>
                <a:lnTo>
                  <a:pt x="155" y="10"/>
                </a:lnTo>
                <a:lnTo>
                  <a:pt x="173" y="15"/>
                </a:lnTo>
                <a:lnTo>
                  <a:pt x="185" y="20"/>
                </a:lnTo>
                <a:lnTo>
                  <a:pt x="205" y="33"/>
                </a:lnTo>
                <a:lnTo>
                  <a:pt x="221" y="51"/>
                </a:lnTo>
                <a:lnTo>
                  <a:pt x="231" y="75"/>
                </a:lnTo>
                <a:lnTo>
                  <a:pt x="232" y="103"/>
                </a:lnTo>
                <a:lnTo>
                  <a:pt x="236" y="105"/>
                </a:lnTo>
                <a:lnTo>
                  <a:pt x="239" y="108"/>
                </a:lnTo>
                <a:lnTo>
                  <a:pt x="241" y="111"/>
                </a:lnTo>
                <a:lnTo>
                  <a:pt x="241" y="119"/>
                </a:lnTo>
                <a:lnTo>
                  <a:pt x="241" y="131"/>
                </a:lnTo>
                <a:lnTo>
                  <a:pt x="237" y="144"/>
                </a:lnTo>
                <a:lnTo>
                  <a:pt x="232" y="154"/>
                </a:lnTo>
                <a:lnTo>
                  <a:pt x="227" y="159"/>
                </a:lnTo>
                <a:lnTo>
                  <a:pt x="223" y="162"/>
                </a:lnTo>
                <a:lnTo>
                  <a:pt x="219" y="170"/>
                </a:lnTo>
                <a:lnTo>
                  <a:pt x="216" y="178"/>
                </a:lnTo>
                <a:lnTo>
                  <a:pt x="211" y="183"/>
                </a:lnTo>
                <a:lnTo>
                  <a:pt x="208" y="190"/>
                </a:lnTo>
                <a:lnTo>
                  <a:pt x="201" y="198"/>
                </a:lnTo>
                <a:lnTo>
                  <a:pt x="196" y="205"/>
                </a:lnTo>
                <a:lnTo>
                  <a:pt x="198" y="219"/>
                </a:lnTo>
                <a:lnTo>
                  <a:pt x="201" y="231"/>
                </a:lnTo>
                <a:lnTo>
                  <a:pt x="205" y="237"/>
                </a:lnTo>
                <a:lnTo>
                  <a:pt x="219" y="242"/>
                </a:lnTo>
                <a:lnTo>
                  <a:pt x="234" y="247"/>
                </a:lnTo>
                <a:lnTo>
                  <a:pt x="254" y="252"/>
                </a:lnTo>
                <a:lnTo>
                  <a:pt x="273" y="260"/>
                </a:lnTo>
                <a:lnTo>
                  <a:pt x="290" y="267"/>
                </a:lnTo>
                <a:lnTo>
                  <a:pt x="301" y="277"/>
                </a:lnTo>
                <a:lnTo>
                  <a:pt x="308" y="290"/>
                </a:lnTo>
                <a:lnTo>
                  <a:pt x="311" y="303"/>
                </a:lnTo>
                <a:lnTo>
                  <a:pt x="313" y="313"/>
                </a:lnTo>
                <a:lnTo>
                  <a:pt x="313" y="319"/>
                </a:lnTo>
                <a:lnTo>
                  <a:pt x="309" y="334"/>
                </a:lnTo>
                <a:lnTo>
                  <a:pt x="299" y="344"/>
                </a:lnTo>
                <a:lnTo>
                  <a:pt x="285" y="349"/>
                </a:lnTo>
                <a:lnTo>
                  <a:pt x="28" y="349"/>
                </a:lnTo>
                <a:lnTo>
                  <a:pt x="13" y="344"/>
                </a:lnTo>
                <a:lnTo>
                  <a:pt x="3" y="334"/>
                </a:lnTo>
                <a:lnTo>
                  <a:pt x="0" y="319"/>
                </a:lnTo>
                <a:lnTo>
                  <a:pt x="0" y="314"/>
                </a:lnTo>
                <a:lnTo>
                  <a:pt x="2" y="304"/>
                </a:lnTo>
                <a:lnTo>
                  <a:pt x="5" y="290"/>
                </a:lnTo>
                <a:lnTo>
                  <a:pt x="13" y="277"/>
                </a:lnTo>
                <a:lnTo>
                  <a:pt x="28" y="265"/>
                </a:lnTo>
                <a:lnTo>
                  <a:pt x="51" y="255"/>
                </a:lnTo>
                <a:lnTo>
                  <a:pt x="75" y="247"/>
                </a:lnTo>
                <a:lnTo>
                  <a:pt x="103" y="239"/>
                </a:lnTo>
                <a:lnTo>
                  <a:pt x="108" y="236"/>
                </a:lnTo>
                <a:lnTo>
                  <a:pt x="113" y="232"/>
                </a:lnTo>
                <a:lnTo>
                  <a:pt x="116" y="221"/>
                </a:lnTo>
                <a:lnTo>
                  <a:pt x="118" y="206"/>
                </a:lnTo>
                <a:lnTo>
                  <a:pt x="111" y="198"/>
                </a:lnTo>
                <a:lnTo>
                  <a:pt x="105" y="190"/>
                </a:lnTo>
                <a:lnTo>
                  <a:pt x="101" y="183"/>
                </a:lnTo>
                <a:lnTo>
                  <a:pt x="97" y="178"/>
                </a:lnTo>
                <a:lnTo>
                  <a:pt x="93" y="170"/>
                </a:lnTo>
                <a:lnTo>
                  <a:pt x="90" y="162"/>
                </a:lnTo>
                <a:lnTo>
                  <a:pt x="85" y="160"/>
                </a:lnTo>
                <a:lnTo>
                  <a:pt x="82" y="159"/>
                </a:lnTo>
                <a:lnTo>
                  <a:pt x="80" y="154"/>
                </a:lnTo>
                <a:lnTo>
                  <a:pt x="75" y="142"/>
                </a:lnTo>
                <a:lnTo>
                  <a:pt x="72" y="131"/>
                </a:lnTo>
                <a:lnTo>
                  <a:pt x="70" y="119"/>
                </a:lnTo>
                <a:lnTo>
                  <a:pt x="72" y="111"/>
                </a:lnTo>
                <a:lnTo>
                  <a:pt x="74" y="108"/>
                </a:lnTo>
                <a:lnTo>
                  <a:pt x="75" y="105"/>
                </a:lnTo>
                <a:lnTo>
                  <a:pt x="80" y="103"/>
                </a:lnTo>
                <a:lnTo>
                  <a:pt x="82" y="82"/>
                </a:lnTo>
                <a:lnTo>
                  <a:pt x="87" y="64"/>
                </a:lnTo>
                <a:lnTo>
                  <a:pt x="93" y="49"/>
                </a:lnTo>
                <a:lnTo>
                  <a:pt x="101" y="39"/>
                </a:lnTo>
                <a:lnTo>
                  <a:pt x="101" y="36"/>
                </a:lnTo>
                <a:lnTo>
                  <a:pt x="105" y="29"/>
                </a:lnTo>
                <a:lnTo>
                  <a:pt x="108" y="26"/>
                </a:lnTo>
                <a:lnTo>
                  <a:pt x="113" y="23"/>
                </a:lnTo>
                <a:lnTo>
                  <a:pt x="119" y="20"/>
                </a:lnTo>
                <a:lnTo>
                  <a:pt x="124" y="18"/>
                </a:lnTo>
                <a:lnTo>
                  <a:pt x="126" y="13"/>
                </a:lnTo>
                <a:lnTo>
                  <a:pt x="128" y="8"/>
                </a:lnTo>
                <a:lnTo>
                  <a:pt x="131" y="5"/>
                </a:lnTo>
                <a:lnTo>
                  <a:pt x="134" y="2"/>
                </a:lnTo>
                <a:lnTo>
                  <a:pt x="139" y="0"/>
                </a:lnTo>
                <a:close/>
              </a:path>
            </a:pathLst>
          </a:custGeom>
          <a:solidFill>
            <a:srgbClr val="0070C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2627784" y="4443958"/>
            <a:ext cx="562744" cy="475770"/>
            <a:chOff x="2627784" y="4443958"/>
            <a:chExt cx="562744" cy="475770"/>
          </a:xfrm>
        </p:grpSpPr>
        <p:grpSp>
          <p:nvGrpSpPr>
            <p:cNvPr id="63" name="Группа 62"/>
            <p:cNvGrpSpPr/>
            <p:nvPr/>
          </p:nvGrpSpPr>
          <p:grpSpPr>
            <a:xfrm>
              <a:off x="2927698" y="4443958"/>
              <a:ext cx="262830" cy="291876"/>
              <a:chOff x="2796283" y="4400525"/>
              <a:chExt cx="339824" cy="377379"/>
            </a:xfrm>
          </p:grpSpPr>
          <p:sp>
            <p:nvSpPr>
              <p:cNvPr id="61" name="Freeform 349"/>
              <p:cNvSpPr>
                <a:spLocks/>
              </p:cNvSpPr>
              <p:nvPr/>
            </p:nvSpPr>
            <p:spPr bwMode="auto">
              <a:xfrm>
                <a:off x="2796283" y="4515966"/>
                <a:ext cx="249238" cy="261938"/>
              </a:xfrm>
              <a:custGeom>
                <a:avLst/>
                <a:gdLst>
                  <a:gd name="T0" fmla="*/ 7 w 157"/>
                  <a:gd name="T1" fmla="*/ 0 h 165"/>
                  <a:gd name="T2" fmla="*/ 44 w 157"/>
                  <a:gd name="T3" fmla="*/ 13 h 165"/>
                  <a:gd name="T4" fmla="*/ 77 w 157"/>
                  <a:gd name="T5" fmla="*/ 31 h 165"/>
                  <a:gd name="T6" fmla="*/ 105 w 157"/>
                  <a:gd name="T7" fmla="*/ 56 h 165"/>
                  <a:gd name="T8" fmla="*/ 130 w 157"/>
                  <a:gd name="T9" fmla="*/ 87 h 165"/>
                  <a:gd name="T10" fmla="*/ 146 w 157"/>
                  <a:gd name="T11" fmla="*/ 121 h 165"/>
                  <a:gd name="T12" fmla="*/ 157 w 157"/>
                  <a:gd name="T13" fmla="*/ 157 h 165"/>
                  <a:gd name="T14" fmla="*/ 157 w 157"/>
                  <a:gd name="T15" fmla="*/ 160 h 165"/>
                  <a:gd name="T16" fmla="*/ 156 w 157"/>
                  <a:gd name="T17" fmla="*/ 164 h 165"/>
                  <a:gd name="T18" fmla="*/ 152 w 157"/>
                  <a:gd name="T19" fmla="*/ 165 h 165"/>
                  <a:gd name="T20" fmla="*/ 151 w 157"/>
                  <a:gd name="T21" fmla="*/ 165 h 165"/>
                  <a:gd name="T22" fmla="*/ 148 w 157"/>
                  <a:gd name="T23" fmla="*/ 164 h 165"/>
                  <a:gd name="T24" fmla="*/ 146 w 157"/>
                  <a:gd name="T25" fmla="*/ 162 h 165"/>
                  <a:gd name="T26" fmla="*/ 146 w 157"/>
                  <a:gd name="T27" fmla="*/ 160 h 165"/>
                  <a:gd name="T28" fmla="*/ 134 w 157"/>
                  <a:gd name="T29" fmla="*/ 124 h 165"/>
                  <a:gd name="T30" fmla="*/ 118 w 157"/>
                  <a:gd name="T31" fmla="*/ 93 h 165"/>
                  <a:gd name="T32" fmla="*/ 97 w 157"/>
                  <a:gd name="T33" fmla="*/ 65 h 165"/>
                  <a:gd name="T34" fmla="*/ 71 w 157"/>
                  <a:gd name="T35" fmla="*/ 41 h 165"/>
                  <a:gd name="T36" fmla="*/ 40 w 157"/>
                  <a:gd name="T37" fmla="*/ 23 h 165"/>
                  <a:gd name="T38" fmla="*/ 4 w 157"/>
                  <a:gd name="T39" fmla="*/ 11 h 165"/>
                  <a:gd name="T40" fmla="*/ 2 w 157"/>
                  <a:gd name="T41" fmla="*/ 10 h 165"/>
                  <a:gd name="T42" fmla="*/ 0 w 157"/>
                  <a:gd name="T43" fmla="*/ 6 h 165"/>
                  <a:gd name="T44" fmla="*/ 0 w 157"/>
                  <a:gd name="T45" fmla="*/ 5 h 165"/>
                  <a:gd name="T46" fmla="*/ 2 w 157"/>
                  <a:gd name="T47" fmla="*/ 2 h 165"/>
                  <a:gd name="T48" fmla="*/ 4 w 157"/>
                  <a:gd name="T49" fmla="*/ 0 h 165"/>
                  <a:gd name="T50" fmla="*/ 7 w 157"/>
                  <a:gd name="T51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7" h="165">
                    <a:moveTo>
                      <a:pt x="7" y="0"/>
                    </a:moveTo>
                    <a:lnTo>
                      <a:pt x="44" y="13"/>
                    </a:lnTo>
                    <a:lnTo>
                      <a:pt x="77" y="31"/>
                    </a:lnTo>
                    <a:lnTo>
                      <a:pt x="105" y="56"/>
                    </a:lnTo>
                    <a:lnTo>
                      <a:pt x="130" y="87"/>
                    </a:lnTo>
                    <a:lnTo>
                      <a:pt x="146" y="121"/>
                    </a:lnTo>
                    <a:lnTo>
                      <a:pt x="157" y="157"/>
                    </a:lnTo>
                    <a:lnTo>
                      <a:pt x="157" y="160"/>
                    </a:lnTo>
                    <a:lnTo>
                      <a:pt x="156" y="164"/>
                    </a:lnTo>
                    <a:lnTo>
                      <a:pt x="152" y="165"/>
                    </a:lnTo>
                    <a:lnTo>
                      <a:pt x="151" y="165"/>
                    </a:lnTo>
                    <a:lnTo>
                      <a:pt x="148" y="164"/>
                    </a:lnTo>
                    <a:lnTo>
                      <a:pt x="146" y="162"/>
                    </a:lnTo>
                    <a:lnTo>
                      <a:pt x="146" y="160"/>
                    </a:lnTo>
                    <a:lnTo>
                      <a:pt x="134" y="124"/>
                    </a:lnTo>
                    <a:lnTo>
                      <a:pt x="118" y="93"/>
                    </a:lnTo>
                    <a:lnTo>
                      <a:pt x="97" y="65"/>
                    </a:lnTo>
                    <a:lnTo>
                      <a:pt x="71" y="41"/>
                    </a:lnTo>
                    <a:lnTo>
                      <a:pt x="40" y="23"/>
                    </a:lnTo>
                    <a:lnTo>
                      <a:pt x="4" y="11"/>
                    </a:lnTo>
                    <a:lnTo>
                      <a:pt x="2" y="10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" name="Freeform 349"/>
              <p:cNvSpPr>
                <a:spLocks/>
              </p:cNvSpPr>
              <p:nvPr/>
            </p:nvSpPr>
            <p:spPr bwMode="auto">
              <a:xfrm>
                <a:off x="2818352" y="4400525"/>
                <a:ext cx="317755" cy="333946"/>
              </a:xfrm>
              <a:custGeom>
                <a:avLst/>
                <a:gdLst>
                  <a:gd name="T0" fmla="*/ 7 w 157"/>
                  <a:gd name="T1" fmla="*/ 0 h 165"/>
                  <a:gd name="T2" fmla="*/ 44 w 157"/>
                  <a:gd name="T3" fmla="*/ 13 h 165"/>
                  <a:gd name="T4" fmla="*/ 77 w 157"/>
                  <a:gd name="T5" fmla="*/ 31 h 165"/>
                  <a:gd name="T6" fmla="*/ 105 w 157"/>
                  <a:gd name="T7" fmla="*/ 56 h 165"/>
                  <a:gd name="T8" fmla="*/ 130 w 157"/>
                  <a:gd name="T9" fmla="*/ 87 h 165"/>
                  <a:gd name="T10" fmla="*/ 146 w 157"/>
                  <a:gd name="T11" fmla="*/ 121 h 165"/>
                  <a:gd name="T12" fmla="*/ 157 w 157"/>
                  <a:gd name="T13" fmla="*/ 157 h 165"/>
                  <a:gd name="T14" fmla="*/ 157 w 157"/>
                  <a:gd name="T15" fmla="*/ 160 h 165"/>
                  <a:gd name="T16" fmla="*/ 156 w 157"/>
                  <a:gd name="T17" fmla="*/ 164 h 165"/>
                  <a:gd name="T18" fmla="*/ 152 w 157"/>
                  <a:gd name="T19" fmla="*/ 165 h 165"/>
                  <a:gd name="T20" fmla="*/ 151 w 157"/>
                  <a:gd name="T21" fmla="*/ 165 h 165"/>
                  <a:gd name="T22" fmla="*/ 148 w 157"/>
                  <a:gd name="T23" fmla="*/ 164 h 165"/>
                  <a:gd name="T24" fmla="*/ 146 w 157"/>
                  <a:gd name="T25" fmla="*/ 162 h 165"/>
                  <a:gd name="T26" fmla="*/ 146 w 157"/>
                  <a:gd name="T27" fmla="*/ 160 h 165"/>
                  <a:gd name="T28" fmla="*/ 134 w 157"/>
                  <a:gd name="T29" fmla="*/ 124 h 165"/>
                  <a:gd name="T30" fmla="*/ 118 w 157"/>
                  <a:gd name="T31" fmla="*/ 93 h 165"/>
                  <a:gd name="T32" fmla="*/ 97 w 157"/>
                  <a:gd name="T33" fmla="*/ 65 h 165"/>
                  <a:gd name="T34" fmla="*/ 71 w 157"/>
                  <a:gd name="T35" fmla="*/ 41 h 165"/>
                  <a:gd name="T36" fmla="*/ 40 w 157"/>
                  <a:gd name="T37" fmla="*/ 23 h 165"/>
                  <a:gd name="T38" fmla="*/ 4 w 157"/>
                  <a:gd name="T39" fmla="*/ 11 h 165"/>
                  <a:gd name="T40" fmla="*/ 2 w 157"/>
                  <a:gd name="T41" fmla="*/ 10 h 165"/>
                  <a:gd name="T42" fmla="*/ 0 w 157"/>
                  <a:gd name="T43" fmla="*/ 6 h 165"/>
                  <a:gd name="T44" fmla="*/ 0 w 157"/>
                  <a:gd name="T45" fmla="*/ 5 h 165"/>
                  <a:gd name="T46" fmla="*/ 2 w 157"/>
                  <a:gd name="T47" fmla="*/ 2 h 165"/>
                  <a:gd name="T48" fmla="*/ 4 w 157"/>
                  <a:gd name="T49" fmla="*/ 0 h 165"/>
                  <a:gd name="T50" fmla="*/ 7 w 157"/>
                  <a:gd name="T51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7" h="165">
                    <a:moveTo>
                      <a:pt x="7" y="0"/>
                    </a:moveTo>
                    <a:lnTo>
                      <a:pt x="44" y="13"/>
                    </a:lnTo>
                    <a:lnTo>
                      <a:pt x="77" y="31"/>
                    </a:lnTo>
                    <a:lnTo>
                      <a:pt x="105" y="56"/>
                    </a:lnTo>
                    <a:lnTo>
                      <a:pt x="130" y="87"/>
                    </a:lnTo>
                    <a:lnTo>
                      <a:pt x="146" y="121"/>
                    </a:lnTo>
                    <a:lnTo>
                      <a:pt x="157" y="157"/>
                    </a:lnTo>
                    <a:lnTo>
                      <a:pt x="157" y="160"/>
                    </a:lnTo>
                    <a:lnTo>
                      <a:pt x="156" y="164"/>
                    </a:lnTo>
                    <a:lnTo>
                      <a:pt x="152" y="165"/>
                    </a:lnTo>
                    <a:lnTo>
                      <a:pt x="151" y="165"/>
                    </a:lnTo>
                    <a:lnTo>
                      <a:pt x="148" y="164"/>
                    </a:lnTo>
                    <a:lnTo>
                      <a:pt x="146" y="162"/>
                    </a:lnTo>
                    <a:lnTo>
                      <a:pt x="146" y="160"/>
                    </a:lnTo>
                    <a:lnTo>
                      <a:pt x="134" y="124"/>
                    </a:lnTo>
                    <a:lnTo>
                      <a:pt x="118" y="93"/>
                    </a:lnTo>
                    <a:lnTo>
                      <a:pt x="97" y="65"/>
                    </a:lnTo>
                    <a:lnTo>
                      <a:pt x="71" y="41"/>
                    </a:lnTo>
                    <a:lnTo>
                      <a:pt x="40" y="23"/>
                    </a:lnTo>
                    <a:lnTo>
                      <a:pt x="4" y="11"/>
                    </a:lnTo>
                    <a:lnTo>
                      <a:pt x="2" y="10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4" name="Группа 63"/>
            <p:cNvGrpSpPr/>
            <p:nvPr/>
          </p:nvGrpSpPr>
          <p:grpSpPr>
            <a:xfrm>
              <a:off x="2627784" y="4587974"/>
              <a:ext cx="332781" cy="331754"/>
              <a:chOff x="-3249613" y="-212725"/>
              <a:chExt cx="514350" cy="512763"/>
            </a:xfrm>
            <a:solidFill>
              <a:schemeClr val="bg1"/>
            </a:solidFill>
          </p:grpSpPr>
          <p:sp>
            <p:nvSpPr>
              <p:cNvPr id="65" name="Freeform 392"/>
              <p:cNvSpPr>
                <a:spLocks noEditPoints="1"/>
              </p:cNvSpPr>
              <p:nvPr/>
            </p:nvSpPr>
            <p:spPr bwMode="auto">
              <a:xfrm>
                <a:off x="-3249613" y="-212725"/>
                <a:ext cx="514350" cy="512763"/>
              </a:xfrm>
              <a:custGeom>
                <a:avLst/>
                <a:gdLst>
                  <a:gd name="T0" fmla="*/ 32 w 324"/>
                  <a:gd name="T1" fmla="*/ 14 h 323"/>
                  <a:gd name="T2" fmla="*/ 25 w 324"/>
                  <a:gd name="T3" fmla="*/ 14 h 323"/>
                  <a:gd name="T4" fmla="*/ 20 w 324"/>
                  <a:gd name="T5" fmla="*/ 17 h 323"/>
                  <a:gd name="T6" fmla="*/ 17 w 324"/>
                  <a:gd name="T7" fmla="*/ 20 h 323"/>
                  <a:gd name="T8" fmla="*/ 14 w 324"/>
                  <a:gd name="T9" fmla="*/ 25 h 323"/>
                  <a:gd name="T10" fmla="*/ 14 w 324"/>
                  <a:gd name="T11" fmla="*/ 32 h 323"/>
                  <a:gd name="T12" fmla="*/ 14 w 324"/>
                  <a:gd name="T13" fmla="*/ 212 h 323"/>
                  <a:gd name="T14" fmla="*/ 14 w 324"/>
                  <a:gd name="T15" fmla="*/ 216 h 323"/>
                  <a:gd name="T16" fmla="*/ 17 w 324"/>
                  <a:gd name="T17" fmla="*/ 221 h 323"/>
                  <a:gd name="T18" fmla="*/ 20 w 324"/>
                  <a:gd name="T19" fmla="*/ 226 h 323"/>
                  <a:gd name="T20" fmla="*/ 25 w 324"/>
                  <a:gd name="T21" fmla="*/ 228 h 323"/>
                  <a:gd name="T22" fmla="*/ 32 w 324"/>
                  <a:gd name="T23" fmla="*/ 230 h 323"/>
                  <a:gd name="T24" fmla="*/ 68 w 324"/>
                  <a:gd name="T25" fmla="*/ 230 h 323"/>
                  <a:gd name="T26" fmla="*/ 48 w 324"/>
                  <a:gd name="T27" fmla="*/ 292 h 323"/>
                  <a:gd name="T28" fmla="*/ 131 w 324"/>
                  <a:gd name="T29" fmla="*/ 230 h 323"/>
                  <a:gd name="T30" fmla="*/ 295 w 324"/>
                  <a:gd name="T31" fmla="*/ 230 h 323"/>
                  <a:gd name="T32" fmla="*/ 300 w 324"/>
                  <a:gd name="T33" fmla="*/ 228 h 323"/>
                  <a:gd name="T34" fmla="*/ 305 w 324"/>
                  <a:gd name="T35" fmla="*/ 226 h 323"/>
                  <a:gd name="T36" fmla="*/ 310 w 324"/>
                  <a:gd name="T37" fmla="*/ 221 h 323"/>
                  <a:gd name="T38" fmla="*/ 311 w 324"/>
                  <a:gd name="T39" fmla="*/ 216 h 323"/>
                  <a:gd name="T40" fmla="*/ 313 w 324"/>
                  <a:gd name="T41" fmla="*/ 212 h 323"/>
                  <a:gd name="T42" fmla="*/ 313 w 324"/>
                  <a:gd name="T43" fmla="*/ 32 h 323"/>
                  <a:gd name="T44" fmla="*/ 311 w 324"/>
                  <a:gd name="T45" fmla="*/ 25 h 323"/>
                  <a:gd name="T46" fmla="*/ 310 w 324"/>
                  <a:gd name="T47" fmla="*/ 20 h 323"/>
                  <a:gd name="T48" fmla="*/ 305 w 324"/>
                  <a:gd name="T49" fmla="*/ 17 h 323"/>
                  <a:gd name="T50" fmla="*/ 300 w 324"/>
                  <a:gd name="T51" fmla="*/ 14 h 323"/>
                  <a:gd name="T52" fmla="*/ 295 w 324"/>
                  <a:gd name="T53" fmla="*/ 14 h 323"/>
                  <a:gd name="T54" fmla="*/ 32 w 324"/>
                  <a:gd name="T55" fmla="*/ 14 h 323"/>
                  <a:gd name="T56" fmla="*/ 32 w 324"/>
                  <a:gd name="T57" fmla="*/ 0 h 323"/>
                  <a:gd name="T58" fmla="*/ 295 w 324"/>
                  <a:gd name="T59" fmla="*/ 0 h 323"/>
                  <a:gd name="T60" fmla="*/ 310 w 324"/>
                  <a:gd name="T61" fmla="*/ 5 h 323"/>
                  <a:gd name="T62" fmla="*/ 321 w 324"/>
                  <a:gd name="T63" fmla="*/ 15 h 323"/>
                  <a:gd name="T64" fmla="*/ 324 w 324"/>
                  <a:gd name="T65" fmla="*/ 32 h 323"/>
                  <a:gd name="T66" fmla="*/ 324 w 324"/>
                  <a:gd name="T67" fmla="*/ 212 h 323"/>
                  <a:gd name="T68" fmla="*/ 321 w 324"/>
                  <a:gd name="T69" fmla="*/ 226 h 323"/>
                  <a:gd name="T70" fmla="*/ 310 w 324"/>
                  <a:gd name="T71" fmla="*/ 236 h 323"/>
                  <a:gd name="T72" fmla="*/ 295 w 324"/>
                  <a:gd name="T73" fmla="*/ 241 h 323"/>
                  <a:gd name="T74" fmla="*/ 135 w 324"/>
                  <a:gd name="T75" fmla="*/ 241 h 323"/>
                  <a:gd name="T76" fmla="*/ 27 w 324"/>
                  <a:gd name="T77" fmla="*/ 323 h 323"/>
                  <a:gd name="T78" fmla="*/ 51 w 324"/>
                  <a:gd name="T79" fmla="*/ 241 h 323"/>
                  <a:gd name="T80" fmla="*/ 32 w 324"/>
                  <a:gd name="T81" fmla="*/ 241 h 323"/>
                  <a:gd name="T82" fmla="*/ 15 w 324"/>
                  <a:gd name="T83" fmla="*/ 236 h 323"/>
                  <a:gd name="T84" fmla="*/ 5 w 324"/>
                  <a:gd name="T85" fmla="*/ 226 h 323"/>
                  <a:gd name="T86" fmla="*/ 0 w 324"/>
                  <a:gd name="T87" fmla="*/ 212 h 323"/>
                  <a:gd name="T88" fmla="*/ 0 w 324"/>
                  <a:gd name="T89" fmla="*/ 32 h 323"/>
                  <a:gd name="T90" fmla="*/ 5 w 324"/>
                  <a:gd name="T91" fmla="*/ 15 h 323"/>
                  <a:gd name="T92" fmla="*/ 15 w 324"/>
                  <a:gd name="T93" fmla="*/ 5 h 323"/>
                  <a:gd name="T94" fmla="*/ 32 w 324"/>
                  <a:gd name="T95" fmla="*/ 0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24" h="323">
                    <a:moveTo>
                      <a:pt x="32" y="14"/>
                    </a:moveTo>
                    <a:lnTo>
                      <a:pt x="25" y="14"/>
                    </a:lnTo>
                    <a:lnTo>
                      <a:pt x="20" y="17"/>
                    </a:lnTo>
                    <a:lnTo>
                      <a:pt x="17" y="20"/>
                    </a:lnTo>
                    <a:lnTo>
                      <a:pt x="14" y="25"/>
                    </a:lnTo>
                    <a:lnTo>
                      <a:pt x="14" y="32"/>
                    </a:lnTo>
                    <a:lnTo>
                      <a:pt x="14" y="212"/>
                    </a:lnTo>
                    <a:lnTo>
                      <a:pt x="14" y="216"/>
                    </a:lnTo>
                    <a:lnTo>
                      <a:pt x="17" y="221"/>
                    </a:lnTo>
                    <a:lnTo>
                      <a:pt x="20" y="226"/>
                    </a:lnTo>
                    <a:lnTo>
                      <a:pt x="25" y="228"/>
                    </a:lnTo>
                    <a:lnTo>
                      <a:pt x="32" y="230"/>
                    </a:lnTo>
                    <a:lnTo>
                      <a:pt x="68" y="230"/>
                    </a:lnTo>
                    <a:lnTo>
                      <a:pt x="48" y="292"/>
                    </a:lnTo>
                    <a:lnTo>
                      <a:pt x="131" y="230"/>
                    </a:lnTo>
                    <a:lnTo>
                      <a:pt x="295" y="230"/>
                    </a:lnTo>
                    <a:lnTo>
                      <a:pt x="300" y="228"/>
                    </a:lnTo>
                    <a:lnTo>
                      <a:pt x="305" y="226"/>
                    </a:lnTo>
                    <a:lnTo>
                      <a:pt x="310" y="221"/>
                    </a:lnTo>
                    <a:lnTo>
                      <a:pt x="311" y="216"/>
                    </a:lnTo>
                    <a:lnTo>
                      <a:pt x="313" y="212"/>
                    </a:lnTo>
                    <a:lnTo>
                      <a:pt x="313" y="32"/>
                    </a:lnTo>
                    <a:lnTo>
                      <a:pt x="311" y="25"/>
                    </a:lnTo>
                    <a:lnTo>
                      <a:pt x="310" y="20"/>
                    </a:lnTo>
                    <a:lnTo>
                      <a:pt x="305" y="17"/>
                    </a:lnTo>
                    <a:lnTo>
                      <a:pt x="300" y="14"/>
                    </a:lnTo>
                    <a:lnTo>
                      <a:pt x="295" y="14"/>
                    </a:lnTo>
                    <a:lnTo>
                      <a:pt x="32" y="14"/>
                    </a:lnTo>
                    <a:close/>
                    <a:moveTo>
                      <a:pt x="32" y="0"/>
                    </a:moveTo>
                    <a:lnTo>
                      <a:pt x="295" y="0"/>
                    </a:lnTo>
                    <a:lnTo>
                      <a:pt x="310" y="5"/>
                    </a:lnTo>
                    <a:lnTo>
                      <a:pt x="321" y="15"/>
                    </a:lnTo>
                    <a:lnTo>
                      <a:pt x="324" y="32"/>
                    </a:lnTo>
                    <a:lnTo>
                      <a:pt x="324" y="212"/>
                    </a:lnTo>
                    <a:lnTo>
                      <a:pt x="321" y="226"/>
                    </a:lnTo>
                    <a:lnTo>
                      <a:pt x="310" y="236"/>
                    </a:lnTo>
                    <a:lnTo>
                      <a:pt x="295" y="241"/>
                    </a:lnTo>
                    <a:lnTo>
                      <a:pt x="135" y="241"/>
                    </a:lnTo>
                    <a:lnTo>
                      <a:pt x="27" y="323"/>
                    </a:lnTo>
                    <a:lnTo>
                      <a:pt x="51" y="241"/>
                    </a:lnTo>
                    <a:lnTo>
                      <a:pt x="32" y="241"/>
                    </a:lnTo>
                    <a:lnTo>
                      <a:pt x="15" y="236"/>
                    </a:lnTo>
                    <a:lnTo>
                      <a:pt x="5" y="226"/>
                    </a:lnTo>
                    <a:lnTo>
                      <a:pt x="0" y="212"/>
                    </a:lnTo>
                    <a:lnTo>
                      <a:pt x="0" y="32"/>
                    </a:lnTo>
                    <a:lnTo>
                      <a:pt x="5" y="15"/>
                    </a:lnTo>
                    <a:lnTo>
                      <a:pt x="15" y="5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" name="Freeform 393"/>
              <p:cNvSpPr>
                <a:spLocks/>
              </p:cNvSpPr>
              <p:nvPr/>
            </p:nvSpPr>
            <p:spPr bwMode="auto">
              <a:xfrm>
                <a:off x="-3119438" y="-47625"/>
                <a:ext cx="57150" cy="57150"/>
              </a:xfrm>
              <a:custGeom>
                <a:avLst/>
                <a:gdLst>
                  <a:gd name="T0" fmla="*/ 18 w 36"/>
                  <a:gd name="T1" fmla="*/ 0 h 36"/>
                  <a:gd name="T2" fmla="*/ 23 w 36"/>
                  <a:gd name="T3" fmla="*/ 0 h 36"/>
                  <a:gd name="T4" fmla="*/ 28 w 36"/>
                  <a:gd name="T5" fmla="*/ 3 h 36"/>
                  <a:gd name="T6" fmla="*/ 33 w 36"/>
                  <a:gd name="T7" fmla="*/ 6 h 36"/>
                  <a:gd name="T8" fmla="*/ 35 w 36"/>
                  <a:gd name="T9" fmla="*/ 11 h 36"/>
                  <a:gd name="T10" fmla="*/ 36 w 36"/>
                  <a:gd name="T11" fmla="*/ 18 h 36"/>
                  <a:gd name="T12" fmla="*/ 35 w 36"/>
                  <a:gd name="T13" fmla="*/ 22 h 36"/>
                  <a:gd name="T14" fmla="*/ 33 w 36"/>
                  <a:gd name="T15" fmla="*/ 27 h 36"/>
                  <a:gd name="T16" fmla="*/ 28 w 36"/>
                  <a:gd name="T17" fmla="*/ 32 h 36"/>
                  <a:gd name="T18" fmla="*/ 23 w 36"/>
                  <a:gd name="T19" fmla="*/ 34 h 36"/>
                  <a:gd name="T20" fmla="*/ 18 w 36"/>
                  <a:gd name="T21" fmla="*/ 36 h 36"/>
                  <a:gd name="T22" fmla="*/ 12 w 36"/>
                  <a:gd name="T23" fmla="*/ 34 h 36"/>
                  <a:gd name="T24" fmla="*/ 7 w 36"/>
                  <a:gd name="T25" fmla="*/ 32 h 36"/>
                  <a:gd name="T26" fmla="*/ 4 w 36"/>
                  <a:gd name="T27" fmla="*/ 27 h 36"/>
                  <a:gd name="T28" fmla="*/ 0 w 36"/>
                  <a:gd name="T29" fmla="*/ 22 h 36"/>
                  <a:gd name="T30" fmla="*/ 0 w 36"/>
                  <a:gd name="T31" fmla="*/ 18 h 36"/>
                  <a:gd name="T32" fmla="*/ 0 w 36"/>
                  <a:gd name="T33" fmla="*/ 11 h 36"/>
                  <a:gd name="T34" fmla="*/ 4 w 36"/>
                  <a:gd name="T35" fmla="*/ 6 h 36"/>
                  <a:gd name="T36" fmla="*/ 7 w 36"/>
                  <a:gd name="T37" fmla="*/ 3 h 36"/>
                  <a:gd name="T38" fmla="*/ 12 w 36"/>
                  <a:gd name="T39" fmla="*/ 0 h 36"/>
                  <a:gd name="T40" fmla="*/ 18 w 36"/>
                  <a:gd name="T4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23" y="0"/>
                    </a:lnTo>
                    <a:lnTo>
                      <a:pt x="28" y="3"/>
                    </a:lnTo>
                    <a:lnTo>
                      <a:pt x="33" y="6"/>
                    </a:lnTo>
                    <a:lnTo>
                      <a:pt x="35" y="11"/>
                    </a:lnTo>
                    <a:lnTo>
                      <a:pt x="36" y="18"/>
                    </a:lnTo>
                    <a:lnTo>
                      <a:pt x="35" y="22"/>
                    </a:lnTo>
                    <a:lnTo>
                      <a:pt x="33" y="27"/>
                    </a:lnTo>
                    <a:lnTo>
                      <a:pt x="28" y="32"/>
                    </a:lnTo>
                    <a:lnTo>
                      <a:pt x="23" y="34"/>
                    </a:lnTo>
                    <a:lnTo>
                      <a:pt x="18" y="36"/>
                    </a:lnTo>
                    <a:lnTo>
                      <a:pt x="12" y="34"/>
                    </a:lnTo>
                    <a:lnTo>
                      <a:pt x="7" y="32"/>
                    </a:lnTo>
                    <a:lnTo>
                      <a:pt x="4" y="27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0" y="11"/>
                    </a:lnTo>
                    <a:lnTo>
                      <a:pt x="4" y="6"/>
                    </a:lnTo>
                    <a:lnTo>
                      <a:pt x="7" y="3"/>
                    </a:lnTo>
                    <a:lnTo>
                      <a:pt x="12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" name="Freeform 394"/>
              <p:cNvSpPr>
                <a:spLocks/>
              </p:cNvSpPr>
              <p:nvPr/>
            </p:nvSpPr>
            <p:spPr bwMode="auto">
              <a:xfrm>
                <a:off x="-3014663" y="-47625"/>
                <a:ext cx="57150" cy="57150"/>
              </a:xfrm>
              <a:custGeom>
                <a:avLst/>
                <a:gdLst>
                  <a:gd name="T0" fmla="*/ 18 w 36"/>
                  <a:gd name="T1" fmla="*/ 0 h 36"/>
                  <a:gd name="T2" fmla="*/ 24 w 36"/>
                  <a:gd name="T3" fmla="*/ 0 h 36"/>
                  <a:gd name="T4" fmla="*/ 29 w 36"/>
                  <a:gd name="T5" fmla="*/ 3 h 36"/>
                  <a:gd name="T6" fmla="*/ 32 w 36"/>
                  <a:gd name="T7" fmla="*/ 6 h 36"/>
                  <a:gd name="T8" fmla="*/ 36 w 36"/>
                  <a:gd name="T9" fmla="*/ 11 h 36"/>
                  <a:gd name="T10" fmla="*/ 36 w 36"/>
                  <a:gd name="T11" fmla="*/ 18 h 36"/>
                  <a:gd name="T12" fmla="*/ 36 w 36"/>
                  <a:gd name="T13" fmla="*/ 22 h 36"/>
                  <a:gd name="T14" fmla="*/ 32 w 36"/>
                  <a:gd name="T15" fmla="*/ 27 h 36"/>
                  <a:gd name="T16" fmla="*/ 29 w 36"/>
                  <a:gd name="T17" fmla="*/ 32 h 36"/>
                  <a:gd name="T18" fmla="*/ 24 w 36"/>
                  <a:gd name="T19" fmla="*/ 34 h 36"/>
                  <a:gd name="T20" fmla="*/ 18 w 36"/>
                  <a:gd name="T21" fmla="*/ 36 h 36"/>
                  <a:gd name="T22" fmla="*/ 13 w 36"/>
                  <a:gd name="T23" fmla="*/ 34 h 36"/>
                  <a:gd name="T24" fmla="*/ 8 w 36"/>
                  <a:gd name="T25" fmla="*/ 32 h 36"/>
                  <a:gd name="T26" fmla="*/ 3 w 36"/>
                  <a:gd name="T27" fmla="*/ 27 h 36"/>
                  <a:gd name="T28" fmla="*/ 1 w 36"/>
                  <a:gd name="T29" fmla="*/ 22 h 36"/>
                  <a:gd name="T30" fmla="*/ 0 w 36"/>
                  <a:gd name="T31" fmla="*/ 18 h 36"/>
                  <a:gd name="T32" fmla="*/ 1 w 36"/>
                  <a:gd name="T33" fmla="*/ 11 h 36"/>
                  <a:gd name="T34" fmla="*/ 3 w 36"/>
                  <a:gd name="T35" fmla="*/ 6 h 36"/>
                  <a:gd name="T36" fmla="*/ 8 w 36"/>
                  <a:gd name="T37" fmla="*/ 3 h 36"/>
                  <a:gd name="T38" fmla="*/ 13 w 36"/>
                  <a:gd name="T39" fmla="*/ 0 h 36"/>
                  <a:gd name="T40" fmla="*/ 18 w 36"/>
                  <a:gd name="T4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24" y="0"/>
                    </a:lnTo>
                    <a:lnTo>
                      <a:pt x="29" y="3"/>
                    </a:lnTo>
                    <a:lnTo>
                      <a:pt x="32" y="6"/>
                    </a:lnTo>
                    <a:lnTo>
                      <a:pt x="36" y="11"/>
                    </a:lnTo>
                    <a:lnTo>
                      <a:pt x="36" y="18"/>
                    </a:lnTo>
                    <a:lnTo>
                      <a:pt x="36" y="22"/>
                    </a:lnTo>
                    <a:lnTo>
                      <a:pt x="32" y="27"/>
                    </a:lnTo>
                    <a:lnTo>
                      <a:pt x="29" y="32"/>
                    </a:lnTo>
                    <a:lnTo>
                      <a:pt x="24" y="34"/>
                    </a:lnTo>
                    <a:lnTo>
                      <a:pt x="18" y="36"/>
                    </a:lnTo>
                    <a:lnTo>
                      <a:pt x="13" y="34"/>
                    </a:lnTo>
                    <a:lnTo>
                      <a:pt x="8" y="32"/>
                    </a:lnTo>
                    <a:lnTo>
                      <a:pt x="3" y="27"/>
                    </a:lnTo>
                    <a:lnTo>
                      <a:pt x="1" y="22"/>
                    </a:lnTo>
                    <a:lnTo>
                      <a:pt x="0" y="18"/>
                    </a:lnTo>
                    <a:lnTo>
                      <a:pt x="1" y="11"/>
                    </a:lnTo>
                    <a:lnTo>
                      <a:pt x="3" y="6"/>
                    </a:lnTo>
                    <a:lnTo>
                      <a:pt x="8" y="3"/>
                    </a:lnTo>
                    <a:lnTo>
                      <a:pt x="13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" name="Freeform 395"/>
              <p:cNvSpPr>
                <a:spLocks/>
              </p:cNvSpPr>
              <p:nvPr/>
            </p:nvSpPr>
            <p:spPr bwMode="auto">
              <a:xfrm>
                <a:off x="-2908300" y="-47625"/>
                <a:ext cx="57150" cy="57150"/>
              </a:xfrm>
              <a:custGeom>
                <a:avLst/>
                <a:gdLst>
                  <a:gd name="T0" fmla="*/ 18 w 36"/>
                  <a:gd name="T1" fmla="*/ 0 h 36"/>
                  <a:gd name="T2" fmla="*/ 23 w 36"/>
                  <a:gd name="T3" fmla="*/ 0 h 36"/>
                  <a:gd name="T4" fmla="*/ 28 w 36"/>
                  <a:gd name="T5" fmla="*/ 3 h 36"/>
                  <a:gd name="T6" fmla="*/ 31 w 36"/>
                  <a:gd name="T7" fmla="*/ 6 h 36"/>
                  <a:gd name="T8" fmla="*/ 34 w 36"/>
                  <a:gd name="T9" fmla="*/ 11 h 36"/>
                  <a:gd name="T10" fmla="*/ 36 w 36"/>
                  <a:gd name="T11" fmla="*/ 18 h 36"/>
                  <a:gd name="T12" fmla="*/ 34 w 36"/>
                  <a:gd name="T13" fmla="*/ 22 h 36"/>
                  <a:gd name="T14" fmla="*/ 31 w 36"/>
                  <a:gd name="T15" fmla="*/ 27 h 36"/>
                  <a:gd name="T16" fmla="*/ 28 w 36"/>
                  <a:gd name="T17" fmla="*/ 32 h 36"/>
                  <a:gd name="T18" fmla="*/ 23 w 36"/>
                  <a:gd name="T19" fmla="*/ 34 h 36"/>
                  <a:gd name="T20" fmla="*/ 18 w 36"/>
                  <a:gd name="T21" fmla="*/ 36 h 36"/>
                  <a:gd name="T22" fmla="*/ 11 w 36"/>
                  <a:gd name="T23" fmla="*/ 34 h 36"/>
                  <a:gd name="T24" fmla="*/ 6 w 36"/>
                  <a:gd name="T25" fmla="*/ 32 h 36"/>
                  <a:gd name="T26" fmla="*/ 3 w 36"/>
                  <a:gd name="T27" fmla="*/ 27 h 36"/>
                  <a:gd name="T28" fmla="*/ 0 w 36"/>
                  <a:gd name="T29" fmla="*/ 22 h 36"/>
                  <a:gd name="T30" fmla="*/ 0 w 36"/>
                  <a:gd name="T31" fmla="*/ 18 h 36"/>
                  <a:gd name="T32" fmla="*/ 0 w 36"/>
                  <a:gd name="T33" fmla="*/ 11 h 36"/>
                  <a:gd name="T34" fmla="*/ 3 w 36"/>
                  <a:gd name="T35" fmla="*/ 6 h 36"/>
                  <a:gd name="T36" fmla="*/ 6 w 36"/>
                  <a:gd name="T37" fmla="*/ 3 h 36"/>
                  <a:gd name="T38" fmla="*/ 11 w 36"/>
                  <a:gd name="T39" fmla="*/ 0 h 36"/>
                  <a:gd name="T40" fmla="*/ 18 w 36"/>
                  <a:gd name="T4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23" y="0"/>
                    </a:lnTo>
                    <a:lnTo>
                      <a:pt x="28" y="3"/>
                    </a:lnTo>
                    <a:lnTo>
                      <a:pt x="31" y="6"/>
                    </a:lnTo>
                    <a:lnTo>
                      <a:pt x="34" y="11"/>
                    </a:lnTo>
                    <a:lnTo>
                      <a:pt x="36" y="18"/>
                    </a:lnTo>
                    <a:lnTo>
                      <a:pt x="34" y="22"/>
                    </a:lnTo>
                    <a:lnTo>
                      <a:pt x="31" y="27"/>
                    </a:lnTo>
                    <a:lnTo>
                      <a:pt x="28" y="32"/>
                    </a:lnTo>
                    <a:lnTo>
                      <a:pt x="23" y="34"/>
                    </a:lnTo>
                    <a:lnTo>
                      <a:pt x="18" y="36"/>
                    </a:lnTo>
                    <a:lnTo>
                      <a:pt x="11" y="34"/>
                    </a:lnTo>
                    <a:lnTo>
                      <a:pt x="6" y="32"/>
                    </a:lnTo>
                    <a:lnTo>
                      <a:pt x="3" y="27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0" y="11"/>
                    </a:lnTo>
                    <a:lnTo>
                      <a:pt x="3" y="6"/>
                    </a:lnTo>
                    <a:lnTo>
                      <a:pt x="6" y="3"/>
                    </a:lnTo>
                    <a:lnTo>
                      <a:pt x="11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70" name="Группа 69"/>
          <p:cNvGrpSpPr/>
          <p:nvPr/>
        </p:nvGrpSpPr>
        <p:grpSpPr>
          <a:xfrm>
            <a:off x="2612926" y="3742927"/>
            <a:ext cx="604638" cy="461170"/>
            <a:chOff x="2555776" y="3742927"/>
            <a:chExt cx="604638" cy="461170"/>
          </a:xfrm>
        </p:grpSpPr>
        <p:sp>
          <p:nvSpPr>
            <p:cNvPr id="60" name="Freeform 320"/>
            <p:cNvSpPr>
              <a:spLocks noEditPoints="1"/>
            </p:cNvSpPr>
            <p:nvPr/>
          </p:nvSpPr>
          <p:spPr bwMode="auto">
            <a:xfrm>
              <a:off x="2799655" y="3742927"/>
              <a:ext cx="360759" cy="360759"/>
            </a:xfrm>
            <a:custGeom>
              <a:avLst/>
              <a:gdLst>
                <a:gd name="T0" fmla="*/ 191 w 360"/>
                <a:gd name="T1" fmla="*/ 183 h 360"/>
                <a:gd name="T2" fmla="*/ 322 w 360"/>
                <a:gd name="T3" fmla="*/ 267 h 360"/>
                <a:gd name="T4" fmla="*/ 345 w 360"/>
                <a:gd name="T5" fmla="*/ 211 h 360"/>
                <a:gd name="T6" fmla="*/ 342 w 360"/>
                <a:gd name="T7" fmla="*/ 139 h 360"/>
                <a:gd name="T8" fmla="*/ 184 w 360"/>
                <a:gd name="T9" fmla="*/ 172 h 360"/>
                <a:gd name="T10" fmla="*/ 325 w 360"/>
                <a:gd name="T11" fmla="*/ 97 h 360"/>
                <a:gd name="T12" fmla="*/ 281 w 360"/>
                <a:gd name="T13" fmla="*/ 46 h 360"/>
                <a:gd name="T14" fmla="*/ 220 w 360"/>
                <a:gd name="T15" fmla="*/ 16 h 360"/>
                <a:gd name="T16" fmla="*/ 173 w 360"/>
                <a:gd name="T17" fmla="*/ 11 h 360"/>
                <a:gd name="T18" fmla="*/ 101 w 360"/>
                <a:gd name="T19" fmla="*/ 31 h 360"/>
                <a:gd name="T20" fmla="*/ 47 w 360"/>
                <a:gd name="T21" fmla="*/ 77 h 360"/>
                <a:gd name="T22" fmla="*/ 16 w 360"/>
                <a:gd name="T23" fmla="*/ 142 h 360"/>
                <a:gd name="T24" fmla="*/ 16 w 360"/>
                <a:gd name="T25" fmla="*/ 219 h 360"/>
                <a:gd name="T26" fmla="*/ 49 w 360"/>
                <a:gd name="T27" fmla="*/ 285 h 360"/>
                <a:gd name="T28" fmla="*/ 106 w 360"/>
                <a:gd name="T29" fmla="*/ 331 h 360"/>
                <a:gd name="T30" fmla="*/ 180 w 360"/>
                <a:gd name="T31" fmla="*/ 349 h 360"/>
                <a:gd name="T32" fmla="*/ 243 w 360"/>
                <a:gd name="T33" fmla="*/ 335 h 360"/>
                <a:gd name="T34" fmla="*/ 296 w 360"/>
                <a:gd name="T35" fmla="*/ 299 h 360"/>
                <a:gd name="T36" fmla="*/ 173 w 360"/>
                <a:gd name="T37" fmla="*/ 11 h 360"/>
                <a:gd name="T38" fmla="*/ 219 w 360"/>
                <a:gd name="T39" fmla="*/ 5 h 360"/>
                <a:gd name="T40" fmla="*/ 288 w 360"/>
                <a:gd name="T41" fmla="*/ 36 h 360"/>
                <a:gd name="T42" fmla="*/ 337 w 360"/>
                <a:gd name="T43" fmla="*/ 93 h 360"/>
                <a:gd name="T44" fmla="*/ 353 w 360"/>
                <a:gd name="T45" fmla="*/ 131 h 360"/>
                <a:gd name="T46" fmla="*/ 358 w 360"/>
                <a:gd name="T47" fmla="*/ 155 h 360"/>
                <a:gd name="T48" fmla="*/ 356 w 360"/>
                <a:gd name="T49" fmla="*/ 214 h 360"/>
                <a:gd name="T50" fmla="*/ 330 w 360"/>
                <a:gd name="T51" fmla="*/ 278 h 360"/>
                <a:gd name="T52" fmla="*/ 309 w 360"/>
                <a:gd name="T53" fmla="*/ 304 h 360"/>
                <a:gd name="T54" fmla="*/ 283 w 360"/>
                <a:gd name="T55" fmla="*/ 327 h 360"/>
                <a:gd name="T56" fmla="*/ 216 w 360"/>
                <a:gd name="T57" fmla="*/ 357 h 360"/>
                <a:gd name="T58" fmla="*/ 137 w 360"/>
                <a:gd name="T59" fmla="*/ 355 h 360"/>
                <a:gd name="T60" fmla="*/ 67 w 360"/>
                <a:gd name="T61" fmla="*/ 321 h 360"/>
                <a:gd name="T62" fmla="*/ 18 w 360"/>
                <a:gd name="T63" fmla="*/ 259 h 360"/>
                <a:gd name="T64" fmla="*/ 0 w 360"/>
                <a:gd name="T65" fmla="*/ 180 h 360"/>
                <a:gd name="T66" fmla="*/ 18 w 360"/>
                <a:gd name="T67" fmla="*/ 101 h 360"/>
                <a:gd name="T68" fmla="*/ 67 w 360"/>
                <a:gd name="T69" fmla="*/ 39 h 360"/>
                <a:gd name="T70" fmla="*/ 137 w 360"/>
                <a:gd name="T71" fmla="*/ 5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0" h="360">
                  <a:moveTo>
                    <a:pt x="342" y="139"/>
                  </a:moveTo>
                  <a:lnTo>
                    <a:pt x="191" y="183"/>
                  </a:lnTo>
                  <a:lnTo>
                    <a:pt x="304" y="291"/>
                  </a:lnTo>
                  <a:lnTo>
                    <a:pt x="322" y="267"/>
                  </a:lnTo>
                  <a:lnTo>
                    <a:pt x="335" y="241"/>
                  </a:lnTo>
                  <a:lnTo>
                    <a:pt x="345" y="211"/>
                  </a:lnTo>
                  <a:lnTo>
                    <a:pt x="346" y="180"/>
                  </a:lnTo>
                  <a:lnTo>
                    <a:pt x="342" y="139"/>
                  </a:lnTo>
                  <a:close/>
                  <a:moveTo>
                    <a:pt x="184" y="11"/>
                  </a:moveTo>
                  <a:lnTo>
                    <a:pt x="184" y="172"/>
                  </a:lnTo>
                  <a:lnTo>
                    <a:pt x="338" y="128"/>
                  </a:lnTo>
                  <a:lnTo>
                    <a:pt x="325" y="97"/>
                  </a:lnTo>
                  <a:lnTo>
                    <a:pt x="306" y="69"/>
                  </a:lnTo>
                  <a:lnTo>
                    <a:pt x="281" y="46"/>
                  </a:lnTo>
                  <a:lnTo>
                    <a:pt x="252" y="29"/>
                  </a:lnTo>
                  <a:lnTo>
                    <a:pt x="220" y="16"/>
                  </a:lnTo>
                  <a:lnTo>
                    <a:pt x="184" y="11"/>
                  </a:lnTo>
                  <a:close/>
                  <a:moveTo>
                    <a:pt x="173" y="11"/>
                  </a:moveTo>
                  <a:lnTo>
                    <a:pt x="135" y="18"/>
                  </a:lnTo>
                  <a:lnTo>
                    <a:pt x="101" y="31"/>
                  </a:lnTo>
                  <a:lnTo>
                    <a:pt x="72" y="51"/>
                  </a:lnTo>
                  <a:lnTo>
                    <a:pt x="47" y="77"/>
                  </a:lnTo>
                  <a:lnTo>
                    <a:pt x="27" y="106"/>
                  </a:lnTo>
                  <a:lnTo>
                    <a:pt x="16" y="142"/>
                  </a:lnTo>
                  <a:lnTo>
                    <a:pt x="11" y="180"/>
                  </a:lnTo>
                  <a:lnTo>
                    <a:pt x="16" y="219"/>
                  </a:lnTo>
                  <a:lnTo>
                    <a:pt x="27" y="254"/>
                  </a:lnTo>
                  <a:lnTo>
                    <a:pt x="49" y="285"/>
                  </a:lnTo>
                  <a:lnTo>
                    <a:pt x="73" y="311"/>
                  </a:lnTo>
                  <a:lnTo>
                    <a:pt x="106" y="331"/>
                  </a:lnTo>
                  <a:lnTo>
                    <a:pt x="140" y="344"/>
                  </a:lnTo>
                  <a:lnTo>
                    <a:pt x="180" y="349"/>
                  </a:lnTo>
                  <a:lnTo>
                    <a:pt x="212" y="345"/>
                  </a:lnTo>
                  <a:lnTo>
                    <a:pt x="243" y="335"/>
                  </a:lnTo>
                  <a:lnTo>
                    <a:pt x="271" y="321"/>
                  </a:lnTo>
                  <a:lnTo>
                    <a:pt x="296" y="299"/>
                  </a:lnTo>
                  <a:lnTo>
                    <a:pt x="173" y="183"/>
                  </a:lnTo>
                  <a:lnTo>
                    <a:pt x="173" y="11"/>
                  </a:lnTo>
                  <a:close/>
                  <a:moveTo>
                    <a:pt x="180" y="0"/>
                  </a:moveTo>
                  <a:lnTo>
                    <a:pt x="219" y="5"/>
                  </a:lnTo>
                  <a:lnTo>
                    <a:pt x="255" y="16"/>
                  </a:lnTo>
                  <a:lnTo>
                    <a:pt x="288" y="36"/>
                  </a:lnTo>
                  <a:lnTo>
                    <a:pt x="315" y="62"/>
                  </a:lnTo>
                  <a:lnTo>
                    <a:pt x="337" y="93"/>
                  </a:lnTo>
                  <a:lnTo>
                    <a:pt x="351" y="128"/>
                  </a:lnTo>
                  <a:lnTo>
                    <a:pt x="353" y="131"/>
                  </a:lnTo>
                  <a:lnTo>
                    <a:pt x="353" y="133"/>
                  </a:lnTo>
                  <a:lnTo>
                    <a:pt x="358" y="155"/>
                  </a:lnTo>
                  <a:lnTo>
                    <a:pt x="360" y="180"/>
                  </a:lnTo>
                  <a:lnTo>
                    <a:pt x="356" y="214"/>
                  </a:lnTo>
                  <a:lnTo>
                    <a:pt x="346" y="247"/>
                  </a:lnTo>
                  <a:lnTo>
                    <a:pt x="330" y="278"/>
                  </a:lnTo>
                  <a:lnTo>
                    <a:pt x="310" y="304"/>
                  </a:lnTo>
                  <a:lnTo>
                    <a:pt x="309" y="304"/>
                  </a:lnTo>
                  <a:lnTo>
                    <a:pt x="309" y="304"/>
                  </a:lnTo>
                  <a:lnTo>
                    <a:pt x="283" y="327"/>
                  </a:lnTo>
                  <a:lnTo>
                    <a:pt x="250" y="345"/>
                  </a:lnTo>
                  <a:lnTo>
                    <a:pt x="216" y="357"/>
                  </a:lnTo>
                  <a:lnTo>
                    <a:pt x="180" y="360"/>
                  </a:lnTo>
                  <a:lnTo>
                    <a:pt x="137" y="355"/>
                  </a:lnTo>
                  <a:lnTo>
                    <a:pt x="99" y="342"/>
                  </a:lnTo>
                  <a:lnTo>
                    <a:pt x="67" y="321"/>
                  </a:lnTo>
                  <a:lnTo>
                    <a:pt x="39" y="293"/>
                  </a:lnTo>
                  <a:lnTo>
                    <a:pt x="18" y="259"/>
                  </a:lnTo>
                  <a:lnTo>
                    <a:pt x="4" y="221"/>
                  </a:lnTo>
                  <a:lnTo>
                    <a:pt x="0" y="180"/>
                  </a:lnTo>
                  <a:lnTo>
                    <a:pt x="4" y="139"/>
                  </a:lnTo>
                  <a:lnTo>
                    <a:pt x="18" y="101"/>
                  </a:lnTo>
                  <a:lnTo>
                    <a:pt x="39" y="67"/>
                  </a:lnTo>
                  <a:lnTo>
                    <a:pt x="67" y="39"/>
                  </a:lnTo>
                  <a:lnTo>
                    <a:pt x="99" y="18"/>
                  </a:lnTo>
                  <a:lnTo>
                    <a:pt x="137" y="5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433"/>
            <p:cNvSpPr>
              <a:spLocks noEditPoints="1"/>
            </p:cNvSpPr>
            <p:nvPr/>
          </p:nvSpPr>
          <p:spPr bwMode="auto">
            <a:xfrm>
              <a:off x="2555776" y="3867894"/>
              <a:ext cx="365659" cy="336203"/>
            </a:xfrm>
            <a:custGeom>
              <a:avLst/>
              <a:gdLst>
                <a:gd name="T0" fmla="*/ 137 w 360"/>
                <a:gd name="T1" fmla="*/ 288 h 331"/>
                <a:gd name="T2" fmla="*/ 122 w 360"/>
                <a:gd name="T3" fmla="*/ 303 h 331"/>
                <a:gd name="T4" fmla="*/ 94 w 360"/>
                <a:gd name="T5" fmla="*/ 306 h 331"/>
                <a:gd name="T6" fmla="*/ 252 w 360"/>
                <a:gd name="T7" fmla="*/ 320 h 331"/>
                <a:gd name="T8" fmla="*/ 237 w 360"/>
                <a:gd name="T9" fmla="*/ 306 h 331"/>
                <a:gd name="T10" fmla="*/ 212 w 360"/>
                <a:gd name="T11" fmla="*/ 298 h 331"/>
                <a:gd name="T12" fmla="*/ 209 w 360"/>
                <a:gd name="T13" fmla="*/ 266 h 331"/>
                <a:gd name="T14" fmla="*/ 29 w 360"/>
                <a:gd name="T15" fmla="*/ 14 h 331"/>
                <a:gd name="T16" fmla="*/ 19 w 360"/>
                <a:gd name="T17" fmla="*/ 17 h 331"/>
                <a:gd name="T18" fmla="*/ 13 w 360"/>
                <a:gd name="T19" fmla="*/ 25 h 331"/>
                <a:gd name="T20" fmla="*/ 11 w 360"/>
                <a:gd name="T21" fmla="*/ 234 h 331"/>
                <a:gd name="T22" fmla="*/ 14 w 360"/>
                <a:gd name="T23" fmla="*/ 246 h 331"/>
                <a:gd name="T24" fmla="*/ 24 w 360"/>
                <a:gd name="T25" fmla="*/ 252 h 331"/>
                <a:gd name="T26" fmla="*/ 328 w 360"/>
                <a:gd name="T27" fmla="*/ 252 h 331"/>
                <a:gd name="T28" fmla="*/ 340 w 360"/>
                <a:gd name="T29" fmla="*/ 249 h 331"/>
                <a:gd name="T30" fmla="*/ 346 w 360"/>
                <a:gd name="T31" fmla="*/ 241 h 331"/>
                <a:gd name="T32" fmla="*/ 346 w 360"/>
                <a:gd name="T33" fmla="*/ 32 h 331"/>
                <a:gd name="T34" fmla="*/ 343 w 360"/>
                <a:gd name="T35" fmla="*/ 20 h 331"/>
                <a:gd name="T36" fmla="*/ 335 w 360"/>
                <a:gd name="T37" fmla="*/ 14 h 331"/>
                <a:gd name="T38" fmla="*/ 29 w 360"/>
                <a:gd name="T39" fmla="*/ 14 h 331"/>
                <a:gd name="T40" fmla="*/ 328 w 360"/>
                <a:gd name="T41" fmla="*/ 0 h 331"/>
                <a:gd name="T42" fmla="*/ 355 w 360"/>
                <a:gd name="T43" fmla="*/ 15 h 331"/>
                <a:gd name="T44" fmla="*/ 360 w 360"/>
                <a:gd name="T45" fmla="*/ 234 h 331"/>
                <a:gd name="T46" fmla="*/ 345 w 360"/>
                <a:gd name="T47" fmla="*/ 261 h 331"/>
                <a:gd name="T48" fmla="*/ 220 w 360"/>
                <a:gd name="T49" fmla="*/ 266 h 331"/>
                <a:gd name="T50" fmla="*/ 227 w 360"/>
                <a:gd name="T51" fmla="*/ 292 h 331"/>
                <a:gd name="T52" fmla="*/ 256 w 360"/>
                <a:gd name="T53" fmla="*/ 295 h 331"/>
                <a:gd name="T54" fmla="*/ 263 w 360"/>
                <a:gd name="T55" fmla="*/ 331 h 331"/>
                <a:gd name="T56" fmla="*/ 83 w 360"/>
                <a:gd name="T57" fmla="*/ 295 h 331"/>
                <a:gd name="T58" fmla="*/ 106 w 360"/>
                <a:gd name="T59" fmla="*/ 293 h 331"/>
                <a:gd name="T60" fmla="*/ 126 w 360"/>
                <a:gd name="T61" fmla="*/ 288 h 331"/>
                <a:gd name="T62" fmla="*/ 29 w 360"/>
                <a:gd name="T63" fmla="*/ 266 h 331"/>
                <a:gd name="T64" fmla="*/ 3 w 360"/>
                <a:gd name="T65" fmla="*/ 251 h 331"/>
                <a:gd name="T66" fmla="*/ 0 w 360"/>
                <a:gd name="T67" fmla="*/ 32 h 331"/>
                <a:gd name="T68" fmla="*/ 14 w 360"/>
                <a:gd name="T69" fmla="*/ 5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0" h="331">
                  <a:moveTo>
                    <a:pt x="137" y="266"/>
                  </a:moveTo>
                  <a:lnTo>
                    <a:pt x="137" y="288"/>
                  </a:lnTo>
                  <a:lnTo>
                    <a:pt x="134" y="298"/>
                  </a:lnTo>
                  <a:lnTo>
                    <a:pt x="122" y="303"/>
                  </a:lnTo>
                  <a:lnTo>
                    <a:pt x="109" y="306"/>
                  </a:lnTo>
                  <a:lnTo>
                    <a:pt x="94" y="306"/>
                  </a:lnTo>
                  <a:lnTo>
                    <a:pt x="94" y="320"/>
                  </a:lnTo>
                  <a:lnTo>
                    <a:pt x="252" y="320"/>
                  </a:lnTo>
                  <a:lnTo>
                    <a:pt x="252" y="306"/>
                  </a:lnTo>
                  <a:lnTo>
                    <a:pt x="237" y="306"/>
                  </a:lnTo>
                  <a:lnTo>
                    <a:pt x="224" y="303"/>
                  </a:lnTo>
                  <a:lnTo>
                    <a:pt x="212" y="298"/>
                  </a:lnTo>
                  <a:lnTo>
                    <a:pt x="209" y="288"/>
                  </a:lnTo>
                  <a:lnTo>
                    <a:pt x="209" y="266"/>
                  </a:lnTo>
                  <a:lnTo>
                    <a:pt x="137" y="266"/>
                  </a:lnTo>
                  <a:close/>
                  <a:moveTo>
                    <a:pt x="29" y="14"/>
                  </a:moveTo>
                  <a:lnTo>
                    <a:pt x="24" y="14"/>
                  </a:lnTo>
                  <a:lnTo>
                    <a:pt x="19" y="17"/>
                  </a:lnTo>
                  <a:lnTo>
                    <a:pt x="14" y="20"/>
                  </a:lnTo>
                  <a:lnTo>
                    <a:pt x="13" y="25"/>
                  </a:lnTo>
                  <a:lnTo>
                    <a:pt x="11" y="32"/>
                  </a:lnTo>
                  <a:lnTo>
                    <a:pt x="11" y="234"/>
                  </a:lnTo>
                  <a:lnTo>
                    <a:pt x="13" y="241"/>
                  </a:lnTo>
                  <a:lnTo>
                    <a:pt x="14" y="246"/>
                  </a:lnTo>
                  <a:lnTo>
                    <a:pt x="19" y="249"/>
                  </a:lnTo>
                  <a:lnTo>
                    <a:pt x="24" y="252"/>
                  </a:lnTo>
                  <a:lnTo>
                    <a:pt x="29" y="252"/>
                  </a:lnTo>
                  <a:lnTo>
                    <a:pt x="328" y="252"/>
                  </a:lnTo>
                  <a:lnTo>
                    <a:pt x="335" y="252"/>
                  </a:lnTo>
                  <a:lnTo>
                    <a:pt x="340" y="249"/>
                  </a:lnTo>
                  <a:lnTo>
                    <a:pt x="343" y="246"/>
                  </a:lnTo>
                  <a:lnTo>
                    <a:pt x="346" y="241"/>
                  </a:lnTo>
                  <a:lnTo>
                    <a:pt x="346" y="234"/>
                  </a:lnTo>
                  <a:lnTo>
                    <a:pt x="346" y="32"/>
                  </a:lnTo>
                  <a:lnTo>
                    <a:pt x="346" y="25"/>
                  </a:lnTo>
                  <a:lnTo>
                    <a:pt x="343" y="20"/>
                  </a:lnTo>
                  <a:lnTo>
                    <a:pt x="340" y="17"/>
                  </a:lnTo>
                  <a:lnTo>
                    <a:pt x="335" y="14"/>
                  </a:lnTo>
                  <a:lnTo>
                    <a:pt x="328" y="14"/>
                  </a:lnTo>
                  <a:lnTo>
                    <a:pt x="29" y="14"/>
                  </a:lnTo>
                  <a:close/>
                  <a:moveTo>
                    <a:pt x="29" y="0"/>
                  </a:moveTo>
                  <a:lnTo>
                    <a:pt x="328" y="0"/>
                  </a:lnTo>
                  <a:lnTo>
                    <a:pt x="345" y="5"/>
                  </a:lnTo>
                  <a:lnTo>
                    <a:pt x="355" y="15"/>
                  </a:lnTo>
                  <a:lnTo>
                    <a:pt x="360" y="32"/>
                  </a:lnTo>
                  <a:lnTo>
                    <a:pt x="360" y="234"/>
                  </a:lnTo>
                  <a:lnTo>
                    <a:pt x="355" y="251"/>
                  </a:lnTo>
                  <a:lnTo>
                    <a:pt x="345" y="261"/>
                  </a:lnTo>
                  <a:lnTo>
                    <a:pt x="328" y="266"/>
                  </a:lnTo>
                  <a:lnTo>
                    <a:pt x="220" y="266"/>
                  </a:lnTo>
                  <a:lnTo>
                    <a:pt x="220" y="288"/>
                  </a:lnTo>
                  <a:lnTo>
                    <a:pt x="227" y="292"/>
                  </a:lnTo>
                  <a:lnTo>
                    <a:pt x="240" y="293"/>
                  </a:lnTo>
                  <a:lnTo>
                    <a:pt x="256" y="295"/>
                  </a:lnTo>
                  <a:lnTo>
                    <a:pt x="263" y="295"/>
                  </a:lnTo>
                  <a:lnTo>
                    <a:pt x="263" y="331"/>
                  </a:lnTo>
                  <a:lnTo>
                    <a:pt x="83" y="331"/>
                  </a:lnTo>
                  <a:lnTo>
                    <a:pt x="83" y="295"/>
                  </a:lnTo>
                  <a:lnTo>
                    <a:pt x="90" y="295"/>
                  </a:lnTo>
                  <a:lnTo>
                    <a:pt x="106" y="293"/>
                  </a:lnTo>
                  <a:lnTo>
                    <a:pt x="119" y="292"/>
                  </a:lnTo>
                  <a:lnTo>
                    <a:pt x="126" y="288"/>
                  </a:lnTo>
                  <a:lnTo>
                    <a:pt x="126" y="266"/>
                  </a:lnTo>
                  <a:lnTo>
                    <a:pt x="29" y="266"/>
                  </a:lnTo>
                  <a:lnTo>
                    <a:pt x="14" y="261"/>
                  </a:lnTo>
                  <a:lnTo>
                    <a:pt x="3" y="251"/>
                  </a:lnTo>
                  <a:lnTo>
                    <a:pt x="0" y="234"/>
                  </a:lnTo>
                  <a:lnTo>
                    <a:pt x="0" y="32"/>
                  </a:lnTo>
                  <a:lnTo>
                    <a:pt x="3" y="15"/>
                  </a:lnTo>
                  <a:lnTo>
                    <a:pt x="14" y="5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71" name="Freeform 390"/>
          <p:cNvSpPr>
            <a:spLocks noEditPoints="1"/>
          </p:cNvSpPr>
          <p:nvPr/>
        </p:nvSpPr>
        <p:spPr bwMode="auto">
          <a:xfrm>
            <a:off x="2728816" y="953666"/>
            <a:ext cx="320475" cy="323577"/>
          </a:xfrm>
          <a:custGeom>
            <a:avLst/>
            <a:gdLst>
              <a:gd name="T0" fmla="*/ 26 w 310"/>
              <a:gd name="T1" fmla="*/ 292 h 313"/>
              <a:gd name="T2" fmla="*/ 126 w 310"/>
              <a:gd name="T3" fmla="*/ 300 h 313"/>
              <a:gd name="T4" fmla="*/ 180 w 310"/>
              <a:gd name="T5" fmla="*/ 282 h 313"/>
              <a:gd name="T6" fmla="*/ 119 w 310"/>
              <a:gd name="T7" fmla="*/ 275 h 313"/>
              <a:gd name="T8" fmla="*/ 27 w 310"/>
              <a:gd name="T9" fmla="*/ 267 h 313"/>
              <a:gd name="T10" fmla="*/ 14 w 310"/>
              <a:gd name="T11" fmla="*/ 249 h 313"/>
              <a:gd name="T12" fmla="*/ 94 w 310"/>
              <a:gd name="T13" fmla="*/ 266 h 313"/>
              <a:gd name="T14" fmla="*/ 176 w 310"/>
              <a:gd name="T15" fmla="*/ 249 h 313"/>
              <a:gd name="T16" fmla="*/ 144 w 310"/>
              <a:gd name="T17" fmla="*/ 236 h 313"/>
              <a:gd name="T18" fmla="*/ 47 w 310"/>
              <a:gd name="T19" fmla="*/ 236 h 313"/>
              <a:gd name="T20" fmla="*/ 283 w 310"/>
              <a:gd name="T21" fmla="*/ 202 h 313"/>
              <a:gd name="T22" fmla="*/ 202 w 310"/>
              <a:gd name="T23" fmla="*/ 210 h 313"/>
              <a:gd name="T24" fmla="*/ 216 w 310"/>
              <a:gd name="T25" fmla="*/ 236 h 313"/>
              <a:gd name="T26" fmla="*/ 296 w 310"/>
              <a:gd name="T27" fmla="*/ 220 h 313"/>
              <a:gd name="T28" fmla="*/ 11 w 310"/>
              <a:gd name="T29" fmla="*/ 208 h 313"/>
              <a:gd name="T30" fmla="*/ 65 w 310"/>
              <a:gd name="T31" fmla="*/ 228 h 313"/>
              <a:gd name="T32" fmla="*/ 165 w 310"/>
              <a:gd name="T33" fmla="*/ 218 h 313"/>
              <a:gd name="T34" fmla="*/ 163 w 310"/>
              <a:gd name="T35" fmla="*/ 195 h 313"/>
              <a:gd name="T36" fmla="*/ 70 w 310"/>
              <a:gd name="T37" fmla="*/ 203 h 313"/>
              <a:gd name="T38" fmla="*/ 299 w 310"/>
              <a:gd name="T39" fmla="*/ 159 h 313"/>
              <a:gd name="T40" fmla="*/ 216 w 310"/>
              <a:gd name="T41" fmla="*/ 176 h 313"/>
              <a:gd name="T42" fmla="*/ 216 w 310"/>
              <a:gd name="T43" fmla="*/ 198 h 313"/>
              <a:gd name="T44" fmla="*/ 296 w 310"/>
              <a:gd name="T45" fmla="*/ 184 h 313"/>
              <a:gd name="T46" fmla="*/ 65 w 310"/>
              <a:gd name="T47" fmla="*/ 153 h 313"/>
              <a:gd name="T48" fmla="*/ 11 w 310"/>
              <a:gd name="T49" fmla="*/ 172 h 313"/>
              <a:gd name="T50" fmla="*/ 65 w 310"/>
              <a:gd name="T51" fmla="*/ 192 h 313"/>
              <a:gd name="T52" fmla="*/ 165 w 310"/>
              <a:gd name="T53" fmla="*/ 182 h 313"/>
              <a:gd name="T54" fmla="*/ 165 w 310"/>
              <a:gd name="T55" fmla="*/ 161 h 313"/>
              <a:gd name="T56" fmla="*/ 130 w 310"/>
              <a:gd name="T57" fmla="*/ 123 h 313"/>
              <a:gd name="T58" fmla="*/ 186 w 310"/>
              <a:gd name="T59" fmla="*/ 161 h 313"/>
              <a:gd name="T60" fmla="*/ 284 w 310"/>
              <a:gd name="T61" fmla="*/ 153 h 313"/>
              <a:gd name="T62" fmla="*/ 283 w 310"/>
              <a:gd name="T63" fmla="*/ 130 h 313"/>
              <a:gd name="T64" fmla="*/ 191 w 310"/>
              <a:gd name="T65" fmla="*/ 138 h 313"/>
              <a:gd name="T66" fmla="*/ 130 w 310"/>
              <a:gd name="T67" fmla="*/ 87 h 313"/>
              <a:gd name="T68" fmla="*/ 162 w 310"/>
              <a:gd name="T69" fmla="*/ 122 h 313"/>
              <a:gd name="T70" fmla="*/ 268 w 310"/>
              <a:gd name="T71" fmla="*/ 122 h 313"/>
              <a:gd name="T72" fmla="*/ 299 w 310"/>
              <a:gd name="T73" fmla="*/ 87 h 313"/>
              <a:gd name="T74" fmla="*/ 216 w 310"/>
              <a:gd name="T75" fmla="*/ 104 h 313"/>
              <a:gd name="T76" fmla="*/ 130 w 310"/>
              <a:gd name="T77" fmla="*/ 87 h 313"/>
              <a:gd name="T78" fmla="*/ 145 w 310"/>
              <a:gd name="T79" fmla="*/ 81 h 313"/>
              <a:gd name="T80" fmla="*/ 245 w 310"/>
              <a:gd name="T81" fmla="*/ 89 h 313"/>
              <a:gd name="T82" fmla="*/ 299 w 310"/>
              <a:gd name="T83" fmla="*/ 71 h 313"/>
              <a:gd name="T84" fmla="*/ 240 w 310"/>
              <a:gd name="T85" fmla="*/ 66 h 313"/>
              <a:gd name="T86" fmla="*/ 147 w 310"/>
              <a:gd name="T87" fmla="*/ 58 h 313"/>
              <a:gd name="T88" fmla="*/ 162 w 310"/>
              <a:gd name="T89" fmla="*/ 18 h 313"/>
              <a:gd name="T90" fmla="*/ 134 w 310"/>
              <a:gd name="T91" fmla="*/ 40 h 313"/>
              <a:gd name="T92" fmla="*/ 216 w 310"/>
              <a:gd name="T93" fmla="*/ 54 h 313"/>
              <a:gd name="T94" fmla="*/ 296 w 310"/>
              <a:gd name="T95" fmla="*/ 40 h 313"/>
              <a:gd name="T96" fmla="*/ 268 w 310"/>
              <a:gd name="T97" fmla="*/ 18 h 313"/>
              <a:gd name="T98" fmla="*/ 238 w 310"/>
              <a:gd name="T99" fmla="*/ 2 h 313"/>
              <a:gd name="T100" fmla="*/ 307 w 310"/>
              <a:gd name="T101" fmla="*/ 23 h 313"/>
              <a:gd name="T102" fmla="*/ 310 w 310"/>
              <a:gd name="T103" fmla="*/ 215 h 313"/>
              <a:gd name="T104" fmla="*/ 260 w 310"/>
              <a:gd name="T105" fmla="*/ 244 h 313"/>
              <a:gd name="T106" fmla="*/ 191 w 310"/>
              <a:gd name="T107" fmla="*/ 246 h 313"/>
              <a:gd name="T108" fmla="*/ 160 w 310"/>
              <a:gd name="T109" fmla="*/ 306 h 313"/>
              <a:gd name="T110" fmla="*/ 72 w 310"/>
              <a:gd name="T111" fmla="*/ 313 h 313"/>
              <a:gd name="T112" fmla="*/ 3 w 310"/>
              <a:gd name="T113" fmla="*/ 290 h 313"/>
              <a:gd name="T114" fmla="*/ 1 w 310"/>
              <a:gd name="T115" fmla="*/ 164 h 313"/>
              <a:gd name="T116" fmla="*/ 70 w 310"/>
              <a:gd name="T117" fmla="*/ 140 h 313"/>
              <a:gd name="T118" fmla="*/ 119 w 310"/>
              <a:gd name="T119" fmla="*/ 36 h 313"/>
              <a:gd name="T120" fmla="*/ 148 w 310"/>
              <a:gd name="T121" fmla="*/ 9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10" h="313">
                <a:moveTo>
                  <a:pt x="11" y="261"/>
                </a:moveTo>
                <a:lnTo>
                  <a:pt x="11" y="280"/>
                </a:lnTo>
                <a:lnTo>
                  <a:pt x="14" y="285"/>
                </a:lnTo>
                <a:lnTo>
                  <a:pt x="26" y="292"/>
                </a:lnTo>
                <a:lnTo>
                  <a:pt x="44" y="297"/>
                </a:lnTo>
                <a:lnTo>
                  <a:pt x="67" y="300"/>
                </a:lnTo>
                <a:lnTo>
                  <a:pt x="94" y="302"/>
                </a:lnTo>
                <a:lnTo>
                  <a:pt x="126" y="300"/>
                </a:lnTo>
                <a:lnTo>
                  <a:pt x="148" y="297"/>
                </a:lnTo>
                <a:lnTo>
                  <a:pt x="165" y="292"/>
                </a:lnTo>
                <a:lnTo>
                  <a:pt x="176" y="287"/>
                </a:lnTo>
                <a:lnTo>
                  <a:pt x="180" y="282"/>
                </a:lnTo>
                <a:lnTo>
                  <a:pt x="180" y="261"/>
                </a:lnTo>
                <a:lnTo>
                  <a:pt x="163" y="267"/>
                </a:lnTo>
                <a:lnTo>
                  <a:pt x="144" y="272"/>
                </a:lnTo>
                <a:lnTo>
                  <a:pt x="119" y="275"/>
                </a:lnTo>
                <a:lnTo>
                  <a:pt x="94" y="277"/>
                </a:lnTo>
                <a:lnTo>
                  <a:pt x="70" y="275"/>
                </a:lnTo>
                <a:lnTo>
                  <a:pt x="47" y="272"/>
                </a:lnTo>
                <a:lnTo>
                  <a:pt x="27" y="267"/>
                </a:lnTo>
                <a:lnTo>
                  <a:pt x="11" y="261"/>
                </a:lnTo>
                <a:close/>
                <a:moveTo>
                  <a:pt x="11" y="225"/>
                </a:moveTo>
                <a:lnTo>
                  <a:pt x="11" y="244"/>
                </a:lnTo>
                <a:lnTo>
                  <a:pt x="14" y="249"/>
                </a:lnTo>
                <a:lnTo>
                  <a:pt x="26" y="254"/>
                </a:lnTo>
                <a:lnTo>
                  <a:pt x="42" y="259"/>
                </a:lnTo>
                <a:lnTo>
                  <a:pt x="65" y="264"/>
                </a:lnTo>
                <a:lnTo>
                  <a:pt x="94" y="266"/>
                </a:lnTo>
                <a:lnTo>
                  <a:pt x="124" y="264"/>
                </a:lnTo>
                <a:lnTo>
                  <a:pt x="148" y="259"/>
                </a:lnTo>
                <a:lnTo>
                  <a:pt x="165" y="254"/>
                </a:lnTo>
                <a:lnTo>
                  <a:pt x="176" y="249"/>
                </a:lnTo>
                <a:lnTo>
                  <a:pt x="180" y="244"/>
                </a:lnTo>
                <a:lnTo>
                  <a:pt x="180" y="225"/>
                </a:lnTo>
                <a:lnTo>
                  <a:pt x="163" y="231"/>
                </a:lnTo>
                <a:lnTo>
                  <a:pt x="144" y="236"/>
                </a:lnTo>
                <a:lnTo>
                  <a:pt x="119" y="239"/>
                </a:lnTo>
                <a:lnTo>
                  <a:pt x="94" y="241"/>
                </a:lnTo>
                <a:lnTo>
                  <a:pt x="70" y="239"/>
                </a:lnTo>
                <a:lnTo>
                  <a:pt x="47" y="236"/>
                </a:lnTo>
                <a:lnTo>
                  <a:pt x="27" y="231"/>
                </a:lnTo>
                <a:lnTo>
                  <a:pt x="11" y="225"/>
                </a:lnTo>
                <a:close/>
                <a:moveTo>
                  <a:pt x="299" y="195"/>
                </a:moveTo>
                <a:lnTo>
                  <a:pt x="283" y="202"/>
                </a:lnTo>
                <a:lnTo>
                  <a:pt x="263" y="207"/>
                </a:lnTo>
                <a:lnTo>
                  <a:pt x="240" y="210"/>
                </a:lnTo>
                <a:lnTo>
                  <a:pt x="216" y="212"/>
                </a:lnTo>
                <a:lnTo>
                  <a:pt x="202" y="210"/>
                </a:lnTo>
                <a:lnTo>
                  <a:pt x="191" y="210"/>
                </a:lnTo>
                <a:lnTo>
                  <a:pt x="191" y="234"/>
                </a:lnTo>
                <a:lnTo>
                  <a:pt x="202" y="236"/>
                </a:lnTo>
                <a:lnTo>
                  <a:pt x="216" y="236"/>
                </a:lnTo>
                <a:lnTo>
                  <a:pt x="245" y="234"/>
                </a:lnTo>
                <a:lnTo>
                  <a:pt x="268" y="231"/>
                </a:lnTo>
                <a:lnTo>
                  <a:pt x="286" y="226"/>
                </a:lnTo>
                <a:lnTo>
                  <a:pt x="296" y="220"/>
                </a:lnTo>
                <a:lnTo>
                  <a:pt x="299" y="215"/>
                </a:lnTo>
                <a:lnTo>
                  <a:pt x="299" y="195"/>
                </a:lnTo>
                <a:close/>
                <a:moveTo>
                  <a:pt x="11" y="189"/>
                </a:moveTo>
                <a:lnTo>
                  <a:pt x="11" y="208"/>
                </a:lnTo>
                <a:lnTo>
                  <a:pt x="14" y="213"/>
                </a:lnTo>
                <a:lnTo>
                  <a:pt x="26" y="218"/>
                </a:lnTo>
                <a:lnTo>
                  <a:pt x="42" y="223"/>
                </a:lnTo>
                <a:lnTo>
                  <a:pt x="65" y="228"/>
                </a:lnTo>
                <a:lnTo>
                  <a:pt x="94" y="230"/>
                </a:lnTo>
                <a:lnTo>
                  <a:pt x="124" y="228"/>
                </a:lnTo>
                <a:lnTo>
                  <a:pt x="148" y="223"/>
                </a:lnTo>
                <a:lnTo>
                  <a:pt x="165" y="218"/>
                </a:lnTo>
                <a:lnTo>
                  <a:pt x="176" y="213"/>
                </a:lnTo>
                <a:lnTo>
                  <a:pt x="180" y="208"/>
                </a:lnTo>
                <a:lnTo>
                  <a:pt x="180" y="189"/>
                </a:lnTo>
                <a:lnTo>
                  <a:pt x="163" y="195"/>
                </a:lnTo>
                <a:lnTo>
                  <a:pt x="144" y="200"/>
                </a:lnTo>
                <a:lnTo>
                  <a:pt x="119" y="203"/>
                </a:lnTo>
                <a:lnTo>
                  <a:pt x="94" y="205"/>
                </a:lnTo>
                <a:lnTo>
                  <a:pt x="70" y="203"/>
                </a:lnTo>
                <a:lnTo>
                  <a:pt x="47" y="200"/>
                </a:lnTo>
                <a:lnTo>
                  <a:pt x="27" y="195"/>
                </a:lnTo>
                <a:lnTo>
                  <a:pt x="11" y="189"/>
                </a:lnTo>
                <a:close/>
                <a:moveTo>
                  <a:pt x="299" y="159"/>
                </a:moveTo>
                <a:lnTo>
                  <a:pt x="283" y="166"/>
                </a:lnTo>
                <a:lnTo>
                  <a:pt x="263" y="171"/>
                </a:lnTo>
                <a:lnTo>
                  <a:pt x="240" y="174"/>
                </a:lnTo>
                <a:lnTo>
                  <a:pt x="216" y="176"/>
                </a:lnTo>
                <a:lnTo>
                  <a:pt x="191" y="174"/>
                </a:lnTo>
                <a:lnTo>
                  <a:pt x="191" y="198"/>
                </a:lnTo>
                <a:lnTo>
                  <a:pt x="202" y="198"/>
                </a:lnTo>
                <a:lnTo>
                  <a:pt x="216" y="198"/>
                </a:lnTo>
                <a:lnTo>
                  <a:pt x="245" y="197"/>
                </a:lnTo>
                <a:lnTo>
                  <a:pt x="268" y="194"/>
                </a:lnTo>
                <a:lnTo>
                  <a:pt x="284" y="189"/>
                </a:lnTo>
                <a:lnTo>
                  <a:pt x="296" y="184"/>
                </a:lnTo>
                <a:lnTo>
                  <a:pt x="299" y="179"/>
                </a:lnTo>
                <a:lnTo>
                  <a:pt x="299" y="159"/>
                </a:lnTo>
                <a:close/>
                <a:moveTo>
                  <a:pt x="94" y="151"/>
                </a:moveTo>
                <a:lnTo>
                  <a:pt x="65" y="153"/>
                </a:lnTo>
                <a:lnTo>
                  <a:pt x="42" y="156"/>
                </a:lnTo>
                <a:lnTo>
                  <a:pt x="26" y="161"/>
                </a:lnTo>
                <a:lnTo>
                  <a:pt x="14" y="167"/>
                </a:lnTo>
                <a:lnTo>
                  <a:pt x="11" y="172"/>
                </a:lnTo>
                <a:lnTo>
                  <a:pt x="14" y="177"/>
                </a:lnTo>
                <a:lnTo>
                  <a:pt x="26" y="182"/>
                </a:lnTo>
                <a:lnTo>
                  <a:pt x="42" y="187"/>
                </a:lnTo>
                <a:lnTo>
                  <a:pt x="65" y="192"/>
                </a:lnTo>
                <a:lnTo>
                  <a:pt x="94" y="194"/>
                </a:lnTo>
                <a:lnTo>
                  <a:pt x="124" y="192"/>
                </a:lnTo>
                <a:lnTo>
                  <a:pt x="148" y="187"/>
                </a:lnTo>
                <a:lnTo>
                  <a:pt x="165" y="182"/>
                </a:lnTo>
                <a:lnTo>
                  <a:pt x="176" y="177"/>
                </a:lnTo>
                <a:lnTo>
                  <a:pt x="180" y="172"/>
                </a:lnTo>
                <a:lnTo>
                  <a:pt x="176" y="167"/>
                </a:lnTo>
                <a:lnTo>
                  <a:pt x="165" y="161"/>
                </a:lnTo>
                <a:lnTo>
                  <a:pt x="148" y="156"/>
                </a:lnTo>
                <a:lnTo>
                  <a:pt x="124" y="153"/>
                </a:lnTo>
                <a:lnTo>
                  <a:pt x="94" y="151"/>
                </a:lnTo>
                <a:close/>
                <a:moveTo>
                  <a:pt x="130" y="123"/>
                </a:moveTo>
                <a:lnTo>
                  <a:pt x="130" y="141"/>
                </a:lnTo>
                <a:lnTo>
                  <a:pt x="155" y="146"/>
                </a:lnTo>
                <a:lnTo>
                  <a:pt x="175" y="153"/>
                </a:lnTo>
                <a:lnTo>
                  <a:pt x="186" y="161"/>
                </a:lnTo>
                <a:lnTo>
                  <a:pt x="216" y="162"/>
                </a:lnTo>
                <a:lnTo>
                  <a:pt x="245" y="161"/>
                </a:lnTo>
                <a:lnTo>
                  <a:pt x="268" y="158"/>
                </a:lnTo>
                <a:lnTo>
                  <a:pt x="284" y="153"/>
                </a:lnTo>
                <a:lnTo>
                  <a:pt x="296" y="148"/>
                </a:lnTo>
                <a:lnTo>
                  <a:pt x="299" y="143"/>
                </a:lnTo>
                <a:lnTo>
                  <a:pt x="299" y="123"/>
                </a:lnTo>
                <a:lnTo>
                  <a:pt x="283" y="130"/>
                </a:lnTo>
                <a:lnTo>
                  <a:pt x="263" y="135"/>
                </a:lnTo>
                <a:lnTo>
                  <a:pt x="240" y="138"/>
                </a:lnTo>
                <a:lnTo>
                  <a:pt x="216" y="140"/>
                </a:lnTo>
                <a:lnTo>
                  <a:pt x="191" y="138"/>
                </a:lnTo>
                <a:lnTo>
                  <a:pt x="166" y="135"/>
                </a:lnTo>
                <a:lnTo>
                  <a:pt x="147" y="130"/>
                </a:lnTo>
                <a:lnTo>
                  <a:pt x="130" y="123"/>
                </a:lnTo>
                <a:close/>
                <a:moveTo>
                  <a:pt x="130" y="87"/>
                </a:moveTo>
                <a:lnTo>
                  <a:pt x="130" y="107"/>
                </a:lnTo>
                <a:lnTo>
                  <a:pt x="134" y="112"/>
                </a:lnTo>
                <a:lnTo>
                  <a:pt x="145" y="117"/>
                </a:lnTo>
                <a:lnTo>
                  <a:pt x="162" y="122"/>
                </a:lnTo>
                <a:lnTo>
                  <a:pt x="186" y="125"/>
                </a:lnTo>
                <a:lnTo>
                  <a:pt x="216" y="126"/>
                </a:lnTo>
                <a:lnTo>
                  <a:pt x="245" y="125"/>
                </a:lnTo>
                <a:lnTo>
                  <a:pt x="268" y="122"/>
                </a:lnTo>
                <a:lnTo>
                  <a:pt x="284" y="117"/>
                </a:lnTo>
                <a:lnTo>
                  <a:pt x="296" y="112"/>
                </a:lnTo>
                <a:lnTo>
                  <a:pt x="299" y="107"/>
                </a:lnTo>
                <a:lnTo>
                  <a:pt x="299" y="87"/>
                </a:lnTo>
                <a:lnTo>
                  <a:pt x="283" y="94"/>
                </a:lnTo>
                <a:lnTo>
                  <a:pt x="263" y="99"/>
                </a:lnTo>
                <a:lnTo>
                  <a:pt x="240" y="102"/>
                </a:lnTo>
                <a:lnTo>
                  <a:pt x="216" y="104"/>
                </a:lnTo>
                <a:lnTo>
                  <a:pt x="191" y="102"/>
                </a:lnTo>
                <a:lnTo>
                  <a:pt x="166" y="99"/>
                </a:lnTo>
                <a:lnTo>
                  <a:pt x="147" y="94"/>
                </a:lnTo>
                <a:lnTo>
                  <a:pt x="130" y="87"/>
                </a:lnTo>
                <a:close/>
                <a:moveTo>
                  <a:pt x="130" y="51"/>
                </a:moveTo>
                <a:lnTo>
                  <a:pt x="130" y="71"/>
                </a:lnTo>
                <a:lnTo>
                  <a:pt x="134" y="76"/>
                </a:lnTo>
                <a:lnTo>
                  <a:pt x="145" y="81"/>
                </a:lnTo>
                <a:lnTo>
                  <a:pt x="162" y="86"/>
                </a:lnTo>
                <a:lnTo>
                  <a:pt x="186" y="89"/>
                </a:lnTo>
                <a:lnTo>
                  <a:pt x="216" y="90"/>
                </a:lnTo>
                <a:lnTo>
                  <a:pt x="245" y="89"/>
                </a:lnTo>
                <a:lnTo>
                  <a:pt x="268" y="86"/>
                </a:lnTo>
                <a:lnTo>
                  <a:pt x="284" y="81"/>
                </a:lnTo>
                <a:lnTo>
                  <a:pt x="296" y="76"/>
                </a:lnTo>
                <a:lnTo>
                  <a:pt x="299" y="71"/>
                </a:lnTo>
                <a:lnTo>
                  <a:pt x="299" y="51"/>
                </a:lnTo>
                <a:lnTo>
                  <a:pt x="283" y="58"/>
                </a:lnTo>
                <a:lnTo>
                  <a:pt x="263" y="63"/>
                </a:lnTo>
                <a:lnTo>
                  <a:pt x="240" y="66"/>
                </a:lnTo>
                <a:lnTo>
                  <a:pt x="216" y="68"/>
                </a:lnTo>
                <a:lnTo>
                  <a:pt x="191" y="66"/>
                </a:lnTo>
                <a:lnTo>
                  <a:pt x="166" y="63"/>
                </a:lnTo>
                <a:lnTo>
                  <a:pt x="147" y="58"/>
                </a:lnTo>
                <a:lnTo>
                  <a:pt x="130" y="51"/>
                </a:lnTo>
                <a:close/>
                <a:moveTo>
                  <a:pt x="216" y="14"/>
                </a:moveTo>
                <a:lnTo>
                  <a:pt x="186" y="15"/>
                </a:lnTo>
                <a:lnTo>
                  <a:pt x="162" y="18"/>
                </a:lnTo>
                <a:lnTo>
                  <a:pt x="145" y="23"/>
                </a:lnTo>
                <a:lnTo>
                  <a:pt x="134" y="28"/>
                </a:lnTo>
                <a:lnTo>
                  <a:pt x="130" y="35"/>
                </a:lnTo>
                <a:lnTo>
                  <a:pt x="134" y="40"/>
                </a:lnTo>
                <a:lnTo>
                  <a:pt x="145" y="45"/>
                </a:lnTo>
                <a:lnTo>
                  <a:pt x="162" y="50"/>
                </a:lnTo>
                <a:lnTo>
                  <a:pt x="186" y="53"/>
                </a:lnTo>
                <a:lnTo>
                  <a:pt x="216" y="54"/>
                </a:lnTo>
                <a:lnTo>
                  <a:pt x="245" y="53"/>
                </a:lnTo>
                <a:lnTo>
                  <a:pt x="268" y="50"/>
                </a:lnTo>
                <a:lnTo>
                  <a:pt x="284" y="45"/>
                </a:lnTo>
                <a:lnTo>
                  <a:pt x="296" y="40"/>
                </a:lnTo>
                <a:lnTo>
                  <a:pt x="299" y="35"/>
                </a:lnTo>
                <a:lnTo>
                  <a:pt x="296" y="28"/>
                </a:lnTo>
                <a:lnTo>
                  <a:pt x="284" y="23"/>
                </a:lnTo>
                <a:lnTo>
                  <a:pt x="268" y="18"/>
                </a:lnTo>
                <a:lnTo>
                  <a:pt x="245" y="15"/>
                </a:lnTo>
                <a:lnTo>
                  <a:pt x="216" y="14"/>
                </a:lnTo>
                <a:close/>
                <a:moveTo>
                  <a:pt x="216" y="0"/>
                </a:moveTo>
                <a:lnTo>
                  <a:pt x="238" y="2"/>
                </a:lnTo>
                <a:lnTo>
                  <a:pt x="261" y="5"/>
                </a:lnTo>
                <a:lnTo>
                  <a:pt x="281" y="9"/>
                </a:lnTo>
                <a:lnTo>
                  <a:pt x="297" y="15"/>
                </a:lnTo>
                <a:lnTo>
                  <a:pt x="307" y="23"/>
                </a:lnTo>
                <a:lnTo>
                  <a:pt x="310" y="35"/>
                </a:lnTo>
                <a:lnTo>
                  <a:pt x="310" y="36"/>
                </a:lnTo>
                <a:lnTo>
                  <a:pt x="310" y="36"/>
                </a:lnTo>
                <a:lnTo>
                  <a:pt x="310" y="215"/>
                </a:lnTo>
                <a:lnTo>
                  <a:pt x="307" y="226"/>
                </a:lnTo>
                <a:lnTo>
                  <a:pt x="296" y="234"/>
                </a:lnTo>
                <a:lnTo>
                  <a:pt x="281" y="239"/>
                </a:lnTo>
                <a:lnTo>
                  <a:pt x="260" y="244"/>
                </a:lnTo>
                <a:lnTo>
                  <a:pt x="238" y="248"/>
                </a:lnTo>
                <a:lnTo>
                  <a:pt x="216" y="248"/>
                </a:lnTo>
                <a:lnTo>
                  <a:pt x="202" y="248"/>
                </a:lnTo>
                <a:lnTo>
                  <a:pt x="191" y="246"/>
                </a:lnTo>
                <a:lnTo>
                  <a:pt x="191" y="282"/>
                </a:lnTo>
                <a:lnTo>
                  <a:pt x="188" y="292"/>
                </a:lnTo>
                <a:lnTo>
                  <a:pt x="176" y="300"/>
                </a:lnTo>
                <a:lnTo>
                  <a:pt x="160" y="306"/>
                </a:lnTo>
                <a:lnTo>
                  <a:pt x="140" y="310"/>
                </a:lnTo>
                <a:lnTo>
                  <a:pt x="117" y="313"/>
                </a:lnTo>
                <a:lnTo>
                  <a:pt x="94" y="313"/>
                </a:lnTo>
                <a:lnTo>
                  <a:pt x="72" y="313"/>
                </a:lnTo>
                <a:lnTo>
                  <a:pt x="49" y="310"/>
                </a:lnTo>
                <a:lnTo>
                  <a:pt x="29" y="305"/>
                </a:lnTo>
                <a:lnTo>
                  <a:pt x="14" y="298"/>
                </a:lnTo>
                <a:lnTo>
                  <a:pt x="3" y="290"/>
                </a:lnTo>
                <a:lnTo>
                  <a:pt x="0" y="280"/>
                </a:lnTo>
                <a:lnTo>
                  <a:pt x="0" y="169"/>
                </a:lnTo>
                <a:lnTo>
                  <a:pt x="0" y="166"/>
                </a:lnTo>
                <a:lnTo>
                  <a:pt x="1" y="164"/>
                </a:lnTo>
                <a:lnTo>
                  <a:pt x="11" y="156"/>
                </a:lnTo>
                <a:lnTo>
                  <a:pt x="26" y="148"/>
                </a:lnTo>
                <a:lnTo>
                  <a:pt x="47" y="143"/>
                </a:lnTo>
                <a:lnTo>
                  <a:pt x="70" y="140"/>
                </a:lnTo>
                <a:lnTo>
                  <a:pt x="94" y="140"/>
                </a:lnTo>
                <a:lnTo>
                  <a:pt x="119" y="140"/>
                </a:lnTo>
                <a:lnTo>
                  <a:pt x="119" y="36"/>
                </a:lnTo>
                <a:lnTo>
                  <a:pt x="119" y="36"/>
                </a:lnTo>
                <a:lnTo>
                  <a:pt x="119" y="35"/>
                </a:lnTo>
                <a:lnTo>
                  <a:pt x="122" y="23"/>
                </a:lnTo>
                <a:lnTo>
                  <a:pt x="134" y="15"/>
                </a:lnTo>
                <a:lnTo>
                  <a:pt x="148" y="9"/>
                </a:lnTo>
                <a:lnTo>
                  <a:pt x="168" y="5"/>
                </a:lnTo>
                <a:lnTo>
                  <a:pt x="191" y="2"/>
                </a:lnTo>
                <a:lnTo>
                  <a:pt x="21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72" name="Группа 71"/>
          <p:cNvGrpSpPr/>
          <p:nvPr/>
        </p:nvGrpSpPr>
        <p:grpSpPr>
          <a:xfrm>
            <a:off x="2987949" y="881658"/>
            <a:ext cx="408832" cy="408832"/>
            <a:chOff x="-1741488" y="-1001712"/>
            <a:chExt cx="560388" cy="560388"/>
          </a:xfrm>
          <a:solidFill>
            <a:schemeClr val="bg1"/>
          </a:solidFill>
        </p:grpSpPr>
        <p:sp>
          <p:nvSpPr>
            <p:cNvPr id="73" name="Freeform 364"/>
            <p:cNvSpPr>
              <a:spLocks noEditPoints="1"/>
            </p:cNvSpPr>
            <p:nvPr/>
          </p:nvSpPr>
          <p:spPr bwMode="auto">
            <a:xfrm>
              <a:off x="-1741488" y="-1001712"/>
              <a:ext cx="428625" cy="428625"/>
            </a:xfrm>
            <a:custGeom>
              <a:avLst/>
              <a:gdLst>
                <a:gd name="T0" fmla="*/ 134 w 270"/>
                <a:gd name="T1" fmla="*/ 11 h 270"/>
                <a:gd name="T2" fmla="*/ 101 w 270"/>
                <a:gd name="T3" fmla="*/ 16 h 270"/>
                <a:gd name="T4" fmla="*/ 72 w 270"/>
                <a:gd name="T5" fmla="*/ 29 h 270"/>
                <a:gd name="T6" fmla="*/ 47 w 270"/>
                <a:gd name="T7" fmla="*/ 47 h 270"/>
                <a:gd name="T8" fmla="*/ 27 w 270"/>
                <a:gd name="T9" fmla="*/ 74 h 270"/>
                <a:gd name="T10" fmla="*/ 16 w 270"/>
                <a:gd name="T11" fmla="*/ 103 h 270"/>
                <a:gd name="T12" fmla="*/ 11 w 270"/>
                <a:gd name="T13" fmla="*/ 134 h 270"/>
                <a:gd name="T14" fmla="*/ 16 w 270"/>
                <a:gd name="T15" fmla="*/ 167 h 270"/>
                <a:gd name="T16" fmla="*/ 27 w 270"/>
                <a:gd name="T17" fmla="*/ 196 h 270"/>
                <a:gd name="T18" fmla="*/ 47 w 270"/>
                <a:gd name="T19" fmla="*/ 223 h 270"/>
                <a:gd name="T20" fmla="*/ 72 w 270"/>
                <a:gd name="T21" fmla="*/ 241 h 270"/>
                <a:gd name="T22" fmla="*/ 101 w 270"/>
                <a:gd name="T23" fmla="*/ 254 h 270"/>
                <a:gd name="T24" fmla="*/ 134 w 270"/>
                <a:gd name="T25" fmla="*/ 259 h 270"/>
                <a:gd name="T26" fmla="*/ 166 w 270"/>
                <a:gd name="T27" fmla="*/ 254 h 270"/>
                <a:gd name="T28" fmla="*/ 196 w 270"/>
                <a:gd name="T29" fmla="*/ 241 h 270"/>
                <a:gd name="T30" fmla="*/ 220 w 270"/>
                <a:gd name="T31" fmla="*/ 223 h 270"/>
                <a:gd name="T32" fmla="*/ 240 w 270"/>
                <a:gd name="T33" fmla="*/ 196 h 270"/>
                <a:gd name="T34" fmla="*/ 253 w 270"/>
                <a:gd name="T35" fmla="*/ 167 h 270"/>
                <a:gd name="T36" fmla="*/ 256 w 270"/>
                <a:gd name="T37" fmla="*/ 134 h 270"/>
                <a:gd name="T38" fmla="*/ 253 w 270"/>
                <a:gd name="T39" fmla="*/ 103 h 270"/>
                <a:gd name="T40" fmla="*/ 240 w 270"/>
                <a:gd name="T41" fmla="*/ 74 h 270"/>
                <a:gd name="T42" fmla="*/ 220 w 270"/>
                <a:gd name="T43" fmla="*/ 47 h 270"/>
                <a:gd name="T44" fmla="*/ 196 w 270"/>
                <a:gd name="T45" fmla="*/ 29 h 270"/>
                <a:gd name="T46" fmla="*/ 166 w 270"/>
                <a:gd name="T47" fmla="*/ 16 h 270"/>
                <a:gd name="T48" fmla="*/ 134 w 270"/>
                <a:gd name="T49" fmla="*/ 11 h 270"/>
                <a:gd name="T50" fmla="*/ 134 w 270"/>
                <a:gd name="T51" fmla="*/ 0 h 270"/>
                <a:gd name="T52" fmla="*/ 170 w 270"/>
                <a:gd name="T53" fmla="*/ 5 h 270"/>
                <a:gd name="T54" fmla="*/ 202 w 270"/>
                <a:gd name="T55" fmla="*/ 18 h 270"/>
                <a:gd name="T56" fmla="*/ 229 w 270"/>
                <a:gd name="T57" fmla="*/ 39 h 270"/>
                <a:gd name="T58" fmla="*/ 250 w 270"/>
                <a:gd name="T59" fmla="*/ 67 h 270"/>
                <a:gd name="T60" fmla="*/ 265 w 270"/>
                <a:gd name="T61" fmla="*/ 100 h 270"/>
                <a:gd name="T62" fmla="*/ 270 w 270"/>
                <a:gd name="T63" fmla="*/ 134 h 270"/>
                <a:gd name="T64" fmla="*/ 265 w 270"/>
                <a:gd name="T65" fmla="*/ 170 h 270"/>
                <a:gd name="T66" fmla="*/ 250 w 270"/>
                <a:gd name="T67" fmla="*/ 203 h 270"/>
                <a:gd name="T68" fmla="*/ 229 w 270"/>
                <a:gd name="T69" fmla="*/ 231 h 270"/>
                <a:gd name="T70" fmla="*/ 202 w 270"/>
                <a:gd name="T71" fmla="*/ 252 h 270"/>
                <a:gd name="T72" fmla="*/ 170 w 270"/>
                <a:gd name="T73" fmla="*/ 265 h 270"/>
                <a:gd name="T74" fmla="*/ 134 w 270"/>
                <a:gd name="T75" fmla="*/ 270 h 270"/>
                <a:gd name="T76" fmla="*/ 98 w 270"/>
                <a:gd name="T77" fmla="*/ 265 h 270"/>
                <a:gd name="T78" fmla="*/ 67 w 270"/>
                <a:gd name="T79" fmla="*/ 252 h 270"/>
                <a:gd name="T80" fmla="*/ 39 w 270"/>
                <a:gd name="T81" fmla="*/ 231 h 270"/>
                <a:gd name="T82" fmla="*/ 18 w 270"/>
                <a:gd name="T83" fmla="*/ 203 h 270"/>
                <a:gd name="T84" fmla="*/ 4 w 270"/>
                <a:gd name="T85" fmla="*/ 170 h 270"/>
                <a:gd name="T86" fmla="*/ 0 w 270"/>
                <a:gd name="T87" fmla="*/ 134 h 270"/>
                <a:gd name="T88" fmla="*/ 4 w 270"/>
                <a:gd name="T89" fmla="*/ 100 h 270"/>
                <a:gd name="T90" fmla="*/ 18 w 270"/>
                <a:gd name="T91" fmla="*/ 67 h 270"/>
                <a:gd name="T92" fmla="*/ 39 w 270"/>
                <a:gd name="T93" fmla="*/ 39 h 270"/>
                <a:gd name="T94" fmla="*/ 67 w 270"/>
                <a:gd name="T95" fmla="*/ 18 h 270"/>
                <a:gd name="T96" fmla="*/ 98 w 270"/>
                <a:gd name="T97" fmla="*/ 5 h 270"/>
                <a:gd name="T98" fmla="*/ 134 w 270"/>
                <a:gd name="T99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0" h="270">
                  <a:moveTo>
                    <a:pt x="134" y="11"/>
                  </a:moveTo>
                  <a:lnTo>
                    <a:pt x="101" y="16"/>
                  </a:lnTo>
                  <a:lnTo>
                    <a:pt x="72" y="29"/>
                  </a:lnTo>
                  <a:lnTo>
                    <a:pt x="47" y="47"/>
                  </a:lnTo>
                  <a:lnTo>
                    <a:pt x="27" y="74"/>
                  </a:lnTo>
                  <a:lnTo>
                    <a:pt x="16" y="103"/>
                  </a:lnTo>
                  <a:lnTo>
                    <a:pt x="11" y="134"/>
                  </a:lnTo>
                  <a:lnTo>
                    <a:pt x="16" y="167"/>
                  </a:lnTo>
                  <a:lnTo>
                    <a:pt x="27" y="196"/>
                  </a:lnTo>
                  <a:lnTo>
                    <a:pt x="47" y="223"/>
                  </a:lnTo>
                  <a:lnTo>
                    <a:pt x="72" y="241"/>
                  </a:lnTo>
                  <a:lnTo>
                    <a:pt x="101" y="254"/>
                  </a:lnTo>
                  <a:lnTo>
                    <a:pt x="134" y="259"/>
                  </a:lnTo>
                  <a:lnTo>
                    <a:pt x="166" y="254"/>
                  </a:lnTo>
                  <a:lnTo>
                    <a:pt x="196" y="241"/>
                  </a:lnTo>
                  <a:lnTo>
                    <a:pt x="220" y="223"/>
                  </a:lnTo>
                  <a:lnTo>
                    <a:pt x="240" y="196"/>
                  </a:lnTo>
                  <a:lnTo>
                    <a:pt x="253" y="167"/>
                  </a:lnTo>
                  <a:lnTo>
                    <a:pt x="256" y="134"/>
                  </a:lnTo>
                  <a:lnTo>
                    <a:pt x="253" y="103"/>
                  </a:lnTo>
                  <a:lnTo>
                    <a:pt x="240" y="74"/>
                  </a:lnTo>
                  <a:lnTo>
                    <a:pt x="220" y="47"/>
                  </a:lnTo>
                  <a:lnTo>
                    <a:pt x="196" y="29"/>
                  </a:lnTo>
                  <a:lnTo>
                    <a:pt x="166" y="16"/>
                  </a:lnTo>
                  <a:lnTo>
                    <a:pt x="134" y="11"/>
                  </a:lnTo>
                  <a:close/>
                  <a:moveTo>
                    <a:pt x="134" y="0"/>
                  </a:moveTo>
                  <a:lnTo>
                    <a:pt x="170" y="5"/>
                  </a:lnTo>
                  <a:lnTo>
                    <a:pt x="202" y="18"/>
                  </a:lnTo>
                  <a:lnTo>
                    <a:pt x="229" y="39"/>
                  </a:lnTo>
                  <a:lnTo>
                    <a:pt x="250" y="67"/>
                  </a:lnTo>
                  <a:lnTo>
                    <a:pt x="265" y="100"/>
                  </a:lnTo>
                  <a:lnTo>
                    <a:pt x="270" y="134"/>
                  </a:lnTo>
                  <a:lnTo>
                    <a:pt x="265" y="170"/>
                  </a:lnTo>
                  <a:lnTo>
                    <a:pt x="250" y="203"/>
                  </a:lnTo>
                  <a:lnTo>
                    <a:pt x="229" y="231"/>
                  </a:lnTo>
                  <a:lnTo>
                    <a:pt x="202" y="252"/>
                  </a:lnTo>
                  <a:lnTo>
                    <a:pt x="170" y="265"/>
                  </a:lnTo>
                  <a:lnTo>
                    <a:pt x="134" y="270"/>
                  </a:lnTo>
                  <a:lnTo>
                    <a:pt x="98" y="265"/>
                  </a:lnTo>
                  <a:lnTo>
                    <a:pt x="67" y="252"/>
                  </a:lnTo>
                  <a:lnTo>
                    <a:pt x="39" y="231"/>
                  </a:lnTo>
                  <a:lnTo>
                    <a:pt x="18" y="203"/>
                  </a:lnTo>
                  <a:lnTo>
                    <a:pt x="4" y="170"/>
                  </a:lnTo>
                  <a:lnTo>
                    <a:pt x="0" y="134"/>
                  </a:lnTo>
                  <a:lnTo>
                    <a:pt x="4" y="100"/>
                  </a:lnTo>
                  <a:lnTo>
                    <a:pt x="18" y="67"/>
                  </a:lnTo>
                  <a:lnTo>
                    <a:pt x="39" y="39"/>
                  </a:lnTo>
                  <a:lnTo>
                    <a:pt x="67" y="18"/>
                  </a:lnTo>
                  <a:lnTo>
                    <a:pt x="98" y="5"/>
                  </a:lnTo>
                  <a:lnTo>
                    <a:pt x="1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Freeform 372"/>
            <p:cNvSpPr>
              <a:spLocks noEditPoints="1"/>
            </p:cNvSpPr>
            <p:nvPr/>
          </p:nvSpPr>
          <p:spPr bwMode="auto">
            <a:xfrm>
              <a:off x="-1397000" y="-655637"/>
              <a:ext cx="215900" cy="214313"/>
            </a:xfrm>
            <a:custGeom>
              <a:avLst/>
              <a:gdLst>
                <a:gd name="T0" fmla="*/ 39 w 136"/>
                <a:gd name="T1" fmla="*/ 16 h 135"/>
                <a:gd name="T2" fmla="*/ 18 w 136"/>
                <a:gd name="T3" fmla="*/ 37 h 135"/>
                <a:gd name="T4" fmla="*/ 103 w 136"/>
                <a:gd name="T5" fmla="*/ 122 h 135"/>
                <a:gd name="T6" fmla="*/ 110 w 136"/>
                <a:gd name="T7" fmla="*/ 121 h 135"/>
                <a:gd name="T8" fmla="*/ 115 w 136"/>
                <a:gd name="T9" fmla="*/ 117 h 135"/>
                <a:gd name="T10" fmla="*/ 120 w 136"/>
                <a:gd name="T11" fmla="*/ 114 h 135"/>
                <a:gd name="T12" fmla="*/ 123 w 136"/>
                <a:gd name="T13" fmla="*/ 108 h 135"/>
                <a:gd name="T14" fmla="*/ 125 w 136"/>
                <a:gd name="T15" fmla="*/ 101 h 135"/>
                <a:gd name="T16" fmla="*/ 39 w 136"/>
                <a:gd name="T17" fmla="*/ 16 h 135"/>
                <a:gd name="T18" fmla="*/ 39 w 136"/>
                <a:gd name="T19" fmla="*/ 0 h 135"/>
                <a:gd name="T20" fmla="*/ 136 w 136"/>
                <a:gd name="T21" fmla="*/ 96 h 135"/>
                <a:gd name="T22" fmla="*/ 136 w 136"/>
                <a:gd name="T23" fmla="*/ 99 h 135"/>
                <a:gd name="T24" fmla="*/ 134 w 136"/>
                <a:gd name="T25" fmla="*/ 113 h 135"/>
                <a:gd name="T26" fmla="*/ 126 w 136"/>
                <a:gd name="T27" fmla="*/ 124 h 135"/>
                <a:gd name="T28" fmla="*/ 115 w 136"/>
                <a:gd name="T29" fmla="*/ 132 h 135"/>
                <a:gd name="T30" fmla="*/ 102 w 136"/>
                <a:gd name="T31" fmla="*/ 135 h 135"/>
                <a:gd name="T32" fmla="*/ 98 w 136"/>
                <a:gd name="T33" fmla="*/ 135 h 135"/>
                <a:gd name="T34" fmla="*/ 0 w 136"/>
                <a:gd name="T35" fmla="*/ 37 h 135"/>
                <a:gd name="T36" fmla="*/ 39 w 136"/>
                <a:gd name="T3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6" h="135">
                  <a:moveTo>
                    <a:pt x="39" y="16"/>
                  </a:moveTo>
                  <a:lnTo>
                    <a:pt x="18" y="37"/>
                  </a:lnTo>
                  <a:lnTo>
                    <a:pt x="103" y="122"/>
                  </a:lnTo>
                  <a:lnTo>
                    <a:pt x="110" y="121"/>
                  </a:lnTo>
                  <a:lnTo>
                    <a:pt x="115" y="117"/>
                  </a:lnTo>
                  <a:lnTo>
                    <a:pt x="120" y="114"/>
                  </a:lnTo>
                  <a:lnTo>
                    <a:pt x="123" y="108"/>
                  </a:lnTo>
                  <a:lnTo>
                    <a:pt x="125" y="101"/>
                  </a:lnTo>
                  <a:lnTo>
                    <a:pt x="39" y="16"/>
                  </a:lnTo>
                  <a:close/>
                  <a:moveTo>
                    <a:pt x="39" y="0"/>
                  </a:moveTo>
                  <a:lnTo>
                    <a:pt x="136" y="96"/>
                  </a:lnTo>
                  <a:lnTo>
                    <a:pt x="136" y="99"/>
                  </a:lnTo>
                  <a:lnTo>
                    <a:pt x="134" y="113"/>
                  </a:lnTo>
                  <a:lnTo>
                    <a:pt x="126" y="124"/>
                  </a:lnTo>
                  <a:lnTo>
                    <a:pt x="115" y="132"/>
                  </a:lnTo>
                  <a:lnTo>
                    <a:pt x="102" y="135"/>
                  </a:lnTo>
                  <a:lnTo>
                    <a:pt x="98" y="135"/>
                  </a:lnTo>
                  <a:lnTo>
                    <a:pt x="0" y="37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2617118" y="1665362"/>
            <a:ext cx="321940" cy="321940"/>
            <a:chOff x="-2495550" y="4352925"/>
            <a:chExt cx="531813" cy="531813"/>
          </a:xfrm>
          <a:solidFill>
            <a:schemeClr val="bg1"/>
          </a:solidFill>
        </p:grpSpPr>
        <p:sp>
          <p:nvSpPr>
            <p:cNvPr id="76" name="Freeform 413"/>
            <p:cNvSpPr>
              <a:spLocks noEditPoints="1"/>
            </p:cNvSpPr>
            <p:nvPr/>
          </p:nvSpPr>
          <p:spPr bwMode="auto">
            <a:xfrm>
              <a:off x="-2495550" y="4352925"/>
              <a:ext cx="531813" cy="531813"/>
            </a:xfrm>
            <a:custGeom>
              <a:avLst/>
              <a:gdLst>
                <a:gd name="T0" fmla="*/ 11 w 335"/>
                <a:gd name="T1" fmla="*/ 306 h 335"/>
                <a:gd name="T2" fmla="*/ 15 w 335"/>
                <a:gd name="T3" fmla="*/ 315 h 335"/>
                <a:gd name="T4" fmla="*/ 25 w 335"/>
                <a:gd name="T5" fmla="*/ 322 h 335"/>
                <a:gd name="T6" fmla="*/ 306 w 335"/>
                <a:gd name="T7" fmla="*/ 324 h 335"/>
                <a:gd name="T8" fmla="*/ 316 w 335"/>
                <a:gd name="T9" fmla="*/ 320 h 335"/>
                <a:gd name="T10" fmla="*/ 322 w 335"/>
                <a:gd name="T11" fmla="*/ 310 h 335"/>
                <a:gd name="T12" fmla="*/ 324 w 335"/>
                <a:gd name="T13" fmla="*/ 126 h 335"/>
                <a:gd name="T14" fmla="*/ 241 w 335"/>
                <a:gd name="T15" fmla="*/ 0 h 335"/>
                <a:gd name="T16" fmla="*/ 245 w 335"/>
                <a:gd name="T17" fmla="*/ 1 h 335"/>
                <a:gd name="T18" fmla="*/ 245 w 335"/>
                <a:gd name="T19" fmla="*/ 29 h 335"/>
                <a:gd name="T20" fmla="*/ 321 w 335"/>
                <a:gd name="T21" fmla="*/ 34 h 335"/>
                <a:gd name="T22" fmla="*/ 335 w 335"/>
                <a:gd name="T23" fmla="*/ 58 h 335"/>
                <a:gd name="T24" fmla="*/ 332 w 335"/>
                <a:gd name="T25" fmla="*/ 320 h 335"/>
                <a:gd name="T26" fmla="*/ 306 w 335"/>
                <a:gd name="T27" fmla="*/ 335 h 335"/>
                <a:gd name="T28" fmla="*/ 15 w 335"/>
                <a:gd name="T29" fmla="*/ 330 h 335"/>
                <a:gd name="T30" fmla="*/ 0 w 335"/>
                <a:gd name="T31" fmla="*/ 306 h 335"/>
                <a:gd name="T32" fmla="*/ 5 w 335"/>
                <a:gd name="T33" fmla="*/ 44 h 335"/>
                <a:gd name="T34" fmla="*/ 29 w 335"/>
                <a:gd name="T35" fmla="*/ 29 h 335"/>
                <a:gd name="T36" fmla="*/ 79 w 335"/>
                <a:gd name="T37" fmla="*/ 40 h 335"/>
                <a:gd name="T38" fmla="*/ 25 w 335"/>
                <a:gd name="T39" fmla="*/ 42 h 335"/>
                <a:gd name="T40" fmla="*/ 15 w 335"/>
                <a:gd name="T41" fmla="*/ 49 h 335"/>
                <a:gd name="T42" fmla="*/ 11 w 335"/>
                <a:gd name="T43" fmla="*/ 58 h 335"/>
                <a:gd name="T44" fmla="*/ 324 w 335"/>
                <a:gd name="T45" fmla="*/ 112 h 335"/>
                <a:gd name="T46" fmla="*/ 322 w 335"/>
                <a:gd name="T47" fmla="*/ 54 h 335"/>
                <a:gd name="T48" fmla="*/ 316 w 335"/>
                <a:gd name="T49" fmla="*/ 44 h 335"/>
                <a:gd name="T50" fmla="*/ 306 w 335"/>
                <a:gd name="T51" fmla="*/ 40 h 335"/>
                <a:gd name="T52" fmla="*/ 245 w 335"/>
                <a:gd name="T53" fmla="*/ 58 h 335"/>
                <a:gd name="T54" fmla="*/ 244 w 335"/>
                <a:gd name="T55" fmla="*/ 63 h 335"/>
                <a:gd name="T56" fmla="*/ 237 w 335"/>
                <a:gd name="T57" fmla="*/ 63 h 335"/>
                <a:gd name="T58" fmla="*/ 234 w 335"/>
                <a:gd name="T59" fmla="*/ 58 h 335"/>
                <a:gd name="T60" fmla="*/ 236 w 335"/>
                <a:gd name="T61" fmla="*/ 1 h 335"/>
                <a:gd name="T62" fmla="*/ 241 w 335"/>
                <a:gd name="T63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5" h="335">
                  <a:moveTo>
                    <a:pt x="11" y="126"/>
                  </a:moveTo>
                  <a:lnTo>
                    <a:pt x="11" y="306"/>
                  </a:lnTo>
                  <a:lnTo>
                    <a:pt x="13" y="310"/>
                  </a:lnTo>
                  <a:lnTo>
                    <a:pt x="15" y="315"/>
                  </a:lnTo>
                  <a:lnTo>
                    <a:pt x="20" y="320"/>
                  </a:lnTo>
                  <a:lnTo>
                    <a:pt x="25" y="322"/>
                  </a:lnTo>
                  <a:lnTo>
                    <a:pt x="29" y="324"/>
                  </a:lnTo>
                  <a:lnTo>
                    <a:pt x="306" y="324"/>
                  </a:lnTo>
                  <a:lnTo>
                    <a:pt x="311" y="322"/>
                  </a:lnTo>
                  <a:lnTo>
                    <a:pt x="316" y="320"/>
                  </a:lnTo>
                  <a:lnTo>
                    <a:pt x="321" y="315"/>
                  </a:lnTo>
                  <a:lnTo>
                    <a:pt x="322" y="310"/>
                  </a:lnTo>
                  <a:lnTo>
                    <a:pt x="324" y="306"/>
                  </a:lnTo>
                  <a:lnTo>
                    <a:pt x="324" y="126"/>
                  </a:lnTo>
                  <a:lnTo>
                    <a:pt x="11" y="126"/>
                  </a:lnTo>
                  <a:close/>
                  <a:moveTo>
                    <a:pt x="241" y="0"/>
                  </a:moveTo>
                  <a:lnTo>
                    <a:pt x="244" y="0"/>
                  </a:lnTo>
                  <a:lnTo>
                    <a:pt x="245" y="1"/>
                  </a:lnTo>
                  <a:lnTo>
                    <a:pt x="245" y="4"/>
                  </a:lnTo>
                  <a:lnTo>
                    <a:pt x="245" y="29"/>
                  </a:lnTo>
                  <a:lnTo>
                    <a:pt x="306" y="29"/>
                  </a:lnTo>
                  <a:lnTo>
                    <a:pt x="321" y="34"/>
                  </a:lnTo>
                  <a:lnTo>
                    <a:pt x="332" y="44"/>
                  </a:lnTo>
                  <a:lnTo>
                    <a:pt x="335" y="58"/>
                  </a:lnTo>
                  <a:lnTo>
                    <a:pt x="335" y="306"/>
                  </a:lnTo>
                  <a:lnTo>
                    <a:pt x="332" y="320"/>
                  </a:lnTo>
                  <a:lnTo>
                    <a:pt x="321" y="330"/>
                  </a:lnTo>
                  <a:lnTo>
                    <a:pt x="306" y="335"/>
                  </a:lnTo>
                  <a:lnTo>
                    <a:pt x="29" y="335"/>
                  </a:lnTo>
                  <a:lnTo>
                    <a:pt x="15" y="330"/>
                  </a:lnTo>
                  <a:lnTo>
                    <a:pt x="5" y="320"/>
                  </a:lnTo>
                  <a:lnTo>
                    <a:pt x="0" y="306"/>
                  </a:lnTo>
                  <a:lnTo>
                    <a:pt x="0" y="58"/>
                  </a:lnTo>
                  <a:lnTo>
                    <a:pt x="5" y="44"/>
                  </a:lnTo>
                  <a:lnTo>
                    <a:pt x="15" y="34"/>
                  </a:lnTo>
                  <a:lnTo>
                    <a:pt x="29" y="29"/>
                  </a:lnTo>
                  <a:lnTo>
                    <a:pt x="79" y="29"/>
                  </a:lnTo>
                  <a:lnTo>
                    <a:pt x="79" y="40"/>
                  </a:lnTo>
                  <a:lnTo>
                    <a:pt x="29" y="40"/>
                  </a:lnTo>
                  <a:lnTo>
                    <a:pt x="25" y="42"/>
                  </a:lnTo>
                  <a:lnTo>
                    <a:pt x="20" y="44"/>
                  </a:lnTo>
                  <a:lnTo>
                    <a:pt x="15" y="49"/>
                  </a:lnTo>
                  <a:lnTo>
                    <a:pt x="13" y="54"/>
                  </a:lnTo>
                  <a:lnTo>
                    <a:pt x="11" y="58"/>
                  </a:lnTo>
                  <a:lnTo>
                    <a:pt x="11" y="112"/>
                  </a:lnTo>
                  <a:lnTo>
                    <a:pt x="324" y="112"/>
                  </a:lnTo>
                  <a:lnTo>
                    <a:pt x="324" y="58"/>
                  </a:lnTo>
                  <a:lnTo>
                    <a:pt x="322" y="54"/>
                  </a:lnTo>
                  <a:lnTo>
                    <a:pt x="321" y="49"/>
                  </a:lnTo>
                  <a:lnTo>
                    <a:pt x="316" y="44"/>
                  </a:lnTo>
                  <a:lnTo>
                    <a:pt x="311" y="42"/>
                  </a:lnTo>
                  <a:lnTo>
                    <a:pt x="306" y="40"/>
                  </a:lnTo>
                  <a:lnTo>
                    <a:pt x="245" y="40"/>
                  </a:lnTo>
                  <a:lnTo>
                    <a:pt x="245" y="58"/>
                  </a:lnTo>
                  <a:lnTo>
                    <a:pt x="245" y="62"/>
                  </a:lnTo>
                  <a:lnTo>
                    <a:pt x="244" y="63"/>
                  </a:lnTo>
                  <a:lnTo>
                    <a:pt x="241" y="65"/>
                  </a:lnTo>
                  <a:lnTo>
                    <a:pt x="237" y="63"/>
                  </a:lnTo>
                  <a:lnTo>
                    <a:pt x="236" y="62"/>
                  </a:lnTo>
                  <a:lnTo>
                    <a:pt x="234" y="58"/>
                  </a:lnTo>
                  <a:lnTo>
                    <a:pt x="234" y="4"/>
                  </a:lnTo>
                  <a:lnTo>
                    <a:pt x="236" y="1"/>
                  </a:lnTo>
                  <a:lnTo>
                    <a:pt x="237" y="0"/>
                  </a:lnTo>
                  <a:lnTo>
                    <a:pt x="2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Freeform 414"/>
            <p:cNvSpPr>
              <a:spLocks/>
            </p:cNvSpPr>
            <p:nvPr/>
          </p:nvSpPr>
          <p:spPr bwMode="auto">
            <a:xfrm>
              <a:off x="-2352675" y="4352925"/>
              <a:ext cx="211138" cy="103188"/>
            </a:xfrm>
            <a:custGeom>
              <a:avLst/>
              <a:gdLst>
                <a:gd name="T0" fmla="*/ 7 w 133"/>
                <a:gd name="T1" fmla="*/ 0 h 65"/>
                <a:gd name="T2" fmla="*/ 10 w 133"/>
                <a:gd name="T3" fmla="*/ 0 h 65"/>
                <a:gd name="T4" fmla="*/ 11 w 133"/>
                <a:gd name="T5" fmla="*/ 1 h 65"/>
                <a:gd name="T6" fmla="*/ 11 w 133"/>
                <a:gd name="T7" fmla="*/ 4 h 65"/>
                <a:gd name="T8" fmla="*/ 11 w 133"/>
                <a:gd name="T9" fmla="*/ 29 h 65"/>
                <a:gd name="T10" fmla="*/ 133 w 133"/>
                <a:gd name="T11" fmla="*/ 29 h 65"/>
                <a:gd name="T12" fmla="*/ 133 w 133"/>
                <a:gd name="T13" fmla="*/ 40 h 65"/>
                <a:gd name="T14" fmla="*/ 11 w 133"/>
                <a:gd name="T15" fmla="*/ 40 h 65"/>
                <a:gd name="T16" fmla="*/ 11 w 133"/>
                <a:gd name="T17" fmla="*/ 58 h 65"/>
                <a:gd name="T18" fmla="*/ 11 w 133"/>
                <a:gd name="T19" fmla="*/ 62 h 65"/>
                <a:gd name="T20" fmla="*/ 10 w 133"/>
                <a:gd name="T21" fmla="*/ 63 h 65"/>
                <a:gd name="T22" fmla="*/ 7 w 133"/>
                <a:gd name="T23" fmla="*/ 65 h 65"/>
                <a:gd name="T24" fmla="*/ 3 w 133"/>
                <a:gd name="T25" fmla="*/ 63 h 65"/>
                <a:gd name="T26" fmla="*/ 2 w 133"/>
                <a:gd name="T27" fmla="*/ 62 h 65"/>
                <a:gd name="T28" fmla="*/ 0 w 133"/>
                <a:gd name="T29" fmla="*/ 58 h 65"/>
                <a:gd name="T30" fmla="*/ 0 w 133"/>
                <a:gd name="T31" fmla="*/ 4 h 65"/>
                <a:gd name="T32" fmla="*/ 2 w 133"/>
                <a:gd name="T33" fmla="*/ 1 h 65"/>
                <a:gd name="T34" fmla="*/ 3 w 133"/>
                <a:gd name="T35" fmla="*/ 0 h 65"/>
                <a:gd name="T36" fmla="*/ 7 w 133"/>
                <a:gd name="T3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3" h="65">
                  <a:moveTo>
                    <a:pt x="7" y="0"/>
                  </a:moveTo>
                  <a:lnTo>
                    <a:pt x="10" y="0"/>
                  </a:lnTo>
                  <a:lnTo>
                    <a:pt x="11" y="1"/>
                  </a:lnTo>
                  <a:lnTo>
                    <a:pt x="11" y="4"/>
                  </a:lnTo>
                  <a:lnTo>
                    <a:pt x="11" y="29"/>
                  </a:lnTo>
                  <a:lnTo>
                    <a:pt x="133" y="29"/>
                  </a:lnTo>
                  <a:lnTo>
                    <a:pt x="133" y="40"/>
                  </a:lnTo>
                  <a:lnTo>
                    <a:pt x="11" y="40"/>
                  </a:lnTo>
                  <a:lnTo>
                    <a:pt x="11" y="58"/>
                  </a:lnTo>
                  <a:lnTo>
                    <a:pt x="11" y="62"/>
                  </a:lnTo>
                  <a:lnTo>
                    <a:pt x="10" y="63"/>
                  </a:lnTo>
                  <a:lnTo>
                    <a:pt x="7" y="65"/>
                  </a:lnTo>
                  <a:lnTo>
                    <a:pt x="3" y="63"/>
                  </a:lnTo>
                  <a:lnTo>
                    <a:pt x="2" y="62"/>
                  </a:lnTo>
                  <a:lnTo>
                    <a:pt x="0" y="58"/>
                  </a:lnTo>
                  <a:lnTo>
                    <a:pt x="0" y="4"/>
                  </a:lnTo>
                  <a:lnTo>
                    <a:pt x="2" y="1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Freeform 415"/>
            <p:cNvSpPr>
              <a:spLocks/>
            </p:cNvSpPr>
            <p:nvPr/>
          </p:nvSpPr>
          <p:spPr bwMode="auto">
            <a:xfrm>
              <a:off x="-2349500" y="4619625"/>
              <a:ext cx="53975" cy="168275"/>
            </a:xfrm>
            <a:custGeom>
              <a:avLst/>
              <a:gdLst>
                <a:gd name="T0" fmla="*/ 24 w 34"/>
                <a:gd name="T1" fmla="*/ 0 h 106"/>
                <a:gd name="T2" fmla="*/ 34 w 34"/>
                <a:gd name="T3" fmla="*/ 5 h 106"/>
                <a:gd name="T4" fmla="*/ 34 w 34"/>
                <a:gd name="T5" fmla="*/ 106 h 106"/>
                <a:gd name="T6" fmla="*/ 23 w 34"/>
                <a:gd name="T7" fmla="*/ 106 h 106"/>
                <a:gd name="T8" fmla="*/ 23 w 34"/>
                <a:gd name="T9" fmla="*/ 16 h 106"/>
                <a:gd name="T10" fmla="*/ 8 w 34"/>
                <a:gd name="T11" fmla="*/ 28 h 106"/>
                <a:gd name="T12" fmla="*/ 0 w 34"/>
                <a:gd name="T13" fmla="*/ 18 h 106"/>
                <a:gd name="T14" fmla="*/ 24 w 34"/>
                <a:gd name="T1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06">
                  <a:moveTo>
                    <a:pt x="24" y="0"/>
                  </a:moveTo>
                  <a:lnTo>
                    <a:pt x="34" y="5"/>
                  </a:lnTo>
                  <a:lnTo>
                    <a:pt x="34" y="106"/>
                  </a:lnTo>
                  <a:lnTo>
                    <a:pt x="23" y="106"/>
                  </a:lnTo>
                  <a:lnTo>
                    <a:pt x="23" y="16"/>
                  </a:lnTo>
                  <a:lnTo>
                    <a:pt x="8" y="28"/>
                  </a:lnTo>
                  <a:lnTo>
                    <a:pt x="0" y="18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Freeform 416"/>
            <p:cNvSpPr>
              <a:spLocks/>
            </p:cNvSpPr>
            <p:nvPr/>
          </p:nvSpPr>
          <p:spPr bwMode="auto">
            <a:xfrm>
              <a:off x="-2220913" y="4627563"/>
              <a:ext cx="100013" cy="160338"/>
            </a:xfrm>
            <a:custGeom>
              <a:avLst/>
              <a:gdLst>
                <a:gd name="T0" fmla="*/ 7 w 63"/>
                <a:gd name="T1" fmla="*/ 0 h 101"/>
                <a:gd name="T2" fmla="*/ 54 w 63"/>
                <a:gd name="T3" fmla="*/ 0 h 101"/>
                <a:gd name="T4" fmla="*/ 54 w 63"/>
                <a:gd name="T5" fmla="*/ 11 h 101"/>
                <a:gd name="T6" fmla="*/ 18 w 63"/>
                <a:gd name="T7" fmla="*/ 11 h 101"/>
                <a:gd name="T8" fmla="*/ 18 w 63"/>
                <a:gd name="T9" fmla="*/ 36 h 101"/>
                <a:gd name="T10" fmla="*/ 30 w 63"/>
                <a:gd name="T11" fmla="*/ 36 h 101"/>
                <a:gd name="T12" fmla="*/ 46 w 63"/>
                <a:gd name="T13" fmla="*/ 41 h 101"/>
                <a:gd name="T14" fmla="*/ 58 w 63"/>
                <a:gd name="T15" fmla="*/ 52 h 101"/>
                <a:gd name="T16" fmla="*/ 63 w 63"/>
                <a:gd name="T17" fmla="*/ 69 h 101"/>
                <a:gd name="T18" fmla="*/ 58 w 63"/>
                <a:gd name="T19" fmla="*/ 85 h 101"/>
                <a:gd name="T20" fmla="*/ 46 w 63"/>
                <a:gd name="T21" fmla="*/ 97 h 101"/>
                <a:gd name="T22" fmla="*/ 30 w 63"/>
                <a:gd name="T23" fmla="*/ 101 h 101"/>
                <a:gd name="T24" fmla="*/ 18 w 63"/>
                <a:gd name="T25" fmla="*/ 98 h 101"/>
                <a:gd name="T26" fmla="*/ 7 w 63"/>
                <a:gd name="T27" fmla="*/ 92 h 101"/>
                <a:gd name="T28" fmla="*/ 0 w 63"/>
                <a:gd name="T29" fmla="*/ 82 h 101"/>
                <a:gd name="T30" fmla="*/ 12 w 63"/>
                <a:gd name="T31" fmla="*/ 77 h 101"/>
                <a:gd name="T32" fmla="*/ 15 w 63"/>
                <a:gd name="T33" fmla="*/ 82 h 101"/>
                <a:gd name="T34" fmla="*/ 18 w 63"/>
                <a:gd name="T35" fmla="*/ 87 h 101"/>
                <a:gd name="T36" fmla="*/ 23 w 63"/>
                <a:gd name="T37" fmla="*/ 88 h 101"/>
                <a:gd name="T38" fmla="*/ 30 w 63"/>
                <a:gd name="T39" fmla="*/ 90 h 101"/>
                <a:gd name="T40" fmla="*/ 36 w 63"/>
                <a:gd name="T41" fmla="*/ 88 h 101"/>
                <a:gd name="T42" fmla="*/ 41 w 63"/>
                <a:gd name="T43" fmla="*/ 85 h 101"/>
                <a:gd name="T44" fmla="*/ 46 w 63"/>
                <a:gd name="T45" fmla="*/ 80 h 101"/>
                <a:gd name="T46" fmla="*/ 50 w 63"/>
                <a:gd name="T47" fmla="*/ 75 h 101"/>
                <a:gd name="T48" fmla="*/ 50 w 63"/>
                <a:gd name="T49" fmla="*/ 69 h 101"/>
                <a:gd name="T50" fmla="*/ 50 w 63"/>
                <a:gd name="T51" fmla="*/ 62 h 101"/>
                <a:gd name="T52" fmla="*/ 46 w 63"/>
                <a:gd name="T53" fmla="*/ 57 h 101"/>
                <a:gd name="T54" fmla="*/ 41 w 63"/>
                <a:gd name="T55" fmla="*/ 52 h 101"/>
                <a:gd name="T56" fmla="*/ 36 w 63"/>
                <a:gd name="T57" fmla="*/ 49 h 101"/>
                <a:gd name="T58" fmla="*/ 30 w 63"/>
                <a:gd name="T59" fmla="*/ 49 h 101"/>
                <a:gd name="T60" fmla="*/ 7 w 63"/>
                <a:gd name="T61" fmla="*/ 47 h 101"/>
                <a:gd name="T62" fmla="*/ 7 w 63"/>
                <a:gd name="T6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3" h="101">
                  <a:moveTo>
                    <a:pt x="7" y="0"/>
                  </a:moveTo>
                  <a:lnTo>
                    <a:pt x="54" y="0"/>
                  </a:lnTo>
                  <a:lnTo>
                    <a:pt x="54" y="11"/>
                  </a:lnTo>
                  <a:lnTo>
                    <a:pt x="18" y="11"/>
                  </a:lnTo>
                  <a:lnTo>
                    <a:pt x="18" y="36"/>
                  </a:lnTo>
                  <a:lnTo>
                    <a:pt x="30" y="36"/>
                  </a:lnTo>
                  <a:lnTo>
                    <a:pt x="46" y="41"/>
                  </a:lnTo>
                  <a:lnTo>
                    <a:pt x="58" y="52"/>
                  </a:lnTo>
                  <a:lnTo>
                    <a:pt x="63" y="69"/>
                  </a:lnTo>
                  <a:lnTo>
                    <a:pt x="58" y="85"/>
                  </a:lnTo>
                  <a:lnTo>
                    <a:pt x="46" y="97"/>
                  </a:lnTo>
                  <a:lnTo>
                    <a:pt x="30" y="101"/>
                  </a:lnTo>
                  <a:lnTo>
                    <a:pt x="18" y="98"/>
                  </a:lnTo>
                  <a:lnTo>
                    <a:pt x="7" y="92"/>
                  </a:lnTo>
                  <a:lnTo>
                    <a:pt x="0" y="82"/>
                  </a:lnTo>
                  <a:lnTo>
                    <a:pt x="12" y="77"/>
                  </a:lnTo>
                  <a:lnTo>
                    <a:pt x="15" y="82"/>
                  </a:lnTo>
                  <a:lnTo>
                    <a:pt x="18" y="87"/>
                  </a:lnTo>
                  <a:lnTo>
                    <a:pt x="23" y="88"/>
                  </a:lnTo>
                  <a:lnTo>
                    <a:pt x="30" y="90"/>
                  </a:lnTo>
                  <a:lnTo>
                    <a:pt x="36" y="88"/>
                  </a:lnTo>
                  <a:lnTo>
                    <a:pt x="41" y="85"/>
                  </a:lnTo>
                  <a:lnTo>
                    <a:pt x="46" y="80"/>
                  </a:lnTo>
                  <a:lnTo>
                    <a:pt x="50" y="75"/>
                  </a:lnTo>
                  <a:lnTo>
                    <a:pt x="50" y="69"/>
                  </a:lnTo>
                  <a:lnTo>
                    <a:pt x="50" y="62"/>
                  </a:lnTo>
                  <a:lnTo>
                    <a:pt x="46" y="57"/>
                  </a:lnTo>
                  <a:lnTo>
                    <a:pt x="41" y="52"/>
                  </a:lnTo>
                  <a:lnTo>
                    <a:pt x="36" y="49"/>
                  </a:lnTo>
                  <a:lnTo>
                    <a:pt x="30" y="49"/>
                  </a:lnTo>
                  <a:lnTo>
                    <a:pt x="7" y="47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2656359" y="3032373"/>
            <a:ext cx="567158" cy="379762"/>
            <a:chOff x="2780706" y="3003798"/>
            <a:chExt cx="567158" cy="379762"/>
          </a:xfrm>
        </p:grpSpPr>
        <p:grpSp>
          <p:nvGrpSpPr>
            <p:cNvPr id="53" name="Группа 52"/>
            <p:cNvGrpSpPr/>
            <p:nvPr/>
          </p:nvGrpSpPr>
          <p:grpSpPr>
            <a:xfrm>
              <a:off x="2780706" y="3147814"/>
              <a:ext cx="288032" cy="235746"/>
              <a:chOff x="-6291263" y="4403725"/>
              <a:chExt cx="498476" cy="407988"/>
            </a:xfrm>
            <a:solidFill>
              <a:schemeClr val="bg1"/>
            </a:solidFill>
          </p:grpSpPr>
          <p:sp>
            <p:nvSpPr>
              <p:cNvPr id="54" name="Freeform 452"/>
              <p:cNvSpPr>
                <a:spLocks noEditPoints="1"/>
              </p:cNvSpPr>
              <p:nvPr/>
            </p:nvSpPr>
            <p:spPr bwMode="auto">
              <a:xfrm>
                <a:off x="-6291263" y="4554538"/>
                <a:ext cx="104775" cy="106363"/>
              </a:xfrm>
              <a:custGeom>
                <a:avLst/>
                <a:gdLst>
                  <a:gd name="T0" fmla="*/ 33 w 66"/>
                  <a:gd name="T1" fmla="*/ 13 h 67"/>
                  <a:gd name="T2" fmla="*/ 26 w 66"/>
                  <a:gd name="T3" fmla="*/ 13 h 67"/>
                  <a:gd name="T4" fmla="*/ 20 w 66"/>
                  <a:gd name="T5" fmla="*/ 17 h 67"/>
                  <a:gd name="T6" fmla="*/ 17 w 66"/>
                  <a:gd name="T7" fmla="*/ 21 h 67"/>
                  <a:gd name="T8" fmla="*/ 13 w 66"/>
                  <a:gd name="T9" fmla="*/ 28 h 67"/>
                  <a:gd name="T10" fmla="*/ 12 w 66"/>
                  <a:gd name="T11" fmla="*/ 35 h 67"/>
                  <a:gd name="T12" fmla="*/ 13 w 66"/>
                  <a:gd name="T13" fmla="*/ 41 h 67"/>
                  <a:gd name="T14" fmla="*/ 17 w 66"/>
                  <a:gd name="T15" fmla="*/ 46 h 67"/>
                  <a:gd name="T16" fmla="*/ 20 w 66"/>
                  <a:gd name="T17" fmla="*/ 51 h 67"/>
                  <a:gd name="T18" fmla="*/ 26 w 66"/>
                  <a:gd name="T19" fmla="*/ 54 h 67"/>
                  <a:gd name="T20" fmla="*/ 33 w 66"/>
                  <a:gd name="T21" fmla="*/ 54 h 67"/>
                  <a:gd name="T22" fmla="*/ 40 w 66"/>
                  <a:gd name="T23" fmla="*/ 54 h 67"/>
                  <a:gd name="T24" fmla="*/ 46 w 66"/>
                  <a:gd name="T25" fmla="*/ 51 h 67"/>
                  <a:gd name="T26" fmla="*/ 49 w 66"/>
                  <a:gd name="T27" fmla="*/ 46 h 67"/>
                  <a:gd name="T28" fmla="*/ 53 w 66"/>
                  <a:gd name="T29" fmla="*/ 41 h 67"/>
                  <a:gd name="T30" fmla="*/ 54 w 66"/>
                  <a:gd name="T31" fmla="*/ 35 h 67"/>
                  <a:gd name="T32" fmla="*/ 53 w 66"/>
                  <a:gd name="T33" fmla="*/ 28 h 67"/>
                  <a:gd name="T34" fmla="*/ 49 w 66"/>
                  <a:gd name="T35" fmla="*/ 21 h 67"/>
                  <a:gd name="T36" fmla="*/ 46 w 66"/>
                  <a:gd name="T37" fmla="*/ 17 h 67"/>
                  <a:gd name="T38" fmla="*/ 40 w 66"/>
                  <a:gd name="T39" fmla="*/ 13 h 67"/>
                  <a:gd name="T40" fmla="*/ 33 w 66"/>
                  <a:gd name="T41" fmla="*/ 13 h 67"/>
                  <a:gd name="T42" fmla="*/ 33 w 66"/>
                  <a:gd name="T43" fmla="*/ 0 h 67"/>
                  <a:gd name="T44" fmla="*/ 49 w 66"/>
                  <a:gd name="T45" fmla="*/ 5 h 67"/>
                  <a:gd name="T46" fmla="*/ 61 w 66"/>
                  <a:gd name="T47" fmla="*/ 17 h 67"/>
                  <a:gd name="T48" fmla="*/ 66 w 66"/>
                  <a:gd name="T49" fmla="*/ 35 h 67"/>
                  <a:gd name="T50" fmla="*/ 61 w 66"/>
                  <a:gd name="T51" fmla="*/ 51 h 67"/>
                  <a:gd name="T52" fmla="*/ 49 w 66"/>
                  <a:gd name="T53" fmla="*/ 62 h 67"/>
                  <a:gd name="T54" fmla="*/ 33 w 66"/>
                  <a:gd name="T55" fmla="*/ 67 h 67"/>
                  <a:gd name="T56" fmla="*/ 17 w 66"/>
                  <a:gd name="T57" fmla="*/ 62 h 67"/>
                  <a:gd name="T58" fmla="*/ 5 w 66"/>
                  <a:gd name="T59" fmla="*/ 51 h 67"/>
                  <a:gd name="T60" fmla="*/ 0 w 66"/>
                  <a:gd name="T61" fmla="*/ 35 h 67"/>
                  <a:gd name="T62" fmla="*/ 5 w 66"/>
                  <a:gd name="T63" fmla="*/ 17 h 67"/>
                  <a:gd name="T64" fmla="*/ 17 w 66"/>
                  <a:gd name="T65" fmla="*/ 5 h 67"/>
                  <a:gd name="T66" fmla="*/ 33 w 66"/>
                  <a:gd name="T6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6" h="67">
                    <a:moveTo>
                      <a:pt x="33" y="13"/>
                    </a:moveTo>
                    <a:lnTo>
                      <a:pt x="26" y="13"/>
                    </a:lnTo>
                    <a:lnTo>
                      <a:pt x="20" y="17"/>
                    </a:lnTo>
                    <a:lnTo>
                      <a:pt x="17" y="21"/>
                    </a:lnTo>
                    <a:lnTo>
                      <a:pt x="13" y="28"/>
                    </a:lnTo>
                    <a:lnTo>
                      <a:pt x="12" y="35"/>
                    </a:lnTo>
                    <a:lnTo>
                      <a:pt x="13" y="41"/>
                    </a:lnTo>
                    <a:lnTo>
                      <a:pt x="17" y="46"/>
                    </a:lnTo>
                    <a:lnTo>
                      <a:pt x="20" y="51"/>
                    </a:lnTo>
                    <a:lnTo>
                      <a:pt x="26" y="54"/>
                    </a:lnTo>
                    <a:lnTo>
                      <a:pt x="33" y="54"/>
                    </a:lnTo>
                    <a:lnTo>
                      <a:pt x="40" y="54"/>
                    </a:lnTo>
                    <a:lnTo>
                      <a:pt x="46" y="51"/>
                    </a:lnTo>
                    <a:lnTo>
                      <a:pt x="49" y="46"/>
                    </a:lnTo>
                    <a:lnTo>
                      <a:pt x="53" y="41"/>
                    </a:lnTo>
                    <a:lnTo>
                      <a:pt x="54" y="35"/>
                    </a:lnTo>
                    <a:lnTo>
                      <a:pt x="53" y="28"/>
                    </a:lnTo>
                    <a:lnTo>
                      <a:pt x="49" y="21"/>
                    </a:lnTo>
                    <a:lnTo>
                      <a:pt x="46" y="17"/>
                    </a:lnTo>
                    <a:lnTo>
                      <a:pt x="40" y="13"/>
                    </a:lnTo>
                    <a:lnTo>
                      <a:pt x="33" y="13"/>
                    </a:lnTo>
                    <a:close/>
                    <a:moveTo>
                      <a:pt x="33" y="0"/>
                    </a:moveTo>
                    <a:lnTo>
                      <a:pt x="49" y="5"/>
                    </a:lnTo>
                    <a:lnTo>
                      <a:pt x="61" y="17"/>
                    </a:lnTo>
                    <a:lnTo>
                      <a:pt x="66" y="35"/>
                    </a:lnTo>
                    <a:lnTo>
                      <a:pt x="61" y="51"/>
                    </a:lnTo>
                    <a:lnTo>
                      <a:pt x="49" y="62"/>
                    </a:lnTo>
                    <a:lnTo>
                      <a:pt x="33" y="67"/>
                    </a:lnTo>
                    <a:lnTo>
                      <a:pt x="17" y="62"/>
                    </a:lnTo>
                    <a:lnTo>
                      <a:pt x="5" y="51"/>
                    </a:lnTo>
                    <a:lnTo>
                      <a:pt x="0" y="35"/>
                    </a:lnTo>
                    <a:lnTo>
                      <a:pt x="5" y="17"/>
                    </a:lnTo>
                    <a:lnTo>
                      <a:pt x="17" y="5"/>
                    </a:lnTo>
                    <a:lnTo>
                      <a:pt x="3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453"/>
              <p:cNvSpPr>
                <a:spLocks noEditPoints="1"/>
              </p:cNvSpPr>
              <p:nvPr/>
            </p:nvSpPr>
            <p:spPr bwMode="auto">
              <a:xfrm>
                <a:off x="-6291263" y="4403725"/>
                <a:ext cx="104775" cy="104775"/>
              </a:xfrm>
              <a:custGeom>
                <a:avLst/>
                <a:gdLst>
                  <a:gd name="T0" fmla="*/ 33 w 66"/>
                  <a:gd name="T1" fmla="*/ 12 h 66"/>
                  <a:gd name="T2" fmla="*/ 26 w 66"/>
                  <a:gd name="T3" fmla="*/ 13 h 66"/>
                  <a:gd name="T4" fmla="*/ 20 w 66"/>
                  <a:gd name="T5" fmla="*/ 17 h 66"/>
                  <a:gd name="T6" fmla="*/ 17 w 66"/>
                  <a:gd name="T7" fmla="*/ 20 h 66"/>
                  <a:gd name="T8" fmla="*/ 13 w 66"/>
                  <a:gd name="T9" fmla="*/ 26 h 66"/>
                  <a:gd name="T10" fmla="*/ 12 w 66"/>
                  <a:gd name="T11" fmla="*/ 33 h 66"/>
                  <a:gd name="T12" fmla="*/ 13 w 66"/>
                  <a:gd name="T13" fmla="*/ 40 h 66"/>
                  <a:gd name="T14" fmla="*/ 17 w 66"/>
                  <a:gd name="T15" fmla="*/ 46 h 66"/>
                  <a:gd name="T16" fmla="*/ 20 w 66"/>
                  <a:gd name="T17" fmla="*/ 49 h 66"/>
                  <a:gd name="T18" fmla="*/ 26 w 66"/>
                  <a:gd name="T19" fmla="*/ 53 h 66"/>
                  <a:gd name="T20" fmla="*/ 33 w 66"/>
                  <a:gd name="T21" fmla="*/ 54 h 66"/>
                  <a:gd name="T22" fmla="*/ 40 w 66"/>
                  <a:gd name="T23" fmla="*/ 53 h 66"/>
                  <a:gd name="T24" fmla="*/ 46 w 66"/>
                  <a:gd name="T25" fmla="*/ 49 h 66"/>
                  <a:gd name="T26" fmla="*/ 49 w 66"/>
                  <a:gd name="T27" fmla="*/ 46 h 66"/>
                  <a:gd name="T28" fmla="*/ 53 w 66"/>
                  <a:gd name="T29" fmla="*/ 40 h 66"/>
                  <a:gd name="T30" fmla="*/ 54 w 66"/>
                  <a:gd name="T31" fmla="*/ 33 h 66"/>
                  <a:gd name="T32" fmla="*/ 53 w 66"/>
                  <a:gd name="T33" fmla="*/ 26 h 66"/>
                  <a:gd name="T34" fmla="*/ 49 w 66"/>
                  <a:gd name="T35" fmla="*/ 20 h 66"/>
                  <a:gd name="T36" fmla="*/ 46 w 66"/>
                  <a:gd name="T37" fmla="*/ 17 h 66"/>
                  <a:gd name="T38" fmla="*/ 40 w 66"/>
                  <a:gd name="T39" fmla="*/ 13 h 66"/>
                  <a:gd name="T40" fmla="*/ 33 w 66"/>
                  <a:gd name="T41" fmla="*/ 12 h 66"/>
                  <a:gd name="T42" fmla="*/ 33 w 66"/>
                  <a:gd name="T43" fmla="*/ 0 h 66"/>
                  <a:gd name="T44" fmla="*/ 49 w 66"/>
                  <a:gd name="T45" fmla="*/ 5 h 66"/>
                  <a:gd name="T46" fmla="*/ 61 w 66"/>
                  <a:gd name="T47" fmla="*/ 17 h 66"/>
                  <a:gd name="T48" fmla="*/ 66 w 66"/>
                  <a:gd name="T49" fmla="*/ 33 h 66"/>
                  <a:gd name="T50" fmla="*/ 61 w 66"/>
                  <a:gd name="T51" fmla="*/ 49 h 66"/>
                  <a:gd name="T52" fmla="*/ 49 w 66"/>
                  <a:gd name="T53" fmla="*/ 61 h 66"/>
                  <a:gd name="T54" fmla="*/ 33 w 66"/>
                  <a:gd name="T55" fmla="*/ 66 h 66"/>
                  <a:gd name="T56" fmla="*/ 17 w 66"/>
                  <a:gd name="T57" fmla="*/ 61 h 66"/>
                  <a:gd name="T58" fmla="*/ 5 w 66"/>
                  <a:gd name="T59" fmla="*/ 49 h 66"/>
                  <a:gd name="T60" fmla="*/ 0 w 66"/>
                  <a:gd name="T61" fmla="*/ 33 h 66"/>
                  <a:gd name="T62" fmla="*/ 5 w 66"/>
                  <a:gd name="T63" fmla="*/ 17 h 66"/>
                  <a:gd name="T64" fmla="*/ 17 w 66"/>
                  <a:gd name="T65" fmla="*/ 5 h 66"/>
                  <a:gd name="T66" fmla="*/ 33 w 66"/>
                  <a:gd name="T6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6" h="66">
                    <a:moveTo>
                      <a:pt x="33" y="12"/>
                    </a:moveTo>
                    <a:lnTo>
                      <a:pt x="26" y="13"/>
                    </a:lnTo>
                    <a:lnTo>
                      <a:pt x="20" y="17"/>
                    </a:lnTo>
                    <a:lnTo>
                      <a:pt x="17" y="20"/>
                    </a:lnTo>
                    <a:lnTo>
                      <a:pt x="13" y="26"/>
                    </a:lnTo>
                    <a:lnTo>
                      <a:pt x="12" y="33"/>
                    </a:lnTo>
                    <a:lnTo>
                      <a:pt x="13" y="40"/>
                    </a:lnTo>
                    <a:lnTo>
                      <a:pt x="17" y="46"/>
                    </a:lnTo>
                    <a:lnTo>
                      <a:pt x="20" y="49"/>
                    </a:lnTo>
                    <a:lnTo>
                      <a:pt x="26" y="53"/>
                    </a:lnTo>
                    <a:lnTo>
                      <a:pt x="33" y="54"/>
                    </a:lnTo>
                    <a:lnTo>
                      <a:pt x="40" y="53"/>
                    </a:lnTo>
                    <a:lnTo>
                      <a:pt x="46" y="49"/>
                    </a:lnTo>
                    <a:lnTo>
                      <a:pt x="49" y="46"/>
                    </a:lnTo>
                    <a:lnTo>
                      <a:pt x="53" y="40"/>
                    </a:lnTo>
                    <a:lnTo>
                      <a:pt x="54" y="33"/>
                    </a:lnTo>
                    <a:lnTo>
                      <a:pt x="53" y="26"/>
                    </a:lnTo>
                    <a:lnTo>
                      <a:pt x="49" y="20"/>
                    </a:lnTo>
                    <a:lnTo>
                      <a:pt x="46" y="17"/>
                    </a:lnTo>
                    <a:lnTo>
                      <a:pt x="40" y="13"/>
                    </a:lnTo>
                    <a:lnTo>
                      <a:pt x="33" y="12"/>
                    </a:lnTo>
                    <a:close/>
                    <a:moveTo>
                      <a:pt x="33" y="0"/>
                    </a:moveTo>
                    <a:lnTo>
                      <a:pt x="49" y="5"/>
                    </a:lnTo>
                    <a:lnTo>
                      <a:pt x="61" y="17"/>
                    </a:lnTo>
                    <a:lnTo>
                      <a:pt x="66" y="33"/>
                    </a:lnTo>
                    <a:lnTo>
                      <a:pt x="61" y="49"/>
                    </a:lnTo>
                    <a:lnTo>
                      <a:pt x="49" y="61"/>
                    </a:lnTo>
                    <a:lnTo>
                      <a:pt x="33" y="66"/>
                    </a:lnTo>
                    <a:lnTo>
                      <a:pt x="17" y="61"/>
                    </a:lnTo>
                    <a:lnTo>
                      <a:pt x="5" y="49"/>
                    </a:lnTo>
                    <a:lnTo>
                      <a:pt x="0" y="33"/>
                    </a:lnTo>
                    <a:lnTo>
                      <a:pt x="5" y="17"/>
                    </a:lnTo>
                    <a:lnTo>
                      <a:pt x="17" y="5"/>
                    </a:lnTo>
                    <a:lnTo>
                      <a:pt x="3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454"/>
              <p:cNvSpPr>
                <a:spLocks noEditPoints="1"/>
              </p:cNvSpPr>
              <p:nvPr/>
            </p:nvSpPr>
            <p:spPr bwMode="auto">
              <a:xfrm>
                <a:off x="-6291263" y="4708525"/>
                <a:ext cx="104775" cy="103188"/>
              </a:xfrm>
              <a:custGeom>
                <a:avLst/>
                <a:gdLst>
                  <a:gd name="T0" fmla="*/ 33 w 66"/>
                  <a:gd name="T1" fmla="*/ 11 h 65"/>
                  <a:gd name="T2" fmla="*/ 26 w 66"/>
                  <a:gd name="T3" fmla="*/ 13 h 65"/>
                  <a:gd name="T4" fmla="*/ 20 w 66"/>
                  <a:gd name="T5" fmla="*/ 16 h 65"/>
                  <a:gd name="T6" fmla="*/ 17 w 66"/>
                  <a:gd name="T7" fmla="*/ 21 h 65"/>
                  <a:gd name="T8" fmla="*/ 13 w 66"/>
                  <a:gd name="T9" fmla="*/ 26 h 65"/>
                  <a:gd name="T10" fmla="*/ 12 w 66"/>
                  <a:gd name="T11" fmla="*/ 32 h 65"/>
                  <a:gd name="T12" fmla="*/ 13 w 66"/>
                  <a:gd name="T13" fmla="*/ 39 h 65"/>
                  <a:gd name="T14" fmla="*/ 17 w 66"/>
                  <a:gd name="T15" fmla="*/ 46 h 65"/>
                  <a:gd name="T16" fmla="*/ 20 w 66"/>
                  <a:gd name="T17" fmla="*/ 50 h 65"/>
                  <a:gd name="T18" fmla="*/ 26 w 66"/>
                  <a:gd name="T19" fmla="*/ 54 h 65"/>
                  <a:gd name="T20" fmla="*/ 33 w 66"/>
                  <a:gd name="T21" fmla="*/ 54 h 65"/>
                  <a:gd name="T22" fmla="*/ 40 w 66"/>
                  <a:gd name="T23" fmla="*/ 54 h 65"/>
                  <a:gd name="T24" fmla="*/ 46 w 66"/>
                  <a:gd name="T25" fmla="*/ 50 h 65"/>
                  <a:gd name="T26" fmla="*/ 49 w 66"/>
                  <a:gd name="T27" fmla="*/ 46 h 65"/>
                  <a:gd name="T28" fmla="*/ 53 w 66"/>
                  <a:gd name="T29" fmla="*/ 39 h 65"/>
                  <a:gd name="T30" fmla="*/ 54 w 66"/>
                  <a:gd name="T31" fmla="*/ 32 h 65"/>
                  <a:gd name="T32" fmla="*/ 53 w 66"/>
                  <a:gd name="T33" fmla="*/ 26 h 65"/>
                  <a:gd name="T34" fmla="*/ 49 w 66"/>
                  <a:gd name="T35" fmla="*/ 21 h 65"/>
                  <a:gd name="T36" fmla="*/ 46 w 66"/>
                  <a:gd name="T37" fmla="*/ 16 h 65"/>
                  <a:gd name="T38" fmla="*/ 40 w 66"/>
                  <a:gd name="T39" fmla="*/ 13 h 65"/>
                  <a:gd name="T40" fmla="*/ 33 w 66"/>
                  <a:gd name="T41" fmla="*/ 11 h 65"/>
                  <a:gd name="T42" fmla="*/ 33 w 66"/>
                  <a:gd name="T43" fmla="*/ 0 h 65"/>
                  <a:gd name="T44" fmla="*/ 49 w 66"/>
                  <a:gd name="T45" fmla="*/ 5 h 65"/>
                  <a:gd name="T46" fmla="*/ 61 w 66"/>
                  <a:gd name="T47" fmla="*/ 16 h 65"/>
                  <a:gd name="T48" fmla="*/ 66 w 66"/>
                  <a:gd name="T49" fmla="*/ 32 h 65"/>
                  <a:gd name="T50" fmla="*/ 61 w 66"/>
                  <a:gd name="T51" fmla="*/ 50 h 65"/>
                  <a:gd name="T52" fmla="*/ 49 w 66"/>
                  <a:gd name="T53" fmla="*/ 62 h 65"/>
                  <a:gd name="T54" fmla="*/ 33 w 66"/>
                  <a:gd name="T55" fmla="*/ 65 h 65"/>
                  <a:gd name="T56" fmla="*/ 17 w 66"/>
                  <a:gd name="T57" fmla="*/ 62 h 65"/>
                  <a:gd name="T58" fmla="*/ 5 w 66"/>
                  <a:gd name="T59" fmla="*/ 50 h 65"/>
                  <a:gd name="T60" fmla="*/ 0 w 66"/>
                  <a:gd name="T61" fmla="*/ 32 h 65"/>
                  <a:gd name="T62" fmla="*/ 5 w 66"/>
                  <a:gd name="T63" fmla="*/ 16 h 65"/>
                  <a:gd name="T64" fmla="*/ 17 w 66"/>
                  <a:gd name="T65" fmla="*/ 5 h 65"/>
                  <a:gd name="T66" fmla="*/ 33 w 66"/>
                  <a:gd name="T6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6" h="65">
                    <a:moveTo>
                      <a:pt x="33" y="11"/>
                    </a:moveTo>
                    <a:lnTo>
                      <a:pt x="26" y="13"/>
                    </a:lnTo>
                    <a:lnTo>
                      <a:pt x="20" y="16"/>
                    </a:lnTo>
                    <a:lnTo>
                      <a:pt x="17" y="21"/>
                    </a:lnTo>
                    <a:lnTo>
                      <a:pt x="13" y="26"/>
                    </a:lnTo>
                    <a:lnTo>
                      <a:pt x="12" y="32"/>
                    </a:lnTo>
                    <a:lnTo>
                      <a:pt x="13" y="39"/>
                    </a:lnTo>
                    <a:lnTo>
                      <a:pt x="17" y="46"/>
                    </a:lnTo>
                    <a:lnTo>
                      <a:pt x="20" y="50"/>
                    </a:lnTo>
                    <a:lnTo>
                      <a:pt x="26" y="54"/>
                    </a:lnTo>
                    <a:lnTo>
                      <a:pt x="33" y="54"/>
                    </a:lnTo>
                    <a:lnTo>
                      <a:pt x="40" y="54"/>
                    </a:lnTo>
                    <a:lnTo>
                      <a:pt x="46" y="50"/>
                    </a:lnTo>
                    <a:lnTo>
                      <a:pt x="49" y="46"/>
                    </a:lnTo>
                    <a:lnTo>
                      <a:pt x="53" y="39"/>
                    </a:lnTo>
                    <a:lnTo>
                      <a:pt x="54" y="32"/>
                    </a:lnTo>
                    <a:lnTo>
                      <a:pt x="53" y="26"/>
                    </a:lnTo>
                    <a:lnTo>
                      <a:pt x="49" y="21"/>
                    </a:lnTo>
                    <a:lnTo>
                      <a:pt x="46" y="16"/>
                    </a:lnTo>
                    <a:lnTo>
                      <a:pt x="40" y="13"/>
                    </a:lnTo>
                    <a:lnTo>
                      <a:pt x="33" y="11"/>
                    </a:lnTo>
                    <a:close/>
                    <a:moveTo>
                      <a:pt x="33" y="0"/>
                    </a:moveTo>
                    <a:lnTo>
                      <a:pt x="49" y="5"/>
                    </a:lnTo>
                    <a:lnTo>
                      <a:pt x="61" y="16"/>
                    </a:lnTo>
                    <a:lnTo>
                      <a:pt x="66" y="32"/>
                    </a:lnTo>
                    <a:lnTo>
                      <a:pt x="61" y="50"/>
                    </a:lnTo>
                    <a:lnTo>
                      <a:pt x="49" y="62"/>
                    </a:lnTo>
                    <a:lnTo>
                      <a:pt x="33" y="65"/>
                    </a:lnTo>
                    <a:lnTo>
                      <a:pt x="17" y="62"/>
                    </a:lnTo>
                    <a:lnTo>
                      <a:pt x="5" y="50"/>
                    </a:lnTo>
                    <a:lnTo>
                      <a:pt x="0" y="32"/>
                    </a:lnTo>
                    <a:lnTo>
                      <a:pt x="5" y="16"/>
                    </a:lnTo>
                    <a:lnTo>
                      <a:pt x="17" y="5"/>
                    </a:lnTo>
                    <a:lnTo>
                      <a:pt x="3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" name="Freeform 455"/>
              <p:cNvSpPr>
                <a:spLocks/>
              </p:cNvSpPr>
              <p:nvPr/>
            </p:nvSpPr>
            <p:spPr bwMode="auto">
              <a:xfrm>
                <a:off x="-6124575" y="4445000"/>
                <a:ext cx="331788" cy="22225"/>
              </a:xfrm>
              <a:custGeom>
                <a:avLst/>
                <a:gdLst>
                  <a:gd name="T0" fmla="*/ 7 w 209"/>
                  <a:gd name="T1" fmla="*/ 0 h 14"/>
                  <a:gd name="T2" fmla="*/ 205 w 209"/>
                  <a:gd name="T3" fmla="*/ 0 h 14"/>
                  <a:gd name="T4" fmla="*/ 208 w 209"/>
                  <a:gd name="T5" fmla="*/ 2 h 14"/>
                  <a:gd name="T6" fmla="*/ 209 w 209"/>
                  <a:gd name="T7" fmla="*/ 4 h 14"/>
                  <a:gd name="T8" fmla="*/ 209 w 209"/>
                  <a:gd name="T9" fmla="*/ 7 h 14"/>
                  <a:gd name="T10" fmla="*/ 209 w 209"/>
                  <a:gd name="T11" fmla="*/ 10 h 14"/>
                  <a:gd name="T12" fmla="*/ 208 w 209"/>
                  <a:gd name="T13" fmla="*/ 12 h 14"/>
                  <a:gd name="T14" fmla="*/ 205 w 209"/>
                  <a:gd name="T15" fmla="*/ 14 h 14"/>
                  <a:gd name="T16" fmla="*/ 7 w 209"/>
                  <a:gd name="T17" fmla="*/ 14 h 14"/>
                  <a:gd name="T18" fmla="*/ 3 w 209"/>
                  <a:gd name="T19" fmla="*/ 12 h 14"/>
                  <a:gd name="T20" fmla="*/ 2 w 209"/>
                  <a:gd name="T21" fmla="*/ 10 h 14"/>
                  <a:gd name="T22" fmla="*/ 0 w 209"/>
                  <a:gd name="T23" fmla="*/ 7 h 14"/>
                  <a:gd name="T24" fmla="*/ 2 w 209"/>
                  <a:gd name="T25" fmla="*/ 4 h 14"/>
                  <a:gd name="T26" fmla="*/ 3 w 209"/>
                  <a:gd name="T27" fmla="*/ 2 h 14"/>
                  <a:gd name="T28" fmla="*/ 7 w 209"/>
                  <a:gd name="T2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9" h="14">
                    <a:moveTo>
                      <a:pt x="7" y="0"/>
                    </a:moveTo>
                    <a:lnTo>
                      <a:pt x="205" y="0"/>
                    </a:lnTo>
                    <a:lnTo>
                      <a:pt x="208" y="2"/>
                    </a:lnTo>
                    <a:lnTo>
                      <a:pt x="209" y="4"/>
                    </a:lnTo>
                    <a:lnTo>
                      <a:pt x="209" y="7"/>
                    </a:lnTo>
                    <a:lnTo>
                      <a:pt x="209" y="10"/>
                    </a:lnTo>
                    <a:lnTo>
                      <a:pt x="208" y="12"/>
                    </a:lnTo>
                    <a:lnTo>
                      <a:pt x="205" y="14"/>
                    </a:lnTo>
                    <a:lnTo>
                      <a:pt x="7" y="14"/>
                    </a:lnTo>
                    <a:lnTo>
                      <a:pt x="3" y="12"/>
                    </a:lnTo>
                    <a:lnTo>
                      <a:pt x="2" y="10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" name="Freeform 456"/>
              <p:cNvSpPr>
                <a:spLocks/>
              </p:cNvSpPr>
              <p:nvPr/>
            </p:nvSpPr>
            <p:spPr bwMode="auto">
              <a:xfrm>
                <a:off x="-6124575" y="4598988"/>
                <a:ext cx="331788" cy="17463"/>
              </a:xfrm>
              <a:custGeom>
                <a:avLst/>
                <a:gdLst>
                  <a:gd name="T0" fmla="*/ 7 w 209"/>
                  <a:gd name="T1" fmla="*/ 0 h 11"/>
                  <a:gd name="T2" fmla="*/ 205 w 209"/>
                  <a:gd name="T3" fmla="*/ 0 h 11"/>
                  <a:gd name="T4" fmla="*/ 208 w 209"/>
                  <a:gd name="T5" fmla="*/ 0 h 11"/>
                  <a:gd name="T6" fmla="*/ 209 w 209"/>
                  <a:gd name="T7" fmla="*/ 3 h 11"/>
                  <a:gd name="T8" fmla="*/ 209 w 209"/>
                  <a:gd name="T9" fmla="*/ 7 h 11"/>
                  <a:gd name="T10" fmla="*/ 209 w 209"/>
                  <a:gd name="T11" fmla="*/ 10 h 11"/>
                  <a:gd name="T12" fmla="*/ 208 w 209"/>
                  <a:gd name="T13" fmla="*/ 11 h 11"/>
                  <a:gd name="T14" fmla="*/ 205 w 209"/>
                  <a:gd name="T15" fmla="*/ 11 h 11"/>
                  <a:gd name="T16" fmla="*/ 7 w 209"/>
                  <a:gd name="T17" fmla="*/ 11 h 11"/>
                  <a:gd name="T18" fmla="*/ 3 w 209"/>
                  <a:gd name="T19" fmla="*/ 11 h 11"/>
                  <a:gd name="T20" fmla="*/ 2 w 209"/>
                  <a:gd name="T21" fmla="*/ 10 h 11"/>
                  <a:gd name="T22" fmla="*/ 0 w 209"/>
                  <a:gd name="T23" fmla="*/ 7 h 11"/>
                  <a:gd name="T24" fmla="*/ 2 w 209"/>
                  <a:gd name="T25" fmla="*/ 3 h 11"/>
                  <a:gd name="T26" fmla="*/ 3 w 209"/>
                  <a:gd name="T27" fmla="*/ 2 h 11"/>
                  <a:gd name="T28" fmla="*/ 7 w 209"/>
                  <a:gd name="T2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9" h="11">
                    <a:moveTo>
                      <a:pt x="7" y="0"/>
                    </a:moveTo>
                    <a:lnTo>
                      <a:pt x="205" y="0"/>
                    </a:lnTo>
                    <a:lnTo>
                      <a:pt x="208" y="0"/>
                    </a:lnTo>
                    <a:lnTo>
                      <a:pt x="209" y="3"/>
                    </a:lnTo>
                    <a:lnTo>
                      <a:pt x="209" y="7"/>
                    </a:lnTo>
                    <a:lnTo>
                      <a:pt x="209" y="10"/>
                    </a:lnTo>
                    <a:lnTo>
                      <a:pt x="208" y="11"/>
                    </a:lnTo>
                    <a:lnTo>
                      <a:pt x="205" y="11"/>
                    </a:lnTo>
                    <a:lnTo>
                      <a:pt x="7" y="11"/>
                    </a:lnTo>
                    <a:lnTo>
                      <a:pt x="3" y="11"/>
                    </a:lnTo>
                    <a:lnTo>
                      <a:pt x="2" y="10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" name="Freeform 457"/>
              <p:cNvSpPr>
                <a:spLocks/>
              </p:cNvSpPr>
              <p:nvPr/>
            </p:nvSpPr>
            <p:spPr bwMode="auto">
              <a:xfrm>
                <a:off x="-6124575" y="4752975"/>
                <a:ext cx="331788" cy="17463"/>
              </a:xfrm>
              <a:custGeom>
                <a:avLst/>
                <a:gdLst>
                  <a:gd name="T0" fmla="*/ 7 w 209"/>
                  <a:gd name="T1" fmla="*/ 0 h 11"/>
                  <a:gd name="T2" fmla="*/ 205 w 209"/>
                  <a:gd name="T3" fmla="*/ 0 h 11"/>
                  <a:gd name="T4" fmla="*/ 208 w 209"/>
                  <a:gd name="T5" fmla="*/ 0 h 11"/>
                  <a:gd name="T6" fmla="*/ 209 w 209"/>
                  <a:gd name="T7" fmla="*/ 1 h 11"/>
                  <a:gd name="T8" fmla="*/ 209 w 209"/>
                  <a:gd name="T9" fmla="*/ 4 h 11"/>
                  <a:gd name="T10" fmla="*/ 209 w 209"/>
                  <a:gd name="T11" fmla="*/ 8 h 11"/>
                  <a:gd name="T12" fmla="*/ 208 w 209"/>
                  <a:gd name="T13" fmla="*/ 9 h 11"/>
                  <a:gd name="T14" fmla="*/ 205 w 209"/>
                  <a:gd name="T15" fmla="*/ 11 h 11"/>
                  <a:gd name="T16" fmla="*/ 7 w 209"/>
                  <a:gd name="T17" fmla="*/ 11 h 11"/>
                  <a:gd name="T18" fmla="*/ 3 w 209"/>
                  <a:gd name="T19" fmla="*/ 9 h 11"/>
                  <a:gd name="T20" fmla="*/ 2 w 209"/>
                  <a:gd name="T21" fmla="*/ 8 h 11"/>
                  <a:gd name="T22" fmla="*/ 0 w 209"/>
                  <a:gd name="T23" fmla="*/ 4 h 11"/>
                  <a:gd name="T24" fmla="*/ 2 w 209"/>
                  <a:gd name="T25" fmla="*/ 1 h 11"/>
                  <a:gd name="T26" fmla="*/ 3 w 209"/>
                  <a:gd name="T27" fmla="*/ 0 h 11"/>
                  <a:gd name="T28" fmla="*/ 7 w 209"/>
                  <a:gd name="T2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9" h="11">
                    <a:moveTo>
                      <a:pt x="7" y="0"/>
                    </a:moveTo>
                    <a:lnTo>
                      <a:pt x="205" y="0"/>
                    </a:lnTo>
                    <a:lnTo>
                      <a:pt x="208" y="0"/>
                    </a:lnTo>
                    <a:lnTo>
                      <a:pt x="209" y="1"/>
                    </a:lnTo>
                    <a:lnTo>
                      <a:pt x="209" y="4"/>
                    </a:lnTo>
                    <a:lnTo>
                      <a:pt x="209" y="8"/>
                    </a:lnTo>
                    <a:lnTo>
                      <a:pt x="208" y="9"/>
                    </a:lnTo>
                    <a:lnTo>
                      <a:pt x="205" y="11"/>
                    </a:lnTo>
                    <a:lnTo>
                      <a:pt x="7" y="11"/>
                    </a:lnTo>
                    <a:lnTo>
                      <a:pt x="3" y="9"/>
                    </a:lnTo>
                    <a:lnTo>
                      <a:pt x="2" y="8"/>
                    </a:lnTo>
                    <a:lnTo>
                      <a:pt x="0" y="4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80" name="Группа 79"/>
            <p:cNvGrpSpPr/>
            <p:nvPr/>
          </p:nvGrpSpPr>
          <p:grpSpPr>
            <a:xfrm>
              <a:off x="2987824" y="3003798"/>
              <a:ext cx="360040" cy="348217"/>
              <a:chOff x="-7056438" y="4370388"/>
              <a:chExt cx="531813" cy="514350"/>
            </a:xfrm>
            <a:solidFill>
              <a:schemeClr val="bg1"/>
            </a:solidFill>
          </p:grpSpPr>
          <p:sp>
            <p:nvSpPr>
              <p:cNvPr id="81" name="Freeform 441"/>
              <p:cNvSpPr>
                <a:spLocks noEditPoints="1"/>
              </p:cNvSpPr>
              <p:nvPr/>
            </p:nvSpPr>
            <p:spPr bwMode="auto">
              <a:xfrm>
                <a:off x="-7056438" y="4370388"/>
                <a:ext cx="474663" cy="514350"/>
              </a:xfrm>
              <a:custGeom>
                <a:avLst/>
                <a:gdLst>
                  <a:gd name="T0" fmla="*/ 270 w 299"/>
                  <a:gd name="T1" fmla="*/ 56 h 324"/>
                  <a:gd name="T2" fmla="*/ 142 w 299"/>
                  <a:gd name="T3" fmla="*/ 177 h 324"/>
                  <a:gd name="T4" fmla="*/ 137 w 299"/>
                  <a:gd name="T5" fmla="*/ 190 h 324"/>
                  <a:gd name="T6" fmla="*/ 148 w 299"/>
                  <a:gd name="T7" fmla="*/ 200 h 324"/>
                  <a:gd name="T8" fmla="*/ 163 w 299"/>
                  <a:gd name="T9" fmla="*/ 193 h 324"/>
                  <a:gd name="T10" fmla="*/ 284 w 299"/>
                  <a:gd name="T11" fmla="*/ 72 h 324"/>
                  <a:gd name="T12" fmla="*/ 270 w 299"/>
                  <a:gd name="T13" fmla="*/ 56 h 324"/>
                  <a:gd name="T14" fmla="*/ 11 w 299"/>
                  <a:gd name="T15" fmla="*/ 11 h 324"/>
                  <a:gd name="T16" fmla="*/ 11 w 299"/>
                  <a:gd name="T17" fmla="*/ 313 h 324"/>
                  <a:gd name="T18" fmla="*/ 234 w 299"/>
                  <a:gd name="T19" fmla="*/ 313 h 324"/>
                  <a:gd name="T20" fmla="*/ 234 w 299"/>
                  <a:gd name="T21" fmla="*/ 141 h 324"/>
                  <a:gd name="T22" fmla="*/ 171 w 299"/>
                  <a:gd name="T23" fmla="*/ 203 h 324"/>
                  <a:gd name="T24" fmla="*/ 170 w 299"/>
                  <a:gd name="T25" fmla="*/ 203 h 324"/>
                  <a:gd name="T26" fmla="*/ 122 w 299"/>
                  <a:gd name="T27" fmla="*/ 227 h 324"/>
                  <a:gd name="T28" fmla="*/ 119 w 299"/>
                  <a:gd name="T29" fmla="*/ 227 h 324"/>
                  <a:gd name="T30" fmla="*/ 117 w 299"/>
                  <a:gd name="T31" fmla="*/ 227 h 324"/>
                  <a:gd name="T32" fmla="*/ 116 w 299"/>
                  <a:gd name="T33" fmla="*/ 226 h 324"/>
                  <a:gd name="T34" fmla="*/ 112 w 299"/>
                  <a:gd name="T35" fmla="*/ 224 h 324"/>
                  <a:gd name="T36" fmla="*/ 114 w 299"/>
                  <a:gd name="T37" fmla="*/ 219 h 324"/>
                  <a:gd name="T38" fmla="*/ 132 w 299"/>
                  <a:gd name="T39" fmla="*/ 172 h 324"/>
                  <a:gd name="T40" fmla="*/ 132 w 299"/>
                  <a:gd name="T41" fmla="*/ 170 h 324"/>
                  <a:gd name="T42" fmla="*/ 234 w 299"/>
                  <a:gd name="T43" fmla="*/ 74 h 324"/>
                  <a:gd name="T44" fmla="*/ 234 w 299"/>
                  <a:gd name="T45" fmla="*/ 11 h 324"/>
                  <a:gd name="T46" fmla="*/ 11 w 299"/>
                  <a:gd name="T47" fmla="*/ 11 h 324"/>
                  <a:gd name="T48" fmla="*/ 0 w 299"/>
                  <a:gd name="T49" fmla="*/ 0 h 324"/>
                  <a:gd name="T50" fmla="*/ 245 w 299"/>
                  <a:gd name="T51" fmla="*/ 0 h 324"/>
                  <a:gd name="T52" fmla="*/ 245 w 299"/>
                  <a:gd name="T53" fmla="*/ 62 h 324"/>
                  <a:gd name="T54" fmla="*/ 265 w 299"/>
                  <a:gd name="T55" fmla="*/ 44 h 324"/>
                  <a:gd name="T56" fmla="*/ 268 w 299"/>
                  <a:gd name="T57" fmla="*/ 43 h 324"/>
                  <a:gd name="T58" fmla="*/ 271 w 299"/>
                  <a:gd name="T59" fmla="*/ 43 h 324"/>
                  <a:gd name="T60" fmla="*/ 273 w 299"/>
                  <a:gd name="T61" fmla="*/ 44 h 324"/>
                  <a:gd name="T62" fmla="*/ 297 w 299"/>
                  <a:gd name="T63" fmla="*/ 67 h 324"/>
                  <a:gd name="T64" fmla="*/ 299 w 299"/>
                  <a:gd name="T65" fmla="*/ 70 h 324"/>
                  <a:gd name="T66" fmla="*/ 299 w 299"/>
                  <a:gd name="T67" fmla="*/ 74 h 324"/>
                  <a:gd name="T68" fmla="*/ 297 w 299"/>
                  <a:gd name="T69" fmla="*/ 77 h 324"/>
                  <a:gd name="T70" fmla="*/ 245 w 299"/>
                  <a:gd name="T71" fmla="*/ 129 h 324"/>
                  <a:gd name="T72" fmla="*/ 245 w 299"/>
                  <a:gd name="T73" fmla="*/ 324 h 324"/>
                  <a:gd name="T74" fmla="*/ 0 w 299"/>
                  <a:gd name="T75" fmla="*/ 324 h 324"/>
                  <a:gd name="T76" fmla="*/ 0 w 299"/>
                  <a:gd name="T77" fmla="*/ 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99" h="324">
                    <a:moveTo>
                      <a:pt x="270" y="56"/>
                    </a:moveTo>
                    <a:lnTo>
                      <a:pt x="142" y="177"/>
                    </a:lnTo>
                    <a:lnTo>
                      <a:pt x="137" y="190"/>
                    </a:lnTo>
                    <a:lnTo>
                      <a:pt x="148" y="200"/>
                    </a:lnTo>
                    <a:lnTo>
                      <a:pt x="163" y="193"/>
                    </a:lnTo>
                    <a:lnTo>
                      <a:pt x="284" y="72"/>
                    </a:lnTo>
                    <a:lnTo>
                      <a:pt x="270" y="56"/>
                    </a:lnTo>
                    <a:close/>
                    <a:moveTo>
                      <a:pt x="11" y="11"/>
                    </a:moveTo>
                    <a:lnTo>
                      <a:pt x="11" y="313"/>
                    </a:lnTo>
                    <a:lnTo>
                      <a:pt x="234" y="313"/>
                    </a:lnTo>
                    <a:lnTo>
                      <a:pt x="234" y="141"/>
                    </a:lnTo>
                    <a:lnTo>
                      <a:pt x="171" y="203"/>
                    </a:lnTo>
                    <a:lnTo>
                      <a:pt x="170" y="203"/>
                    </a:lnTo>
                    <a:lnTo>
                      <a:pt x="122" y="227"/>
                    </a:lnTo>
                    <a:lnTo>
                      <a:pt x="119" y="227"/>
                    </a:lnTo>
                    <a:lnTo>
                      <a:pt x="117" y="227"/>
                    </a:lnTo>
                    <a:lnTo>
                      <a:pt x="116" y="226"/>
                    </a:lnTo>
                    <a:lnTo>
                      <a:pt x="112" y="224"/>
                    </a:lnTo>
                    <a:lnTo>
                      <a:pt x="114" y="219"/>
                    </a:lnTo>
                    <a:lnTo>
                      <a:pt x="132" y="172"/>
                    </a:lnTo>
                    <a:lnTo>
                      <a:pt x="132" y="170"/>
                    </a:lnTo>
                    <a:lnTo>
                      <a:pt x="234" y="74"/>
                    </a:lnTo>
                    <a:lnTo>
                      <a:pt x="234" y="11"/>
                    </a:lnTo>
                    <a:lnTo>
                      <a:pt x="11" y="11"/>
                    </a:lnTo>
                    <a:close/>
                    <a:moveTo>
                      <a:pt x="0" y="0"/>
                    </a:moveTo>
                    <a:lnTo>
                      <a:pt x="245" y="0"/>
                    </a:lnTo>
                    <a:lnTo>
                      <a:pt x="245" y="62"/>
                    </a:lnTo>
                    <a:lnTo>
                      <a:pt x="265" y="44"/>
                    </a:lnTo>
                    <a:lnTo>
                      <a:pt x="268" y="43"/>
                    </a:lnTo>
                    <a:lnTo>
                      <a:pt x="271" y="43"/>
                    </a:lnTo>
                    <a:lnTo>
                      <a:pt x="273" y="44"/>
                    </a:lnTo>
                    <a:lnTo>
                      <a:pt x="297" y="67"/>
                    </a:lnTo>
                    <a:lnTo>
                      <a:pt x="299" y="70"/>
                    </a:lnTo>
                    <a:lnTo>
                      <a:pt x="299" y="74"/>
                    </a:lnTo>
                    <a:lnTo>
                      <a:pt x="297" y="77"/>
                    </a:lnTo>
                    <a:lnTo>
                      <a:pt x="245" y="129"/>
                    </a:lnTo>
                    <a:lnTo>
                      <a:pt x="245" y="324"/>
                    </a:lnTo>
                    <a:lnTo>
                      <a:pt x="0" y="3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" name="Freeform 442"/>
              <p:cNvSpPr>
                <a:spLocks/>
              </p:cNvSpPr>
              <p:nvPr/>
            </p:nvSpPr>
            <p:spPr bwMode="auto">
              <a:xfrm>
                <a:off x="-6615113" y="4381500"/>
                <a:ext cx="90488" cy="87313"/>
              </a:xfrm>
              <a:custGeom>
                <a:avLst/>
                <a:gdLst>
                  <a:gd name="T0" fmla="*/ 24 w 57"/>
                  <a:gd name="T1" fmla="*/ 0 h 55"/>
                  <a:gd name="T2" fmla="*/ 28 w 57"/>
                  <a:gd name="T3" fmla="*/ 0 h 55"/>
                  <a:gd name="T4" fmla="*/ 34 w 57"/>
                  <a:gd name="T5" fmla="*/ 0 h 55"/>
                  <a:gd name="T6" fmla="*/ 42 w 57"/>
                  <a:gd name="T7" fmla="*/ 3 h 55"/>
                  <a:gd name="T8" fmla="*/ 49 w 57"/>
                  <a:gd name="T9" fmla="*/ 8 h 55"/>
                  <a:gd name="T10" fmla="*/ 55 w 57"/>
                  <a:gd name="T11" fmla="*/ 18 h 55"/>
                  <a:gd name="T12" fmla="*/ 57 w 57"/>
                  <a:gd name="T13" fmla="*/ 29 h 55"/>
                  <a:gd name="T14" fmla="*/ 57 w 57"/>
                  <a:gd name="T15" fmla="*/ 32 h 55"/>
                  <a:gd name="T16" fmla="*/ 32 w 57"/>
                  <a:gd name="T17" fmla="*/ 55 h 55"/>
                  <a:gd name="T18" fmla="*/ 0 w 57"/>
                  <a:gd name="T19" fmla="*/ 22 h 55"/>
                  <a:gd name="T20" fmla="*/ 24 w 57"/>
                  <a:gd name="T21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7" h="55">
                    <a:moveTo>
                      <a:pt x="24" y="0"/>
                    </a:moveTo>
                    <a:lnTo>
                      <a:pt x="28" y="0"/>
                    </a:lnTo>
                    <a:lnTo>
                      <a:pt x="34" y="0"/>
                    </a:lnTo>
                    <a:lnTo>
                      <a:pt x="42" y="3"/>
                    </a:lnTo>
                    <a:lnTo>
                      <a:pt x="49" y="8"/>
                    </a:lnTo>
                    <a:lnTo>
                      <a:pt x="55" y="18"/>
                    </a:lnTo>
                    <a:lnTo>
                      <a:pt x="57" y="29"/>
                    </a:lnTo>
                    <a:lnTo>
                      <a:pt x="57" y="32"/>
                    </a:lnTo>
                    <a:lnTo>
                      <a:pt x="32" y="55"/>
                    </a:lnTo>
                    <a:lnTo>
                      <a:pt x="0" y="22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84" name="Группа 83"/>
          <p:cNvGrpSpPr/>
          <p:nvPr/>
        </p:nvGrpSpPr>
        <p:grpSpPr>
          <a:xfrm>
            <a:off x="8532440" y="1131590"/>
            <a:ext cx="260773" cy="259968"/>
            <a:chOff x="-3249613" y="-212725"/>
            <a:chExt cx="514350" cy="512763"/>
          </a:xfrm>
          <a:solidFill>
            <a:srgbClr val="0070C0"/>
          </a:solidFill>
        </p:grpSpPr>
        <p:sp>
          <p:nvSpPr>
            <p:cNvPr id="85" name="Freeform 392"/>
            <p:cNvSpPr>
              <a:spLocks noEditPoints="1"/>
            </p:cNvSpPr>
            <p:nvPr/>
          </p:nvSpPr>
          <p:spPr bwMode="auto">
            <a:xfrm>
              <a:off x="-3249613" y="-212725"/>
              <a:ext cx="514350" cy="512763"/>
            </a:xfrm>
            <a:custGeom>
              <a:avLst/>
              <a:gdLst>
                <a:gd name="T0" fmla="*/ 32 w 324"/>
                <a:gd name="T1" fmla="*/ 14 h 323"/>
                <a:gd name="T2" fmla="*/ 25 w 324"/>
                <a:gd name="T3" fmla="*/ 14 h 323"/>
                <a:gd name="T4" fmla="*/ 20 w 324"/>
                <a:gd name="T5" fmla="*/ 17 h 323"/>
                <a:gd name="T6" fmla="*/ 17 w 324"/>
                <a:gd name="T7" fmla="*/ 20 h 323"/>
                <a:gd name="T8" fmla="*/ 14 w 324"/>
                <a:gd name="T9" fmla="*/ 25 h 323"/>
                <a:gd name="T10" fmla="*/ 14 w 324"/>
                <a:gd name="T11" fmla="*/ 32 h 323"/>
                <a:gd name="T12" fmla="*/ 14 w 324"/>
                <a:gd name="T13" fmla="*/ 212 h 323"/>
                <a:gd name="T14" fmla="*/ 14 w 324"/>
                <a:gd name="T15" fmla="*/ 216 h 323"/>
                <a:gd name="T16" fmla="*/ 17 w 324"/>
                <a:gd name="T17" fmla="*/ 221 h 323"/>
                <a:gd name="T18" fmla="*/ 20 w 324"/>
                <a:gd name="T19" fmla="*/ 226 h 323"/>
                <a:gd name="T20" fmla="*/ 25 w 324"/>
                <a:gd name="T21" fmla="*/ 228 h 323"/>
                <a:gd name="T22" fmla="*/ 32 w 324"/>
                <a:gd name="T23" fmla="*/ 230 h 323"/>
                <a:gd name="T24" fmla="*/ 68 w 324"/>
                <a:gd name="T25" fmla="*/ 230 h 323"/>
                <a:gd name="T26" fmla="*/ 48 w 324"/>
                <a:gd name="T27" fmla="*/ 292 h 323"/>
                <a:gd name="T28" fmla="*/ 131 w 324"/>
                <a:gd name="T29" fmla="*/ 230 h 323"/>
                <a:gd name="T30" fmla="*/ 295 w 324"/>
                <a:gd name="T31" fmla="*/ 230 h 323"/>
                <a:gd name="T32" fmla="*/ 300 w 324"/>
                <a:gd name="T33" fmla="*/ 228 h 323"/>
                <a:gd name="T34" fmla="*/ 305 w 324"/>
                <a:gd name="T35" fmla="*/ 226 h 323"/>
                <a:gd name="T36" fmla="*/ 310 w 324"/>
                <a:gd name="T37" fmla="*/ 221 h 323"/>
                <a:gd name="T38" fmla="*/ 311 w 324"/>
                <a:gd name="T39" fmla="*/ 216 h 323"/>
                <a:gd name="T40" fmla="*/ 313 w 324"/>
                <a:gd name="T41" fmla="*/ 212 h 323"/>
                <a:gd name="T42" fmla="*/ 313 w 324"/>
                <a:gd name="T43" fmla="*/ 32 h 323"/>
                <a:gd name="T44" fmla="*/ 311 w 324"/>
                <a:gd name="T45" fmla="*/ 25 h 323"/>
                <a:gd name="T46" fmla="*/ 310 w 324"/>
                <a:gd name="T47" fmla="*/ 20 h 323"/>
                <a:gd name="T48" fmla="*/ 305 w 324"/>
                <a:gd name="T49" fmla="*/ 17 h 323"/>
                <a:gd name="T50" fmla="*/ 300 w 324"/>
                <a:gd name="T51" fmla="*/ 14 h 323"/>
                <a:gd name="T52" fmla="*/ 295 w 324"/>
                <a:gd name="T53" fmla="*/ 14 h 323"/>
                <a:gd name="T54" fmla="*/ 32 w 324"/>
                <a:gd name="T55" fmla="*/ 14 h 323"/>
                <a:gd name="T56" fmla="*/ 32 w 324"/>
                <a:gd name="T57" fmla="*/ 0 h 323"/>
                <a:gd name="T58" fmla="*/ 295 w 324"/>
                <a:gd name="T59" fmla="*/ 0 h 323"/>
                <a:gd name="T60" fmla="*/ 310 w 324"/>
                <a:gd name="T61" fmla="*/ 5 h 323"/>
                <a:gd name="T62" fmla="*/ 321 w 324"/>
                <a:gd name="T63" fmla="*/ 15 h 323"/>
                <a:gd name="T64" fmla="*/ 324 w 324"/>
                <a:gd name="T65" fmla="*/ 32 h 323"/>
                <a:gd name="T66" fmla="*/ 324 w 324"/>
                <a:gd name="T67" fmla="*/ 212 h 323"/>
                <a:gd name="T68" fmla="*/ 321 w 324"/>
                <a:gd name="T69" fmla="*/ 226 h 323"/>
                <a:gd name="T70" fmla="*/ 310 w 324"/>
                <a:gd name="T71" fmla="*/ 236 h 323"/>
                <a:gd name="T72" fmla="*/ 295 w 324"/>
                <a:gd name="T73" fmla="*/ 241 h 323"/>
                <a:gd name="T74" fmla="*/ 135 w 324"/>
                <a:gd name="T75" fmla="*/ 241 h 323"/>
                <a:gd name="T76" fmla="*/ 27 w 324"/>
                <a:gd name="T77" fmla="*/ 323 h 323"/>
                <a:gd name="T78" fmla="*/ 51 w 324"/>
                <a:gd name="T79" fmla="*/ 241 h 323"/>
                <a:gd name="T80" fmla="*/ 32 w 324"/>
                <a:gd name="T81" fmla="*/ 241 h 323"/>
                <a:gd name="T82" fmla="*/ 15 w 324"/>
                <a:gd name="T83" fmla="*/ 236 h 323"/>
                <a:gd name="T84" fmla="*/ 5 w 324"/>
                <a:gd name="T85" fmla="*/ 226 h 323"/>
                <a:gd name="T86" fmla="*/ 0 w 324"/>
                <a:gd name="T87" fmla="*/ 212 h 323"/>
                <a:gd name="T88" fmla="*/ 0 w 324"/>
                <a:gd name="T89" fmla="*/ 32 h 323"/>
                <a:gd name="T90" fmla="*/ 5 w 324"/>
                <a:gd name="T91" fmla="*/ 15 h 323"/>
                <a:gd name="T92" fmla="*/ 15 w 324"/>
                <a:gd name="T93" fmla="*/ 5 h 323"/>
                <a:gd name="T94" fmla="*/ 32 w 324"/>
                <a:gd name="T95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4" h="323">
                  <a:moveTo>
                    <a:pt x="32" y="14"/>
                  </a:moveTo>
                  <a:lnTo>
                    <a:pt x="25" y="14"/>
                  </a:lnTo>
                  <a:lnTo>
                    <a:pt x="20" y="17"/>
                  </a:lnTo>
                  <a:lnTo>
                    <a:pt x="17" y="20"/>
                  </a:lnTo>
                  <a:lnTo>
                    <a:pt x="14" y="25"/>
                  </a:lnTo>
                  <a:lnTo>
                    <a:pt x="14" y="32"/>
                  </a:lnTo>
                  <a:lnTo>
                    <a:pt x="14" y="212"/>
                  </a:lnTo>
                  <a:lnTo>
                    <a:pt x="14" y="216"/>
                  </a:lnTo>
                  <a:lnTo>
                    <a:pt x="17" y="221"/>
                  </a:lnTo>
                  <a:lnTo>
                    <a:pt x="20" y="226"/>
                  </a:lnTo>
                  <a:lnTo>
                    <a:pt x="25" y="228"/>
                  </a:lnTo>
                  <a:lnTo>
                    <a:pt x="32" y="230"/>
                  </a:lnTo>
                  <a:lnTo>
                    <a:pt x="68" y="230"/>
                  </a:lnTo>
                  <a:lnTo>
                    <a:pt x="48" y="292"/>
                  </a:lnTo>
                  <a:lnTo>
                    <a:pt x="131" y="230"/>
                  </a:lnTo>
                  <a:lnTo>
                    <a:pt x="295" y="230"/>
                  </a:lnTo>
                  <a:lnTo>
                    <a:pt x="300" y="228"/>
                  </a:lnTo>
                  <a:lnTo>
                    <a:pt x="305" y="226"/>
                  </a:lnTo>
                  <a:lnTo>
                    <a:pt x="310" y="221"/>
                  </a:lnTo>
                  <a:lnTo>
                    <a:pt x="311" y="216"/>
                  </a:lnTo>
                  <a:lnTo>
                    <a:pt x="313" y="212"/>
                  </a:lnTo>
                  <a:lnTo>
                    <a:pt x="313" y="32"/>
                  </a:lnTo>
                  <a:lnTo>
                    <a:pt x="311" y="25"/>
                  </a:lnTo>
                  <a:lnTo>
                    <a:pt x="310" y="20"/>
                  </a:lnTo>
                  <a:lnTo>
                    <a:pt x="305" y="17"/>
                  </a:lnTo>
                  <a:lnTo>
                    <a:pt x="300" y="14"/>
                  </a:lnTo>
                  <a:lnTo>
                    <a:pt x="295" y="14"/>
                  </a:lnTo>
                  <a:lnTo>
                    <a:pt x="32" y="14"/>
                  </a:lnTo>
                  <a:close/>
                  <a:moveTo>
                    <a:pt x="32" y="0"/>
                  </a:moveTo>
                  <a:lnTo>
                    <a:pt x="295" y="0"/>
                  </a:lnTo>
                  <a:lnTo>
                    <a:pt x="310" y="5"/>
                  </a:lnTo>
                  <a:lnTo>
                    <a:pt x="321" y="15"/>
                  </a:lnTo>
                  <a:lnTo>
                    <a:pt x="324" y="32"/>
                  </a:lnTo>
                  <a:lnTo>
                    <a:pt x="324" y="212"/>
                  </a:lnTo>
                  <a:lnTo>
                    <a:pt x="321" y="226"/>
                  </a:lnTo>
                  <a:lnTo>
                    <a:pt x="310" y="236"/>
                  </a:lnTo>
                  <a:lnTo>
                    <a:pt x="295" y="241"/>
                  </a:lnTo>
                  <a:lnTo>
                    <a:pt x="135" y="241"/>
                  </a:lnTo>
                  <a:lnTo>
                    <a:pt x="27" y="323"/>
                  </a:lnTo>
                  <a:lnTo>
                    <a:pt x="51" y="241"/>
                  </a:lnTo>
                  <a:lnTo>
                    <a:pt x="32" y="241"/>
                  </a:lnTo>
                  <a:lnTo>
                    <a:pt x="15" y="236"/>
                  </a:lnTo>
                  <a:lnTo>
                    <a:pt x="5" y="226"/>
                  </a:lnTo>
                  <a:lnTo>
                    <a:pt x="0" y="212"/>
                  </a:lnTo>
                  <a:lnTo>
                    <a:pt x="0" y="32"/>
                  </a:lnTo>
                  <a:lnTo>
                    <a:pt x="5" y="15"/>
                  </a:lnTo>
                  <a:lnTo>
                    <a:pt x="15" y="5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Freeform 393"/>
            <p:cNvSpPr>
              <a:spLocks/>
            </p:cNvSpPr>
            <p:nvPr/>
          </p:nvSpPr>
          <p:spPr bwMode="auto">
            <a:xfrm>
              <a:off x="-3119438" y="-47625"/>
              <a:ext cx="57150" cy="57150"/>
            </a:xfrm>
            <a:custGeom>
              <a:avLst/>
              <a:gdLst>
                <a:gd name="T0" fmla="*/ 18 w 36"/>
                <a:gd name="T1" fmla="*/ 0 h 36"/>
                <a:gd name="T2" fmla="*/ 23 w 36"/>
                <a:gd name="T3" fmla="*/ 0 h 36"/>
                <a:gd name="T4" fmla="*/ 28 w 36"/>
                <a:gd name="T5" fmla="*/ 3 h 36"/>
                <a:gd name="T6" fmla="*/ 33 w 36"/>
                <a:gd name="T7" fmla="*/ 6 h 36"/>
                <a:gd name="T8" fmla="*/ 35 w 36"/>
                <a:gd name="T9" fmla="*/ 11 h 36"/>
                <a:gd name="T10" fmla="*/ 36 w 36"/>
                <a:gd name="T11" fmla="*/ 18 h 36"/>
                <a:gd name="T12" fmla="*/ 35 w 36"/>
                <a:gd name="T13" fmla="*/ 22 h 36"/>
                <a:gd name="T14" fmla="*/ 33 w 36"/>
                <a:gd name="T15" fmla="*/ 27 h 36"/>
                <a:gd name="T16" fmla="*/ 28 w 36"/>
                <a:gd name="T17" fmla="*/ 32 h 36"/>
                <a:gd name="T18" fmla="*/ 23 w 36"/>
                <a:gd name="T19" fmla="*/ 34 h 36"/>
                <a:gd name="T20" fmla="*/ 18 w 36"/>
                <a:gd name="T21" fmla="*/ 36 h 36"/>
                <a:gd name="T22" fmla="*/ 12 w 36"/>
                <a:gd name="T23" fmla="*/ 34 h 36"/>
                <a:gd name="T24" fmla="*/ 7 w 36"/>
                <a:gd name="T25" fmla="*/ 32 h 36"/>
                <a:gd name="T26" fmla="*/ 4 w 36"/>
                <a:gd name="T27" fmla="*/ 27 h 36"/>
                <a:gd name="T28" fmla="*/ 0 w 36"/>
                <a:gd name="T29" fmla="*/ 22 h 36"/>
                <a:gd name="T30" fmla="*/ 0 w 36"/>
                <a:gd name="T31" fmla="*/ 18 h 36"/>
                <a:gd name="T32" fmla="*/ 0 w 36"/>
                <a:gd name="T33" fmla="*/ 11 h 36"/>
                <a:gd name="T34" fmla="*/ 4 w 36"/>
                <a:gd name="T35" fmla="*/ 6 h 36"/>
                <a:gd name="T36" fmla="*/ 7 w 36"/>
                <a:gd name="T37" fmla="*/ 3 h 36"/>
                <a:gd name="T38" fmla="*/ 12 w 36"/>
                <a:gd name="T39" fmla="*/ 0 h 36"/>
                <a:gd name="T40" fmla="*/ 18 w 36"/>
                <a:gd name="T4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23" y="0"/>
                  </a:lnTo>
                  <a:lnTo>
                    <a:pt x="28" y="3"/>
                  </a:lnTo>
                  <a:lnTo>
                    <a:pt x="33" y="6"/>
                  </a:lnTo>
                  <a:lnTo>
                    <a:pt x="35" y="11"/>
                  </a:lnTo>
                  <a:lnTo>
                    <a:pt x="36" y="18"/>
                  </a:lnTo>
                  <a:lnTo>
                    <a:pt x="35" y="22"/>
                  </a:lnTo>
                  <a:lnTo>
                    <a:pt x="33" y="27"/>
                  </a:lnTo>
                  <a:lnTo>
                    <a:pt x="28" y="32"/>
                  </a:lnTo>
                  <a:lnTo>
                    <a:pt x="23" y="34"/>
                  </a:lnTo>
                  <a:lnTo>
                    <a:pt x="18" y="36"/>
                  </a:lnTo>
                  <a:lnTo>
                    <a:pt x="12" y="34"/>
                  </a:lnTo>
                  <a:lnTo>
                    <a:pt x="7" y="32"/>
                  </a:lnTo>
                  <a:lnTo>
                    <a:pt x="4" y="27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4" y="6"/>
                  </a:lnTo>
                  <a:lnTo>
                    <a:pt x="7" y="3"/>
                  </a:lnTo>
                  <a:lnTo>
                    <a:pt x="12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Freeform 394"/>
            <p:cNvSpPr>
              <a:spLocks/>
            </p:cNvSpPr>
            <p:nvPr/>
          </p:nvSpPr>
          <p:spPr bwMode="auto">
            <a:xfrm>
              <a:off x="-3014663" y="-47625"/>
              <a:ext cx="57150" cy="57150"/>
            </a:xfrm>
            <a:custGeom>
              <a:avLst/>
              <a:gdLst>
                <a:gd name="T0" fmla="*/ 18 w 36"/>
                <a:gd name="T1" fmla="*/ 0 h 36"/>
                <a:gd name="T2" fmla="*/ 24 w 36"/>
                <a:gd name="T3" fmla="*/ 0 h 36"/>
                <a:gd name="T4" fmla="*/ 29 w 36"/>
                <a:gd name="T5" fmla="*/ 3 h 36"/>
                <a:gd name="T6" fmla="*/ 32 w 36"/>
                <a:gd name="T7" fmla="*/ 6 h 36"/>
                <a:gd name="T8" fmla="*/ 36 w 36"/>
                <a:gd name="T9" fmla="*/ 11 h 36"/>
                <a:gd name="T10" fmla="*/ 36 w 36"/>
                <a:gd name="T11" fmla="*/ 18 h 36"/>
                <a:gd name="T12" fmla="*/ 36 w 36"/>
                <a:gd name="T13" fmla="*/ 22 h 36"/>
                <a:gd name="T14" fmla="*/ 32 w 36"/>
                <a:gd name="T15" fmla="*/ 27 h 36"/>
                <a:gd name="T16" fmla="*/ 29 w 36"/>
                <a:gd name="T17" fmla="*/ 32 h 36"/>
                <a:gd name="T18" fmla="*/ 24 w 36"/>
                <a:gd name="T19" fmla="*/ 34 h 36"/>
                <a:gd name="T20" fmla="*/ 18 w 36"/>
                <a:gd name="T21" fmla="*/ 36 h 36"/>
                <a:gd name="T22" fmla="*/ 13 w 36"/>
                <a:gd name="T23" fmla="*/ 34 h 36"/>
                <a:gd name="T24" fmla="*/ 8 w 36"/>
                <a:gd name="T25" fmla="*/ 32 h 36"/>
                <a:gd name="T26" fmla="*/ 3 w 36"/>
                <a:gd name="T27" fmla="*/ 27 h 36"/>
                <a:gd name="T28" fmla="*/ 1 w 36"/>
                <a:gd name="T29" fmla="*/ 22 h 36"/>
                <a:gd name="T30" fmla="*/ 0 w 36"/>
                <a:gd name="T31" fmla="*/ 18 h 36"/>
                <a:gd name="T32" fmla="*/ 1 w 36"/>
                <a:gd name="T33" fmla="*/ 11 h 36"/>
                <a:gd name="T34" fmla="*/ 3 w 36"/>
                <a:gd name="T35" fmla="*/ 6 h 36"/>
                <a:gd name="T36" fmla="*/ 8 w 36"/>
                <a:gd name="T37" fmla="*/ 3 h 36"/>
                <a:gd name="T38" fmla="*/ 13 w 36"/>
                <a:gd name="T39" fmla="*/ 0 h 36"/>
                <a:gd name="T40" fmla="*/ 18 w 36"/>
                <a:gd name="T4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24" y="0"/>
                  </a:lnTo>
                  <a:lnTo>
                    <a:pt x="29" y="3"/>
                  </a:lnTo>
                  <a:lnTo>
                    <a:pt x="32" y="6"/>
                  </a:lnTo>
                  <a:lnTo>
                    <a:pt x="36" y="11"/>
                  </a:lnTo>
                  <a:lnTo>
                    <a:pt x="36" y="18"/>
                  </a:lnTo>
                  <a:lnTo>
                    <a:pt x="36" y="22"/>
                  </a:lnTo>
                  <a:lnTo>
                    <a:pt x="32" y="27"/>
                  </a:lnTo>
                  <a:lnTo>
                    <a:pt x="29" y="32"/>
                  </a:lnTo>
                  <a:lnTo>
                    <a:pt x="24" y="34"/>
                  </a:lnTo>
                  <a:lnTo>
                    <a:pt x="18" y="36"/>
                  </a:lnTo>
                  <a:lnTo>
                    <a:pt x="13" y="34"/>
                  </a:lnTo>
                  <a:lnTo>
                    <a:pt x="8" y="32"/>
                  </a:lnTo>
                  <a:lnTo>
                    <a:pt x="3" y="27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3" y="6"/>
                  </a:lnTo>
                  <a:lnTo>
                    <a:pt x="8" y="3"/>
                  </a:lnTo>
                  <a:lnTo>
                    <a:pt x="13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Freeform 395"/>
            <p:cNvSpPr>
              <a:spLocks/>
            </p:cNvSpPr>
            <p:nvPr/>
          </p:nvSpPr>
          <p:spPr bwMode="auto">
            <a:xfrm>
              <a:off x="-2908300" y="-47625"/>
              <a:ext cx="57150" cy="57150"/>
            </a:xfrm>
            <a:custGeom>
              <a:avLst/>
              <a:gdLst>
                <a:gd name="T0" fmla="*/ 18 w 36"/>
                <a:gd name="T1" fmla="*/ 0 h 36"/>
                <a:gd name="T2" fmla="*/ 23 w 36"/>
                <a:gd name="T3" fmla="*/ 0 h 36"/>
                <a:gd name="T4" fmla="*/ 28 w 36"/>
                <a:gd name="T5" fmla="*/ 3 h 36"/>
                <a:gd name="T6" fmla="*/ 31 w 36"/>
                <a:gd name="T7" fmla="*/ 6 h 36"/>
                <a:gd name="T8" fmla="*/ 34 w 36"/>
                <a:gd name="T9" fmla="*/ 11 h 36"/>
                <a:gd name="T10" fmla="*/ 36 w 36"/>
                <a:gd name="T11" fmla="*/ 18 h 36"/>
                <a:gd name="T12" fmla="*/ 34 w 36"/>
                <a:gd name="T13" fmla="*/ 22 h 36"/>
                <a:gd name="T14" fmla="*/ 31 w 36"/>
                <a:gd name="T15" fmla="*/ 27 h 36"/>
                <a:gd name="T16" fmla="*/ 28 w 36"/>
                <a:gd name="T17" fmla="*/ 32 h 36"/>
                <a:gd name="T18" fmla="*/ 23 w 36"/>
                <a:gd name="T19" fmla="*/ 34 h 36"/>
                <a:gd name="T20" fmla="*/ 18 w 36"/>
                <a:gd name="T21" fmla="*/ 36 h 36"/>
                <a:gd name="T22" fmla="*/ 11 w 36"/>
                <a:gd name="T23" fmla="*/ 34 h 36"/>
                <a:gd name="T24" fmla="*/ 6 w 36"/>
                <a:gd name="T25" fmla="*/ 32 h 36"/>
                <a:gd name="T26" fmla="*/ 3 w 36"/>
                <a:gd name="T27" fmla="*/ 27 h 36"/>
                <a:gd name="T28" fmla="*/ 0 w 36"/>
                <a:gd name="T29" fmla="*/ 22 h 36"/>
                <a:gd name="T30" fmla="*/ 0 w 36"/>
                <a:gd name="T31" fmla="*/ 18 h 36"/>
                <a:gd name="T32" fmla="*/ 0 w 36"/>
                <a:gd name="T33" fmla="*/ 11 h 36"/>
                <a:gd name="T34" fmla="*/ 3 w 36"/>
                <a:gd name="T35" fmla="*/ 6 h 36"/>
                <a:gd name="T36" fmla="*/ 6 w 36"/>
                <a:gd name="T37" fmla="*/ 3 h 36"/>
                <a:gd name="T38" fmla="*/ 11 w 36"/>
                <a:gd name="T39" fmla="*/ 0 h 36"/>
                <a:gd name="T40" fmla="*/ 18 w 36"/>
                <a:gd name="T4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23" y="0"/>
                  </a:lnTo>
                  <a:lnTo>
                    <a:pt x="28" y="3"/>
                  </a:lnTo>
                  <a:lnTo>
                    <a:pt x="31" y="6"/>
                  </a:lnTo>
                  <a:lnTo>
                    <a:pt x="34" y="11"/>
                  </a:lnTo>
                  <a:lnTo>
                    <a:pt x="36" y="18"/>
                  </a:lnTo>
                  <a:lnTo>
                    <a:pt x="34" y="22"/>
                  </a:lnTo>
                  <a:lnTo>
                    <a:pt x="31" y="27"/>
                  </a:lnTo>
                  <a:lnTo>
                    <a:pt x="28" y="32"/>
                  </a:lnTo>
                  <a:lnTo>
                    <a:pt x="23" y="34"/>
                  </a:lnTo>
                  <a:lnTo>
                    <a:pt x="18" y="36"/>
                  </a:lnTo>
                  <a:lnTo>
                    <a:pt x="11" y="34"/>
                  </a:lnTo>
                  <a:lnTo>
                    <a:pt x="6" y="32"/>
                  </a:lnTo>
                  <a:lnTo>
                    <a:pt x="3" y="27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3" y="6"/>
                  </a:lnTo>
                  <a:lnTo>
                    <a:pt x="6" y="3"/>
                  </a:lnTo>
                  <a:lnTo>
                    <a:pt x="11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56266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1595</TotalTime>
  <Words>324</Words>
  <Application>Microsoft Office PowerPoint</Application>
  <PresentationFormat>Экран (16:9)</PresentationFormat>
  <Paragraphs>144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Майя Нигматуллина</dc:creator>
  <cp:lastModifiedBy>1</cp:lastModifiedBy>
  <cp:revision>131</cp:revision>
  <dcterms:created xsi:type="dcterms:W3CDTF">2014-03-03T10:03:18Z</dcterms:created>
  <dcterms:modified xsi:type="dcterms:W3CDTF">2014-10-16T05:45:56Z</dcterms:modified>
</cp:coreProperties>
</file>