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3" r:id="rId2"/>
    <p:sldId id="312" r:id="rId3"/>
    <p:sldId id="394" r:id="rId4"/>
    <p:sldId id="392" r:id="rId5"/>
    <p:sldId id="396" r:id="rId6"/>
    <p:sldId id="395" r:id="rId7"/>
    <p:sldId id="397" r:id="rId8"/>
    <p:sldId id="400" r:id="rId9"/>
    <p:sldId id="401" r:id="rId10"/>
    <p:sldId id="398" r:id="rId11"/>
    <p:sldId id="391" r:id="rId12"/>
    <p:sldId id="383" r:id="rId13"/>
    <p:sldId id="384" r:id="rId14"/>
    <p:sldId id="402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Татаринов" initials="ВТ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CCFF"/>
    <a:srgbClr val="624E33"/>
    <a:srgbClr val="FFD415"/>
    <a:srgbClr val="3C3837"/>
    <a:srgbClr val="FFC20C"/>
    <a:srgbClr val="C2A171"/>
    <a:srgbClr val="E9D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87500" autoAdjust="0"/>
  </p:normalViewPr>
  <p:slideViewPr>
    <p:cSldViewPr snapToGrid="0">
      <p:cViewPr>
        <p:scale>
          <a:sx n="100" d="100"/>
          <a:sy n="100" d="100"/>
        </p:scale>
        <p:origin x="-138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isc\staff\@InA-CENTER\&#1044;&#1054;&#1053;&#1054;&#1056;&#1067;\&#1055;&#1088;&#1077;&#1079;&#1080;&#1076;&#1077;&#1085;&#1090;&#1089;&#1082;&#1080;&#1081;%20&#1075;&#1088;&#1072;&#1085;&#1090;%202017\&#1055;&#1086;&#1090;&#1077;&#1085;&#1094;&#1080;&#1072;&#1083;%20&#1076;&#1083;&#1103;%20&#1076;&#1080;&#1072;&#1085;&#1088;&#1072;&#1084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потенциал!$B$1:$B$12</c:f>
              <c:strCache>
                <c:ptCount val="12"/>
                <c:pt idx="0">
                  <c:v>Лидерский </c:v>
                </c:pt>
                <c:pt idx="1">
                  <c:v>Умение планировать</c:v>
                </c:pt>
                <c:pt idx="2">
                  <c:v>Командный потенциал</c:v>
                </c:pt>
                <c:pt idx="3">
                  <c:v>Технологический потенциал: методы и технологии работы</c:v>
                </c:pt>
                <c:pt idx="4">
                  <c:v>Материально-техническая база организации</c:v>
                </c:pt>
                <c:pt idx="5">
                  <c:v>Наличие программного обеспечения </c:v>
                </c:pt>
                <c:pt idx="6">
                  <c:v>Доступность среды для предоставления услуг </c:v>
                </c:pt>
                <c:pt idx="7">
                  <c:v>Финансовая устойчивость</c:v>
                </c:pt>
                <c:pt idx="8">
                  <c:v>Брэнд</c:v>
                </c:pt>
                <c:pt idx="9">
                  <c:v>Партнеры</c:v>
                </c:pt>
                <c:pt idx="10">
                  <c:v>Оказание соц услуг</c:v>
                </c:pt>
                <c:pt idx="11">
                  <c:v>Предпринимательский потенциал (социальное предпринимательство)</c:v>
                </c:pt>
              </c:strCache>
            </c:strRef>
          </c:cat>
          <c:val>
            <c:numRef>
              <c:f>потенциал!$C$1:$C$12</c:f>
              <c:numCache>
                <c:formatCode>0%</c:formatCode>
                <c:ptCount val="12"/>
                <c:pt idx="0">
                  <c:v>0.6</c:v>
                </c:pt>
                <c:pt idx="1">
                  <c:v>0.42</c:v>
                </c:pt>
                <c:pt idx="2">
                  <c:v>0.3</c:v>
                </c:pt>
                <c:pt idx="3">
                  <c:v>0.26</c:v>
                </c:pt>
                <c:pt idx="4">
                  <c:v>0.46</c:v>
                </c:pt>
                <c:pt idx="5">
                  <c:v>0.57999999999999996</c:v>
                </c:pt>
                <c:pt idx="6">
                  <c:v>0.85</c:v>
                </c:pt>
                <c:pt idx="7">
                  <c:v>0.36</c:v>
                </c:pt>
                <c:pt idx="8">
                  <c:v>0.52</c:v>
                </c:pt>
                <c:pt idx="9">
                  <c:v>0.54</c:v>
                </c:pt>
                <c:pt idx="10">
                  <c:v>0.5</c:v>
                </c:pt>
                <c:pt idx="1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15-466F-B76E-C255B5DDAA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2761600"/>
        <c:axId val="35903680"/>
      </c:radarChart>
      <c:catAx>
        <c:axId val="5276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3680"/>
        <c:crosses val="autoZero"/>
        <c:auto val="1"/>
        <c:lblAlgn val="ctr"/>
        <c:lblOffset val="100"/>
        <c:noMultiLvlLbl val="0"/>
      </c:catAx>
      <c:valAx>
        <c:axId val="359036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6E09-1EAF-4600-802A-B98F51ECFBB0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6534-3D51-4240-BBB0-46C226EB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7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6B63-2E2B-426C-82C4-FF380755CF43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0A9E-08E2-48A4-B529-4C58C6658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1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1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1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2004AA05-F3A9-4ABB-B6BE-A031F856CD34}"/>
              </a:ext>
            </a:extLst>
          </p:cNvPr>
          <p:cNvSpPr/>
          <p:nvPr userDrawn="1"/>
        </p:nvSpPr>
        <p:spPr>
          <a:xfrm>
            <a:off x="2260600" y="2882900"/>
            <a:ext cx="7658100" cy="2565400"/>
          </a:xfrm>
          <a:custGeom>
            <a:avLst/>
            <a:gdLst>
              <a:gd name="connsiteX0" fmla="*/ 3771900 w 7658100"/>
              <a:gd name="connsiteY0" fmla="*/ 0 h 2565400"/>
              <a:gd name="connsiteX1" fmla="*/ 5270500 w 7658100"/>
              <a:gd name="connsiteY1" fmla="*/ 12700 h 2565400"/>
              <a:gd name="connsiteX2" fmla="*/ 6350000 w 7658100"/>
              <a:gd name="connsiteY2" fmla="*/ 469900 h 2565400"/>
              <a:gd name="connsiteX3" fmla="*/ 7658100 w 7658100"/>
              <a:gd name="connsiteY3" fmla="*/ 939800 h 2565400"/>
              <a:gd name="connsiteX4" fmla="*/ 7416800 w 7658100"/>
              <a:gd name="connsiteY4" fmla="*/ 1422400 h 2565400"/>
              <a:gd name="connsiteX5" fmla="*/ 6908800 w 7658100"/>
              <a:gd name="connsiteY5" fmla="*/ 1930400 h 2565400"/>
              <a:gd name="connsiteX6" fmla="*/ 6248400 w 7658100"/>
              <a:gd name="connsiteY6" fmla="*/ 2362200 h 2565400"/>
              <a:gd name="connsiteX7" fmla="*/ 5105400 w 7658100"/>
              <a:gd name="connsiteY7" fmla="*/ 2565400 h 2565400"/>
              <a:gd name="connsiteX8" fmla="*/ 3746500 w 7658100"/>
              <a:gd name="connsiteY8" fmla="*/ 2159000 h 2565400"/>
              <a:gd name="connsiteX9" fmla="*/ 1968500 w 7658100"/>
              <a:gd name="connsiteY9" fmla="*/ 2552700 h 2565400"/>
              <a:gd name="connsiteX10" fmla="*/ 1333500 w 7658100"/>
              <a:gd name="connsiteY10" fmla="*/ 2120900 h 2565400"/>
              <a:gd name="connsiteX11" fmla="*/ 647700 w 7658100"/>
              <a:gd name="connsiteY11" fmla="*/ 2070100 h 2565400"/>
              <a:gd name="connsiteX12" fmla="*/ 101600 w 7658100"/>
              <a:gd name="connsiteY12" fmla="*/ 1955800 h 2565400"/>
              <a:gd name="connsiteX13" fmla="*/ 139700 w 7658100"/>
              <a:gd name="connsiteY13" fmla="*/ 1435100 h 2565400"/>
              <a:gd name="connsiteX14" fmla="*/ 0 w 7658100"/>
              <a:gd name="connsiteY14" fmla="*/ 1168400 h 2565400"/>
              <a:gd name="connsiteX15" fmla="*/ 139700 w 7658100"/>
              <a:gd name="connsiteY15" fmla="*/ 330200 h 2565400"/>
              <a:gd name="connsiteX16" fmla="*/ 3771900 w 7658100"/>
              <a:gd name="connsiteY16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58100" h="2565400">
                <a:moveTo>
                  <a:pt x="3771900" y="0"/>
                </a:moveTo>
                <a:lnTo>
                  <a:pt x="5270500" y="12700"/>
                </a:lnTo>
                <a:lnTo>
                  <a:pt x="6350000" y="469900"/>
                </a:lnTo>
                <a:lnTo>
                  <a:pt x="7658100" y="939800"/>
                </a:lnTo>
                <a:lnTo>
                  <a:pt x="7416800" y="1422400"/>
                </a:lnTo>
                <a:lnTo>
                  <a:pt x="6908800" y="1930400"/>
                </a:lnTo>
                <a:lnTo>
                  <a:pt x="6248400" y="2362200"/>
                </a:lnTo>
                <a:lnTo>
                  <a:pt x="5105400" y="2565400"/>
                </a:lnTo>
                <a:lnTo>
                  <a:pt x="3746500" y="2159000"/>
                </a:lnTo>
                <a:lnTo>
                  <a:pt x="1968500" y="2552700"/>
                </a:lnTo>
                <a:lnTo>
                  <a:pt x="1333500" y="2120900"/>
                </a:lnTo>
                <a:lnTo>
                  <a:pt x="647700" y="2070100"/>
                </a:lnTo>
                <a:lnTo>
                  <a:pt x="101600" y="1955800"/>
                </a:lnTo>
                <a:lnTo>
                  <a:pt x="139700" y="1435100"/>
                </a:lnTo>
                <a:lnTo>
                  <a:pt x="0" y="1168400"/>
                </a:lnTo>
                <a:lnTo>
                  <a:pt x="139700" y="330200"/>
                </a:lnTo>
                <a:lnTo>
                  <a:pt x="37719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84D03438-E89A-46F5-8484-64C45525CFD9}"/>
              </a:ext>
            </a:extLst>
          </p:cNvPr>
          <p:cNvSpPr/>
          <p:nvPr userDrawn="1"/>
        </p:nvSpPr>
        <p:spPr>
          <a:xfrm>
            <a:off x="1973580" y="4038600"/>
            <a:ext cx="563880" cy="541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10FA9-71B5-4D07-913D-03EF07C43A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3000" y="3479656"/>
            <a:ext cx="9144000" cy="1462089"/>
          </a:xfrm>
        </p:spPr>
        <p:txBody>
          <a:bodyPr anchor="t"/>
          <a:lstStyle>
            <a:lvl1pPr algn="l">
              <a:spcBef>
                <a:spcPts val="0"/>
              </a:spcBef>
              <a:defRPr sz="4000">
                <a:solidFill>
                  <a:srgbClr val="624E33"/>
                </a:solidFill>
              </a:defRPr>
            </a:lvl1pPr>
          </a:lstStyle>
          <a:p>
            <a:r>
              <a:rPr lang="ru-RU" dirty="0"/>
              <a:t>Название ресурсного центра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9307EE8-3F21-4405-B49C-0CCE87A99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13000" y="3126303"/>
            <a:ext cx="9144000" cy="4595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регион, город</a:t>
            </a:r>
          </a:p>
        </p:txBody>
      </p:sp>
    </p:spTree>
    <p:extLst>
      <p:ext uri="{BB962C8B-B14F-4D97-AF65-F5344CB8AC3E}">
        <p14:creationId xmlns:p14="http://schemas.microsoft.com/office/powerpoint/2010/main" val="8510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97B3D-FA1E-46EF-BD9F-56239301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65B733-1EC7-4698-B8B7-F0D75916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A15AA2-C5D3-4B82-9D43-EDA783785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A3E2AA-EFBF-48A0-83AA-0A998E31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2622-D677-4BAD-BA74-9733A47A6BED}" type="datetime1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6CB2D5-6C42-4B01-873B-27A8464A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CFBB3-76D8-4668-B691-02639E6D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</p:spPr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1D904-D5E6-4B3C-A384-6B291FBC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A55D4A5-8829-4A61-8D31-A93236E6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7255AD1-6C4B-4369-9CEF-B1C4D0930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EF121C-6D1C-4526-8EBF-D57EB6AF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E3E5-FF17-4634-99AA-23BE4BA9ABA2}" type="datetime1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3A0093-4648-49DF-A0F4-895657FB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284054-0605-4659-ADFD-D3C08C13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</p:spPr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6169B-6F32-4DBF-9D47-65E207C8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B7F4A8-437B-422D-8EAC-FF6387384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800100" y="3382797"/>
            <a:ext cx="10591800" cy="49278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3404C6-5D84-4532-A677-01341790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5654-E9BA-45FD-9864-85EDBD40D5EA}" type="datetime1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C72FDF-ADAB-4565-AE47-F1514BFB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0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DA79F9-3165-4AE2-BB7C-ADD69A1E1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F1A6A27-0161-4A3C-8583-6DCFC72FA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C177B6-5940-4C95-ABD9-3C7A9EB9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44A3-A827-493A-8148-709AD5C8D171}" type="datetime1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BE8764-C1EE-4CEF-AFAB-9D8A064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0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E93ED0B-7BA3-4E91-B794-F66CE675F6BB}"/>
              </a:ext>
            </a:extLst>
          </p:cNvPr>
          <p:cNvSpPr/>
          <p:nvPr userDrawn="1"/>
        </p:nvSpPr>
        <p:spPr>
          <a:xfrm>
            <a:off x="0" y="6468733"/>
            <a:ext cx="12192000" cy="389267"/>
          </a:xfrm>
          <a:prstGeom prst="rect">
            <a:avLst/>
          </a:prstGeom>
          <a:solidFill>
            <a:srgbClr val="3C383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97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Дата 3">
            <a:extLst>
              <a:ext uri="{FF2B5EF4-FFF2-40B4-BE49-F238E27FC236}">
                <a16:creationId xmlns="" xmlns:a16="http://schemas.microsoft.com/office/drawing/2014/main" id="{9CED83AC-326E-4A63-B19C-CD29DE8CF39F}"/>
              </a:ext>
            </a:extLst>
          </p:cNvPr>
          <p:cNvSpPr txBox="1">
            <a:spLocks/>
          </p:cNvSpPr>
          <p:nvPr userDrawn="1"/>
        </p:nvSpPr>
        <p:spPr>
          <a:xfrm>
            <a:off x="1866931" y="6476631"/>
            <a:ext cx="3523967" cy="369526"/>
          </a:xfrm>
          <a:prstGeom prst="rect">
            <a:avLst/>
          </a:prstGeom>
        </p:spPr>
        <p:txBody>
          <a:bodyPr vert="horz" lIns="59707" tIns="29853" rIns="59707" bIns="29853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84" u="sng" dirty="0">
                <a:latin typeface="Calibri" panose="020F0502020204030204"/>
              </a:rPr>
              <a:t>президентскиегранты.рф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C89DBDD-5B0D-4D41-A17A-5DE0A39943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89871" y="279155"/>
            <a:ext cx="857553" cy="73430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1C9C6C8-C53D-4CE8-B2A0-F42BCD0F39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1867" y="6595060"/>
            <a:ext cx="119791" cy="15239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BDE8500-0B9E-4673-8203-08EF8A43BEA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7558" y="6585197"/>
            <a:ext cx="119791" cy="152395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82" y="271893"/>
            <a:ext cx="8321512" cy="662780"/>
          </a:xfrm>
          <a:prstGeom prst="rect">
            <a:avLst/>
          </a:prstGeom>
        </p:spPr>
        <p:txBody>
          <a:bodyPr lIns="138266" tIns="69133" rIns="138266" bIns="69133" anchor="ctr">
            <a:normAutofit/>
          </a:bodyPr>
          <a:lstStyle>
            <a:lvl1pPr algn="r">
              <a:lnSpc>
                <a:spcPct val="90000"/>
              </a:lnSpc>
              <a:defRPr sz="2351" b="1" spc="0" baseline="0">
                <a:solidFill>
                  <a:srgbClr val="413D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2237" y="6554969"/>
            <a:ext cx="931353" cy="242549"/>
          </a:xfrm>
          <a:prstGeom prst="rect">
            <a:avLst/>
          </a:prstGeom>
        </p:spPr>
        <p:txBody>
          <a:bodyPr lIns="138266" tIns="69133" rIns="138266" bIns="69133"/>
          <a:lstStyle>
            <a:lvl1pPr algn="l">
              <a:defRPr lang="ru-RU" sz="784" kern="1200" smtClean="0">
                <a:solidFill>
                  <a:srgbClr val="C2A171"/>
                </a:solidFill>
                <a:latin typeface="Calibri" panose="020F0502020204030204"/>
                <a:ea typeface="+mn-ea"/>
                <a:cs typeface="+mn-cs"/>
                <a:sym typeface="Gill Sans"/>
              </a:defRPr>
            </a:lvl1pPr>
          </a:lstStyle>
          <a:p>
            <a:fld id="{142A8B12-0F0E-459D-9FF1-E184C7DD4361}" type="datetime1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79135" y="6554969"/>
            <a:ext cx="6961642" cy="222647"/>
          </a:xfrm>
          <a:prstGeom prst="rect">
            <a:avLst/>
          </a:prstGeom>
        </p:spPr>
        <p:txBody>
          <a:bodyPr lIns="138266" tIns="69133" rIns="138266" bIns="69133"/>
          <a:lstStyle>
            <a:lvl1pPr>
              <a:defRPr lang="ru-RU" sz="784" kern="1200" dirty="0" smtClean="0">
                <a:solidFill>
                  <a:srgbClr val="C2A171"/>
                </a:solidFill>
                <a:latin typeface="Calibri" panose="020F0502020204030204"/>
                <a:ea typeface="+mn-ea"/>
                <a:cs typeface="+mn-cs"/>
                <a:sym typeface="Gill San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1950" y="6553244"/>
            <a:ext cx="455841" cy="244275"/>
          </a:xfrm>
          <a:prstGeom prst="rect">
            <a:avLst/>
          </a:prstGeom>
        </p:spPr>
        <p:txBody>
          <a:bodyPr lIns="138266" tIns="69133" rIns="138266" bIns="69133"/>
          <a:lstStyle>
            <a:lvl1pPr algn="r">
              <a:defRPr lang="ru-RU" sz="784" kern="1200" smtClean="0">
                <a:solidFill>
                  <a:srgbClr val="C2A171"/>
                </a:solidFill>
                <a:latin typeface="Calibri" panose="020F0502020204030204"/>
                <a:ea typeface="+mn-ea"/>
                <a:cs typeface="+mn-cs"/>
                <a:sym typeface="Gill Sans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3"/>
          </p:nvPr>
        </p:nvSpPr>
        <p:spPr>
          <a:xfrm>
            <a:off x="931943" y="1140236"/>
            <a:ext cx="10383560" cy="4930900"/>
          </a:xfrm>
          <a:prstGeom prst="rect">
            <a:avLst/>
          </a:prstGeom>
        </p:spPr>
        <p:txBody>
          <a:bodyPr lIns="138266" tIns="69133" rIns="138266" bIns="69133"/>
          <a:lstStyle>
            <a:lvl1pPr marL="335871" marR="0" indent="-335871" algn="l" defTabSz="597103" rtl="0" eaLnBrk="1" fontAlgn="auto" latinLnBrk="0" hangingPunct="1">
              <a:lnSpc>
                <a:spcPct val="90000"/>
              </a:lnSpc>
              <a:spcBef>
                <a:spcPts val="65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351" b="1" i="0">
                <a:solidFill>
                  <a:srgbClr val="413D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993"/>
              </a:spcAft>
              <a:buSzPct val="100000"/>
              <a:buFont typeface="+mj-lt"/>
              <a:buNone/>
              <a:defRPr sz="1567" b="0" i="0">
                <a:solidFill>
                  <a:srgbClr val="413D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83696" indent="-238162">
              <a:spcBef>
                <a:spcPts val="0"/>
              </a:spcBef>
              <a:spcAft>
                <a:spcPts val="893"/>
              </a:spcAft>
              <a:buSzPct val="85000"/>
              <a:buFont typeface="Wingdings" panose="05000000000000000000" pitchFamily="2" charset="2"/>
              <a:buChar char="§"/>
              <a:defRPr sz="1567" b="0" i="0">
                <a:solidFill>
                  <a:schemeClr val="tx1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1580039" indent="-2257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71" b="0" i="0" baseline="0">
                <a:solidFill>
                  <a:schemeClr val="tx1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>
              <a:defRPr sz="1371" b="0" i="0">
                <a:solidFill>
                  <a:schemeClr val="tx1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15916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pos="7491">
          <p15:clr>
            <a:srgbClr val="FBAE40"/>
          </p15:clr>
        </p15:guide>
        <p15:guide id="6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8" y="195058"/>
            <a:ext cx="8437282" cy="815027"/>
          </a:xfrm>
        </p:spPr>
        <p:txBody>
          <a:bodyPr/>
          <a:lstStyle>
            <a:lvl1pPr>
              <a:defRPr>
                <a:solidFill>
                  <a:srgbClr val="624E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6A1C5-C855-4497-8C76-1BC4C652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3C3837"/>
                </a:solidFill>
              </a:defRPr>
            </a:lvl1pPr>
            <a:lvl2pPr marL="0" indent="0">
              <a:buNone/>
              <a:defRPr sz="1800">
                <a:solidFill>
                  <a:srgbClr val="3C3837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1" name="Picture 2" descr="&amp;Bcy;&amp;acy;&amp;ncy;&amp;ncy;&amp;iecy;&amp;rcy;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9"/>
            <a:ext cx="944263" cy="60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064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6A1C5-C855-4497-8C76-1BC4C652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3C3837"/>
                </a:solidFill>
              </a:defRPr>
            </a:lvl1pPr>
            <a:lvl2pPr marL="0" indent="0">
              <a:buNone/>
              <a:defRPr sz="1800">
                <a:solidFill>
                  <a:srgbClr val="3C3837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59" y="6356350"/>
            <a:ext cx="9532769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0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10FA9-71B5-4D07-913D-03EF07C4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160" y="78009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24E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9307EE8-3F21-4405-B49C-0CCE87A9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3160" y="325977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378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58CD6-363A-4057-A543-2B8F4DCB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E2491D-61B6-4C50-87FE-457F9A9E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79C408-6D8B-427A-8F4B-D9A3A54D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3AA3-29AC-4270-8EEB-65F182948720}" type="datetime1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67F017-7C33-4A89-A9DB-253780D1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356635-26B9-49D9-9A6A-EC10F177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E73DF4-2588-401E-BC48-BA1E39B93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5CEC3D-15F8-4E85-B644-AD1CFE10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02690A-B364-4DCD-B0ED-CDC41E78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2965-66E1-484E-8FE1-813AB6207C20}" type="datetime1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AFE99B-9235-4447-8513-E6CA594E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63E06-1674-404F-8F72-C155E4BE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838C1-61D5-411F-B39E-A525D77E3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8EFD6B-7437-4B56-9CBB-4E844AFD7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9FEC83-8951-46C5-83D1-6AEB2D07D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1347824-695E-4236-B297-6A07BDAEB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5DD618B-E6E7-46BB-8E23-EC74AA5C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A0A3-086F-493B-8D1F-CC4E89932796}" type="datetime1">
              <a:rPr lang="ru-RU" smtClean="0"/>
              <a:t>18.04.2019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D1C8998-4FB9-4C0B-839A-FFB16191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4AB261-ECFB-4D2F-8371-CB5C2DB1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816C4AA-C715-4E06-AF99-2BA0DD7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8419-A901-419F-B895-F8EFBBE347DD}" type="datetime1">
              <a:rPr lang="ru-RU" smtClean="0"/>
              <a:t>18.04.2019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964D4D-C66C-48D1-BFC8-9CC3C3C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956AEFE-8B07-4C33-A499-51CCFA2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5016-99DD-44AB-9740-AF5C849CEED7}" type="datetime1">
              <a:rPr lang="ru-RU" smtClean="0"/>
              <a:t>18.04.2019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CF59D3A-F536-4FD0-9EF6-865F5F52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7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F0F9B9-BA6D-4FB8-87EA-F482D7E90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760" y="6356350"/>
            <a:ext cx="91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2A171"/>
                </a:solidFill>
              </a:defRPr>
            </a:lvl1pPr>
          </a:lstStyle>
          <a:p>
            <a:fld id="{54961AEA-35FA-4E9F-8BE0-21FCD6C6679C}" type="datetime1">
              <a:rPr lang="ru-RU" smtClean="0"/>
              <a:t>18.04.2019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36350F-BD8C-44D0-A41E-ABB907643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2A17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5272C3-5B3F-44C0-B244-DC32033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4C7BB33F-766F-4246-B936-7EC1296D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60" y="1276205"/>
            <a:ext cx="10607040" cy="492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35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536" y="2062337"/>
            <a:ext cx="9144000" cy="92470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8080"/>
                </a:solidFill>
              </a:rPr>
              <a:t>СО НКО </a:t>
            </a:r>
            <a:br>
              <a:rPr lang="ru-RU" sz="6000" dirty="0" smtClean="0">
                <a:solidFill>
                  <a:srgbClr val="008080"/>
                </a:solidFill>
              </a:rPr>
            </a:br>
            <a:r>
              <a:rPr lang="ru-RU" sz="6000" dirty="0" smtClean="0">
                <a:solidFill>
                  <a:srgbClr val="008080"/>
                </a:solidFill>
              </a:rPr>
              <a:t>как ресурс </a:t>
            </a:r>
            <a:br>
              <a:rPr lang="ru-RU" sz="6000" dirty="0" smtClean="0">
                <a:solidFill>
                  <a:srgbClr val="008080"/>
                </a:solidFill>
              </a:rPr>
            </a:br>
            <a:r>
              <a:rPr lang="ru-RU" sz="6000" dirty="0" smtClean="0">
                <a:solidFill>
                  <a:srgbClr val="008080"/>
                </a:solidFill>
              </a:rPr>
              <a:t>развития территории</a:t>
            </a:r>
            <a:r>
              <a:rPr lang="ru-RU" sz="6000" dirty="0">
                <a:solidFill>
                  <a:srgbClr val="008080"/>
                </a:solidFill>
              </a:rPr>
              <a:t/>
            </a:r>
            <a:br>
              <a:rPr lang="ru-RU" sz="6000" dirty="0">
                <a:solidFill>
                  <a:srgbClr val="008080"/>
                </a:solidFill>
              </a:rPr>
            </a:br>
            <a:endParaRPr lang="ru-RU" b="0" dirty="0">
              <a:solidFill>
                <a:srgbClr val="008080"/>
              </a:solidFill>
            </a:endParaRPr>
          </a:p>
        </p:txBody>
      </p:sp>
      <p:pic>
        <p:nvPicPr>
          <p:cNvPr id="5" name="Picture 3" descr="Z:\@SIBERIAN CENTER\КОРПОРАЦИЯ\СИБИРСКИЙ ЦЕНТР\Бланки\Разработка корпоративного стиля\SCISC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420" y="51005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37444" cy="924704"/>
          </a:xfrm>
        </p:spPr>
        <p:txBody>
          <a:bodyPr/>
          <a:lstStyle/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chemeClr val="tx1"/>
                </a:solidFill>
              </a:rPr>
              <a:t>2) </a:t>
            </a:r>
            <a:r>
              <a:rPr lang="ru-RU" sz="2400" dirty="0" smtClean="0">
                <a:solidFill>
                  <a:srgbClr val="008080"/>
                </a:solidFill>
              </a:rPr>
              <a:t>внутренние условия развития и поддержания устойчивости СО НКО: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ысокий потенциал Ресурсных Центров,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Пополнение, воспроизводство профессиональных ресурсов СО НКО.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71357"/>
            <a:ext cx="10020300" cy="5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9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FFB20C92-B89B-49FF-9641-FBBCDFD31C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F8B9639-6EC8-4C61-96DB-92A80E162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25527"/>
              </p:ext>
            </p:extLst>
          </p:nvPr>
        </p:nvGraphicFramePr>
        <p:xfrm>
          <a:off x="0" y="188298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59DFFFE-7406-41B5-98EA-24F2574D4853}"/>
              </a:ext>
            </a:extLst>
          </p:cNvPr>
          <p:cNvSpPr txBox="1">
            <a:spLocks/>
          </p:cNvSpPr>
          <p:nvPr/>
        </p:nvSpPr>
        <p:spPr>
          <a:xfrm>
            <a:off x="3261360" y="-23272"/>
            <a:ext cx="891540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Обобщенный портрет РЦ</a:t>
            </a:r>
            <a:r>
              <a:rPr lang="en-US" dirty="0" smtClean="0"/>
              <a:t>/</a:t>
            </a:r>
            <a:r>
              <a:rPr lang="ru-RU" dirty="0"/>
              <a:t>ЦОР : </a:t>
            </a:r>
            <a:endParaRPr lang="ru-RU" dirty="0" smtClean="0"/>
          </a:p>
          <a:p>
            <a:r>
              <a:rPr lang="ru-RU" sz="2000" dirty="0" smtClean="0"/>
              <a:t>наиболее часто встречающиеся ответы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04120" y="1641873"/>
            <a:ext cx="1935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Есть штатные эксперты, которые давно работают в своем направлении. При этом есть взаимозаменяемость сотрудников. Мы уделяем внимание корпоративной культуре</a:t>
            </a:r>
            <a:r>
              <a:rPr lang="ru-RU" sz="1400" dirty="0"/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1920" y="86857"/>
            <a:ext cx="7566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Лидер опытный, давно работает в третьем секторе, пережил изменения </a:t>
            </a:r>
            <a:r>
              <a:rPr lang="ru-RU" sz="1200" dirty="0" err="1"/>
              <a:t>грантовой</a:t>
            </a:r>
            <a:r>
              <a:rPr lang="ru-RU" sz="1200" dirty="0"/>
              <a:t> политики и понимает, </a:t>
            </a:r>
            <a:endParaRPr lang="ru-RU" sz="1200" dirty="0" smtClean="0"/>
          </a:p>
          <a:p>
            <a:r>
              <a:rPr lang="ru-RU" sz="1200" dirty="0" smtClean="0"/>
              <a:t>как </a:t>
            </a:r>
            <a:r>
              <a:rPr lang="ru-RU" sz="1200" dirty="0"/>
              <a:t>меняется стратегия в зависимости от приоритетов. Готов запустить новый процесс, взяться за новое направление деятельности.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77000" y="1088797"/>
            <a:ext cx="524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Мы умеем планировать свою деятельность, использую отлаженную систему оценки проектов. Готовы делиться этим опытом. Мы способны объяснить, каким образом можно оценить влияние проектов.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65393" y="6178698"/>
            <a:ext cx="361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Есть опыт реализации диверсифицированной финансовой стратегии, но нет системы.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5349" y="5088374"/>
            <a:ext cx="377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Есть узнаваемый бренд в глазах ЦГ, властей и бизнеса.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5790" y="3616851"/>
            <a:ext cx="361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Имеются устойчивые партнерские связи в разных сферах. Мы входим в альянсы и коалиции.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820" y="2134166"/>
            <a:ext cx="421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Оказываем услуги на регулярной основе, что занимает </a:t>
            </a:r>
            <a:r>
              <a:rPr lang="ru-RU" sz="1200" dirty="0" err="1"/>
              <a:t>бОльшую</a:t>
            </a:r>
            <a:r>
              <a:rPr lang="ru-RU" sz="1200" dirty="0"/>
              <a:t> часть работы. Есть внутренние стандарты и закрепленные ответственные на всех этапах оказания услуги.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66760" y="3695282"/>
            <a:ext cx="367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Освоили чужие технологии, разработали собственные, оценили результаты и доработали. Ведем документацию. Скоро перейдем на этап передачи технологий.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2428" y="1180208"/>
            <a:ext cx="4301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Есть опыт </a:t>
            </a:r>
            <a:r>
              <a:rPr lang="ru-RU" sz="1200" dirty="0" smtClean="0"/>
              <a:t>оказания платных </a:t>
            </a:r>
            <a:r>
              <a:rPr lang="ru-RU" sz="1200" dirty="0"/>
              <a:t>услуг разным группам клиентов.  Мы осознаем, что это может стать источником дохода.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95260" y="6190812"/>
            <a:ext cx="3404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Мы используем расширенные пакеты программ.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92408" y="5086589"/>
            <a:ext cx="422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Есть собственное или всегда доступное помещение  и другие ресурсы, мы можем ими делиться.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0528" y="6640363"/>
            <a:ext cx="7896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Большинство РЦ находятся в удобном месте с точки зрения транспортной развязки, но не имеют доступной среды.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86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FFB20C92-B89B-49FF-9641-FBBCDFD31C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159DFFFE-7406-41B5-98EA-24F2574D4853}"/>
              </a:ext>
            </a:extLst>
          </p:cNvPr>
          <p:cNvSpPr txBox="1">
            <a:spLocks/>
          </p:cNvSpPr>
          <p:nvPr/>
        </p:nvSpPr>
        <p:spPr>
          <a:xfrm>
            <a:off x="666750" y="237841"/>
            <a:ext cx="1135761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Факторы, которые позволяют СО </a:t>
            </a:r>
            <a:r>
              <a:rPr lang="ru-RU" dirty="0" smtClean="0"/>
              <a:t>НКО действительно развивать территорию и вносить значимый вклад в повышение качества жизни</a:t>
            </a:r>
            <a:r>
              <a:rPr lang="ru-RU" dirty="0" smtClean="0"/>
              <a:t> </a:t>
            </a:r>
            <a:r>
              <a:rPr lang="ru-RU" dirty="0" smtClean="0"/>
              <a:t>благоприятной для СО НКО среды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7" y="1249680"/>
            <a:ext cx="12057253" cy="525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2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FFB20C92-B89B-49FF-9641-FBBCDFD31C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2" y="1117794"/>
            <a:ext cx="12199348" cy="55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59DFFFE-7406-41B5-98EA-24F2574D4853}"/>
              </a:ext>
            </a:extLst>
          </p:cNvPr>
          <p:cNvSpPr txBox="1">
            <a:spLocks/>
          </p:cNvSpPr>
          <p:nvPr/>
        </p:nvSpPr>
        <p:spPr>
          <a:xfrm>
            <a:off x="666750" y="237841"/>
            <a:ext cx="1135761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Факторы, которые позволяют СО </a:t>
            </a:r>
            <a:r>
              <a:rPr lang="ru-RU" dirty="0" smtClean="0"/>
              <a:t>НКО действительно развивать территорию и вносить значимый вклад в повышение качества жизни</a:t>
            </a:r>
            <a:r>
              <a:rPr lang="ru-RU" dirty="0" smtClean="0"/>
              <a:t> </a:t>
            </a:r>
            <a:r>
              <a:rPr lang="ru-RU" dirty="0" smtClean="0"/>
              <a:t>благоприятной для СО НКО среды</a:t>
            </a: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59DFFFE-7406-41B5-98EA-24F2574D4853}"/>
              </a:ext>
            </a:extLst>
          </p:cNvPr>
          <p:cNvSpPr txBox="1">
            <a:spLocks/>
          </p:cNvSpPr>
          <p:nvPr/>
        </p:nvSpPr>
        <p:spPr>
          <a:xfrm>
            <a:off x="7324726" y="1219200"/>
            <a:ext cx="4838700" cy="73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</a:rPr>
              <a:t>Анализ влияния РЦ</a:t>
            </a:r>
            <a:r>
              <a:rPr lang="en-US" sz="1800" dirty="0" smtClean="0">
                <a:solidFill>
                  <a:srgbClr val="C00000"/>
                </a:solidFill>
              </a:rPr>
              <a:t>/</a:t>
            </a:r>
            <a:r>
              <a:rPr lang="ru-RU" sz="1800" dirty="0">
                <a:solidFill>
                  <a:srgbClr val="C00000"/>
                </a:solidFill>
              </a:rPr>
              <a:t>ЦОР </a:t>
            </a:r>
            <a:r>
              <a:rPr lang="ru-RU" sz="1800" dirty="0" smtClean="0">
                <a:solidFill>
                  <a:srgbClr val="C00000"/>
                </a:solidFill>
              </a:rPr>
              <a:t>на развитие компетенций СО НКО и на формирование благоприятной для СО НКО среды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FFB20C92-B89B-49FF-9641-FBBCDFD31C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2" y="1117794"/>
            <a:ext cx="12199348" cy="55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-9525" y="1762125"/>
            <a:ext cx="1552575" cy="3495675"/>
          </a:xfrm>
          <a:custGeom>
            <a:avLst/>
            <a:gdLst>
              <a:gd name="connsiteX0" fmla="*/ 295275 w 1552575"/>
              <a:gd name="connsiteY0" fmla="*/ 28575 h 3495675"/>
              <a:gd name="connsiteX1" fmla="*/ 428625 w 1552575"/>
              <a:gd name="connsiteY1" fmla="*/ 19050 h 3495675"/>
              <a:gd name="connsiteX2" fmla="*/ 485775 w 1552575"/>
              <a:gd name="connsiteY2" fmla="*/ 9525 h 3495675"/>
              <a:gd name="connsiteX3" fmla="*/ 552450 w 1552575"/>
              <a:gd name="connsiteY3" fmla="*/ 0 h 3495675"/>
              <a:gd name="connsiteX4" fmla="*/ 1066800 w 1552575"/>
              <a:gd name="connsiteY4" fmla="*/ 9525 h 3495675"/>
              <a:gd name="connsiteX5" fmla="*/ 1104900 w 1552575"/>
              <a:gd name="connsiteY5" fmla="*/ 19050 h 3495675"/>
              <a:gd name="connsiteX6" fmla="*/ 1162050 w 1552575"/>
              <a:gd name="connsiteY6" fmla="*/ 47625 h 3495675"/>
              <a:gd name="connsiteX7" fmla="*/ 1190625 w 1552575"/>
              <a:gd name="connsiteY7" fmla="*/ 76200 h 3495675"/>
              <a:gd name="connsiteX8" fmla="*/ 1228725 w 1552575"/>
              <a:gd name="connsiteY8" fmla="*/ 95250 h 3495675"/>
              <a:gd name="connsiteX9" fmla="*/ 1257300 w 1552575"/>
              <a:gd name="connsiteY9" fmla="*/ 123825 h 3495675"/>
              <a:gd name="connsiteX10" fmla="*/ 1295400 w 1552575"/>
              <a:gd name="connsiteY10" fmla="*/ 152400 h 3495675"/>
              <a:gd name="connsiteX11" fmla="*/ 1381125 w 1552575"/>
              <a:gd name="connsiteY11" fmla="*/ 219075 h 3495675"/>
              <a:gd name="connsiteX12" fmla="*/ 1390650 w 1552575"/>
              <a:gd name="connsiteY12" fmla="*/ 247650 h 3495675"/>
              <a:gd name="connsiteX13" fmla="*/ 1447800 w 1552575"/>
              <a:gd name="connsiteY13" fmla="*/ 304800 h 3495675"/>
              <a:gd name="connsiteX14" fmla="*/ 1476375 w 1552575"/>
              <a:gd name="connsiteY14" fmla="*/ 361950 h 3495675"/>
              <a:gd name="connsiteX15" fmla="*/ 1495425 w 1552575"/>
              <a:gd name="connsiteY15" fmla="*/ 419100 h 3495675"/>
              <a:gd name="connsiteX16" fmla="*/ 1504950 w 1552575"/>
              <a:gd name="connsiteY16" fmla="*/ 457200 h 3495675"/>
              <a:gd name="connsiteX17" fmla="*/ 1524000 w 1552575"/>
              <a:gd name="connsiteY17" fmla="*/ 561975 h 3495675"/>
              <a:gd name="connsiteX18" fmla="*/ 1533525 w 1552575"/>
              <a:gd name="connsiteY18" fmla="*/ 695325 h 3495675"/>
              <a:gd name="connsiteX19" fmla="*/ 1543050 w 1552575"/>
              <a:gd name="connsiteY19" fmla="*/ 733425 h 3495675"/>
              <a:gd name="connsiteX20" fmla="*/ 1552575 w 1552575"/>
              <a:gd name="connsiteY20" fmla="*/ 809625 h 3495675"/>
              <a:gd name="connsiteX21" fmla="*/ 1543050 w 1552575"/>
              <a:gd name="connsiteY21" fmla="*/ 1362075 h 3495675"/>
              <a:gd name="connsiteX22" fmla="*/ 1533525 w 1552575"/>
              <a:gd name="connsiteY22" fmla="*/ 1400175 h 3495675"/>
              <a:gd name="connsiteX23" fmla="*/ 1524000 w 1552575"/>
              <a:gd name="connsiteY23" fmla="*/ 1495425 h 3495675"/>
              <a:gd name="connsiteX24" fmla="*/ 1504950 w 1552575"/>
              <a:gd name="connsiteY24" fmla="*/ 1600200 h 3495675"/>
              <a:gd name="connsiteX25" fmla="*/ 1485900 w 1552575"/>
              <a:gd name="connsiteY25" fmla="*/ 1685925 h 3495675"/>
              <a:gd name="connsiteX26" fmla="*/ 1504950 w 1552575"/>
              <a:gd name="connsiteY26" fmla="*/ 2181225 h 3495675"/>
              <a:gd name="connsiteX27" fmla="*/ 1514475 w 1552575"/>
              <a:gd name="connsiteY27" fmla="*/ 2209800 h 3495675"/>
              <a:gd name="connsiteX28" fmla="*/ 1504950 w 1552575"/>
              <a:gd name="connsiteY28" fmla="*/ 2524125 h 3495675"/>
              <a:gd name="connsiteX29" fmla="*/ 1485900 w 1552575"/>
              <a:gd name="connsiteY29" fmla="*/ 2647950 h 3495675"/>
              <a:gd name="connsiteX30" fmla="*/ 1466850 w 1552575"/>
              <a:gd name="connsiteY30" fmla="*/ 2800350 h 3495675"/>
              <a:gd name="connsiteX31" fmla="*/ 1457325 w 1552575"/>
              <a:gd name="connsiteY31" fmla="*/ 2828925 h 3495675"/>
              <a:gd name="connsiteX32" fmla="*/ 1447800 w 1552575"/>
              <a:gd name="connsiteY32" fmla="*/ 2905125 h 3495675"/>
              <a:gd name="connsiteX33" fmla="*/ 1438275 w 1552575"/>
              <a:gd name="connsiteY33" fmla="*/ 2933700 h 3495675"/>
              <a:gd name="connsiteX34" fmla="*/ 1428750 w 1552575"/>
              <a:gd name="connsiteY34" fmla="*/ 3000375 h 3495675"/>
              <a:gd name="connsiteX35" fmla="*/ 1419225 w 1552575"/>
              <a:gd name="connsiteY35" fmla="*/ 3057525 h 3495675"/>
              <a:gd name="connsiteX36" fmla="*/ 1409700 w 1552575"/>
              <a:gd name="connsiteY36" fmla="*/ 3162300 h 3495675"/>
              <a:gd name="connsiteX37" fmla="*/ 1400175 w 1552575"/>
              <a:gd name="connsiteY37" fmla="*/ 3209925 h 3495675"/>
              <a:gd name="connsiteX38" fmla="*/ 1390650 w 1552575"/>
              <a:gd name="connsiteY38" fmla="*/ 3267075 h 3495675"/>
              <a:gd name="connsiteX39" fmla="*/ 1381125 w 1552575"/>
              <a:gd name="connsiteY39" fmla="*/ 3305175 h 3495675"/>
              <a:gd name="connsiteX40" fmla="*/ 1304925 w 1552575"/>
              <a:gd name="connsiteY40" fmla="*/ 3419475 h 3495675"/>
              <a:gd name="connsiteX41" fmla="*/ 1266825 w 1552575"/>
              <a:gd name="connsiteY41" fmla="*/ 3429000 h 3495675"/>
              <a:gd name="connsiteX42" fmla="*/ 1238250 w 1552575"/>
              <a:gd name="connsiteY42" fmla="*/ 3438525 h 3495675"/>
              <a:gd name="connsiteX43" fmla="*/ 1114425 w 1552575"/>
              <a:gd name="connsiteY43" fmla="*/ 3448050 h 3495675"/>
              <a:gd name="connsiteX44" fmla="*/ 1038225 w 1552575"/>
              <a:gd name="connsiteY44" fmla="*/ 3467100 h 3495675"/>
              <a:gd name="connsiteX45" fmla="*/ 895350 w 1552575"/>
              <a:gd name="connsiteY45" fmla="*/ 3486150 h 3495675"/>
              <a:gd name="connsiteX46" fmla="*/ 866775 w 1552575"/>
              <a:gd name="connsiteY46" fmla="*/ 3495675 h 3495675"/>
              <a:gd name="connsiteX47" fmla="*/ 552450 w 1552575"/>
              <a:gd name="connsiteY47" fmla="*/ 3486150 h 3495675"/>
              <a:gd name="connsiteX48" fmla="*/ 523875 w 1552575"/>
              <a:gd name="connsiteY48" fmla="*/ 3476625 h 3495675"/>
              <a:gd name="connsiteX49" fmla="*/ 447675 w 1552575"/>
              <a:gd name="connsiteY49" fmla="*/ 3457575 h 3495675"/>
              <a:gd name="connsiteX50" fmla="*/ 390525 w 1552575"/>
              <a:gd name="connsiteY50" fmla="*/ 3438525 h 3495675"/>
              <a:gd name="connsiteX51" fmla="*/ 304800 w 1552575"/>
              <a:gd name="connsiteY51" fmla="*/ 3400425 h 3495675"/>
              <a:gd name="connsiteX52" fmla="*/ 257175 w 1552575"/>
              <a:gd name="connsiteY52" fmla="*/ 3352800 h 3495675"/>
              <a:gd name="connsiteX53" fmla="*/ 190500 w 1552575"/>
              <a:gd name="connsiteY53" fmla="*/ 3286125 h 3495675"/>
              <a:gd name="connsiteX54" fmla="*/ 152400 w 1552575"/>
              <a:gd name="connsiteY54" fmla="*/ 3228975 h 3495675"/>
              <a:gd name="connsiteX55" fmla="*/ 133350 w 1552575"/>
              <a:gd name="connsiteY55" fmla="*/ 3171825 h 3495675"/>
              <a:gd name="connsiteX56" fmla="*/ 123825 w 1552575"/>
              <a:gd name="connsiteY56" fmla="*/ 3143250 h 3495675"/>
              <a:gd name="connsiteX57" fmla="*/ 104775 w 1552575"/>
              <a:gd name="connsiteY57" fmla="*/ 3114675 h 3495675"/>
              <a:gd name="connsiteX58" fmla="*/ 85725 w 1552575"/>
              <a:gd name="connsiteY58" fmla="*/ 3038475 h 3495675"/>
              <a:gd name="connsiteX59" fmla="*/ 76200 w 1552575"/>
              <a:gd name="connsiteY59" fmla="*/ 3009900 h 3495675"/>
              <a:gd name="connsiteX60" fmla="*/ 57150 w 1552575"/>
              <a:gd name="connsiteY60" fmla="*/ 2924175 h 3495675"/>
              <a:gd name="connsiteX61" fmla="*/ 38100 w 1552575"/>
              <a:gd name="connsiteY61" fmla="*/ 2286000 h 3495675"/>
              <a:gd name="connsiteX62" fmla="*/ 19050 w 1552575"/>
              <a:gd name="connsiteY62" fmla="*/ 2181225 h 3495675"/>
              <a:gd name="connsiteX63" fmla="*/ 9525 w 1552575"/>
              <a:gd name="connsiteY63" fmla="*/ 2105025 h 3495675"/>
              <a:gd name="connsiteX64" fmla="*/ 0 w 1552575"/>
              <a:gd name="connsiteY64" fmla="*/ 1762125 h 3495675"/>
              <a:gd name="connsiteX65" fmla="*/ 19050 w 1552575"/>
              <a:gd name="connsiteY65" fmla="*/ 990600 h 3495675"/>
              <a:gd name="connsiteX66" fmla="*/ 28575 w 1552575"/>
              <a:gd name="connsiteY66" fmla="*/ 371475 h 3495675"/>
              <a:gd name="connsiteX67" fmla="*/ 47625 w 1552575"/>
              <a:gd name="connsiteY67" fmla="*/ 257175 h 3495675"/>
              <a:gd name="connsiteX68" fmla="*/ 85725 w 1552575"/>
              <a:gd name="connsiteY68" fmla="*/ 200025 h 3495675"/>
              <a:gd name="connsiteX69" fmla="*/ 161925 w 1552575"/>
              <a:gd name="connsiteY69" fmla="*/ 133350 h 3495675"/>
              <a:gd name="connsiteX70" fmla="*/ 190500 w 1552575"/>
              <a:gd name="connsiteY70" fmla="*/ 114300 h 3495675"/>
              <a:gd name="connsiteX71" fmla="*/ 219075 w 1552575"/>
              <a:gd name="connsiteY71" fmla="*/ 104775 h 3495675"/>
              <a:gd name="connsiteX72" fmla="*/ 276225 w 1552575"/>
              <a:gd name="connsiteY72" fmla="*/ 66675 h 3495675"/>
              <a:gd name="connsiteX73" fmla="*/ 304800 w 1552575"/>
              <a:gd name="connsiteY73" fmla="*/ 57150 h 3495675"/>
              <a:gd name="connsiteX74" fmla="*/ 295275 w 1552575"/>
              <a:gd name="connsiteY74" fmla="*/ 28575 h 34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552575" h="3495675">
                <a:moveTo>
                  <a:pt x="295275" y="28575"/>
                </a:moveTo>
                <a:cubicBezTo>
                  <a:pt x="315912" y="22225"/>
                  <a:pt x="384283" y="23484"/>
                  <a:pt x="428625" y="19050"/>
                </a:cubicBezTo>
                <a:cubicBezTo>
                  <a:pt x="447842" y="17128"/>
                  <a:pt x="466687" y="12462"/>
                  <a:pt x="485775" y="9525"/>
                </a:cubicBezTo>
                <a:cubicBezTo>
                  <a:pt x="507965" y="6111"/>
                  <a:pt x="530225" y="3175"/>
                  <a:pt x="552450" y="0"/>
                </a:cubicBezTo>
                <a:lnTo>
                  <a:pt x="1066800" y="9525"/>
                </a:lnTo>
                <a:cubicBezTo>
                  <a:pt x="1079883" y="9976"/>
                  <a:pt x="1092313" y="15454"/>
                  <a:pt x="1104900" y="19050"/>
                </a:cubicBezTo>
                <a:cubicBezTo>
                  <a:pt x="1131049" y="26521"/>
                  <a:pt x="1140270" y="29475"/>
                  <a:pt x="1162050" y="47625"/>
                </a:cubicBezTo>
                <a:cubicBezTo>
                  <a:pt x="1172398" y="56249"/>
                  <a:pt x="1179664" y="68370"/>
                  <a:pt x="1190625" y="76200"/>
                </a:cubicBezTo>
                <a:cubicBezTo>
                  <a:pt x="1202179" y="84453"/>
                  <a:pt x="1217171" y="86997"/>
                  <a:pt x="1228725" y="95250"/>
                </a:cubicBezTo>
                <a:cubicBezTo>
                  <a:pt x="1239686" y="103080"/>
                  <a:pt x="1247073" y="115059"/>
                  <a:pt x="1257300" y="123825"/>
                </a:cubicBezTo>
                <a:cubicBezTo>
                  <a:pt x="1269353" y="134156"/>
                  <a:pt x="1283600" y="141780"/>
                  <a:pt x="1295400" y="152400"/>
                </a:cubicBezTo>
                <a:cubicBezTo>
                  <a:pt x="1370988" y="220429"/>
                  <a:pt x="1322766" y="199622"/>
                  <a:pt x="1381125" y="219075"/>
                </a:cubicBezTo>
                <a:cubicBezTo>
                  <a:pt x="1384300" y="228600"/>
                  <a:pt x="1384486" y="239725"/>
                  <a:pt x="1390650" y="247650"/>
                </a:cubicBezTo>
                <a:cubicBezTo>
                  <a:pt x="1407190" y="268916"/>
                  <a:pt x="1447800" y="304800"/>
                  <a:pt x="1447800" y="304800"/>
                </a:cubicBezTo>
                <a:cubicBezTo>
                  <a:pt x="1482538" y="409013"/>
                  <a:pt x="1427136" y="251163"/>
                  <a:pt x="1476375" y="361950"/>
                </a:cubicBezTo>
                <a:cubicBezTo>
                  <a:pt x="1484530" y="380300"/>
                  <a:pt x="1490555" y="399619"/>
                  <a:pt x="1495425" y="419100"/>
                </a:cubicBezTo>
                <a:cubicBezTo>
                  <a:pt x="1498600" y="431800"/>
                  <a:pt x="1502798" y="444287"/>
                  <a:pt x="1504950" y="457200"/>
                </a:cubicBezTo>
                <a:cubicBezTo>
                  <a:pt x="1522901" y="564903"/>
                  <a:pt x="1503564" y="500667"/>
                  <a:pt x="1524000" y="561975"/>
                </a:cubicBezTo>
                <a:cubicBezTo>
                  <a:pt x="1527175" y="606425"/>
                  <a:pt x="1528604" y="651034"/>
                  <a:pt x="1533525" y="695325"/>
                </a:cubicBezTo>
                <a:cubicBezTo>
                  <a:pt x="1534971" y="708336"/>
                  <a:pt x="1540898" y="720512"/>
                  <a:pt x="1543050" y="733425"/>
                </a:cubicBezTo>
                <a:cubicBezTo>
                  <a:pt x="1547258" y="758674"/>
                  <a:pt x="1549400" y="784225"/>
                  <a:pt x="1552575" y="809625"/>
                </a:cubicBezTo>
                <a:cubicBezTo>
                  <a:pt x="1549400" y="993775"/>
                  <a:pt x="1548988" y="1177993"/>
                  <a:pt x="1543050" y="1362075"/>
                </a:cubicBezTo>
                <a:cubicBezTo>
                  <a:pt x="1542628" y="1375159"/>
                  <a:pt x="1535376" y="1387216"/>
                  <a:pt x="1533525" y="1400175"/>
                </a:cubicBezTo>
                <a:cubicBezTo>
                  <a:pt x="1529012" y="1431763"/>
                  <a:pt x="1527958" y="1463763"/>
                  <a:pt x="1524000" y="1495425"/>
                </a:cubicBezTo>
                <a:cubicBezTo>
                  <a:pt x="1518387" y="1540333"/>
                  <a:pt x="1512753" y="1557286"/>
                  <a:pt x="1504950" y="1600200"/>
                </a:cubicBezTo>
                <a:cubicBezTo>
                  <a:pt x="1491539" y="1673959"/>
                  <a:pt x="1502694" y="1635542"/>
                  <a:pt x="1485900" y="1685925"/>
                </a:cubicBezTo>
                <a:cubicBezTo>
                  <a:pt x="1486460" y="1711109"/>
                  <a:pt x="1476701" y="2039981"/>
                  <a:pt x="1504950" y="2181225"/>
                </a:cubicBezTo>
                <a:cubicBezTo>
                  <a:pt x="1506919" y="2191070"/>
                  <a:pt x="1511300" y="2200275"/>
                  <a:pt x="1514475" y="2209800"/>
                </a:cubicBezTo>
                <a:cubicBezTo>
                  <a:pt x="1511300" y="2314575"/>
                  <a:pt x="1509820" y="2419415"/>
                  <a:pt x="1504950" y="2524125"/>
                </a:cubicBezTo>
                <a:cubicBezTo>
                  <a:pt x="1500968" y="2609739"/>
                  <a:pt x="1503457" y="2595280"/>
                  <a:pt x="1485900" y="2647950"/>
                </a:cubicBezTo>
                <a:cubicBezTo>
                  <a:pt x="1482598" y="2677666"/>
                  <a:pt x="1473645" y="2766373"/>
                  <a:pt x="1466850" y="2800350"/>
                </a:cubicBezTo>
                <a:cubicBezTo>
                  <a:pt x="1464881" y="2810195"/>
                  <a:pt x="1460500" y="2819400"/>
                  <a:pt x="1457325" y="2828925"/>
                </a:cubicBezTo>
                <a:cubicBezTo>
                  <a:pt x="1454150" y="2854325"/>
                  <a:pt x="1452379" y="2879940"/>
                  <a:pt x="1447800" y="2905125"/>
                </a:cubicBezTo>
                <a:cubicBezTo>
                  <a:pt x="1446004" y="2915003"/>
                  <a:pt x="1440244" y="2923855"/>
                  <a:pt x="1438275" y="2933700"/>
                </a:cubicBezTo>
                <a:cubicBezTo>
                  <a:pt x="1433872" y="2955715"/>
                  <a:pt x="1432164" y="2978185"/>
                  <a:pt x="1428750" y="3000375"/>
                </a:cubicBezTo>
                <a:cubicBezTo>
                  <a:pt x="1425813" y="3019463"/>
                  <a:pt x="1421482" y="3038345"/>
                  <a:pt x="1419225" y="3057525"/>
                </a:cubicBezTo>
                <a:cubicBezTo>
                  <a:pt x="1415127" y="3092354"/>
                  <a:pt x="1414050" y="3127502"/>
                  <a:pt x="1409700" y="3162300"/>
                </a:cubicBezTo>
                <a:cubicBezTo>
                  <a:pt x="1407692" y="3178364"/>
                  <a:pt x="1403071" y="3193997"/>
                  <a:pt x="1400175" y="3209925"/>
                </a:cubicBezTo>
                <a:cubicBezTo>
                  <a:pt x="1396720" y="3228926"/>
                  <a:pt x="1394438" y="3248137"/>
                  <a:pt x="1390650" y="3267075"/>
                </a:cubicBezTo>
                <a:cubicBezTo>
                  <a:pt x="1388083" y="3279912"/>
                  <a:pt x="1384887" y="3292636"/>
                  <a:pt x="1381125" y="3305175"/>
                </a:cubicBezTo>
                <a:cubicBezTo>
                  <a:pt x="1369472" y="3344019"/>
                  <a:pt x="1354920" y="3406976"/>
                  <a:pt x="1304925" y="3419475"/>
                </a:cubicBezTo>
                <a:cubicBezTo>
                  <a:pt x="1292225" y="3422650"/>
                  <a:pt x="1279412" y="3425404"/>
                  <a:pt x="1266825" y="3429000"/>
                </a:cubicBezTo>
                <a:cubicBezTo>
                  <a:pt x="1257171" y="3431758"/>
                  <a:pt x="1248213" y="3437280"/>
                  <a:pt x="1238250" y="3438525"/>
                </a:cubicBezTo>
                <a:cubicBezTo>
                  <a:pt x="1197173" y="3443660"/>
                  <a:pt x="1155700" y="3444875"/>
                  <a:pt x="1114425" y="3448050"/>
                </a:cubicBezTo>
                <a:cubicBezTo>
                  <a:pt x="1089025" y="3454400"/>
                  <a:pt x="1064050" y="3462796"/>
                  <a:pt x="1038225" y="3467100"/>
                </a:cubicBezTo>
                <a:cubicBezTo>
                  <a:pt x="952715" y="3481352"/>
                  <a:pt x="1000270" y="3474492"/>
                  <a:pt x="895350" y="3486150"/>
                </a:cubicBezTo>
                <a:cubicBezTo>
                  <a:pt x="885825" y="3489325"/>
                  <a:pt x="876815" y="3495675"/>
                  <a:pt x="866775" y="3495675"/>
                </a:cubicBezTo>
                <a:cubicBezTo>
                  <a:pt x="761952" y="3495675"/>
                  <a:pt x="657112" y="3491965"/>
                  <a:pt x="552450" y="3486150"/>
                </a:cubicBezTo>
                <a:cubicBezTo>
                  <a:pt x="542425" y="3485593"/>
                  <a:pt x="533561" y="3479267"/>
                  <a:pt x="523875" y="3476625"/>
                </a:cubicBezTo>
                <a:cubicBezTo>
                  <a:pt x="498616" y="3469736"/>
                  <a:pt x="472513" y="3465854"/>
                  <a:pt x="447675" y="3457575"/>
                </a:cubicBezTo>
                <a:cubicBezTo>
                  <a:pt x="428625" y="3451225"/>
                  <a:pt x="407744" y="3448856"/>
                  <a:pt x="390525" y="3438525"/>
                </a:cubicBezTo>
                <a:cubicBezTo>
                  <a:pt x="331675" y="3403215"/>
                  <a:pt x="360861" y="3414440"/>
                  <a:pt x="304800" y="3400425"/>
                </a:cubicBezTo>
                <a:cubicBezTo>
                  <a:pt x="264583" y="3340100"/>
                  <a:pt x="310092" y="3400425"/>
                  <a:pt x="257175" y="3352800"/>
                </a:cubicBezTo>
                <a:cubicBezTo>
                  <a:pt x="233813" y="3331774"/>
                  <a:pt x="190500" y="3286125"/>
                  <a:pt x="190500" y="3286125"/>
                </a:cubicBezTo>
                <a:cubicBezTo>
                  <a:pt x="158988" y="3191590"/>
                  <a:pt x="211858" y="3335999"/>
                  <a:pt x="152400" y="3228975"/>
                </a:cubicBezTo>
                <a:cubicBezTo>
                  <a:pt x="142648" y="3211422"/>
                  <a:pt x="139700" y="3190875"/>
                  <a:pt x="133350" y="3171825"/>
                </a:cubicBezTo>
                <a:cubicBezTo>
                  <a:pt x="130175" y="3162300"/>
                  <a:pt x="129394" y="3151604"/>
                  <a:pt x="123825" y="3143250"/>
                </a:cubicBezTo>
                <a:cubicBezTo>
                  <a:pt x="117475" y="3133725"/>
                  <a:pt x="109895" y="3124914"/>
                  <a:pt x="104775" y="3114675"/>
                </a:cubicBezTo>
                <a:cubicBezTo>
                  <a:pt x="93889" y="3092902"/>
                  <a:pt x="91159" y="3060212"/>
                  <a:pt x="85725" y="3038475"/>
                </a:cubicBezTo>
                <a:cubicBezTo>
                  <a:pt x="83290" y="3028735"/>
                  <a:pt x="78958" y="3019554"/>
                  <a:pt x="76200" y="3009900"/>
                </a:cubicBezTo>
                <a:cubicBezTo>
                  <a:pt x="67232" y="2978513"/>
                  <a:pt x="63697" y="2956911"/>
                  <a:pt x="57150" y="2924175"/>
                </a:cubicBezTo>
                <a:cubicBezTo>
                  <a:pt x="29023" y="2614776"/>
                  <a:pt x="60940" y="2994042"/>
                  <a:pt x="38100" y="2286000"/>
                </a:cubicBezTo>
                <a:cubicBezTo>
                  <a:pt x="37376" y="2263569"/>
                  <a:pt x="22753" y="2205298"/>
                  <a:pt x="19050" y="2181225"/>
                </a:cubicBezTo>
                <a:cubicBezTo>
                  <a:pt x="15158" y="2155925"/>
                  <a:pt x="12700" y="2130425"/>
                  <a:pt x="9525" y="2105025"/>
                </a:cubicBezTo>
                <a:cubicBezTo>
                  <a:pt x="6350" y="1990725"/>
                  <a:pt x="0" y="1876469"/>
                  <a:pt x="0" y="1762125"/>
                </a:cubicBezTo>
                <a:cubicBezTo>
                  <a:pt x="0" y="1543737"/>
                  <a:pt x="11534" y="1223586"/>
                  <a:pt x="19050" y="990600"/>
                </a:cubicBezTo>
                <a:cubicBezTo>
                  <a:pt x="22225" y="784225"/>
                  <a:pt x="22844" y="577795"/>
                  <a:pt x="28575" y="371475"/>
                </a:cubicBezTo>
                <a:cubicBezTo>
                  <a:pt x="28653" y="368675"/>
                  <a:pt x="42161" y="269197"/>
                  <a:pt x="47625" y="257175"/>
                </a:cubicBezTo>
                <a:cubicBezTo>
                  <a:pt x="57099" y="236332"/>
                  <a:pt x="73025" y="219075"/>
                  <a:pt x="85725" y="200025"/>
                </a:cubicBezTo>
                <a:cubicBezTo>
                  <a:pt x="117475" y="152400"/>
                  <a:pt x="95250" y="177800"/>
                  <a:pt x="161925" y="133350"/>
                </a:cubicBezTo>
                <a:cubicBezTo>
                  <a:pt x="171450" y="127000"/>
                  <a:pt x="179640" y="117920"/>
                  <a:pt x="190500" y="114300"/>
                </a:cubicBezTo>
                <a:cubicBezTo>
                  <a:pt x="200025" y="111125"/>
                  <a:pt x="210298" y="109651"/>
                  <a:pt x="219075" y="104775"/>
                </a:cubicBezTo>
                <a:cubicBezTo>
                  <a:pt x="239089" y="93656"/>
                  <a:pt x="254505" y="73915"/>
                  <a:pt x="276225" y="66675"/>
                </a:cubicBezTo>
                <a:cubicBezTo>
                  <a:pt x="285750" y="63500"/>
                  <a:pt x="295820" y="61640"/>
                  <a:pt x="304800" y="57150"/>
                </a:cubicBezTo>
                <a:cubicBezTo>
                  <a:pt x="315039" y="52030"/>
                  <a:pt x="274638" y="34925"/>
                  <a:pt x="295275" y="28575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-9527" y="5686425"/>
            <a:ext cx="2486025" cy="110914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1100" dirty="0" smtClean="0">
                <a:solidFill>
                  <a:srgbClr val="008080"/>
                </a:solidFill>
                <a:latin typeface="Baron Neue"/>
                <a:ea typeface="Baron Neue"/>
                <a:cs typeface="Baron Neue"/>
                <a:sym typeface="Baron Neue"/>
              </a:rPr>
              <a:t>СО НКО являются ресурсом развития территории, источником социальных инноваций и ресурсом для оказания услуг, что приводит к решению социальных проблем</a:t>
            </a:r>
            <a:endParaRPr lang="ru-RU" sz="1050" b="0" dirty="0">
              <a:latin typeface="Baron Neue"/>
              <a:ea typeface="Baron Neue"/>
              <a:cs typeface="Baron Neue"/>
              <a:sym typeface="Baron Neue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22458" y="5257799"/>
            <a:ext cx="288608" cy="504825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59DFFFE-7406-41B5-98EA-24F2574D4853}"/>
              </a:ext>
            </a:extLst>
          </p:cNvPr>
          <p:cNvSpPr txBox="1">
            <a:spLocks/>
          </p:cNvSpPr>
          <p:nvPr/>
        </p:nvSpPr>
        <p:spPr>
          <a:xfrm>
            <a:off x="666750" y="237841"/>
            <a:ext cx="1135761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Факторы, которые позволяют СО </a:t>
            </a:r>
            <a:r>
              <a:rPr lang="ru-RU" dirty="0" smtClean="0"/>
              <a:t>НКО действительно развивать территорию и вносить значимый вклад в повышение качества жизни</a:t>
            </a:r>
            <a:r>
              <a:rPr lang="ru-RU" dirty="0" smtClean="0"/>
              <a:t> </a:t>
            </a:r>
            <a:r>
              <a:rPr lang="ru-RU" dirty="0" smtClean="0"/>
              <a:t>благоприятной для СО НКО среды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59DFFFE-7406-41B5-98EA-24F2574D4853}"/>
              </a:ext>
            </a:extLst>
          </p:cNvPr>
          <p:cNvSpPr txBox="1">
            <a:spLocks/>
          </p:cNvSpPr>
          <p:nvPr/>
        </p:nvSpPr>
        <p:spPr>
          <a:xfrm>
            <a:off x="7324726" y="1219200"/>
            <a:ext cx="4838700" cy="73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</a:rPr>
              <a:t>Анализ влияния РЦ</a:t>
            </a:r>
            <a:r>
              <a:rPr lang="en-US" sz="1800" dirty="0" smtClean="0">
                <a:solidFill>
                  <a:srgbClr val="C00000"/>
                </a:solidFill>
              </a:rPr>
              <a:t>/</a:t>
            </a:r>
            <a:r>
              <a:rPr lang="ru-RU" sz="1800" dirty="0">
                <a:solidFill>
                  <a:srgbClr val="C00000"/>
                </a:solidFill>
              </a:rPr>
              <a:t>ЦОР </a:t>
            </a:r>
            <a:r>
              <a:rPr lang="ru-RU" sz="1800" dirty="0" smtClean="0">
                <a:solidFill>
                  <a:srgbClr val="C00000"/>
                </a:solidFill>
              </a:rPr>
              <a:t>на развитие компетенций СО НКО и на формирование благоприятной для СО НКО среды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536" y="2062337"/>
            <a:ext cx="9144000" cy="92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8080"/>
                </a:solidFill>
              </a:rPr>
              <a:t>Почему люди создают СО НКО?</a:t>
            </a:r>
            <a:endParaRPr lang="ru-RU" sz="2400" b="0" dirty="0">
              <a:solidFill>
                <a:srgbClr val="008080"/>
              </a:solidFill>
            </a:endParaRPr>
          </a:p>
        </p:txBody>
      </p:sp>
      <p:pic>
        <p:nvPicPr>
          <p:cNvPr id="5" name="Picture 3" descr="Z:\@SIBERIAN CENTER\КОРПОРАЦИЯ\СИБИРСКИЙ ЦЕНТР\Бланки\Разработка корпоративного стиля\SCISC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420" y="51005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1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536" y="1620377"/>
            <a:ext cx="9144000" cy="92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8080"/>
                </a:solidFill>
              </a:rPr>
              <a:t>Почему люди создают СО НКО?</a:t>
            </a:r>
            <a:endParaRPr lang="ru-RU" sz="2400" b="0" dirty="0">
              <a:solidFill>
                <a:srgbClr val="008080"/>
              </a:solidFill>
            </a:endParaRPr>
          </a:p>
        </p:txBody>
      </p:sp>
      <p:pic>
        <p:nvPicPr>
          <p:cNvPr id="5" name="Picture 3" descr="Z:\@SIBERIAN CENTER\КОРПОРАЦИЯ\СИБИРСКИЙ ЦЕНТР\Бланки\Разработка корпоративного стиля\SCISC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420" y="51005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444536" y="3037697"/>
            <a:ext cx="9144000" cy="92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8080"/>
                </a:solidFill>
              </a:rPr>
              <a:t>НКО – это структура, которая разрабатывает новые технологии решения социальных проблем и технологии взаимодействия с определенной целевой группой</a:t>
            </a:r>
            <a:endParaRPr lang="ru-RU" sz="2400" b="0" dirty="0">
              <a:solidFill>
                <a:srgbClr val="00808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318760" y="2286000"/>
            <a:ext cx="1447800" cy="7516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2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629777"/>
            <a:ext cx="11937444" cy="924704"/>
          </a:xfrm>
        </p:spPr>
        <p:txBody>
          <a:bodyPr/>
          <a:lstStyle/>
          <a:p>
            <a:pPr algn="ct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</a:rPr>
              <a:t>СО НКО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304800" y="1742296"/>
            <a:ext cx="6568440" cy="3027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  <a:latin typeface="Baron Neue"/>
                <a:ea typeface="Baron Neue"/>
                <a:cs typeface="Baron Neue"/>
                <a:sym typeface="Baron Neue"/>
              </a:rPr>
              <a:t>Сильные стороны:</a:t>
            </a:r>
            <a: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+ выход на целевую группу</a:t>
            </a:r>
          </a:p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+ «неограниченное творчество»</a:t>
            </a:r>
          </a:p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+ </a:t>
            </a: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 самоорганизация и человеческие ресурсы</a:t>
            </a:r>
          </a:p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+ </a:t>
            </a: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 устойчивость выше, чем у бизнес и госсектора</a:t>
            </a:r>
            <a:b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endParaRPr lang="ru-RU" sz="2000" b="0" dirty="0">
              <a:solidFill>
                <a:schemeClr val="tx1"/>
              </a:solidFill>
              <a:latin typeface="Baron Neue"/>
              <a:ea typeface="Baron Neue"/>
              <a:cs typeface="Baron Neue"/>
              <a:sym typeface="Baron Neue"/>
            </a:endParaRPr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6873240" y="1742295"/>
            <a:ext cx="5181600" cy="3027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  <a:latin typeface="Baron Neue"/>
                <a:ea typeface="Baron Neue"/>
                <a:cs typeface="Baron Neue"/>
                <a:sym typeface="Baron Neue"/>
              </a:rPr>
              <a:t>Слабые стороны:</a:t>
            </a:r>
            <a: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- постоянный поиск финансирования</a:t>
            </a:r>
          </a:p>
          <a:p>
            <a:pPr algn="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- может идти не в русле общих тенденций, ибо </a:t>
            </a:r>
            <a:r>
              <a:rPr lang="ru-RU" sz="2000" dirty="0" err="1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проактивны</a:t>
            </a: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 и зачастую опережают время</a:t>
            </a:r>
          </a:p>
          <a:p>
            <a:pPr algn="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- неподконтрольны</a:t>
            </a:r>
          </a:p>
          <a:p>
            <a:pPr marL="342900" indent="-342900" algn="r">
              <a:buFontTx/>
              <a:buChar char="-"/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endParaRPr lang="ru-RU" sz="2000" b="0" dirty="0">
              <a:solidFill>
                <a:schemeClr val="tx1"/>
              </a:solidFill>
              <a:latin typeface="Baron Neue"/>
              <a:ea typeface="Baron Neue"/>
              <a:cs typeface="Baron Neue"/>
              <a:sym typeface="Baron Neue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27960" y="944880"/>
            <a:ext cx="2636520" cy="79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73240" y="916868"/>
            <a:ext cx="2484120" cy="79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3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629777"/>
            <a:ext cx="11937444" cy="924704"/>
          </a:xfrm>
        </p:spPr>
        <p:txBody>
          <a:bodyPr/>
          <a:lstStyle/>
          <a:p>
            <a:pPr algn="ct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</a:rPr>
              <a:t>СО НКО разработала социальную технологию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>
                <a:solidFill>
                  <a:srgbClr val="008080"/>
                </a:solidFill>
              </a:rPr>
              <a:t/>
            </a:r>
            <a:br>
              <a:rPr lang="ru-RU" sz="2400" dirty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rgbClr val="008080"/>
                </a:solidFill>
              </a:rPr>
              <a:t/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rgbClr val="008080"/>
                </a:solidFill>
              </a:rPr>
              <a:t> СО НКО отработала социальную технологию и документировала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rgbClr val="008080"/>
                </a:solidFill>
              </a:rPr>
              <a:t/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>
                <a:solidFill>
                  <a:srgbClr val="008080"/>
                </a:solidFill>
              </a:rPr>
              <a:t/>
            </a:r>
            <a:br>
              <a:rPr lang="ru-RU" sz="2400" dirty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rgbClr val="008080"/>
                </a:solidFill>
              </a:rPr>
              <a:t>СО НКО передает социальную технологию вовне, развивая территорию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304800" y="3830178"/>
            <a:ext cx="6568440" cy="3027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  <a:latin typeface="Baron Neue"/>
                <a:ea typeface="Baron Neue"/>
                <a:cs typeface="Baron Neue"/>
                <a:sym typeface="Baron Neue"/>
              </a:rPr>
              <a:t>Сильные стороны:</a:t>
            </a:r>
            <a: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+ финансирование</a:t>
            </a:r>
          </a:p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+ регулярность оказания услуги по технологии</a:t>
            </a:r>
            <a:b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endParaRPr lang="ru-RU" sz="2000" b="0" dirty="0">
              <a:solidFill>
                <a:schemeClr val="tx1"/>
              </a:solidFill>
              <a:latin typeface="Baron Neue"/>
              <a:ea typeface="Baron Neue"/>
              <a:cs typeface="Baron Neue"/>
              <a:sym typeface="Baron Neue"/>
            </a:endParaRPr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6873240" y="3830177"/>
            <a:ext cx="5181600" cy="3027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  <a:latin typeface="Baron Neue"/>
                <a:ea typeface="Baron Neue"/>
                <a:cs typeface="Baron Neue"/>
                <a:sym typeface="Baron Neue"/>
              </a:rPr>
              <a:t>Слабые стороны:</a:t>
            </a:r>
            <a: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</a:b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- узкая </a:t>
            </a:r>
            <a:r>
              <a:rPr lang="ru-RU" sz="2000" dirty="0" err="1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сфокусированность</a:t>
            </a:r>
            <a:endParaRPr lang="ru-RU" sz="2000" dirty="0" smtClean="0">
              <a:solidFill>
                <a:schemeClr val="tx1"/>
              </a:solidFill>
              <a:latin typeface="Baron Neue"/>
              <a:ea typeface="Baron Neue"/>
              <a:cs typeface="Baron Neue"/>
              <a:sym typeface="Baron Neue"/>
            </a:endParaRPr>
          </a:p>
          <a:p>
            <a:pPr algn="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000" dirty="0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- потеря </a:t>
            </a:r>
            <a:r>
              <a:rPr lang="ru-RU" sz="2000" dirty="0" err="1" smtClean="0">
                <a:solidFill>
                  <a:schemeClr val="tx1"/>
                </a:solidFill>
                <a:latin typeface="Baron Neue"/>
                <a:ea typeface="Baron Neue"/>
                <a:cs typeface="Baron Neue"/>
                <a:sym typeface="Baron Neue"/>
              </a:rPr>
              <a:t>клиентоориентированности</a:t>
            </a:r>
            <a:endParaRPr lang="ru-RU" sz="2000" b="0" dirty="0">
              <a:solidFill>
                <a:schemeClr val="tx1"/>
              </a:solidFill>
              <a:latin typeface="Baron Neue"/>
              <a:ea typeface="Baron Neue"/>
              <a:cs typeface="Baron Neue"/>
              <a:sym typeface="Baron Neue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958840" y="1036321"/>
            <a:ext cx="533400" cy="5638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58840" y="2049782"/>
            <a:ext cx="533400" cy="5638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14600" y="3032763"/>
            <a:ext cx="2636520" cy="79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59880" y="3004751"/>
            <a:ext cx="2484120" cy="79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4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629777"/>
            <a:ext cx="11937444" cy="924704"/>
          </a:xfrm>
        </p:spPr>
        <p:txBody>
          <a:bodyPr/>
          <a:lstStyle/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</a:rPr>
              <a:t>Для того, чтобы система передачи социальных технологий из СО НКО в мир работала и чтобы СО НКО были мощным ресурсом развития территории, должны выполняться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1) </a:t>
            </a:r>
            <a:r>
              <a:rPr lang="ru-RU" sz="2400" dirty="0" smtClean="0">
                <a:solidFill>
                  <a:srgbClr val="008080"/>
                </a:solidFill>
              </a:rPr>
              <a:t>внешние условия поддержки</a:t>
            </a:r>
            <a:r>
              <a:rPr lang="en-US" sz="2400" dirty="0" smtClean="0">
                <a:solidFill>
                  <a:srgbClr val="008080"/>
                </a:solidFill>
              </a:rPr>
              <a:t> </a:t>
            </a:r>
            <a:r>
              <a:rPr lang="ru-RU" sz="2400" dirty="0" smtClean="0">
                <a:solidFill>
                  <a:srgbClr val="008080"/>
                </a:solidFill>
              </a:rPr>
              <a:t>и развития инновационного 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rgbClr val="008080"/>
                </a:solidFill>
              </a:rPr>
              <a:t>потенциала СО НКО: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chemeClr val="tx1"/>
                </a:solidFill>
              </a:rPr>
              <a:t>Инфраструктура </a:t>
            </a:r>
            <a:r>
              <a:rPr lang="ru-RU" sz="2000" dirty="0">
                <a:solidFill>
                  <a:schemeClr val="tx1"/>
                </a:solidFill>
              </a:rPr>
              <a:t>поддержки инноваций в </a:t>
            </a:r>
            <a:r>
              <a:rPr lang="ru-RU" sz="2000" dirty="0" smtClean="0">
                <a:solidFill>
                  <a:schemeClr val="tx1"/>
                </a:solidFill>
              </a:rPr>
              <a:t>СОНКО,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* Развитие   </a:t>
            </a:r>
            <a:r>
              <a:rPr lang="ru-RU" sz="2000" dirty="0">
                <a:solidFill>
                  <a:schemeClr val="tx1"/>
                </a:solidFill>
              </a:rPr>
              <a:t>спроса на многообразные услуги в социальной </a:t>
            </a:r>
            <a:r>
              <a:rPr lang="ru-RU" sz="2000" dirty="0" smtClean="0">
                <a:solidFill>
                  <a:schemeClr val="tx1"/>
                </a:solidFill>
              </a:rPr>
              <a:t>сфере,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* Снижение </a:t>
            </a:r>
            <a:r>
              <a:rPr lang="ru-RU" sz="2000" dirty="0" smtClean="0">
                <a:solidFill>
                  <a:schemeClr val="tx1"/>
                </a:solidFill>
              </a:rPr>
              <a:t>барьеров для внедрения новой услуги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2) </a:t>
            </a:r>
            <a:r>
              <a:rPr lang="ru-RU" sz="2400" dirty="0" smtClean="0">
                <a:solidFill>
                  <a:srgbClr val="008080"/>
                </a:solidFill>
              </a:rPr>
              <a:t>внутренние условия развития и поддержания устойчивости СО НКО: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chemeClr val="tx1"/>
                </a:solidFill>
              </a:rPr>
              <a:t>Достаточно высокий потенциал  СО НКО,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* Достаточно развитые тематические и специализированные </a:t>
            </a:r>
            <a:r>
              <a:rPr lang="ru-RU" sz="2000" dirty="0" smtClean="0">
                <a:solidFill>
                  <a:schemeClr val="tx1"/>
                </a:solidFill>
              </a:rPr>
              <a:t>Ресурсные Центры,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* Пополнение, воспроизводство профессиональных ресурсов СО НКО,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Устойчивость, в том числе за счет развития </a:t>
            </a:r>
            <a:r>
              <a:rPr lang="ru-RU" sz="2000" dirty="0" err="1">
                <a:solidFill>
                  <a:schemeClr val="tx1"/>
                </a:solidFill>
              </a:rPr>
              <a:t>соц.предпринимательства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соц.услуг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5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629777"/>
            <a:ext cx="11937444" cy="924704"/>
          </a:xfrm>
        </p:spPr>
        <p:txBody>
          <a:bodyPr/>
          <a:lstStyle/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rgbClr val="008080"/>
                </a:solidFill>
              </a:rPr>
              <a:t>Для того, чтобы система передачи социальных технологий из СО НКО в мир работала и чтобы СО НКО были мощным ресурсом развития территории, должны выполняться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1) </a:t>
            </a:r>
            <a:r>
              <a:rPr lang="ru-RU" sz="2400" dirty="0" smtClean="0">
                <a:solidFill>
                  <a:srgbClr val="008080"/>
                </a:solidFill>
              </a:rPr>
              <a:t>внешние условия поддержки</a:t>
            </a:r>
            <a:r>
              <a:rPr lang="en-US" sz="2400" dirty="0" smtClean="0">
                <a:solidFill>
                  <a:srgbClr val="008080"/>
                </a:solidFill>
              </a:rPr>
              <a:t> </a:t>
            </a:r>
            <a:r>
              <a:rPr lang="ru-RU" sz="2400" dirty="0" smtClean="0">
                <a:solidFill>
                  <a:srgbClr val="008080"/>
                </a:solidFill>
              </a:rPr>
              <a:t>и развития инновационного 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400" dirty="0" smtClean="0">
                <a:solidFill>
                  <a:srgbClr val="008080"/>
                </a:solidFill>
              </a:rPr>
              <a:t>потенциала СО НКО: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chemeClr val="tx1"/>
                </a:solidFill>
              </a:rPr>
              <a:t>Инфраструктура </a:t>
            </a:r>
            <a:r>
              <a:rPr lang="ru-RU" sz="2000" dirty="0">
                <a:solidFill>
                  <a:schemeClr val="tx1"/>
                </a:solidFill>
              </a:rPr>
              <a:t>поддержки инноваций в </a:t>
            </a:r>
            <a:r>
              <a:rPr lang="ru-RU" sz="2000" dirty="0" smtClean="0">
                <a:solidFill>
                  <a:schemeClr val="tx1"/>
                </a:solidFill>
              </a:rPr>
              <a:t>СОНКО,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chemeClr val="tx1"/>
                </a:solidFill>
              </a:rPr>
              <a:t>Развитие   </a:t>
            </a:r>
            <a:r>
              <a:rPr lang="ru-RU" sz="2000" dirty="0">
                <a:solidFill>
                  <a:schemeClr val="tx1"/>
                </a:solidFill>
              </a:rPr>
              <a:t>спроса на многообразные услуги в социальной </a:t>
            </a:r>
            <a:r>
              <a:rPr lang="ru-RU" sz="2000" dirty="0" smtClean="0">
                <a:solidFill>
                  <a:schemeClr val="tx1"/>
                </a:solidFill>
              </a:rPr>
              <a:t>сфере,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chemeClr val="tx1"/>
                </a:solidFill>
              </a:rPr>
              <a:t>Снижение </a:t>
            </a:r>
            <a:r>
              <a:rPr lang="ru-RU" sz="2000" dirty="0">
                <a:solidFill>
                  <a:schemeClr val="tx1"/>
                </a:solidFill>
              </a:rPr>
              <a:t>барьеров для </a:t>
            </a:r>
            <a:r>
              <a:rPr lang="ru-RU" sz="2000" dirty="0" smtClean="0">
                <a:solidFill>
                  <a:schemeClr val="tx1"/>
                </a:solidFill>
              </a:rPr>
              <a:t>внедрения новой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услуги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2) </a:t>
            </a:r>
            <a:r>
              <a:rPr lang="ru-RU" sz="2400" dirty="0" smtClean="0">
                <a:solidFill>
                  <a:srgbClr val="008080"/>
                </a:solidFill>
              </a:rPr>
              <a:t>внутренние условия развития и поддержания устойчивости СО НКО: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rgbClr val="008080"/>
                </a:solidFill>
              </a:rPr>
              <a:t>Достаточно высокий потенциал  СО НКО,</a:t>
            </a:r>
            <a:br>
              <a:rPr lang="ru-RU" sz="20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rgbClr val="008080"/>
                </a:solidFill>
              </a:rPr>
              <a:t>Достаточно развитые тематические и специализированные РЦ с высоким потенциалом,</a:t>
            </a:r>
            <a:br>
              <a:rPr lang="ru-RU" sz="20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rgbClr val="008080"/>
                </a:solidFill>
              </a:rPr>
              <a:t>Пополнение, воспроизводство профессиональных ресурсов СО НКО,</a:t>
            </a:r>
            <a:br>
              <a:rPr lang="ru-RU" sz="2000" dirty="0" smtClean="0">
                <a:solidFill>
                  <a:srgbClr val="00808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* </a:t>
            </a:r>
            <a:r>
              <a:rPr lang="ru-RU" sz="2000" dirty="0" smtClean="0">
                <a:solidFill>
                  <a:srgbClr val="008080"/>
                </a:solidFill>
              </a:rPr>
              <a:t>Устойчивость, в том числе за счет развития </a:t>
            </a:r>
            <a:r>
              <a:rPr lang="ru-RU" sz="2000" dirty="0" err="1" smtClean="0">
                <a:solidFill>
                  <a:srgbClr val="008080"/>
                </a:solidFill>
              </a:rPr>
              <a:t>соц.предпринимательства</a:t>
            </a:r>
            <a:r>
              <a:rPr lang="ru-RU" sz="2000" dirty="0" smtClean="0">
                <a:solidFill>
                  <a:srgbClr val="008080"/>
                </a:solidFill>
              </a:rPr>
              <a:t> и </a:t>
            </a:r>
            <a:r>
              <a:rPr lang="ru-RU" sz="2000" dirty="0" err="1" smtClean="0">
                <a:solidFill>
                  <a:srgbClr val="008080"/>
                </a:solidFill>
              </a:rPr>
              <a:t>соц.услуг</a:t>
            </a:r>
            <a:r>
              <a:rPr lang="ru-RU" sz="2000" dirty="0" smtClean="0">
                <a:solidFill>
                  <a:srgbClr val="008080"/>
                </a:solidFill>
              </a:rPr>
              <a:t>.</a:t>
            </a:r>
            <a:r>
              <a:rPr lang="ru-RU" sz="2000" dirty="0">
                <a:solidFill>
                  <a:srgbClr val="008080"/>
                </a:solidFill>
              </a:rPr>
              <a:t/>
            </a:r>
            <a:br>
              <a:rPr lang="ru-RU" sz="2000" dirty="0">
                <a:solidFill>
                  <a:srgbClr val="008080"/>
                </a:solidFill>
              </a:rPr>
            </a:br>
            <a:endParaRPr lang="ru-RU" sz="2000" b="0" dirty="0">
              <a:solidFill>
                <a:srgbClr val="00808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403080" y="1935480"/>
            <a:ext cx="274320" cy="1356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9845040" y="2293513"/>
            <a:ext cx="1539240" cy="640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1800" b="0" dirty="0" smtClean="0">
                <a:solidFill>
                  <a:srgbClr val="008080"/>
                </a:solidFill>
                <a:latin typeface="Baron Neue"/>
                <a:ea typeface="Baron Neue"/>
                <a:cs typeface="Baron Neue"/>
                <a:sym typeface="Baron Neue"/>
              </a:rPr>
              <a:t>Говорили другие спикеры</a:t>
            </a:r>
            <a:endParaRPr lang="ru-RU" sz="1600" b="0" dirty="0">
              <a:solidFill>
                <a:schemeClr val="tx1"/>
              </a:solidFill>
              <a:latin typeface="Baron Neue"/>
              <a:ea typeface="Baron Neue"/>
              <a:cs typeface="Baron Neue"/>
              <a:sym typeface="Baron Neue"/>
            </a:endParaRPr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6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37444" cy="924704"/>
          </a:xfrm>
        </p:spPr>
        <p:txBody>
          <a:bodyPr/>
          <a:lstStyle/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chemeClr val="tx1"/>
                </a:solidFill>
              </a:rPr>
              <a:t>2) </a:t>
            </a:r>
            <a:r>
              <a:rPr lang="ru-RU" sz="2400" dirty="0" smtClean="0">
                <a:solidFill>
                  <a:srgbClr val="008080"/>
                </a:solidFill>
              </a:rPr>
              <a:t>внутренние условия развития и поддержания устойчивости СО НКО: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Потенциал  СО НКО, в </a:t>
            </a:r>
            <a:r>
              <a:rPr lang="ru-RU" sz="2000" dirty="0" err="1" smtClean="0">
                <a:solidFill>
                  <a:schemeClr val="tx1"/>
                </a:solidFill>
              </a:rPr>
              <a:t>т.ч</a:t>
            </a:r>
            <a:r>
              <a:rPr lang="ru-RU" sz="2000" dirty="0" smtClean="0">
                <a:solidFill>
                  <a:schemeClr val="tx1"/>
                </a:solidFill>
              </a:rPr>
              <a:t>. способность к развитию </a:t>
            </a:r>
            <a:r>
              <a:rPr lang="ru-RU" sz="2000" dirty="0" err="1" smtClean="0">
                <a:solidFill>
                  <a:schemeClr val="tx1"/>
                </a:solidFill>
              </a:rPr>
              <a:t>соц.предпринимательства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</a:rPr>
              <a:t>соцуслуг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792421"/>
            <a:ext cx="10759440" cy="606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7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37444" cy="924704"/>
          </a:xfrm>
        </p:spPr>
        <p:txBody>
          <a:bodyPr/>
          <a:lstStyle/>
          <a:p>
            <a:pPr>
              <a:defRPr sz="3400">
                <a:solidFill>
                  <a:srgbClr val="000000"/>
                </a:solidFill>
                <a:latin typeface="Baron Neue"/>
                <a:ea typeface="Baron Neue"/>
                <a:cs typeface="Baron Neue"/>
                <a:sym typeface="Baron Neue"/>
              </a:defRPr>
            </a:pPr>
            <a:r>
              <a:rPr lang="ru-RU" sz="2400" dirty="0" smtClean="0">
                <a:solidFill>
                  <a:schemeClr val="tx1"/>
                </a:solidFill>
              </a:rPr>
              <a:t>2) </a:t>
            </a:r>
            <a:r>
              <a:rPr lang="ru-RU" sz="2400" dirty="0" smtClean="0">
                <a:solidFill>
                  <a:srgbClr val="008080"/>
                </a:solidFill>
              </a:rPr>
              <a:t>внутренние условия развития и поддержания устойчивости СО НКО:</a:t>
            </a:r>
            <a:br>
              <a:rPr lang="ru-RU" sz="2400" dirty="0" smtClean="0">
                <a:solidFill>
                  <a:srgbClr val="00808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Достаточно высокий потенциал  СО НКО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12984C75-9F8D-476D-99E0-92DC9D99E8E0}"/>
              </a:ext>
            </a:extLst>
          </p:cNvPr>
          <p:cNvSpPr txBox="1">
            <a:spLocks/>
          </p:cNvSpPr>
          <p:nvPr/>
        </p:nvSpPr>
        <p:spPr>
          <a:xfrm>
            <a:off x="11655336" y="0"/>
            <a:ext cx="536664" cy="32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rgbClr val="008080"/>
                </a:solidFill>
              </a:rPr>
              <a:t>8</a:t>
            </a:r>
            <a:endParaRPr lang="ru-RU" sz="2400" b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A171"/>
      </a:accent1>
      <a:accent2>
        <a:srgbClr val="E9DECD"/>
      </a:accent2>
      <a:accent3>
        <a:srgbClr val="48B7B3"/>
      </a:accent3>
      <a:accent4>
        <a:srgbClr val="EC7805"/>
      </a:accent4>
      <a:accent5>
        <a:srgbClr val="FFC20F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514</Words>
  <Application>Microsoft Office PowerPoint</Application>
  <PresentationFormat>Произвольный</PresentationFormat>
  <Paragraphs>57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think-cell Slide</vt:lpstr>
      <vt:lpstr>СО НКО  как ресурс  развития территории </vt:lpstr>
      <vt:lpstr>Почему люди создают СО НКО?</vt:lpstr>
      <vt:lpstr>Почему люди создают СО НКО?</vt:lpstr>
      <vt:lpstr>СО НКО  </vt:lpstr>
      <vt:lpstr>СО НКО разработала социальную технологию    СО НКО отработала социальную технологию и документировала   СО НКО передает социальную технологию вовне, развивая территорию  </vt:lpstr>
      <vt:lpstr>Для того, чтобы система передачи социальных технологий из СО НКО в мир работала и чтобы СО НКО были мощным ресурсом развития территории, должны выполняться  1) внешние условия поддержки и развития инновационного  потенциала СО НКО: * Инфраструктура поддержки инноваций в СОНКО,  * Развитие   спроса на многообразные услуги в социальной сфере, * Снижение барьеров для внедрения новой услуги   2) внутренние условия развития и поддержания устойчивости СО НКО: * Достаточно высокий потенциал  СО НКО, * Достаточно развитые тематические и специализированные Ресурсные Центры, * Пополнение, воспроизводство профессиональных ресурсов СО НКО, * Устойчивость, в том числе за счет развития соц.предпринимательства и соц.услуг.  </vt:lpstr>
      <vt:lpstr>Для того, чтобы система передачи социальных технологий из СО НКО в мир работала и чтобы СО НКО были мощным ресурсом развития территории, должны выполняться  1) внешние условия поддержки и развития инновационного  потенциала СО НКО: * Инфраструктура поддержки инноваций в СОНКО,  * Развитие   спроса на многообразные услуги в социальной сфере, * Снижение барьеров для внедрения новой услуги   2) внутренние условия развития и поддержания устойчивости СО НКО: * Достаточно высокий потенциал  СО НКО, * Достаточно развитые тематические и специализированные РЦ с высоким потенциалом, * Пополнение, воспроизводство профессиональных ресурсов СО НКО, * Устойчивость, в том числе за счет развития соц.предпринимательства и соц.услуг. </vt:lpstr>
      <vt:lpstr>2) внутренние условия развития и поддержания устойчивости СО НКО: Потенциал  СО НКО, в т.ч. способность к развитию соц.предпринимательства и соцуслуг</vt:lpstr>
      <vt:lpstr>2) внутренние условия развития и поддержания устойчивости СО НКО: Достаточно высокий потенциал  СО НКО</vt:lpstr>
      <vt:lpstr>2) внутренние условия развития и поддержания устойчивости СО НКО: Высокий потенциал Ресурсных Центров, Пополнение, воспроизводство профессиональных ресурсов СО НКО.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Панкратов</dc:creator>
  <cp:lastModifiedBy>Решта Ирина</cp:lastModifiedBy>
  <cp:revision>272</cp:revision>
  <cp:lastPrinted>2019-04-17T09:16:05Z</cp:lastPrinted>
  <dcterms:created xsi:type="dcterms:W3CDTF">2017-10-13T12:27:10Z</dcterms:created>
  <dcterms:modified xsi:type="dcterms:W3CDTF">2019-04-18T04:16:08Z</dcterms:modified>
</cp:coreProperties>
</file>