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08" r:id="rId3"/>
  </p:sldMasterIdLst>
  <p:notesMasterIdLst>
    <p:notesMasterId r:id="rId38"/>
  </p:notesMasterIdLst>
  <p:sldIdLst>
    <p:sldId id="257" r:id="rId4"/>
    <p:sldId id="370" r:id="rId5"/>
    <p:sldId id="405" r:id="rId6"/>
    <p:sldId id="380" r:id="rId7"/>
    <p:sldId id="371" r:id="rId8"/>
    <p:sldId id="375" r:id="rId9"/>
    <p:sldId id="373" r:id="rId10"/>
    <p:sldId id="374" r:id="rId11"/>
    <p:sldId id="355" r:id="rId12"/>
    <p:sldId id="383" r:id="rId13"/>
    <p:sldId id="384" r:id="rId14"/>
    <p:sldId id="386" r:id="rId15"/>
    <p:sldId id="387" r:id="rId16"/>
    <p:sldId id="377" r:id="rId17"/>
    <p:sldId id="378" r:id="rId18"/>
    <p:sldId id="284" r:id="rId19"/>
    <p:sldId id="340" r:id="rId20"/>
    <p:sldId id="333" r:id="rId21"/>
    <p:sldId id="332" r:id="rId22"/>
    <p:sldId id="345" r:id="rId23"/>
    <p:sldId id="337" r:id="rId24"/>
    <p:sldId id="336" r:id="rId25"/>
    <p:sldId id="342" r:id="rId26"/>
    <p:sldId id="388" r:id="rId27"/>
    <p:sldId id="389" r:id="rId28"/>
    <p:sldId id="390" r:id="rId29"/>
    <p:sldId id="393" r:id="rId30"/>
    <p:sldId id="394" r:id="rId31"/>
    <p:sldId id="400" r:id="rId32"/>
    <p:sldId id="335" r:id="rId33"/>
    <p:sldId id="402" r:id="rId34"/>
    <p:sldId id="403" r:id="rId35"/>
    <p:sldId id="404" r:id="rId36"/>
    <p:sldId id="379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65AA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65AA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65AA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65AA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65AA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rgbClr val="065AA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rgbClr val="065AA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rgbClr val="065AA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rgbClr val="065AA9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6AD"/>
    <a:srgbClr val="565656"/>
    <a:srgbClr val="F37422"/>
    <a:srgbClr val="065AA9"/>
    <a:srgbClr val="66CCFF"/>
    <a:srgbClr val="CCFFCC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234" autoAdjust="0"/>
  </p:normalViewPr>
  <p:slideViewPr>
    <p:cSldViewPr>
      <p:cViewPr>
        <p:scale>
          <a:sx n="74" d="100"/>
          <a:sy n="74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183EC6-7BB4-4255-95B2-E6C97CE2C8FF}" type="datetimeFigureOut">
              <a:rPr lang="ru-RU"/>
              <a:pPr>
                <a:defRPr/>
              </a:pPr>
              <a:t>14.10.2013</a:t>
            </a:fld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85A75C9-E438-4A1E-913E-9B7B120CC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856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5A75C9-E438-4A1E-913E-9B7B120CCEE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685800" y="4962525"/>
            <a:ext cx="7772400" cy="4826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ru-RU" smtClean="0"/>
              <a:t>Click to edit Master title style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subTitle" idx="1"/>
          </p:nvPr>
        </p:nvSpPr>
        <p:spPr>
          <a:xfrm>
            <a:off x="1371600" y="5565775"/>
            <a:ext cx="6400800" cy="600075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ru-RU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363" y="404813"/>
            <a:ext cx="3960812" cy="431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37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41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94150"/>
            <a:ext cx="4038600" cy="22431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 rot="19928137">
            <a:off x="973015" y="3517900"/>
            <a:ext cx="7244862" cy="6477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smtClean="0">
                <a:solidFill>
                  <a:srgbClr val="D9D9D9"/>
                </a:solidFill>
              </a:rPr>
              <a:t>Confidential and Proprietary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7988" y="428625"/>
            <a:ext cx="2100262" cy="56975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28625"/>
            <a:ext cx="6148388" cy="5697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40000" y="4654800"/>
            <a:ext cx="5760000" cy="532800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40000" y="5302800"/>
            <a:ext cx="5760000" cy="532800"/>
          </a:xfrm>
        </p:spPr>
        <p:txBody>
          <a:bodyPr>
            <a:normAutofit/>
          </a:bodyPr>
          <a:lstStyle>
            <a:lvl1pPr marL="0" indent="0" algn="l">
              <a:buNone/>
              <a:defRPr sz="1900" b="1" i="0" baseline="0">
                <a:solidFill>
                  <a:srgbClr val="5656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2AE349-F66F-446C-861B-96BE90D4CF9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2AE349-F66F-446C-861B-96BE90D4CF9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Рисунок 22"/>
          <p:cNvSpPr>
            <a:spLocks noGrp="1"/>
          </p:cNvSpPr>
          <p:nvPr>
            <p:ph type="pic" sz="quarter" idx="15"/>
          </p:nvPr>
        </p:nvSpPr>
        <p:spPr>
          <a:xfrm>
            <a:off x="3059113" y="2420938"/>
            <a:ext cx="1368425" cy="1944687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4" name="Текст 13" descr="&#10;"/>
          <p:cNvSpPr>
            <a:spLocks noGrp="1"/>
          </p:cNvSpPr>
          <p:nvPr>
            <p:ph type="body" sz="quarter" idx="16" hasCustomPrompt="1"/>
          </p:nvPr>
        </p:nvSpPr>
        <p:spPr>
          <a:xfrm>
            <a:off x="4716000" y="2376000"/>
            <a:ext cx="3097212" cy="548944"/>
          </a:xfrm>
        </p:spPr>
        <p:txBody>
          <a:bodyPr>
            <a:normAutofit/>
          </a:bodyPr>
          <a:lstStyle>
            <a:lvl1pPr marL="0" indent="0">
              <a:defRPr sz="1600">
                <a:solidFill>
                  <a:srgbClr val="0046AD"/>
                </a:solidFill>
              </a:defRPr>
            </a:lvl1pPr>
          </a:lstStyle>
          <a:p>
            <a:r>
              <a:rPr lang="ru-RU" dirty="0" smtClean="0"/>
              <a:t>Фамилия</a:t>
            </a:r>
            <a:br>
              <a:rPr lang="ru-RU" dirty="0" smtClean="0"/>
            </a:br>
            <a:r>
              <a:rPr lang="ru-RU" dirty="0" smtClean="0"/>
              <a:t>Имя Отчество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4" hasCustomPrompt="1"/>
          </p:nvPr>
        </p:nvSpPr>
        <p:spPr>
          <a:xfrm>
            <a:off x="4716463" y="3887682"/>
            <a:ext cx="3024187" cy="1413526"/>
          </a:xfrm>
        </p:spPr>
        <p:txBody>
          <a:bodyPr/>
          <a:lstStyle>
            <a:lvl1pPr marL="0" indent="0">
              <a:lnSpc>
                <a:spcPct val="140000"/>
              </a:lnSpc>
              <a:spcBef>
                <a:spcPts val="0"/>
              </a:spcBef>
              <a:defRPr/>
            </a:lvl1pPr>
          </a:lstStyle>
          <a:p>
            <a:pPr>
              <a:buNone/>
            </a:pPr>
            <a:r>
              <a:rPr lang="ru-RU" dirty="0" smtClean="0"/>
              <a:t>111111 Москва,</a:t>
            </a:r>
            <a:br>
              <a:rPr lang="ru-RU" dirty="0" smtClean="0"/>
            </a:br>
            <a:r>
              <a:rPr lang="ru-RU" dirty="0" smtClean="0"/>
              <a:t>ул. Тверская, 1</a:t>
            </a:r>
            <a:br>
              <a:rPr lang="ru-RU" dirty="0" smtClean="0"/>
            </a:br>
            <a:r>
              <a:rPr lang="ru-RU" dirty="0" smtClean="0"/>
              <a:t>Т: +7 (495) 111 11 11 (</a:t>
            </a:r>
            <a:r>
              <a:rPr lang="ru-RU" dirty="0" err="1" smtClean="0"/>
              <a:t>доб</a:t>
            </a:r>
            <a:r>
              <a:rPr lang="ru-RU" dirty="0" smtClean="0"/>
              <a:t>. 1122)</a:t>
            </a:r>
            <a:br>
              <a:rPr lang="ru-RU" dirty="0" smtClean="0"/>
            </a:br>
            <a:r>
              <a:rPr lang="ru-RU" dirty="0" smtClean="0"/>
              <a:t>Ф: +7 (495) 111 11 11 </a:t>
            </a:r>
            <a:r>
              <a:rPr lang="ru-RU" dirty="0" smtClean="0">
                <a:solidFill>
                  <a:srgbClr val="0046AD"/>
                </a:solidFill>
              </a:rPr>
              <a:t>М: +7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46AD"/>
                </a:solidFill>
              </a:rPr>
              <a:t>495 111 11 11 </a:t>
            </a:r>
            <a:br>
              <a:rPr lang="ru-RU" dirty="0" smtClean="0">
                <a:solidFill>
                  <a:srgbClr val="0046AD"/>
                </a:solidFill>
              </a:rPr>
            </a:br>
            <a:r>
              <a:rPr lang="en-US" dirty="0" smtClean="0"/>
              <a:t>E</a:t>
            </a:r>
            <a:r>
              <a:rPr lang="ru-RU" dirty="0" smtClean="0"/>
              <a:t>: </a:t>
            </a:r>
            <a:r>
              <a:rPr lang="en-US" dirty="0" smtClean="0"/>
              <a:t>info@enforta.com</a:t>
            </a:r>
            <a:endParaRPr lang="ru-RU" dirty="0" smtClean="0"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4716016" y="2924944"/>
            <a:ext cx="3096344" cy="720080"/>
          </a:xfrm>
        </p:spPr>
        <p:txBody>
          <a:bodyPr/>
          <a:lstStyle>
            <a:lvl1pPr marL="0" indent="0">
              <a:lnSpc>
                <a:spcPct val="140000"/>
              </a:lnSpc>
              <a:spcBef>
                <a:spcPts val="0"/>
              </a:spcBef>
              <a:defRPr i="1"/>
            </a:lvl1pPr>
          </a:lstStyle>
          <a:p>
            <a:pPr>
              <a:buNone/>
            </a:pPr>
            <a:r>
              <a:rPr lang="ru-RU" dirty="0" smtClean="0"/>
              <a:t>должность сотрудника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42EDC-0AC5-4E4D-AC4E-F4D3209CF1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Таблица 6"/>
          <p:cNvSpPr>
            <a:spLocks noGrp="1"/>
          </p:cNvSpPr>
          <p:nvPr>
            <p:ph type="tbl" sz="quarter" idx="11"/>
          </p:nvPr>
        </p:nvSpPr>
        <p:spPr>
          <a:xfrm>
            <a:off x="3059113" y="1628699"/>
            <a:ext cx="5616575" cy="4464597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42EDC-0AC5-4E4D-AC4E-F4D3209CF1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/>
          </p:nvPr>
        </p:nvSpPr>
        <p:spPr>
          <a:xfrm>
            <a:off x="3059113" y="1629246"/>
            <a:ext cx="5616575" cy="446405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7625" y="1357313"/>
            <a:ext cx="4929188" cy="3500437"/>
          </a:xfrm>
        </p:spPr>
        <p:txBody>
          <a:bodyPr/>
          <a:lstStyle>
            <a:lvl1pPr algn="ctr">
              <a:spcBef>
                <a:spcPct val="200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4"/>
          </p:nvPr>
        </p:nvSpPr>
        <p:spPr>
          <a:xfrm>
            <a:off x="500063" y="1714500"/>
            <a:ext cx="2736000" cy="3168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5"/>
          </p:nvPr>
        </p:nvSpPr>
        <p:spPr>
          <a:xfrm>
            <a:off x="3857625" y="5275359"/>
            <a:ext cx="4929188" cy="428640"/>
          </a:xfrm>
        </p:spPr>
        <p:txBody>
          <a:bodyPr/>
          <a:lstStyle>
            <a:lvl1pPr algn="ctr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6"/>
          </p:nvPr>
        </p:nvSpPr>
        <p:spPr>
          <a:xfrm>
            <a:off x="3857625" y="5715016"/>
            <a:ext cx="4929188" cy="214312"/>
          </a:xfrm>
        </p:spPr>
        <p:txBody>
          <a:bodyPr/>
          <a:lstStyle>
            <a:lvl1pPr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363" y="404813"/>
            <a:ext cx="3960812" cy="431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637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929188" y="428625"/>
            <a:ext cx="3929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6" r:id="rId2"/>
    <p:sldLayoutId id="2147483687" r:id="rId3"/>
    <p:sldLayoutId id="2147483688" r:id="rId4"/>
    <p:sldLayoutId id="2147483689" r:id="rId5"/>
    <p:sldLayoutId id="2147483704" r:id="rId6"/>
    <p:sldLayoutId id="2147483701" r:id="rId7"/>
    <p:sldLayoutId id="2147483702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65AA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65AA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65AA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65AA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65AA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929188" y="428625"/>
            <a:ext cx="3929062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bg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bg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bg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Font typeface="Arial" charset="0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0000" y="403200"/>
            <a:ext cx="5626800" cy="92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9832" y="1600200"/>
            <a:ext cx="56269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bg1"/>
                </a:solidFill>
              </a:defRPr>
            </a:lvl1pPr>
          </a:lstStyle>
          <a:p>
            <a:fld id="{6C242EDC-0AC5-4E4D-AC4E-F4D3209CF1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</p:sldLayoutIdLst>
  <p:txStyles>
    <p:titleStyle>
      <a:lvl1pPr algn="l" defTabSz="914400" rtl="0" eaLnBrk="1" latinLnBrk="0" hangingPunct="1">
        <a:spcBef>
          <a:spcPct val="0"/>
        </a:spcBef>
        <a:buNone/>
        <a:defRPr lang="ru-RU" sz="2400" b="1" kern="1200" dirty="0" smtClean="0">
          <a:solidFill>
            <a:srgbClr val="0046A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rgbClr val="5656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5656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rgbClr val="5656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rgbClr val="5656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rgbClr val="5656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molgvardia.ru/files/news/2321r.jpg" TargetMode="Externa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aif.ru/application/public/news/442/9f918fd8b22d960092dc6c937ac72ad7_big.jpg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tltonline.ru/img/user/255971.jpg" TargetMode="External"/><Relationship Id="rId7" Type="http://schemas.openxmlformats.org/officeDocument/2006/relationships/hyperlink" Target="http://www.pro-volgograd.ru/attachments/IMG_0739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jpeg"/><Relationship Id="rId5" Type="http://schemas.openxmlformats.org/officeDocument/2006/relationships/hyperlink" Target="http://lrnews.ru/photo/theme/022/187/main.jpg" TargetMode="Externa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rzd-partner.ru/u/site/fgp%20vo%20zhdt/zdt--1.jpg" TargetMode="Externa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searchinform.com/search-img/partnersList/image060.png" TargetMode="Externa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enforta.ru/files/File/DSC09038_2009_07_09.jpg" TargetMode="Externa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jpeg"/><Relationship Id="rId4" Type="http://schemas.openxmlformats.org/officeDocument/2006/relationships/hyperlink" Target="http://enforta.ru/files/File/DSC09020_2009_07_09.jp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my.enforta.com/upload/docs/7948Ulan-Ude10.05.2011___17_46_1711.jpg" TargetMode="Externa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80934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65656"/>
                </a:solidFill>
                <a:latin typeface="+mn-lt"/>
                <a:sym typeface="Webdings" pitchFamily="18" charset="2"/>
              </a:rPr>
              <a:t>Профессиональные телекоммуникационные решения от национального оператора связи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7992889" cy="46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1300" b="1" dirty="0">
              <a:solidFill>
                <a:srgbClr val="0046AD"/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60000" y="403200"/>
            <a:ext cx="5626800" cy="92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Основные услуги компании </a:t>
            </a:r>
            <a:r>
              <a:rPr lang="ru-RU" b="1" dirty="0" smtClean="0">
                <a:solidFill>
                  <a:srgbClr val="0046AD"/>
                </a:solidFill>
                <a:latin typeface="+mn-lt"/>
              </a:rPr>
              <a:t> (2 из 3)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6AD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84784"/>
            <a:ext cx="79928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«</a:t>
            </a:r>
            <a:r>
              <a:rPr lang="ru-RU" sz="1200" b="1" dirty="0" err="1" smtClean="0">
                <a:solidFill>
                  <a:srgbClr val="0046AD"/>
                </a:solidFill>
                <a:latin typeface="+mn-lt"/>
              </a:rPr>
              <a:t>Энфорт@Доступный</a:t>
            </a:r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 офис»</a:t>
            </a:r>
            <a:r>
              <a:rPr lang="ru-RU" sz="1200" b="1" dirty="0" smtClean="0">
                <a:solidFill>
                  <a:srgbClr val="565656"/>
                </a:solidFill>
                <a:latin typeface="+mn-lt"/>
              </a:rPr>
              <a:t> 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– комплексное решение для малого и среднего бизнеса, цель которой - в объединении всех возможных средств общения компании в единую, легко управляемую, расширяемую и доступную из любой точки мира систему. С точки зрения бизнеса такое объединение упрощает и «обогащает» общение сотрудников между собой, компании с внешним миром, а также ведет к снижению издержек на связь. </a:t>
            </a:r>
            <a:br>
              <a:rPr lang="ru-RU" sz="1200" dirty="0" smtClean="0">
                <a:solidFill>
                  <a:srgbClr val="565656"/>
                </a:solidFill>
                <a:latin typeface="+mn-lt"/>
              </a:rPr>
            </a:b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 </a:t>
            </a:r>
            <a:br>
              <a:rPr lang="ru-RU" sz="1200" dirty="0" smtClean="0">
                <a:solidFill>
                  <a:srgbClr val="565656"/>
                </a:solidFill>
                <a:latin typeface="+mn-lt"/>
              </a:rPr>
            </a:b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Услуга «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Энфорт@Доступный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 офис» - это набор таких отдельных коммуникационных продуктов, как: телефония (включая IP-телефонию), управление вызовами и короткая нумерация (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Энфорт@ТС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), 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e-mail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, мгновенные сообщения (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Instant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 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messaging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), статус присутствия, групповой доступ к файлам (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data-sharing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), голосовая почта интегрированная с 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e-mail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, объединенных в одном удобном пользовательском интерфейсе и 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кросс-используемых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 одновременно на нескольких типах устройств, например, на компьютере, планшете, смартфоне, 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софттоне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 и т.д. Все вышеперечисленные сервисы сконцентрированы на едином корпоративном справочнике контактов. </a:t>
            </a:r>
          </a:p>
          <a:p>
            <a:endParaRPr lang="ru-RU" sz="1200" dirty="0" smtClean="0">
              <a:solidFill>
                <a:srgbClr val="565656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 «</a:t>
            </a:r>
            <a:r>
              <a:rPr lang="ru-RU" sz="1200" b="1" dirty="0" err="1" smtClean="0">
                <a:solidFill>
                  <a:srgbClr val="0046AD"/>
                </a:solidFill>
                <a:latin typeface="+mn-lt"/>
              </a:rPr>
              <a:t>Энфорт@ТС</a:t>
            </a:r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» 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- это Виртуальная офисная АТС – экономичное и эффективное решение для организации офисной связи без лишних затрат на оборудование и обслуживание. </a:t>
            </a:r>
            <a:br>
              <a:rPr lang="ru-RU" sz="1200" dirty="0" smtClean="0">
                <a:solidFill>
                  <a:srgbClr val="565656"/>
                </a:solidFill>
                <a:latin typeface="+mn-lt"/>
              </a:rPr>
            </a:b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 </a:t>
            </a:r>
            <a:br>
              <a:rPr lang="ru-RU" sz="1200" dirty="0" smtClean="0">
                <a:solidFill>
                  <a:srgbClr val="565656"/>
                </a:solidFill>
                <a:latin typeface="+mn-lt"/>
              </a:rPr>
            </a:b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Теперь нет необходимости приобретать сложную систему АТС, поддерживать ее работоспособность и зависеть от ограничений по лимиту номеров. Единая Виртуальная офисная АТС с фиксированной абонентской платой позволяет полностью сконцентрироваться на ведении бизнеса. Решение объединяет ваши телефонные номера и офисы, обеспечивает связь с сотрудниками в любом месте и в удобное время, обслуживание клиентов и возможность использовать услугу для экономии на междугородных внутриофисных звонках. Все вопросы связи мы возьмём на себя!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7992889" cy="46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1300" b="1" dirty="0">
              <a:solidFill>
                <a:srgbClr val="0046AD"/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60000" y="403200"/>
            <a:ext cx="5626800" cy="92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Основные услуги компании </a:t>
            </a:r>
            <a:r>
              <a:rPr lang="ru-RU" b="1" dirty="0" smtClean="0">
                <a:solidFill>
                  <a:srgbClr val="0046AD"/>
                </a:solidFill>
                <a:latin typeface="+mn-lt"/>
              </a:rPr>
              <a:t> (3 из 3)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6AD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487681"/>
            <a:ext cx="88204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«</a:t>
            </a:r>
            <a:r>
              <a:rPr lang="ru-RU" sz="1200" b="1" dirty="0" err="1" smtClean="0">
                <a:solidFill>
                  <a:srgbClr val="0046AD"/>
                </a:solidFill>
                <a:latin typeface="+mn-lt"/>
              </a:rPr>
              <a:t>Энфорт@Видеонаблюдение</a:t>
            </a:r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»</a:t>
            </a: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Сервис, позволяющий производить удаленное наблюдение за любыми объектами из любой точки земного шара с помощью сети Интернет.</a:t>
            </a:r>
            <a:br>
              <a:rPr lang="ru-RU" sz="1200" dirty="0" smtClean="0">
                <a:solidFill>
                  <a:srgbClr val="565656"/>
                </a:solidFill>
                <a:latin typeface="+mn-lt"/>
              </a:rPr>
            </a:b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 Основной функционал услуги построен на возможности наблюдения в режиме 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on-line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 за своим бизнесом, сотрудниками офиса, имуществом. Сервис позволяет производить наблюдение одновременно за несколькими удаленными друг от друга объектами. </a:t>
            </a:r>
            <a:br>
              <a:rPr lang="ru-RU" sz="1200" dirty="0" smtClean="0">
                <a:solidFill>
                  <a:srgbClr val="565656"/>
                </a:solidFill>
                <a:latin typeface="+mn-lt"/>
              </a:rPr>
            </a:b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 Услуга предназначена в основном для первых лиц, собственников и управленцев бизнеса. Возможности сервиса также будут полезны владельцам загородной недвижимости, так как с его помощью можно заботиться об имуществе на расстоянии, и тем самым, чувствовать себя спокойно и комфортно вдали от дома.</a:t>
            </a:r>
          </a:p>
          <a:p>
            <a:endParaRPr lang="ru-RU" sz="1200" b="1" dirty="0" smtClean="0">
              <a:solidFill>
                <a:srgbClr val="0046AD"/>
              </a:solidFill>
              <a:latin typeface="+mn-lt"/>
            </a:endParaRPr>
          </a:p>
          <a:p>
            <a:r>
              <a:rPr lang="ru-RU" sz="1200" b="1" dirty="0" err="1" smtClean="0">
                <a:solidFill>
                  <a:srgbClr val="0046AD"/>
                </a:solidFill>
                <a:latin typeface="+mn-lt"/>
              </a:rPr>
              <a:t>Энфорт@Виртуальный</a:t>
            </a:r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 номер</a:t>
            </a: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Виртуальный номер – это многоканальный телефонный номер, доступ к которому осуществляется через интеллектуальную платформу с функциями виртуальной АТС.</a:t>
            </a:r>
            <a:br>
              <a:rPr lang="ru-RU" sz="1200" dirty="0" smtClean="0">
                <a:solidFill>
                  <a:srgbClr val="565656"/>
                </a:solidFill>
                <a:latin typeface="+mn-lt"/>
              </a:rPr>
            </a:b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 </a:t>
            </a:r>
            <a:br>
              <a:rPr lang="ru-RU" sz="1200" dirty="0" smtClean="0">
                <a:solidFill>
                  <a:srgbClr val="565656"/>
                </a:solidFill>
                <a:latin typeface="+mn-lt"/>
              </a:rPr>
            </a:b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Энфорта рекомендует  использовать услугу виртуальный номер для :  замены входящей связи в роуминге переадресацией (экономия в среднем в 5 раз);</a:t>
            </a: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объединения нескольких телефонов в офисах в один публичный многоканальный;</a:t>
            </a: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в качестве временного номера для рекламной кампании;</a:t>
            </a: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для создания «виртуального представительства» в другом городе;</a:t>
            </a:r>
          </a:p>
          <a:p>
            <a:r>
              <a:rPr lang="ru-RU" sz="1200" b="1" dirty="0" smtClean="0">
                <a:solidFill>
                  <a:srgbClr val="565656"/>
                </a:solidFill>
                <a:latin typeface="+mn-lt"/>
              </a:rPr>
              <a:t>Виртуальный номер позволяет осуществлять: </a:t>
            </a: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переадресацию вызовов на номера сети общего пользования (фиксированные и мобильные);</a:t>
            </a: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переадресацию по различным правилам с учетом времени суток, вызывающего номера;</a:t>
            </a: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прием входящих на SIP терминалах;   голосовое меню (IVR);</a:t>
            </a: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голосовая почта;     конференцсвязь;</a:t>
            </a: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запись разговоров;    экономичную междугороднюю и международную связь;</a:t>
            </a:r>
          </a:p>
          <a:p>
            <a:endParaRPr lang="ru-RU" sz="1200" dirty="0" smtClean="0">
              <a:solidFill>
                <a:srgbClr val="565656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05064"/>
            <a:ext cx="96289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85728"/>
            <a:ext cx="5626800" cy="921600"/>
          </a:xfrm>
        </p:spPr>
        <p:txBody>
          <a:bodyPr>
            <a:normAutofit/>
          </a:bodyPr>
          <a:lstStyle/>
          <a:p>
            <a:r>
              <a:rPr lang="ru-RU" dirty="0" smtClean="0"/>
              <a:t>Программы возможного сотрудничества для госсектора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349-F66F-446C-861B-96BE90D4CF94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1268760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37422"/>
                </a:solidFill>
                <a:latin typeface="+mn-lt"/>
              </a:rPr>
              <a:t>Программа</a:t>
            </a:r>
          </a:p>
          <a:p>
            <a:pPr>
              <a:buFont typeface="Arial" pitchFamily="34" charset="0"/>
              <a:buChar char="•"/>
            </a:pPr>
            <a:endParaRPr lang="ru-RU" sz="1100" dirty="0" smtClean="0">
              <a:solidFill>
                <a:srgbClr val="565656"/>
              </a:solidFill>
              <a:latin typeface="+mn-lt"/>
            </a:endParaRPr>
          </a:p>
          <a:p>
            <a:r>
              <a:rPr lang="ru-RU" sz="1100" b="1" dirty="0" smtClean="0">
                <a:solidFill>
                  <a:srgbClr val="565656"/>
                </a:solidFill>
                <a:latin typeface="+mn-lt"/>
              </a:rPr>
              <a:t>«Доступное жилье»  </a:t>
            </a:r>
          </a:p>
          <a:p>
            <a:r>
              <a:rPr lang="ru-RU" sz="1100" b="1" dirty="0" smtClean="0">
                <a:solidFill>
                  <a:srgbClr val="565656"/>
                </a:solidFill>
                <a:latin typeface="+mn-lt"/>
              </a:rPr>
              <a:t>-</a:t>
            </a:r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комплексная</a:t>
            </a:r>
            <a:r>
              <a:rPr lang="ru-RU" sz="1100" b="1" dirty="0" smtClean="0">
                <a:solidFill>
                  <a:srgbClr val="565656"/>
                </a:solidFill>
                <a:latin typeface="+mn-lt"/>
              </a:rPr>
              <a:t> </a:t>
            </a:r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информатизация удаленных объектов малоэтажного строительства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962894" cy="74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428728" y="2714620"/>
            <a:ext cx="20162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565656"/>
                </a:solidFill>
                <a:latin typeface="+mn-lt"/>
              </a:rPr>
              <a:t>«Образование» 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-подключение детских садов и школ к сети Интернет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3892640"/>
            <a:ext cx="19442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565656"/>
                </a:solidFill>
                <a:latin typeface="+mn-lt"/>
              </a:rPr>
              <a:t>«Электронное правительство» 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организация единой  сети передачи данных между государственными и муниципальными органами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5231327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565656"/>
                </a:solidFill>
                <a:latin typeface="+mn-lt"/>
              </a:rPr>
              <a:t>«Здоровье нации» 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организация электронного документооборота между медицинскими учреждениями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157192"/>
            <a:ext cx="962894" cy="81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/>
          <a:srcRect r="6641" b="15425"/>
          <a:stretch>
            <a:fillRect/>
          </a:stretch>
        </p:blipFill>
        <p:spPr bwMode="auto">
          <a:xfrm>
            <a:off x="251521" y="1571612"/>
            <a:ext cx="96289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635896" y="1268760"/>
            <a:ext cx="38164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F37422"/>
                </a:solidFill>
                <a:latin typeface="+mn-lt"/>
              </a:rPr>
              <a:t>Преимущества</a:t>
            </a:r>
          </a:p>
          <a:p>
            <a:endParaRPr lang="ru-RU" sz="1100" dirty="0" smtClean="0">
              <a:solidFill>
                <a:srgbClr val="565656"/>
              </a:solidFill>
              <a:latin typeface="+mn-lt"/>
            </a:endParaRP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а)контроль выполнения сроков и этапов работ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б) экономия бюджетных средств за счет снижения капитальных издержек на строительство ВОЛС и поэтапность ввода услуг связи в зависимости от потребности Заказчика (видеонаблюдение на этапе строительства –</a:t>
            </a:r>
            <a:r>
              <a:rPr lang="en-US" sz="1100" dirty="0" smtClean="0">
                <a:solidFill>
                  <a:srgbClr val="565656"/>
                </a:solidFill>
                <a:latin typeface="+mn-lt"/>
              </a:rPr>
              <a:t>&gt;</a:t>
            </a:r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 организация</a:t>
            </a:r>
            <a:r>
              <a:rPr lang="en-US" sz="1100" dirty="0" smtClean="0">
                <a:solidFill>
                  <a:srgbClr val="565656"/>
                </a:solidFill>
                <a:latin typeface="+mn-lt"/>
              </a:rPr>
              <a:t> </a:t>
            </a:r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полного комплекса услуг на этапе заселения) </a:t>
            </a:r>
          </a:p>
          <a:p>
            <a:endParaRPr lang="ru-RU" sz="1100" dirty="0" smtClean="0">
              <a:solidFill>
                <a:srgbClr val="565656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87384" y="3933056"/>
            <a:ext cx="3456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а) широкий географический охват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б) единая тарифная политика и единое техническое решение в рамках программы 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в) высокая защищенность каналов связи для передачи конфиденциальной информации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г) сжатые сроки предоставления услуг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349-F66F-446C-861B-96BE90D4CF9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52794" y="2780928"/>
            <a:ext cx="2376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565656"/>
                </a:solidFill>
                <a:latin typeface="+mn-lt"/>
              </a:rPr>
              <a:t>Реформирование ЖКХ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-организация каналов связи для оперативного управления  энергосберегающим оборудованием </a:t>
            </a:r>
          </a:p>
        </p:txBody>
      </p:sp>
      <p:pic>
        <p:nvPicPr>
          <p:cNvPr id="15" name="Picture 5" descr="ГИБДД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772816"/>
            <a:ext cx="837876" cy="87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1547664" y="1556792"/>
            <a:ext cx="237626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F37422"/>
                </a:solidFill>
                <a:latin typeface="+mn-lt"/>
              </a:rPr>
              <a:t>Программа</a:t>
            </a:r>
          </a:p>
          <a:p>
            <a:endParaRPr lang="ru-RU" sz="1100" b="1" dirty="0" smtClean="0">
              <a:solidFill>
                <a:srgbClr val="565656"/>
              </a:solidFill>
              <a:latin typeface="+mn-lt"/>
            </a:endParaRPr>
          </a:p>
          <a:p>
            <a:r>
              <a:rPr lang="ru-RU" sz="1100" b="1" dirty="0" smtClean="0">
                <a:solidFill>
                  <a:srgbClr val="565656"/>
                </a:solidFill>
                <a:latin typeface="+mn-lt"/>
              </a:rPr>
              <a:t>«Безопасный город» 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видеонаблюдение за местами массового скопления граждан</a:t>
            </a:r>
          </a:p>
        </p:txBody>
      </p:sp>
      <p:pic>
        <p:nvPicPr>
          <p:cNvPr id="18" name="Picture 5" descr="snyatie_pokazaniy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852936"/>
            <a:ext cx="901904" cy="69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1008112" cy="80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555644" y="3821202"/>
            <a:ext cx="20162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565656"/>
                </a:solidFill>
                <a:latin typeface="+mn-lt"/>
              </a:rPr>
              <a:t>Обучение детей-инвалидов на дому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-организация дистанционного обучения детей с ограниченными возможностями на дому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26270" y="1554177"/>
            <a:ext cx="34603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F37422"/>
                </a:solidFill>
                <a:latin typeface="+mn-lt"/>
              </a:rPr>
              <a:t>Преимущества 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а) мобильность (в случае необходимости возможность  переноса оборудования связи в течение 4-х дней)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б) широкий географический охват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30260" y="2852936"/>
            <a:ext cx="3456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а) высокая устойчивость при  необходимых Заказчику характеристиках  канала связи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б) повышение оперативности в сборе и обработки информации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31400" y="3861048"/>
            <a:ext cx="331236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а) широкая географическая доступность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б) единая тарифная и техническая политика с возможностью предоставления дополнительных сервисов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в) контент контроль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157192"/>
            <a:ext cx="1008112" cy="67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547664" y="5000636"/>
            <a:ext cx="22322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rgbClr val="565656"/>
                </a:solidFill>
                <a:latin typeface="+mn-lt"/>
              </a:rPr>
              <a:t>Срочная организация канала связи для видеоконтроля 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-организация каналов связи для общественно значимых событий и чрезвычайных ситуаций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831400" y="5143512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а) оперативность  (сжатые сроки предоставления услуг связи)</a:t>
            </a:r>
          </a:p>
          <a:p>
            <a:r>
              <a:rPr lang="ru-RU" sz="1100" dirty="0" smtClean="0">
                <a:solidFill>
                  <a:srgbClr val="565656"/>
                </a:solidFill>
                <a:latin typeface="+mn-lt"/>
              </a:rPr>
              <a:t>б) мобильность  возможность быстрого переноса оборудования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3000364" y="428604"/>
            <a:ext cx="5626800" cy="921600"/>
          </a:xfrm>
        </p:spPr>
        <p:txBody>
          <a:bodyPr>
            <a:normAutofit/>
          </a:bodyPr>
          <a:lstStyle/>
          <a:p>
            <a:r>
              <a:rPr lang="ru-RU" dirty="0"/>
              <a:t>Программы возможного сотрудничества для госсектора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786346" cy="5715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Основные преимущества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1643050"/>
            <a:ext cx="5385450" cy="42862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400" dirty="0" smtClean="0"/>
              <a:t>Работа с «</a:t>
            </a:r>
            <a:r>
              <a:rPr lang="ru-RU" sz="1400" dirty="0" err="1" smtClean="0"/>
              <a:t>Энфортой</a:t>
            </a:r>
            <a:r>
              <a:rPr lang="ru-RU" sz="1400" dirty="0" smtClean="0"/>
              <a:t>» строится на трех китах: </a:t>
            </a:r>
          </a:p>
          <a:p>
            <a:pPr marL="0" indent="0">
              <a:spcBef>
                <a:spcPts val="0"/>
              </a:spcBef>
            </a:pPr>
            <a:r>
              <a:rPr lang="ru-RU" sz="1600" b="1" dirty="0" smtClean="0">
                <a:solidFill>
                  <a:srgbClr val="0046AD"/>
                </a:solidFill>
              </a:rPr>
              <a:t>Быстрота, Выгода и Удобство для Клиента.</a:t>
            </a:r>
          </a:p>
          <a:p>
            <a:pPr marL="0" indent="0">
              <a:spcBef>
                <a:spcPts val="1000"/>
              </a:spcBef>
            </a:pPr>
            <a:r>
              <a:rPr lang="ru-RU" sz="1400" b="1" dirty="0" smtClean="0">
                <a:solidFill>
                  <a:srgbClr val="0046AD"/>
                </a:solidFill>
              </a:rPr>
              <a:t>БЫСТРО: </a:t>
            </a:r>
          </a:p>
          <a:p>
            <a:pPr marL="216000" indent="-216000">
              <a:spcBef>
                <a:spcPts val="400"/>
              </a:spcBef>
              <a:buFont typeface="Arial" pitchFamily="34" charset="0"/>
              <a:buChar char="•"/>
            </a:pPr>
            <a:r>
              <a:rPr lang="ru-RU" sz="1400" dirty="0" smtClean="0"/>
              <a:t>Срок предоставления услуги «под ключ» - 4 дня</a:t>
            </a:r>
          </a:p>
          <a:p>
            <a:pPr marL="216000" indent="-216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Скорость передачи данных, достаточная для комфортной работы в секторе </a:t>
            </a:r>
            <a:r>
              <a:rPr lang="en-US" sz="1400" dirty="0" smtClean="0"/>
              <a:t>B2B</a:t>
            </a:r>
            <a:r>
              <a:rPr lang="ru-RU" sz="1400" dirty="0" smtClean="0"/>
              <a:t> (до  10 Мбит/с) </a:t>
            </a:r>
          </a:p>
          <a:p>
            <a:pPr marL="216000" indent="-216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Срок восстановления перерывов сервиса – не более 4-х часов при доступности услуги - 99,9%</a:t>
            </a:r>
          </a:p>
          <a:p>
            <a:pPr marL="0" indent="0">
              <a:spcBef>
                <a:spcPts val="1000"/>
              </a:spcBef>
            </a:pPr>
            <a:r>
              <a:rPr lang="ru-RU" sz="1400" b="1" dirty="0" smtClean="0">
                <a:solidFill>
                  <a:srgbClr val="0046AD"/>
                </a:solidFill>
              </a:rPr>
              <a:t>ВЫГОДНО</a:t>
            </a:r>
            <a:r>
              <a:rPr lang="ru-RU" sz="1400" dirty="0" smtClean="0">
                <a:solidFill>
                  <a:srgbClr val="0046AD"/>
                </a:solidFill>
              </a:rPr>
              <a:t>:</a:t>
            </a:r>
          </a:p>
          <a:p>
            <a:pPr marL="216000" indent="-216000">
              <a:spcBef>
                <a:spcPts val="400"/>
              </a:spcBef>
              <a:buFont typeface="Arial" pitchFamily="34" charset="0"/>
              <a:buChar char="•"/>
            </a:pPr>
            <a:r>
              <a:rPr lang="ru-RU" sz="1400" dirty="0" smtClean="0"/>
              <a:t>Разнообразные тарифные планы для любых потребностей;</a:t>
            </a:r>
          </a:p>
          <a:p>
            <a:pPr marL="216000" indent="-216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Финансовая прозрачность, простота и контроль - никаких «скрытых платежей»;</a:t>
            </a:r>
          </a:p>
          <a:p>
            <a:pPr marL="216000" indent="-216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Контроль расходов в режиме реального времени на клиентском портале;</a:t>
            </a:r>
          </a:p>
          <a:p>
            <a:pPr marL="216000" indent="-216000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Скидки и бонусы для </a:t>
            </a:r>
            <a:r>
              <a:rPr lang="ru-RU" sz="1400" dirty="0" err="1" smtClean="0"/>
              <a:t>мультиофисных</a:t>
            </a:r>
            <a:r>
              <a:rPr lang="ru-RU" sz="1400" dirty="0" smtClean="0"/>
              <a:t> Клиентов.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786346" cy="5715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Основные преимущества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5076056" y="1571612"/>
            <a:ext cx="3513242" cy="42862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400" b="1" dirty="0" smtClean="0">
                <a:solidFill>
                  <a:srgbClr val="0046AD"/>
                </a:solidFill>
              </a:rPr>
              <a:t>УДОБНО:</a:t>
            </a:r>
            <a:endParaRPr lang="ru-RU" sz="1400" dirty="0" smtClean="0">
              <a:solidFill>
                <a:srgbClr val="0046AD"/>
              </a:solidFill>
            </a:endParaRPr>
          </a:p>
          <a:p>
            <a:pPr marL="216000" indent="-216000">
              <a:spcBef>
                <a:spcPts val="400"/>
              </a:spcBef>
              <a:buFont typeface="Wingdings" pitchFamily="2" charset="2"/>
              <a:buChar char="ü"/>
            </a:pPr>
            <a:r>
              <a:rPr lang="ru-RU" sz="1400" dirty="0" smtClean="0"/>
              <a:t>Полный набор услуг связи от одного оператора «из одних рук»;</a:t>
            </a:r>
          </a:p>
          <a:p>
            <a:pPr marL="216000" indent="-216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/>
              <a:t>Круглосуточная поддержка пользователей, информационное обслуживание Клиента;</a:t>
            </a:r>
          </a:p>
          <a:p>
            <a:pPr marL="216000" indent="-216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/>
              <a:t>Мобильность - возможность сохранения привычных услуг, телефонных номеров и линий при переезде в другой офис;</a:t>
            </a:r>
          </a:p>
          <a:p>
            <a:pPr marL="216000" indent="-216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/>
              <a:t>Услуги «под ключ» - Клиенту не требуется иметь технических знаний и навыков;</a:t>
            </a:r>
          </a:p>
          <a:p>
            <a:pPr marL="216000" indent="-21600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/>
              <a:t>Бесплатное предоставление оборудования в пользование на весь срок действия договора. Если оборудование вышло из строя, специалисты «</a:t>
            </a:r>
            <a:r>
              <a:rPr lang="ru-RU" sz="1400" dirty="0" err="1" smtClean="0"/>
              <a:t>Энфорты</a:t>
            </a:r>
            <a:r>
              <a:rPr lang="ru-RU" sz="1400" dirty="0" smtClean="0"/>
              <a:t>» оперативно заменят его на рабочий комплект.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647939" cy="280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23528" y="4437112"/>
            <a:ext cx="4536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В ноябре 2012 года подключен 50 000-й клиент</a:t>
            </a:r>
            <a:endParaRPr lang="ru-RU" sz="1400" dirty="0">
              <a:solidFill>
                <a:srgbClr val="565656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4654800"/>
            <a:ext cx="8352928" cy="5328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565656"/>
                </a:solidFill>
              </a:rPr>
              <a:t>Крупные проекты «</a:t>
            </a:r>
            <a:r>
              <a:rPr lang="ru-RU" sz="2800" dirty="0" err="1" smtClean="0">
                <a:solidFill>
                  <a:srgbClr val="565656"/>
                </a:solidFill>
              </a:rPr>
              <a:t>Энфорты</a:t>
            </a:r>
            <a:r>
              <a:rPr lang="ru-RU" sz="2800" dirty="0" smtClean="0">
                <a:solidFill>
                  <a:srgbClr val="565656"/>
                </a:solidFill>
              </a:rPr>
              <a:t>», реализованные в России для государственного сектора.</a:t>
            </a:r>
            <a:endParaRPr lang="ru-RU" sz="2800" dirty="0">
              <a:solidFill>
                <a:srgbClr val="565656"/>
              </a:solidFill>
            </a:endParaRPr>
          </a:p>
        </p:txBody>
      </p:sp>
      <p:sp>
        <p:nvSpPr>
          <p:cNvPr id="3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Оренбургская область</a:t>
            </a: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>
          <a:xfrm>
            <a:off x="683568" y="2204864"/>
            <a:ext cx="3456384" cy="381642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400" b="1" dirty="0" smtClean="0">
                <a:solidFill>
                  <a:srgbClr val="0046AD"/>
                </a:solidFill>
                <a:cs typeface="Arial" charset="0"/>
              </a:rPr>
              <a:t>Заказчик </a:t>
            </a:r>
            <a:r>
              <a:rPr lang="ru-RU" sz="1400" dirty="0" smtClean="0">
                <a:cs typeface="Arial" charset="0"/>
              </a:rPr>
              <a:t>– Аппарат Губернатора и Правительства Оренбургской области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endParaRPr lang="ru-RU" sz="1400" dirty="0" smtClean="0">
              <a:cs typeface="Arial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ru-RU" sz="1400" b="1" dirty="0" smtClean="0">
                <a:solidFill>
                  <a:srgbClr val="0046AD"/>
                </a:solidFill>
                <a:cs typeface="Arial" charset="0"/>
              </a:rPr>
              <a:t>Услуга</a:t>
            </a:r>
            <a:r>
              <a:rPr lang="ru-RU" sz="1400" dirty="0" smtClean="0">
                <a:cs typeface="Arial" charset="0"/>
              </a:rPr>
              <a:t> – «</a:t>
            </a:r>
            <a:r>
              <a:rPr lang="ru-RU" sz="1400" dirty="0" err="1" smtClean="0">
                <a:cs typeface="Arial" charset="0"/>
              </a:rPr>
              <a:t>Энфорт</a:t>
            </a:r>
            <a:r>
              <a:rPr lang="en-US" sz="1400" dirty="0" smtClean="0">
                <a:cs typeface="Arial" charset="0"/>
              </a:rPr>
              <a:t>@</a:t>
            </a:r>
            <a:r>
              <a:rPr lang="ru-RU" sz="1400" dirty="0" smtClean="0">
                <a:cs typeface="Arial" charset="0"/>
              </a:rPr>
              <a:t>Интернет» для Службы протокола Президента РФ Д.А.Медведева на встрече с Президентом Венесуэлы </a:t>
            </a:r>
            <a:r>
              <a:rPr lang="ru-RU" sz="1400" dirty="0" err="1" smtClean="0">
                <a:cs typeface="Arial" charset="0"/>
              </a:rPr>
              <a:t>У.Чавеса</a:t>
            </a:r>
            <a:endParaRPr lang="ru-RU" sz="1400" dirty="0" smtClean="0">
              <a:cs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endParaRPr lang="ru-RU" sz="1400" dirty="0" smtClean="0">
              <a:cs typeface="Arial" charset="0"/>
            </a:endParaRP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b="1" dirty="0" smtClean="0">
                <a:solidFill>
                  <a:srgbClr val="0046AD"/>
                </a:solidFill>
                <a:cs typeface="Arial" charset="0"/>
              </a:rPr>
              <a:t>Кол-во объектов </a:t>
            </a:r>
            <a:r>
              <a:rPr lang="ru-RU" sz="1400" dirty="0" smtClean="0">
                <a:cs typeface="Arial" charset="0"/>
              </a:rPr>
              <a:t>– 1</a:t>
            </a:r>
          </a:p>
          <a:p>
            <a:pPr>
              <a:spcBef>
                <a:spcPts val="0"/>
              </a:spcBef>
              <a:buFont typeface="Arial" charset="0"/>
              <a:buNone/>
            </a:pPr>
            <a:r>
              <a:rPr lang="ru-RU" sz="1400" b="1" dirty="0" smtClean="0">
                <a:solidFill>
                  <a:srgbClr val="0046AD"/>
                </a:solidFill>
                <a:cs typeface="Arial" charset="0"/>
              </a:rPr>
              <a:t>Срок реализации </a:t>
            </a:r>
            <a:r>
              <a:rPr lang="ru-RU" sz="1400" dirty="0" smtClean="0">
                <a:cs typeface="Arial" charset="0"/>
              </a:rPr>
              <a:t>-  1 день</a:t>
            </a:r>
          </a:p>
        </p:txBody>
      </p:sp>
      <p:pic>
        <p:nvPicPr>
          <p:cNvPr id="58376" name="Picture 8" descr="Картинка 1 из 62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204864"/>
            <a:ext cx="3774430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90687" y="1556792"/>
            <a:ext cx="3145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200" dirty="0" smtClean="0">
                <a:solidFill>
                  <a:schemeClr val="bg1"/>
                </a:solidFill>
              </a:rPr>
              <a:t>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2880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Обеспечение услугами связи  на встречах первых лиц государства</a:t>
            </a:r>
          </a:p>
          <a:p>
            <a:endParaRPr lang="ru-RU" sz="1400" dirty="0"/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Остров Русский (Владивосток)</a:t>
            </a:r>
          </a:p>
        </p:txBody>
      </p:sp>
      <p:sp>
        <p:nvSpPr>
          <p:cNvPr id="35842" name="Rectangle 13"/>
          <p:cNvSpPr>
            <a:spLocks noChangeArrowheads="1"/>
          </p:cNvSpPr>
          <p:nvPr/>
        </p:nvSpPr>
        <p:spPr bwMode="auto">
          <a:xfrm>
            <a:off x="5292080" y="2507704"/>
            <a:ext cx="360064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endParaRPr lang="ru-RU" sz="1400" dirty="0"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Заказчик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«</a:t>
            </a:r>
            <a:r>
              <a:rPr lang="ru-RU" sz="1400" dirty="0" err="1">
                <a:solidFill>
                  <a:srgbClr val="565656"/>
                </a:solidFill>
                <a:latin typeface="+mn-lt"/>
              </a:rPr>
              <a:t>Акадо-Телеком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» для компании «РОССТРОЙ» </a:t>
            </a:r>
          </a:p>
          <a:p>
            <a:pPr eaLnBrk="0" hangingPunct="0"/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Услуга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комплексное решение для строительства и функционирования саммита АТЭС – 2012  </a:t>
            </a:r>
          </a:p>
          <a:p>
            <a:pPr eaLnBrk="0" hangingPunct="0"/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Срок реализации проекта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67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дней</a:t>
            </a:r>
            <a:endParaRPr lang="ru-RU" sz="1400" dirty="0">
              <a:solidFill>
                <a:srgbClr val="565656"/>
              </a:solidFill>
              <a:latin typeface="+mn-lt"/>
            </a:endParaRPr>
          </a:p>
        </p:txBody>
      </p:sp>
      <p:pic>
        <p:nvPicPr>
          <p:cNvPr id="35843" name="Picture 4" descr="Слайд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180169"/>
            <a:ext cx="4392613" cy="267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Содержимое 3" descr="Рисунок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388" y="4005263"/>
            <a:ext cx="1800225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Содержимое 3" descr="Владивосток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24075" y="4000504"/>
            <a:ext cx="2951981" cy="1886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860032" y="162880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Поддержка строительства инфраструктуры к саммиту АТЭС-2012 года</a:t>
            </a:r>
          </a:p>
          <a:p>
            <a:endParaRPr lang="ru-RU" sz="1400" dirty="0">
              <a:latin typeface="+mn-lt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Воронеж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79512" y="2348880"/>
            <a:ext cx="43204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Автоматизация работы объектов регулирования дорожного движения (светофоры, камеры наблюдения)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Создание и функционирование  системы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фото-радарной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 фиксации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65A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065A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3573016"/>
            <a:ext cx="4104456" cy="20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3573016"/>
            <a:ext cx="42119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Заказчик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- ГИБДД Воронежской области</a:t>
            </a:r>
          </a:p>
          <a:p>
            <a:pPr eaLnBrk="0" hangingPunct="0"/>
            <a:endParaRPr lang="ru-RU" sz="1400" dirty="0" smtClean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Услуга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–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Энфорт</a:t>
            </a:r>
            <a:r>
              <a:rPr lang="en-US" sz="1400" dirty="0" smtClean="0">
                <a:solidFill>
                  <a:srgbClr val="565656"/>
                </a:solidFill>
                <a:latin typeface="+mn-lt"/>
              </a:rPr>
              <a:t>@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Ваша сеть, создание «под ключ» комплексов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фото-радарной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 фиксации «КРИС-С»</a:t>
            </a:r>
          </a:p>
          <a:p>
            <a:pPr eaLnBrk="0" hangingPunct="0"/>
            <a:endParaRPr lang="ru-RU" sz="1400" dirty="0" smtClean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Количество объектов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– 33</a:t>
            </a: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Срок реализации проекта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– 60 дней</a:t>
            </a:r>
          </a:p>
        </p:txBody>
      </p:sp>
      <p:pic>
        <p:nvPicPr>
          <p:cNvPr id="11" name="Рисунок 10" descr="ГИБД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1872208" cy="1577334"/>
          </a:xfrm>
          <a:prstGeom prst="rect">
            <a:avLst/>
          </a:prstGeom>
        </p:spPr>
      </p:pic>
      <p:pic>
        <p:nvPicPr>
          <p:cNvPr id="13" name="Рисунок 12" descr="DSC_0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1628800"/>
            <a:ext cx="2404058" cy="15841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79512" y="1556793"/>
            <a:ext cx="42484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Реализация программы «Безопасный город»</a:t>
            </a:r>
          </a:p>
          <a:p>
            <a:endParaRPr lang="ru-RU" sz="1400" b="1" dirty="0" smtClean="0">
              <a:solidFill>
                <a:srgbClr val="0046AD"/>
              </a:solidFill>
              <a:latin typeface="+mn-lt"/>
            </a:endParaRPr>
          </a:p>
          <a:p>
            <a:endParaRPr lang="ru-RU" sz="1400" dirty="0">
              <a:latin typeface="+mn-lt"/>
            </a:endParaRPr>
          </a:p>
        </p:txBody>
      </p:sp>
      <p:sp>
        <p:nvSpPr>
          <p:cNvPr id="10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786346" cy="5715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О компании</a:t>
            </a:r>
            <a:endParaRPr lang="ru-RU" dirty="0"/>
          </a:p>
        </p:txBody>
      </p:sp>
      <p:pic>
        <p:nvPicPr>
          <p:cNvPr id="9" name="Рисунок 11" descr="must_монт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760096"/>
            <a:ext cx="3076050" cy="216897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131840" y="1484784"/>
            <a:ext cx="5832648" cy="2736304"/>
          </a:xfrm>
        </p:spPr>
        <p:txBody>
          <a:bodyPr>
            <a:noAutofit/>
          </a:bodyPr>
          <a:lstStyle/>
          <a:p>
            <a:pPr indent="-216000"/>
            <a:r>
              <a:rPr lang="ru-RU" sz="1600" dirty="0" smtClean="0"/>
              <a:t>     «</a:t>
            </a:r>
            <a:r>
              <a:rPr lang="ru-RU" sz="1600" dirty="0" smtClean="0"/>
              <a:t>Энфорта» - национальный оператор связи, специализирующийся на обслуживании сетевых корпоративных и государственных Клиентов. </a:t>
            </a:r>
          </a:p>
          <a:p>
            <a:pPr indent="-216000"/>
            <a:r>
              <a:rPr lang="ru-RU" sz="1600" dirty="0" smtClean="0"/>
              <a:t>      Четкий фокус на ценностях Клиентов, накопленная  за 10 лет работы на рынке экспертиза  в сочетании с уникальной инфраструктурой широкополосного доступа, базирующейся на синтезе передовых технологий,  делают «</a:t>
            </a:r>
            <a:r>
              <a:rPr lang="ru-RU" sz="1600" dirty="0" err="1" smtClean="0"/>
              <a:t>Энфорту</a:t>
            </a:r>
            <a:r>
              <a:rPr lang="ru-RU" sz="1600" dirty="0" smtClean="0"/>
              <a:t>»  оператором первого выбора  для национальных и региональных сетевых  компаний.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43000" y="3861048"/>
            <a:ext cx="9001000" cy="2342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440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Согласно рейтингу журнала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CNEWS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компания «Энфорта» добилась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впечатляющих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успехов: </a:t>
            </a:r>
          </a:p>
          <a:p>
            <a:pPr marL="486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565656"/>
                </a:solidFill>
                <a:latin typeface="+mn-lt"/>
                <a:cs typeface="+mn-cs"/>
              </a:rPr>
              <a:t>Поднялась </a:t>
            </a:r>
            <a:r>
              <a:rPr lang="ru-RU" sz="1600" b="1" dirty="0" smtClean="0">
                <a:solidFill>
                  <a:srgbClr val="0046AD"/>
                </a:solidFill>
                <a:latin typeface="+mn-lt"/>
                <a:cs typeface="+mn-cs"/>
              </a:rPr>
              <a:t>на 17 место </a:t>
            </a:r>
            <a:r>
              <a:rPr lang="ru-RU" sz="1600" dirty="0" smtClean="0">
                <a:solidFill>
                  <a:srgbClr val="565656"/>
                </a:solidFill>
                <a:latin typeface="+mn-lt"/>
                <a:cs typeface="+mn-cs"/>
              </a:rPr>
              <a:t>среди крупнейших телекоммуникационных компаний России (</a:t>
            </a:r>
            <a:r>
              <a:rPr lang="ru-RU" sz="1600" dirty="0" err="1" smtClean="0">
                <a:solidFill>
                  <a:srgbClr val="565656"/>
                </a:solidFill>
                <a:latin typeface="+mn-lt"/>
                <a:cs typeface="+mn-cs"/>
              </a:rPr>
              <a:t>c</a:t>
            </a:r>
            <a:r>
              <a:rPr lang="ru-RU" sz="1600" dirty="0" smtClean="0">
                <a:solidFill>
                  <a:srgbClr val="565656"/>
                </a:solidFill>
                <a:latin typeface="+mn-lt"/>
                <a:cs typeface="+mn-cs"/>
              </a:rPr>
              <a:t> 18 места по результатам 2011 года и 20 места по результатам 2010 года);</a:t>
            </a:r>
          </a:p>
          <a:p>
            <a:pPr marL="486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565656"/>
                </a:solidFill>
                <a:latin typeface="+mn-lt"/>
                <a:cs typeface="+mn-cs"/>
              </a:rPr>
              <a:t> «Энфорта» заняла </a:t>
            </a:r>
            <a:r>
              <a:rPr lang="ru-RU" sz="1600" b="1" dirty="0" smtClean="0">
                <a:solidFill>
                  <a:srgbClr val="0046AD"/>
                </a:solidFill>
                <a:latin typeface="+mn-lt"/>
                <a:cs typeface="+mn-cs"/>
              </a:rPr>
              <a:t>5 место </a:t>
            </a:r>
            <a:r>
              <a:rPr lang="ru-RU" sz="1600" dirty="0" smtClean="0">
                <a:solidFill>
                  <a:srgbClr val="565656"/>
                </a:solidFill>
                <a:latin typeface="+mn-lt"/>
                <a:cs typeface="+mn-cs"/>
              </a:rPr>
              <a:t>по темпам роста выручки среди ТОП-20 телекоммуникационных компаний страны;</a:t>
            </a:r>
          </a:p>
          <a:p>
            <a:pPr marL="486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565656"/>
                </a:solidFill>
                <a:latin typeface="+mn-lt"/>
                <a:cs typeface="+mn-cs"/>
              </a:rPr>
              <a:t>Рост выручки компании (18%) в разы превышает темпы телекоммуникационной отрасли; </a:t>
            </a:r>
          </a:p>
          <a:p>
            <a:pPr marL="486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rgbClr val="565656"/>
                </a:solidFill>
                <a:latin typeface="+mn-lt"/>
                <a:cs typeface="+mn-cs"/>
              </a:rPr>
              <a:t>Стала единственным представителем сегмента «Беспроводная связь» в рейтинге</a:t>
            </a:r>
            <a:r>
              <a:rPr lang="ru-RU" sz="1600" dirty="0" smtClean="0">
                <a:solidFill>
                  <a:srgbClr val="565656"/>
                </a:solidFill>
                <a:latin typeface="+mn-lt"/>
                <a:cs typeface="+mn-cs"/>
              </a:rPr>
              <a:t>.</a:t>
            </a:r>
            <a:endParaRPr lang="ru-RU" sz="1600" dirty="0" smtClean="0">
              <a:solidFill>
                <a:srgbClr val="565656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Свердловская область</a:t>
            </a:r>
          </a:p>
        </p:txBody>
      </p:sp>
      <p:pic>
        <p:nvPicPr>
          <p:cNvPr id="44034" name="Picture 9" descr="Рисунок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56792"/>
            <a:ext cx="3095625" cy="2752725"/>
          </a:xfrm>
          <a:prstGeom prst="rect">
            <a:avLst/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44035" name="Rectangle 10"/>
          <p:cNvSpPr>
            <a:spLocks noChangeArrowheads="1"/>
          </p:cNvSpPr>
          <p:nvPr/>
        </p:nvSpPr>
        <p:spPr bwMode="auto">
          <a:xfrm>
            <a:off x="5220072" y="3457964"/>
            <a:ext cx="31686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Заказчик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ГУ МЧС России по Свердловской области</a:t>
            </a:r>
          </a:p>
          <a:p>
            <a:pPr eaLnBrk="0" hangingPunct="0"/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Услуга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прямая телефонная линия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01</a:t>
            </a:r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Количество объектов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около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200</a:t>
            </a:r>
            <a:endParaRPr lang="ru-RU" sz="1400" dirty="0">
              <a:solidFill>
                <a:srgbClr val="565656"/>
              </a:solidFill>
              <a:latin typeface="+mn-lt"/>
            </a:endParaRPr>
          </a:p>
        </p:txBody>
      </p:sp>
      <p:pic>
        <p:nvPicPr>
          <p:cNvPr id="44037" name="Picture 5" descr="МЧС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3068960"/>
            <a:ext cx="2055004" cy="290142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491880" y="1556792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Внедрение элементов программы «Безопасный город» по заказу МЧС РФ.</a:t>
            </a: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Оренбургская область</a:t>
            </a:r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467544" y="2348880"/>
            <a:ext cx="4689154" cy="1440309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1400" dirty="0" smtClean="0">
                <a:cs typeface="Arial" charset="0"/>
              </a:rPr>
              <a:t>Организация широкополосного доступа в Интернет в </a:t>
            </a:r>
            <a:r>
              <a:rPr lang="ru-RU" sz="1400" b="1" dirty="0" smtClean="0">
                <a:solidFill>
                  <a:srgbClr val="0046AD"/>
                </a:solidFill>
                <a:cs typeface="Arial" charset="0"/>
              </a:rPr>
              <a:t>детские сады, школы, ВУЗы, библиотеки </a:t>
            </a:r>
            <a:r>
              <a:rPr lang="ru-RU" sz="1400" dirty="0" smtClean="0">
                <a:cs typeface="Arial" charset="0"/>
              </a:rPr>
              <a:t>и другие образовательные учреждения.</a:t>
            </a:r>
          </a:p>
        </p:txBody>
      </p:sp>
      <p:pic>
        <p:nvPicPr>
          <p:cNvPr id="32771" name="Picture 5" descr="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284984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72000" y="4286999"/>
            <a:ext cx="388937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Заказчик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- Министерство образования Оренбургской 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области</a:t>
            </a:r>
          </a:p>
          <a:p>
            <a:pPr eaLnBrk="0" hangingPunct="0"/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Услуга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</a:t>
            </a:r>
            <a:r>
              <a:rPr lang="ru-RU" sz="1400" dirty="0" err="1">
                <a:solidFill>
                  <a:srgbClr val="565656"/>
                </a:solidFill>
                <a:latin typeface="+mn-lt"/>
              </a:rPr>
              <a:t>Энфорт</a:t>
            </a:r>
            <a:r>
              <a:rPr lang="en-US" sz="1400" dirty="0">
                <a:solidFill>
                  <a:srgbClr val="565656"/>
                </a:solidFill>
                <a:latin typeface="+mn-lt"/>
              </a:rPr>
              <a:t>@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Интернет</a:t>
            </a:r>
          </a:p>
          <a:p>
            <a:pPr eaLnBrk="0" hangingPunct="0"/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Количество объектов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52</a:t>
            </a:r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Срок реализации </a:t>
            </a:r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проекта</a:t>
            </a:r>
            <a:r>
              <a:rPr lang="ru-RU" sz="1400" b="1" dirty="0">
                <a:solidFill>
                  <a:srgbClr val="0046AD"/>
                </a:solidFill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15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дней</a:t>
            </a:r>
          </a:p>
        </p:txBody>
      </p:sp>
      <p:pic>
        <p:nvPicPr>
          <p:cNvPr id="6" name="Рисунок 5" descr="kids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52120" y="2204864"/>
            <a:ext cx="277587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95536" y="148478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Реализации программ Министерства образования по обеспечению услугами связи (Интернет)  школ и дошкольных образовательных учреждений.</a:t>
            </a:r>
            <a:endParaRPr lang="ru-RU" sz="1400" b="1" dirty="0">
              <a:solidFill>
                <a:srgbClr val="0046AD"/>
              </a:solidFill>
              <a:latin typeface="+mn-lt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/>
          </p:cNvSpPr>
          <p:nvPr>
            <p:ph idx="1"/>
          </p:nvPr>
        </p:nvSpPr>
        <p:spPr>
          <a:xfrm>
            <a:off x="323528" y="2348880"/>
            <a:ext cx="3780928" cy="2071702"/>
          </a:xfrm>
        </p:spPr>
        <p:txBody>
          <a:bodyPr>
            <a:normAutofit/>
          </a:bodyPr>
          <a:lstStyle/>
          <a:p>
            <a:pPr marL="263525" indent="-263525">
              <a:buFont typeface="Arial" pitchFamily="34" charset="0"/>
              <a:buChar char="•"/>
            </a:pPr>
            <a:r>
              <a:rPr lang="ru-RU" sz="1400" dirty="0" smtClean="0">
                <a:cs typeface="Arial" charset="0"/>
              </a:rPr>
              <a:t>Предоставление каналов связи для обмена информацией;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ru-RU" sz="1400" dirty="0" smtClean="0">
                <a:cs typeface="Arial" charset="0"/>
              </a:rPr>
              <a:t>организация видеонаблюдения и </a:t>
            </a:r>
            <a:r>
              <a:rPr lang="ru-RU" sz="1400" dirty="0" err="1" smtClean="0">
                <a:cs typeface="Arial" charset="0"/>
              </a:rPr>
              <a:t>конференц-связи</a:t>
            </a:r>
            <a:r>
              <a:rPr lang="ru-RU" sz="1400" dirty="0" smtClean="0">
                <a:cs typeface="Arial" charset="0"/>
              </a:rPr>
              <a:t>. 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51520" y="3870340"/>
            <a:ext cx="4318001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Заказчик</a:t>
            </a:r>
            <a:r>
              <a:rPr lang="ru-RU" sz="1400" dirty="0" smtClean="0"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МУ «Станция скорой медицинской помощи им. В.Ф. Капиноса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»</a:t>
            </a:r>
          </a:p>
          <a:p>
            <a:pPr eaLnBrk="0" hangingPunct="0"/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Услуга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</a:t>
            </a:r>
            <a:r>
              <a:rPr lang="ru-RU" sz="1400" dirty="0" err="1">
                <a:solidFill>
                  <a:srgbClr val="565656"/>
                </a:solidFill>
                <a:latin typeface="+mn-lt"/>
              </a:rPr>
              <a:t>Энфорт</a:t>
            </a:r>
            <a:r>
              <a:rPr lang="en-US" sz="1400" dirty="0">
                <a:solidFill>
                  <a:srgbClr val="565656"/>
                </a:solidFill>
                <a:latin typeface="+mn-lt"/>
              </a:rPr>
              <a:t>@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Ваша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сеть</a:t>
            </a:r>
          </a:p>
          <a:p>
            <a:pPr eaLnBrk="0" hangingPunct="0"/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Количество объектов 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13</a:t>
            </a:r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Срок реализации проекта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30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дней</a:t>
            </a:r>
          </a:p>
        </p:txBody>
      </p:sp>
      <p:pic>
        <p:nvPicPr>
          <p:cNvPr id="4" name="i-main-pic" descr="Картинка 72 из 60986">
            <a:hlinkClick r:id="rId2" tgtFrame="_blank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573016"/>
            <a:ext cx="331216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pics.rbc.ru/img/cnews/2007/09/18/doctor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268760"/>
            <a:ext cx="3290513" cy="219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60040" y="1486525"/>
            <a:ext cx="44279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Реализация программ здравоохранения по обеспечению услугами связи поликлиник, больниц и станций медицинской помощи.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Екатеринбург</a:t>
            </a:r>
            <a:endParaRPr lang="ru-RU" dirty="0"/>
          </a:p>
        </p:txBody>
      </p:sp>
      <p:sp>
        <p:nvSpPr>
          <p:cNvPr id="9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Приморский край</a:t>
            </a:r>
          </a:p>
        </p:txBody>
      </p:sp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23528" y="2873261"/>
            <a:ext cx="37444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Заказчик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– ООО «КОРПОРАЦИЯ ИНЖТРАНССТРОЙ» </a:t>
            </a:r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Услуга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Интернет, телефония, видеонаблюдение на объектах строительства нефтепровода в Козьмино (Находка) и терминала аэропорта во Владивостоке</a:t>
            </a:r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endParaRPr lang="ru-RU" sz="1400" dirty="0">
              <a:solidFill>
                <a:srgbClr val="565656"/>
              </a:solidFill>
              <a:latin typeface="+mn-lt"/>
            </a:endParaRPr>
          </a:p>
          <a:p>
            <a:pPr eaLnBrk="0" hangingPunct="0"/>
            <a:r>
              <a:rPr lang="ru-RU" sz="1400" b="1" dirty="0">
                <a:solidFill>
                  <a:srgbClr val="0046AD"/>
                </a:solidFill>
                <a:latin typeface="+mn-lt"/>
              </a:rPr>
              <a:t>Срок реализации проекта </a:t>
            </a:r>
            <a:r>
              <a:rPr lang="ru-RU" sz="1400" dirty="0">
                <a:solidFill>
                  <a:srgbClr val="565656"/>
                </a:solidFill>
                <a:latin typeface="+mn-lt"/>
              </a:rPr>
              <a:t>–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2 месяца</a:t>
            </a:r>
            <a:endParaRPr lang="ru-RU" sz="1400" dirty="0">
              <a:solidFill>
                <a:srgbClr val="565656"/>
              </a:solidFill>
              <a:latin typeface="+mn-lt"/>
            </a:endParaRPr>
          </a:p>
        </p:txBody>
      </p:sp>
      <p:pic>
        <p:nvPicPr>
          <p:cNvPr id="43010" name="Picture 2" descr="C:\Documents and Settings\o.alekseeva\Рабочий стол\для доклада Хабарову\886f0c4e-e1f8-4f64-b3a7-a6e617748049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556792"/>
            <a:ext cx="2821791" cy="1881194"/>
          </a:xfrm>
          <a:prstGeom prst="rect">
            <a:avLst/>
          </a:prstGeom>
          <a:noFill/>
        </p:spPr>
      </p:pic>
      <p:pic>
        <p:nvPicPr>
          <p:cNvPr id="43011" name="Picture 3" descr="C:\Documents and Settings\o.alekseeva\Рабочий стол\для доклада Хабарову\c6c6822e-c1b0-4478-ac75-e8d000423604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0032" y="3645024"/>
            <a:ext cx="2928958" cy="19526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916832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Обеспечение связью стратегически значимых объектов России</a:t>
            </a:r>
            <a:endParaRPr lang="ru-RU" sz="1400" b="1" dirty="0">
              <a:solidFill>
                <a:srgbClr val="0046AD"/>
              </a:solidFill>
              <a:latin typeface="+mn-lt"/>
            </a:endParaRPr>
          </a:p>
        </p:txBody>
      </p:sp>
      <p:sp>
        <p:nvSpPr>
          <p:cNvPr id="7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УФСИН</a:t>
            </a:r>
            <a:endParaRPr lang="ru-RU" sz="24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23528" y="1700808"/>
            <a:ext cx="49685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Обеспечение УФСИН услугами связи, необходимым количеством телефонных номеров.</a:t>
            </a:r>
          </a:p>
          <a:p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Организация каналов связи для осуществления видеонаблюдения между пунктом прибытия заключенных и управлением колонии (Новочеркасск). Объединение колоний в сеть (Московская область, Омск)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" descr="C:\Users\n.miridonova\Pictures\выбор фото\IMG_7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8592" y="1772816"/>
            <a:ext cx="3635896" cy="27269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3528" y="3196133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Заказчик –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Управление Федеральной службы исполнения наказаний </a:t>
            </a: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Услуги: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Энфорт@Интернет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,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Энфорт@Ваша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 Сеть,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Энфорт@Телефония</a:t>
            </a:r>
            <a:endParaRPr lang="ru-RU" sz="1400" dirty="0" smtClean="0">
              <a:solidFill>
                <a:srgbClr val="565656"/>
              </a:solidFill>
              <a:latin typeface="+mn-lt"/>
            </a:endParaRPr>
          </a:p>
          <a:p>
            <a:pPr eaLnBrk="0" hangingPunct="0"/>
            <a:endParaRPr lang="ru-RU" sz="1400" b="1" dirty="0" smtClean="0">
              <a:solidFill>
                <a:srgbClr val="0046AD"/>
              </a:solidFill>
              <a:latin typeface="+mn-lt"/>
            </a:endParaRP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Количество объектов – более 50 точек по России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ГИБДД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79512" y="1916832"/>
            <a:ext cx="8640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Автоматизация работы объектов регулирования дорожного движения (светофоры, камеры наблюдения)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и функционирование </a:t>
            </a:r>
            <a:r>
              <a:rPr lang="ru-RU" sz="1400" dirty="0" smtClean="0">
                <a:solidFill>
                  <a:srgbClr val="565656"/>
                </a:solidFill>
                <a:latin typeface="+mn-lt"/>
                <a:cs typeface="+mn-cs"/>
              </a:rPr>
              <a:t> 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системы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400" dirty="0" err="1" smtClean="0">
                <a:solidFill>
                  <a:srgbClr val="565656"/>
                </a:solidFill>
                <a:latin typeface="+mn-lt"/>
                <a:cs typeface="+mn-cs"/>
              </a:rPr>
              <a:t>ф</a:t>
            </a:r>
            <a:r>
              <a:rPr kumimoji="0" lang="ru-RU" sz="1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ото-радарной</a:t>
            </a:r>
            <a:r>
              <a:rPr kumimoji="0" lang="ru-RU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фиксации.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5" descr="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92080" y="4077072"/>
            <a:ext cx="3672408" cy="1803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1520" y="2852936"/>
            <a:ext cx="4211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Заказчик</a:t>
            </a:r>
            <a:r>
              <a:rPr lang="ru-RU" sz="1400" dirty="0" smtClean="0">
                <a:solidFill>
                  <a:srgbClr val="0046AD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– ГИБДД (Воронеж, Кемерово)</a:t>
            </a: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Услуга</a:t>
            </a:r>
            <a:r>
              <a:rPr lang="ru-RU" sz="1400" dirty="0" smtClean="0">
                <a:solidFill>
                  <a:srgbClr val="0046AD"/>
                </a:solidFill>
                <a:latin typeface="+mn-lt"/>
              </a:rPr>
              <a:t> –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Энфорт</a:t>
            </a:r>
            <a:r>
              <a:rPr lang="en-US" sz="1400" dirty="0" smtClean="0">
                <a:solidFill>
                  <a:srgbClr val="565656"/>
                </a:solidFill>
                <a:latin typeface="+mn-lt"/>
              </a:rPr>
              <a:t>@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Ваша сеть, создание «под ключ» комплексов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фото-радарной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 фиксации «КРИС-С»</a:t>
            </a: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Количество объектов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– около 40</a:t>
            </a:r>
          </a:p>
        </p:txBody>
      </p:sp>
      <p:pic>
        <p:nvPicPr>
          <p:cNvPr id="11" name="Рисунок 10" descr="ГИБД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375" y="2348880"/>
            <a:ext cx="1872208" cy="1577334"/>
          </a:xfrm>
          <a:prstGeom prst="rect">
            <a:avLst/>
          </a:prstGeom>
        </p:spPr>
      </p:pic>
      <p:pic>
        <p:nvPicPr>
          <p:cNvPr id="13" name="Рисунок 12" descr="DSC_0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0430" y="2355561"/>
            <a:ext cx="2404058" cy="15841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537628"/>
            <a:ext cx="8532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Участие в программах ГИБДД по  повышению безопасности дорожного движения</a:t>
            </a:r>
          </a:p>
          <a:p>
            <a:endParaRPr lang="ru-RU" sz="1400" dirty="0">
              <a:solidFill>
                <a:srgbClr val="565656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414908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Заказчик</a:t>
            </a:r>
            <a:r>
              <a:rPr lang="ru-RU" sz="1400" dirty="0" smtClean="0">
                <a:solidFill>
                  <a:srgbClr val="0046AD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– Центр организации дорожного движения Правительства Москвы</a:t>
            </a: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Услуга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 –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Энфорт</a:t>
            </a:r>
            <a:r>
              <a:rPr lang="en-US" sz="1400" dirty="0" smtClean="0">
                <a:solidFill>
                  <a:srgbClr val="565656"/>
                </a:solidFill>
                <a:latin typeface="+mn-lt"/>
              </a:rPr>
              <a:t>@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Ваша сеть</a:t>
            </a: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Количество объектов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– более 200 объектов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Правительство  Москвы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23528" y="2276872"/>
            <a:ext cx="8640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65A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065AA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789040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Заказчик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 – правительство Москвы</a:t>
            </a: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Услуги: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Энфорт</a:t>
            </a:r>
            <a:r>
              <a:rPr lang="en-US" sz="1400" dirty="0" smtClean="0">
                <a:solidFill>
                  <a:srgbClr val="565656"/>
                </a:solidFill>
                <a:latin typeface="+mn-lt"/>
              </a:rPr>
              <a:t>@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Ваша сеть,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Энфорта</a:t>
            </a:r>
            <a:r>
              <a:rPr lang="en-US" sz="1400" dirty="0" smtClean="0">
                <a:solidFill>
                  <a:srgbClr val="565656"/>
                </a:solidFill>
                <a:latin typeface="+mn-lt"/>
              </a:rPr>
              <a:t>@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Интернет</a:t>
            </a:r>
          </a:p>
          <a:p>
            <a:pPr eaLnBrk="0" hangingPunct="0"/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Количество объектов 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– 400 объектов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683965"/>
            <a:ext cx="40324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Подключение объектов  правительства Москвы</a:t>
            </a:r>
          </a:p>
          <a:p>
            <a:endParaRPr lang="ru-RU" sz="1400" dirty="0" smtClean="0">
              <a:solidFill>
                <a:srgbClr val="565656"/>
              </a:solidFill>
              <a:latin typeface="+mn-lt"/>
            </a:endParaRPr>
          </a:p>
          <a:p>
            <a:pPr marL="342900" indent="-342900">
              <a:buFontTx/>
              <a:buAutoNum type="arabicPeriod"/>
            </a:pP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Пункты охраны общественного порядка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Префектуры и управы города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Департамент ЖКХ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Медицинские учреждения </a:t>
            </a:r>
            <a:endParaRPr lang="ru-RU" sz="1400" dirty="0">
              <a:solidFill>
                <a:srgbClr val="565656"/>
              </a:solidFill>
              <a:latin typeface="+mn-lt"/>
            </a:endParaRPr>
          </a:p>
        </p:txBody>
      </p:sp>
      <p:pic>
        <p:nvPicPr>
          <p:cNvPr id="2050" name="Picture 2" descr="Картинка 202 из 139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060848"/>
            <a:ext cx="2575856" cy="1928268"/>
          </a:xfrm>
          <a:prstGeom prst="rect">
            <a:avLst/>
          </a:prstGeom>
          <a:noFill/>
        </p:spPr>
      </p:pic>
      <p:pic>
        <p:nvPicPr>
          <p:cNvPr id="2052" name="Picture 4" descr="Картинка 118 из 960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068960"/>
            <a:ext cx="2155422" cy="2873896"/>
          </a:xfrm>
          <a:prstGeom prst="rect">
            <a:avLst/>
          </a:prstGeom>
          <a:noFill/>
        </p:spPr>
      </p:pic>
      <p:pic>
        <p:nvPicPr>
          <p:cNvPr id="2054" name="Picture 6" descr="Картинка 13 из 6868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4077072"/>
            <a:ext cx="2094901" cy="15682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РЖД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003232" cy="3777283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rgbClr val="0046AD"/>
                </a:solidFill>
              </a:rPr>
              <a:t>Заказчик</a:t>
            </a:r>
            <a:r>
              <a:rPr lang="ru-RU" sz="1400" dirty="0" smtClean="0"/>
              <a:t> - ФГП «Ведомственная охрана железнодорожного транспорта Российской Федерации»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46AD"/>
                </a:solidFill>
              </a:rPr>
              <a:t>Услуга </a:t>
            </a:r>
            <a:r>
              <a:rPr lang="ru-RU" sz="1400" dirty="0" smtClean="0"/>
              <a:t>– </a:t>
            </a:r>
            <a:r>
              <a:rPr lang="ru-RU" sz="1400" dirty="0" err="1" smtClean="0"/>
              <a:t>Энфорт</a:t>
            </a:r>
            <a:r>
              <a:rPr lang="en-US" sz="1400" dirty="0" smtClean="0"/>
              <a:t>@</a:t>
            </a:r>
            <a:r>
              <a:rPr lang="ru-RU" sz="1400" dirty="0" smtClean="0"/>
              <a:t>Интернет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dirty="0" smtClean="0">
                <a:solidFill>
                  <a:srgbClr val="0046AD"/>
                </a:solidFill>
              </a:rPr>
              <a:t>Количество объектов </a:t>
            </a:r>
            <a:r>
              <a:rPr lang="ru-RU" sz="1400" dirty="0" smtClean="0"/>
              <a:t>– 79 точек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4702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Объединение в единую сеть подразделений «ВО ЖД РФ»</a:t>
            </a:r>
          </a:p>
        </p:txBody>
      </p:sp>
      <p:pic>
        <p:nvPicPr>
          <p:cNvPr id="52226" name="Picture 2" descr="Картинка 2 из 20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8350"/>
            <a:ext cx="4427536" cy="294892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Министерство транспорта</a:t>
            </a:r>
            <a:endParaRPr lang="ru-RU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2564905"/>
            <a:ext cx="4258816" cy="1224136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>
                <a:solidFill>
                  <a:srgbClr val="0046AD"/>
                </a:solidFill>
              </a:rPr>
              <a:t>Заказчик </a:t>
            </a:r>
            <a:r>
              <a:rPr lang="ru-RU" sz="1400" dirty="0" smtClean="0"/>
              <a:t>- ФГУП «</a:t>
            </a:r>
            <a:r>
              <a:rPr lang="ru-RU" sz="1400" dirty="0" err="1" smtClean="0"/>
              <a:t>ЗащитаИнфоТранс</a:t>
            </a:r>
            <a:r>
              <a:rPr lang="ru-RU" sz="1400" dirty="0" smtClean="0"/>
              <a:t>»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46AD"/>
                </a:solidFill>
              </a:rPr>
              <a:t>Услуга </a:t>
            </a:r>
            <a:r>
              <a:rPr lang="ru-RU" sz="1400" dirty="0" smtClean="0"/>
              <a:t>– </a:t>
            </a:r>
            <a:r>
              <a:rPr lang="ru-RU" sz="1400" dirty="0" err="1" smtClean="0"/>
              <a:t>Энфорт</a:t>
            </a:r>
            <a:r>
              <a:rPr lang="en-US" sz="1400" dirty="0" smtClean="0"/>
              <a:t>@</a:t>
            </a:r>
            <a:r>
              <a:rPr lang="ru-RU" sz="1400" dirty="0" smtClean="0"/>
              <a:t>Ваша Сеть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46AD"/>
                </a:solidFill>
              </a:rPr>
              <a:t>Количество объектов </a:t>
            </a:r>
            <a:r>
              <a:rPr lang="ru-RU" sz="1400" dirty="0" smtClean="0"/>
              <a:t>– 8 точек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536" y="1700808"/>
            <a:ext cx="7569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Объединение виртуальной частной сетью подразделений ФГУП «</a:t>
            </a:r>
            <a:r>
              <a:rPr lang="ru-RU" sz="1400" b="1" dirty="0" err="1" smtClean="0">
                <a:solidFill>
                  <a:srgbClr val="0046AD"/>
                </a:solidFill>
                <a:latin typeface="+mn-lt"/>
              </a:rPr>
              <a:t>ЗащитаИнфоТранс</a:t>
            </a:r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»</a:t>
            </a:r>
          </a:p>
        </p:txBody>
      </p:sp>
      <p:pic>
        <p:nvPicPr>
          <p:cNvPr id="1026" name="Picture 2" descr="Картинка 22 из 6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4562" y="3284984"/>
            <a:ext cx="3285217" cy="165618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ЖКХ </a:t>
            </a:r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xfrm>
            <a:off x="395536" y="1916832"/>
            <a:ext cx="5000660" cy="3816424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Телеметрия, сбор данных в автоматическом режиме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err="1" smtClean="0"/>
              <a:t>Видео-наблюдение</a:t>
            </a: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Диспетчеризация лифтового хозяйства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Модернизация каналов связи</a:t>
            </a:r>
          </a:p>
          <a:p>
            <a:pPr>
              <a:buFont typeface="Wingdings" pitchFamily="2" charset="2"/>
              <a:buChar char="Ø"/>
            </a:pPr>
            <a:endParaRPr lang="ru-RU" sz="1400" dirty="0" smtClean="0"/>
          </a:p>
          <a:p>
            <a:pPr lvl="0" eaLnBrk="0" fontAlgn="base" hangingPunct="0"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46AD"/>
                </a:solidFill>
              </a:rPr>
              <a:t>Заказчик: </a:t>
            </a:r>
            <a:r>
              <a:rPr lang="ru-RU" sz="1400" dirty="0" smtClean="0"/>
              <a:t>Администрация города Барнаула</a:t>
            </a:r>
          </a:p>
          <a:p>
            <a:pPr lvl="0" eaLnBrk="0" fontAlgn="base" hangingPunct="0"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46AD"/>
                </a:solidFill>
              </a:rPr>
              <a:t>Услуга</a:t>
            </a:r>
            <a:r>
              <a:rPr lang="ru-RU" sz="1400" dirty="0" smtClean="0">
                <a:solidFill>
                  <a:srgbClr val="0046AD"/>
                </a:solidFill>
              </a:rPr>
              <a:t> </a:t>
            </a:r>
            <a:r>
              <a:rPr lang="ru-RU" sz="1400" dirty="0" smtClean="0"/>
              <a:t>- </a:t>
            </a:r>
            <a:r>
              <a:rPr lang="ru-RU" sz="1400" dirty="0" err="1" smtClean="0"/>
              <a:t>Энфорт@Ваша</a:t>
            </a:r>
            <a:r>
              <a:rPr lang="ru-RU" sz="1400" dirty="0" smtClean="0"/>
              <a:t> Сеть, подключение приборов учета тепловой энергии.</a:t>
            </a:r>
          </a:p>
          <a:p>
            <a:pPr lvl="0" eaLnBrk="0" fontAlgn="base" hangingPunct="0"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46AD"/>
                </a:solidFill>
              </a:rPr>
              <a:t>Количество объектов </a:t>
            </a:r>
            <a:r>
              <a:rPr lang="ru-RU" sz="1400" dirty="0" smtClean="0"/>
              <a:t>- более 100</a:t>
            </a:r>
          </a:p>
          <a:p>
            <a:pPr lvl="0" eaLnBrk="0" fontAlgn="base" hangingPunct="0"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46AD"/>
                </a:solidFill>
              </a:rPr>
              <a:t>Срок реализации </a:t>
            </a:r>
            <a:r>
              <a:rPr lang="ru-RU" sz="1400" dirty="0" smtClean="0">
                <a:solidFill>
                  <a:srgbClr val="0046AD"/>
                </a:solidFill>
              </a:rPr>
              <a:t>- </a:t>
            </a:r>
            <a:r>
              <a:rPr lang="ru-RU" sz="1400" dirty="0" smtClean="0"/>
              <a:t>3 месяца</a:t>
            </a:r>
          </a:p>
        </p:txBody>
      </p:sp>
      <p:pic>
        <p:nvPicPr>
          <p:cNvPr id="7" name="Picture 5" descr="snyatie_pokazani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1928801"/>
            <a:ext cx="3600400" cy="2329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6024" y="1424970"/>
            <a:ext cx="8927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Поддержка программ энергосбережения в рамках совместных проектов с ЖКХ</a:t>
            </a:r>
            <a:endParaRPr lang="ru-RU" sz="1400" dirty="0">
              <a:solidFill>
                <a:srgbClr val="0046AD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/>
          <a:srcRect t="22159" b="-465"/>
          <a:stretch>
            <a:fillRect/>
          </a:stretch>
        </p:blipFill>
        <p:spPr bwMode="auto">
          <a:xfrm>
            <a:off x="0" y="1556792"/>
            <a:ext cx="5611603" cy="31535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404664"/>
            <a:ext cx="4786346" cy="5715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О компании «в цифрах»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428736"/>
            <a:ext cx="2071702" cy="4286280"/>
          </a:xfrm>
        </p:spPr>
        <p:txBody>
          <a:bodyPr>
            <a:noAutofit/>
          </a:bodyPr>
          <a:lstStyle/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&gt; </a:t>
            </a:r>
            <a:r>
              <a:rPr lang="ru-RU" sz="1800" b="1" dirty="0" smtClean="0">
                <a:solidFill>
                  <a:srgbClr val="0046AD"/>
                </a:solidFill>
              </a:rPr>
              <a:t>50</a:t>
            </a:r>
            <a:r>
              <a:rPr lang="en-US" sz="1800" b="1" dirty="0" smtClean="0">
                <a:solidFill>
                  <a:srgbClr val="0046AD"/>
                </a:solidFill>
              </a:rPr>
              <a:t>.000</a:t>
            </a:r>
            <a:endParaRPr lang="ru-RU" sz="1800" b="1" dirty="0" smtClean="0">
              <a:solidFill>
                <a:srgbClr val="0046AD"/>
              </a:solidFill>
            </a:endParaRPr>
          </a:p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&gt; </a:t>
            </a:r>
            <a:r>
              <a:rPr lang="ru-RU" sz="1800" b="1" dirty="0" smtClean="0">
                <a:solidFill>
                  <a:srgbClr val="0046AD"/>
                </a:solidFill>
              </a:rPr>
              <a:t>360 </a:t>
            </a:r>
            <a:r>
              <a:rPr lang="ru-RU" sz="1800" b="1" dirty="0" smtClean="0">
                <a:solidFill>
                  <a:srgbClr val="0046AD"/>
                </a:solidFill>
              </a:rPr>
              <a:t>городов </a:t>
            </a:r>
          </a:p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&gt; 90</a:t>
            </a:r>
            <a:endParaRPr lang="ru-RU" sz="1800" dirty="0" smtClean="0">
              <a:solidFill>
                <a:srgbClr val="0046AD"/>
              </a:solidFill>
            </a:endParaRPr>
          </a:p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~ 1</a:t>
            </a:r>
            <a:r>
              <a:rPr lang="ru-RU" sz="1800" b="1" dirty="0" smtClean="0">
                <a:solidFill>
                  <a:srgbClr val="0046AD"/>
                </a:solidFill>
              </a:rPr>
              <a:t>800</a:t>
            </a:r>
            <a:endParaRPr lang="ru-RU" sz="1800" dirty="0" smtClean="0">
              <a:solidFill>
                <a:srgbClr val="0046AD"/>
              </a:solidFill>
            </a:endParaRPr>
          </a:p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&gt; </a:t>
            </a:r>
            <a:r>
              <a:rPr lang="ru-RU" sz="1800" b="1" dirty="0" smtClean="0">
                <a:solidFill>
                  <a:srgbClr val="0046AD"/>
                </a:solidFill>
              </a:rPr>
              <a:t>3 </a:t>
            </a:r>
            <a:r>
              <a:rPr lang="en-US" sz="1800" b="1" dirty="0" smtClean="0">
                <a:solidFill>
                  <a:srgbClr val="0046AD"/>
                </a:solidFill>
              </a:rPr>
              <a:t>000</a:t>
            </a:r>
            <a:r>
              <a:rPr lang="ru-RU" sz="1800" b="1" dirty="0" smtClean="0">
                <a:solidFill>
                  <a:srgbClr val="0046AD"/>
                </a:solidFill>
              </a:rPr>
              <a:t> </a:t>
            </a:r>
            <a:r>
              <a:rPr lang="en-US" sz="1800" b="1" dirty="0" smtClean="0">
                <a:solidFill>
                  <a:srgbClr val="0046AD"/>
                </a:solidFill>
              </a:rPr>
              <a:t>000 </a:t>
            </a:r>
            <a:r>
              <a:rPr lang="ru-RU" sz="1800" b="1" dirty="0" smtClean="0">
                <a:solidFill>
                  <a:srgbClr val="0046AD"/>
                </a:solidFill>
              </a:rPr>
              <a:t>м</a:t>
            </a:r>
            <a:endParaRPr lang="ru-RU" sz="1800" dirty="0" smtClean="0">
              <a:solidFill>
                <a:srgbClr val="0046AD"/>
              </a:solidFill>
            </a:endParaRPr>
          </a:p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&gt; 6</a:t>
            </a:r>
            <a:r>
              <a:rPr lang="ru-RU" sz="1800" b="1" dirty="0" smtClean="0">
                <a:solidFill>
                  <a:srgbClr val="0046AD"/>
                </a:solidFill>
              </a:rPr>
              <a:t>7</a:t>
            </a:r>
            <a:r>
              <a:rPr lang="en-US" sz="1800" b="1" dirty="0" smtClean="0">
                <a:solidFill>
                  <a:srgbClr val="0046AD"/>
                </a:solidFill>
              </a:rPr>
              <a:t>.</a:t>
            </a:r>
            <a:r>
              <a:rPr lang="ru-RU" sz="1800" b="1" dirty="0" smtClean="0">
                <a:solidFill>
                  <a:srgbClr val="0046AD"/>
                </a:solidFill>
              </a:rPr>
              <a:t>0</a:t>
            </a:r>
            <a:r>
              <a:rPr lang="en-US" sz="1800" b="1" dirty="0" smtClean="0">
                <a:solidFill>
                  <a:srgbClr val="0046AD"/>
                </a:solidFill>
              </a:rPr>
              <a:t>00.000</a:t>
            </a:r>
            <a:endParaRPr lang="en-US" sz="1800" dirty="0" smtClean="0">
              <a:solidFill>
                <a:srgbClr val="0046AD"/>
              </a:solidFill>
            </a:endParaRPr>
          </a:p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&gt; 50.000 </a:t>
            </a:r>
            <a:r>
              <a:rPr lang="ru-RU" sz="1800" b="1" dirty="0" smtClean="0">
                <a:solidFill>
                  <a:srgbClr val="0046AD"/>
                </a:solidFill>
              </a:rPr>
              <a:t>км </a:t>
            </a:r>
          </a:p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9</a:t>
            </a:r>
            <a:endParaRPr lang="ru-RU" sz="1800" dirty="0" smtClean="0">
              <a:solidFill>
                <a:srgbClr val="0046AD"/>
              </a:solidFill>
            </a:endParaRPr>
          </a:p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&gt; 6</a:t>
            </a:r>
            <a:r>
              <a:rPr lang="ru-RU" sz="1800" b="1" dirty="0" smtClean="0">
                <a:solidFill>
                  <a:srgbClr val="0046AD"/>
                </a:solidFill>
              </a:rPr>
              <a:t>00</a:t>
            </a:r>
            <a:endParaRPr lang="ru-RU" sz="1800" dirty="0" smtClean="0">
              <a:solidFill>
                <a:srgbClr val="0046AD"/>
              </a:solidFill>
            </a:endParaRPr>
          </a:p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&gt; </a:t>
            </a:r>
            <a:r>
              <a:rPr lang="ru-RU" sz="1800" b="1" dirty="0" smtClean="0">
                <a:solidFill>
                  <a:srgbClr val="0046AD"/>
                </a:solidFill>
              </a:rPr>
              <a:t>3</a:t>
            </a:r>
            <a:r>
              <a:rPr lang="en-US" sz="1800" b="1" dirty="0" smtClean="0">
                <a:solidFill>
                  <a:srgbClr val="0046AD"/>
                </a:solidFill>
              </a:rPr>
              <a:t>500</a:t>
            </a:r>
            <a:endParaRPr lang="ru-RU" sz="1800" dirty="0" smtClean="0">
              <a:solidFill>
                <a:srgbClr val="0046AD"/>
              </a:solidFill>
            </a:endParaRPr>
          </a:p>
          <a:p>
            <a:pPr algn="r">
              <a:spcBef>
                <a:spcPts val="1000"/>
              </a:spcBef>
            </a:pPr>
            <a:r>
              <a:rPr lang="en-US" sz="1800" b="1" dirty="0" smtClean="0">
                <a:solidFill>
                  <a:srgbClr val="0046AD"/>
                </a:solidFill>
              </a:rPr>
              <a:t>&gt; </a:t>
            </a:r>
            <a:r>
              <a:rPr lang="ru-RU" sz="1800" b="1" dirty="0" smtClean="0">
                <a:solidFill>
                  <a:srgbClr val="0046AD"/>
                </a:solidFill>
              </a:rPr>
              <a:t>350</a:t>
            </a:r>
            <a:r>
              <a:rPr lang="en-US" sz="1800" b="1" dirty="0" smtClean="0">
                <a:solidFill>
                  <a:srgbClr val="0046AD"/>
                </a:solidFill>
              </a:rPr>
              <a:t> </a:t>
            </a:r>
            <a:r>
              <a:rPr lang="ru-RU" sz="1800" b="1" dirty="0" err="1" smtClean="0">
                <a:solidFill>
                  <a:srgbClr val="0046AD"/>
                </a:solidFill>
              </a:rPr>
              <a:t>Трб</a:t>
            </a:r>
            <a:r>
              <a:rPr lang="en-US" sz="1800" b="1" dirty="0" smtClean="0">
                <a:solidFill>
                  <a:srgbClr val="0046AD"/>
                </a:solidFill>
              </a:rPr>
              <a:t> / </a:t>
            </a:r>
            <a:r>
              <a:rPr lang="ru-RU" sz="1800" b="1" dirty="0" err="1" smtClean="0">
                <a:solidFill>
                  <a:srgbClr val="0046AD"/>
                </a:solidFill>
              </a:rPr>
              <a:t>мес</a:t>
            </a:r>
            <a:endParaRPr lang="ru-RU" sz="1800" dirty="0" smtClean="0">
              <a:solidFill>
                <a:srgbClr val="0046AD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858016" y="1428736"/>
            <a:ext cx="2786082" cy="44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Клиентов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 Калининграда  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 Южно-Сахалинска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собственных филиалов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сотрудников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коммерческой 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недвижимости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человек, живет в городах, 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где работает «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Энфорта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площадь территории 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покрытия сети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часовых поясов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установленных </a:t>
            </a:r>
            <a:b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базовых станций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секторов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клиентского трафика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2928934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</a:rPr>
              <a:t>2</a:t>
            </a:r>
            <a:endParaRPr lang="ru-RU" sz="1400" b="1" dirty="0">
              <a:solidFill>
                <a:srgbClr val="0046A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3714752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</a:rPr>
              <a:t>2</a:t>
            </a:r>
            <a:endParaRPr lang="ru-RU" sz="1400" b="1" dirty="0">
              <a:solidFill>
                <a:srgbClr val="0046A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323528" y="3789040"/>
            <a:ext cx="4114800" cy="2780928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</a:pPr>
            <a:r>
              <a:rPr lang="ru-RU" sz="1400" b="1" dirty="0" smtClean="0">
                <a:solidFill>
                  <a:srgbClr val="0046AD"/>
                </a:solidFill>
                <a:cs typeface="Arial" charset="0"/>
              </a:rPr>
              <a:t>Заказчики</a:t>
            </a:r>
            <a:r>
              <a:rPr lang="ru-RU" sz="1400" dirty="0" smtClean="0">
                <a:cs typeface="Arial" charset="0"/>
              </a:rPr>
              <a:t> – Центры дистанционного обучения: Свердловская обл., Ростовская, Республика Удмуртия, Республика Дагестан</a:t>
            </a:r>
          </a:p>
          <a:p>
            <a:pPr>
              <a:buFont typeface="Arial" charset="0"/>
              <a:buNone/>
            </a:pPr>
            <a:r>
              <a:rPr lang="ru-RU" sz="1400" b="1" dirty="0" smtClean="0">
                <a:solidFill>
                  <a:srgbClr val="0046AD"/>
                </a:solidFill>
                <a:cs typeface="Arial" charset="0"/>
              </a:rPr>
              <a:t>Услуга</a:t>
            </a:r>
            <a:r>
              <a:rPr lang="ru-RU" sz="1400" b="1" dirty="0" smtClean="0"/>
              <a:t> </a:t>
            </a:r>
            <a:r>
              <a:rPr lang="ru-RU" sz="1400" dirty="0" smtClean="0">
                <a:cs typeface="Arial" charset="0"/>
              </a:rPr>
              <a:t>– «</a:t>
            </a:r>
            <a:r>
              <a:rPr lang="ru-RU" sz="1400" dirty="0" err="1" smtClean="0">
                <a:cs typeface="Arial" charset="0"/>
              </a:rPr>
              <a:t>Энфорт</a:t>
            </a:r>
            <a:r>
              <a:rPr lang="en-US" sz="1400" dirty="0" smtClean="0">
                <a:cs typeface="Arial" charset="0"/>
              </a:rPr>
              <a:t>@</a:t>
            </a:r>
            <a:r>
              <a:rPr lang="ru-RU" sz="1400" dirty="0" smtClean="0">
                <a:cs typeface="Arial" charset="0"/>
              </a:rPr>
              <a:t>Ваша сеть»</a:t>
            </a:r>
          </a:p>
          <a:p>
            <a:pPr>
              <a:buFont typeface="Arial" charset="0"/>
              <a:buNone/>
            </a:pPr>
            <a:endParaRPr lang="ru-RU" sz="1400" dirty="0" smtClean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ru-RU" sz="1400" b="1" dirty="0" smtClean="0">
                <a:solidFill>
                  <a:srgbClr val="0046AD"/>
                </a:solidFill>
                <a:cs typeface="Arial" charset="0"/>
              </a:rPr>
              <a:t>Кол-во объектов </a:t>
            </a:r>
            <a:r>
              <a:rPr lang="ru-RU" sz="1400" dirty="0" smtClean="0">
                <a:cs typeface="Arial" charset="0"/>
              </a:rPr>
              <a:t>– более 500</a:t>
            </a:r>
          </a:p>
          <a:p>
            <a:pPr>
              <a:buFont typeface="Arial" charset="0"/>
              <a:buNone/>
            </a:pPr>
            <a:r>
              <a:rPr lang="ru-RU" sz="1400" b="1" dirty="0" smtClean="0">
                <a:solidFill>
                  <a:srgbClr val="0046AD"/>
                </a:solidFill>
                <a:cs typeface="Arial" charset="0"/>
              </a:rPr>
              <a:t>Срок реализации </a:t>
            </a:r>
            <a:r>
              <a:rPr lang="ru-RU" sz="1400" dirty="0" smtClean="0">
                <a:cs typeface="Arial" charset="0"/>
              </a:rPr>
              <a:t>- 3 месяца</a:t>
            </a:r>
          </a:p>
        </p:txBody>
      </p:sp>
      <p:pic>
        <p:nvPicPr>
          <p:cNvPr id="36867" name="Picture 5" descr="DSC_002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556792"/>
            <a:ext cx="31210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министерство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04248" y="3501008"/>
            <a:ext cx="1682845" cy="2379660"/>
          </a:xfrm>
          <a:prstGeom prst="rect">
            <a:avLst/>
          </a:prstGeom>
          <a:noFill/>
        </p:spPr>
      </p:pic>
      <p:sp>
        <p:nvSpPr>
          <p:cNvPr id="9" name="Rectangle 3"/>
          <p:cNvSpPr txBox="1">
            <a:spLocks/>
          </p:cNvSpPr>
          <p:nvPr/>
        </p:nvSpPr>
        <p:spPr bwMode="auto">
          <a:xfrm>
            <a:off x="3491880" y="2204864"/>
            <a:ext cx="5400600" cy="142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Организация каналов передачи видео- и голосовой информации для реализации проектов дистанционного образования.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162880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Поддержка федеральной целевой программы по организации обучения детей-инвалидов</a:t>
            </a:r>
          </a:p>
        </p:txBody>
      </p:sp>
      <p:pic>
        <p:nvPicPr>
          <p:cNvPr id="12" name="Picture 6" descr="школа-интернат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3429000"/>
            <a:ext cx="1733366" cy="2451098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Федеральная программа</a:t>
            </a:r>
            <a:endParaRPr lang="ru-RU" dirty="0"/>
          </a:p>
        </p:txBody>
      </p:sp>
      <p:sp>
        <p:nvSpPr>
          <p:cNvPr id="13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Увеличить фото">
            <a:hlinkClick r:id="rId2" tgtFrame="&quot;_blank&quot;" tooltip="&quot;Увеличить фото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23762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Проекты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808" y="2420888"/>
            <a:ext cx="6300192" cy="3168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0046AD"/>
                </a:solidFill>
              </a:rPr>
              <a:t>Заказчик</a:t>
            </a:r>
            <a:r>
              <a:rPr lang="ru-RU" sz="1600" dirty="0" smtClean="0"/>
              <a:t> – Администрация Президента и Правительства. </a:t>
            </a:r>
          </a:p>
          <a:p>
            <a:pPr marL="0" indent="0">
              <a:buNone/>
            </a:pPr>
            <a:r>
              <a:rPr lang="ru-RU" sz="1600" dirty="0" smtClean="0"/>
              <a:t>Среди участников форума: министр финансов Алексей Кудрин, руководитель РОСОЭЗ Андрей Алпатов, делегации Японии и Южной Кореи, главы российских регионов и представители </a:t>
            </a:r>
            <a:r>
              <a:rPr lang="ru-RU" sz="1600" dirty="0" err="1" smtClean="0"/>
              <a:t>бизнес-элиты</a:t>
            </a:r>
            <a:r>
              <a:rPr lang="ru-RU" sz="1600" dirty="0" smtClean="0"/>
              <a:t>. </a:t>
            </a:r>
          </a:p>
          <a:p>
            <a:pPr marL="0" indent="0">
              <a:buNone/>
            </a:pPr>
            <a:endParaRPr lang="ru-RU" sz="1600" b="1" dirty="0" smtClean="0">
              <a:solidFill>
                <a:srgbClr val="F37422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rgbClr val="0046AD"/>
                </a:solidFill>
              </a:rPr>
              <a:t>Услуги: </a:t>
            </a:r>
            <a:r>
              <a:rPr lang="ru-RU" sz="1600" dirty="0" err="1" smtClean="0"/>
              <a:t>безлимитный</a:t>
            </a:r>
            <a:r>
              <a:rPr lang="ru-RU" sz="1600" dirty="0" smtClean="0"/>
              <a:t> доступ в Интернет на скорости 2 Мбит/с,  6 телефонных линий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pPr>
              <a:buNone/>
            </a:pP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162880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800" b="1" dirty="0" smtClean="0">
                <a:solidFill>
                  <a:srgbClr val="0046AD"/>
                </a:solidFill>
                <a:latin typeface="+mn-lt"/>
              </a:rPr>
              <a:t>Услуги связи для участников Байкальского Экономического Форума</a:t>
            </a:r>
          </a:p>
        </p:txBody>
      </p:sp>
      <p:pic>
        <p:nvPicPr>
          <p:cNvPr id="7" name="Рисунок 6" descr="Увеличить фото">
            <a:hlinkClick r:id="rId4" tgtFrame="&quot;_blank&quot;" tooltip="&quot;Увеличить фото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89040"/>
            <a:ext cx="2379093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355976" y="1461988"/>
            <a:ext cx="4536504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Бесплатная Wi-Fi-зона  в г. Улан-Удэ.</a:t>
            </a:r>
            <a:br>
              <a:rPr lang="ru-RU" sz="1400" b="1" dirty="0" smtClean="0">
                <a:solidFill>
                  <a:srgbClr val="0046AD"/>
                </a:solidFill>
                <a:latin typeface="+mn-lt"/>
              </a:rPr>
            </a:br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            </a:t>
            </a:r>
          </a:p>
          <a:p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Бесплатный беспроводной доступ в Интернет в местах отдыха горожан – своеобразный подарок жителям и гостям Улан-Удэ к 350-летию добровольного вхождения Бурятии в состав Российского государства. Площадь у фонтана «Звезда» в центре города выбрана в качестве первой площадки, где реализован это проект.</a:t>
            </a:r>
          </a:p>
          <a:p>
            <a:r>
              <a:rPr lang="ru-RU" sz="1400" dirty="0" smtClean="0">
                <a:solidFill>
                  <a:srgbClr val="565656"/>
                </a:solidFill>
                <a:latin typeface="+mn-lt"/>
              </a:rPr>
              <a:t/>
            </a:r>
            <a:br>
              <a:rPr lang="ru-RU" sz="1400" dirty="0" smtClean="0">
                <a:solidFill>
                  <a:srgbClr val="565656"/>
                </a:solidFill>
                <a:latin typeface="+mn-lt"/>
              </a:rPr>
            </a:b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 При технической реализации проекта «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Энфорта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» использовала две беспроводных технологии: сигнал от базовой станции до площади у фонтана подается с помощью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preWimax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, а на самой площади используется технология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Wi-Fi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. Благодаря радиоканалу удалось избежать прокладки кабеля и организовать доступ в Интернет максимально быстро. Скорость соединения с Всемирной паутиной на площади составляет 2 Мегабита в секунду, кроме того, услуга обеспечивает фильтрацию </a:t>
            </a:r>
            <a:r>
              <a:rPr lang="ru-RU" sz="1400" dirty="0" err="1" smtClean="0">
                <a:solidFill>
                  <a:srgbClr val="565656"/>
                </a:solidFill>
                <a:latin typeface="+mn-lt"/>
              </a:rPr>
              <a:t>контента</a:t>
            </a:r>
            <a:r>
              <a:rPr lang="ru-RU" sz="1400" dirty="0" smtClean="0">
                <a:solidFill>
                  <a:srgbClr val="565656"/>
                </a:solidFill>
                <a:latin typeface="+mn-lt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565656"/>
              </a:solidFill>
              <a:effectLst/>
              <a:latin typeface="+mn-lt"/>
            </a:endParaRPr>
          </a:p>
        </p:txBody>
      </p:sp>
      <p:pic>
        <p:nvPicPr>
          <p:cNvPr id="5121" name="Рисунок 2" descr="http://my.enforta.com/upload/photorez/c14cfa1aa6e0f0c55007e3745700ec977948Ulan-Ude10.05.2011___17_46_17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56792"/>
            <a:ext cx="3782224" cy="28864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Проекты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МЧС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924945"/>
            <a:ext cx="4762872" cy="10801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46AD"/>
                </a:solidFill>
              </a:rPr>
              <a:t>Заказчик</a:t>
            </a:r>
            <a:r>
              <a:rPr lang="ru-RU" sz="1400" dirty="0" smtClean="0"/>
              <a:t> – ГУ МЧС России в ПФО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46AD"/>
                </a:solidFill>
              </a:rPr>
              <a:t>Услуга </a:t>
            </a:r>
            <a:r>
              <a:rPr lang="ru-RU" sz="1400" dirty="0" smtClean="0"/>
              <a:t>– </a:t>
            </a:r>
            <a:r>
              <a:rPr lang="ru-RU" sz="1400" dirty="0" err="1" smtClean="0"/>
              <a:t>Энфорт</a:t>
            </a:r>
            <a:r>
              <a:rPr lang="en-US" sz="1400" dirty="0" smtClean="0"/>
              <a:t>@</a:t>
            </a:r>
            <a:r>
              <a:rPr lang="ru-RU" sz="1400" dirty="0" smtClean="0"/>
              <a:t>Интернет</a:t>
            </a:r>
          </a:p>
          <a:p>
            <a:pPr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46AD"/>
                </a:solidFill>
              </a:rPr>
              <a:t>Задача</a:t>
            </a:r>
            <a:r>
              <a:rPr lang="ru-RU" sz="1400" dirty="0" smtClean="0"/>
              <a:t> – организация связи для плавучего штаба МЧС</a:t>
            </a:r>
          </a:p>
          <a:p>
            <a:pPr>
              <a:spcBef>
                <a:spcPts val="0"/>
              </a:spcBef>
              <a:buNone/>
            </a:pPr>
            <a:r>
              <a:rPr lang="ru-RU" sz="1400" dirty="0" smtClean="0"/>
              <a:t>России</a:t>
            </a:r>
          </a:p>
        </p:txBody>
      </p:sp>
      <p:pic>
        <p:nvPicPr>
          <p:cNvPr id="1026" name="Picture 2" descr="http://www.enforta.ru/files/File/Булгария22_07_2011%20_%2019_57_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924944"/>
            <a:ext cx="3816989" cy="25405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528" y="1844824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Участие в операции по спасению затонувшего теплохода «</a:t>
            </a:r>
            <a:r>
              <a:rPr lang="ru-RU" sz="1400" b="1" dirty="0" err="1" smtClean="0">
                <a:solidFill>
                  <a:srgbClr val="0046AD"/>
                </a:solidFill>
                <a:latin typeface="+mn-lt"/>
              </a:rPr>
              <a:t>Булгария</a:t>
            </a:r>
            <a:r>
              <a:rPr lang="ru-RU" sz="1400" b="1" dirty="0" smtClean="0">
                <a:solidFill>
                  <a:srgbClr val="0046AD"/>
                </a:solidFill>
                <a:latin typeface="+mn-lt"/>
              </a:rPr>
              <a:t>»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46AD"/>
                </a:solidFill>
              </a:rPr>
              <a:t>Спасибо за внимание!</a:t>
            </a:r>
            <a:endParaRPr lang="ru-RU" sz="2400" b="1" dirty="0" smtClean="0">
              <a:solidFill>
                <a:srgbClr val="565656"/>
              </a:solidFill>
            </a:endParaRP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35842" name="Picture 2" descr="C:\Users\a.kozlov\AppData\Local\Microsoft\Windows\Temporary Internet Files\Content.Outlook\EG18KEZA\схема1.jpg"/>
          <p:cNvPicPr>
            <a:picLocks noChangeAspect="1" noChangeArrowheads="1"/>
          </p:cNvPicPr>
          <p:nvPr/>
        </p:nvPicPr>
        <p:blipFill>
          <a:blip r:embed="rId2" cstate="print"/>
          <a:srcRect l="7436" t="17550" r="8909" b="12961"/>
          <a:stretch>
            <a:fillRect/>
          </a:stretch>
        </p:blipFill>
        <p:spPr bwMode="auto">
          <a:xfrm>
            <a:off x="683568" y="1556792"/>
            <a:ext cx="3528392" cy="4096143"/>
          </a:xfrm>
          <a:prstGeom prst="rect">
            <a:avLst/>
          </a:prstGeom>
          <a:noFill/>
        </p:spPr>
      </p:pic>
      <p:pic>
        <p:nvPicPr>
          <p:cNvPr id="35843" name="Picture 3" descr="C:\Users\a.kozlov\AppData\Local\Microsoft\Windows\Temporary Internet Files\Content.Outlook\EG18KEZA\схема2.jpg"/>
          <p:cNvPicPr>
            <a:picLocks noChangeAspect="1" noChangeArrowheads="1"/>
          </p:cNvPicPr>
          <p:nvPr/>
        </p:nvPicPr>
        <p:blipFill>
          <a:blip r:embed="rId3" cstate="print"/>
          <a:srcRect l="7345" t="23750" r="9114" b="14301"/>
          <a:stretch>
            <a:fillRect/>
          </a:stretch>
        </p:blipFill>
        <p:spPr bwMode="auto">
          <a:xfrm>
            <a:off x="5004048" y="1916832"/>
            <a:ext cx="3960440" cy="410445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16016" y="1916832"/>
            <a:ext cx="442798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06400"/>
            <a:ext cx="3075711" cy="135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786346" cy="5715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Руководство компании</a:t>
            </a:r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643306" y="1643050"/>
            <a:ext cx="4945992" cy="4286280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ru-RU" sz="1600" dirty="0" smtClean="0"/>
              <a:t>«</a:t>
            </a:r>
            <a:r>
              <a:rPr lang="ru-RU" sz="1600" dirty="0" err="1" smtClean="0"/>
              <a:t>Энфорта</a:t>
            </a:r>
            <a:r>
              <a:rPr lang="ru-RU" sz="1600" dirty="0" smtClean="0"/>
              <a:t>» была основана группой</a:t>
            </a:r>
            <a:r>
              <a:rPr lang="en-US" sz="1600" dirty="0" smtClean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высококвалифицирован-ных</a:t>
            </a:r>
            <a:r>
              <a:rPr lang="ru-RU" sz="1600" dirty="0" smtClean="0"/>
              <a:t> менеджеров, которые стояли у истоков известных в России операторов связи, таких как «Спринт Россия», «</a:t>
            </a:r>
            <a:r>
              <a:rPr lang="ru-RU" sz="1600" dirty="0" err="1" smtClean="0"/>
              <a:t>Глобал</a:t>
            </a:r>
            <a:r>
              <a:rPr lang="ru-RU" sz="1600" dirty="0" smtClean="0"/>
              <a:t> Один Россия» («</a:t>
            </a:r>
            <a:r>
              <a:rPr lang="ru-RU" sz="1600" dirty="0" err="1" smtClean="0"/>
              <a:t>Эквант</a:t>
            </a:r>
            <a:r>
              <a:rPr lang="ru-RU" sz="1600" dirty="0" smtClean="0"/>
              <a:t>») и ЗАО «Компания </a:t>
            </a:r>
            <a:r>
              <a:rPr lang="ru-RU" sz="1600" dirty="0" err="1" smtClean="0"/>
              <a:t>ТрансТелеКом</a:t>
            </a:r>
            <a:r>
              <a:rPr lang="ru-RU" sz="1600" dirty="0" smtClean="0"/>
              <a:t>». </a:t>
            </a:r>
          </a:p>
          <a:p>
            <a:pPr marL="0" lvl="0" indent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/>
            </a:pPr>
            <a:endParaRPr lang="ru-RU" sz="1600" dirty="0" smtClean="0"/>
          </a:p>
          <a:p>
            <a:pPr marL="0" lvl="0" indent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defRPr/>
            </a:pPr>
            <a:r>
              <a:rPr lang="ru-RU" sz="1600" dirty="0" err="1" smtClean="0"/>
              <a:t>Уредителями</a:t>
            </a:r>
            <a:r>
              <a:rPr lang="ru-RU" sz="1600" dirty="0" smtClean="0"/>
              <a:t> компании являются Президент </a:t>
            </a:r>
            <a:r>
              <a:rPr lang="ru-RU" sz="1600" b="1" dirty="0" smtClean="0">
                <a:solidFill>
                  <a:srgbClr val="0046AD"/>
                </a:solidFill>
                <a:sym typeface="Webdings" pitchFamily="18" charset="2"/>
              </a:rPr>
              <a:t>Ли </a:t>
            </a:r>
            <a:r>
              <a:rPr lang="ru-RU" sz="1600" b="1" dirty="0" err="1" smtClean="0">
                <a:solidFill>
                  <a:srgbClr val="0046AD"/>
                </a:solidFill>
                <a:sym typeface="Webdings" pitchFamily="18" charset="2"/>
              </a:rPr>
              <a:t>Спаркман</a:t>
            </a:r>
            <a:r>
              <a:rPr lang="ru-RU" sz="1600" b="1" dirty="0" smtClean="0">
                <a:solidFill>
                  <a:srgbClr val="0046AD"/>
                </a:solidFill>
                <a:sym typeface="Webdings" pitchFamily="18" charset="2"/>
              </a:rPr>
              <a:t> </a:t>
            </a:r>
            <a:r>
              <a:rPr lang="ru-RU" sz="1600" b="1" dirty="0" smtClean="0">
                <a:solidFill>
                  <a:srgbClr val="0046AD"/>
                </a:solidFill>
              </a:rPr>
              <a:t>(Lee Sparkman)</a:t>
            </a:r>
            <a:r>
              <a:rPr lang="ru-RU" sz="1600" dirty="0" smtClean="0"/>
              <a:t>, Генеральный директор </a:t>
            </a:r>
            <a:r>
              <a:rPr lang="ru-RU" sz="1600" b="1" dirty="0" smtClean="0">
                <a:solidFill>
                  <a:srgbClr val="0046AD"/>
                </a:solidFill>
                <a:sym typeface="Webdings" pitchFamily="18" charset="2"/>
              </a:rPr>
              <a:t>Виктор Ратников</a:t>
            </a:r>
            <a:r>
              <a:rPr lang="ru-RU" sz="1600" dirty="0" smtClean="0"/>
              <a:t>, имеющие уникальный </a:t>
            </a:r>
            <a:r>
              <a:rPr lang="en-US" sz="1600" dirty="0" smtClean="0"/>
              <a:t> 3</a:t>
            </a:r>
            <a:r>
              <a:rPr lang="ru-RU" sz="1600" dirty="0" smtClean="0"/>
              <a:t>0 летний опыт создания и выведения на лидирующие позиции телекоммуникационных операторов национального масштаба на вновь появляющихся рынках, и </a:t>
            </a:r>
            <a:r>
              <a:rPr lang="ru-RU" sz="1600" b="1" dirty="0" smtClean="0">
                <a:solidFill>
                  <a:srgbClr val="0046AD"/>
                </a:solidFill>
                <a:sym typeface="Webdings" pitchFamily="18" charset="2"/>
              </a:rPr>
              <a:t>Теодор Шелл</a:t>
            </a:r>
            <a:r>
              <a:rPr lang="ru-RU" sz="1600" dirty="0" smtClean="0"/>
              <a:t>, Председатель совета директоров, пользующийся мировой известностью топ-менеджер и инвестор в области телекоммуникаций.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714488"/>
            <a:ext cx="2857520" cy="18741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786346" cy="5715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3131840" y="1663000"/>
            <a:ext cx="5688632" cy="4286280"/>
          </a:xfrm>
        </p:spPr>
        <p:txBody>
          <a:bodyPr>
            <a:noAutofit/>
          </a:bodyPr>
          <a:lstStyle/>
          <a:p>
            <a:pPr marL="0" lvl="0" indent="-36353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/>
              <a:t>Сеть компании построена </a:t>
            </a:r>
            <a:r>
              <a:rPr lang="ru-RU" sz="1400" b="1" dirty="0" smtClean="0">
                <a:solidFill>
                  <a:srgbClr val="0046AD"/>
                </a:solidFill>
              </a:rPr>
              <a:t>с применением симбиоза  инновационных технологий связи. </a:t>
            </a:r>
            <a:r>
              <a:rPr lang="ru-RU" sz="1400" dirty="0" smtClean="0"/>
              <a:t>Основной акцент в сделан на беспроводные решения позволяющие предавать </a:t>
            </a:r>
            <a:r>
              <a:rPr lang="ru-RU" sz="1400" dirty="0" err="1" smtClean="0"/>
              <a:t>мультимедийные</a:t>
            </a:r>
            <a:r>
              <a:rPr lang="ru-RU" sz="1400" dirty="0" smtClean="0"/>
              <a:t>  корпоративные данные по радиоканалу с высокой скоростью на большие расстояния с высокими качественными параметрами и наиболее экономичным образом. Фрагменты собственной волоконно-оптической сети сегодня развернуты в десятках городов проекта «Энфорта», которые объединены в  национальную  </a:t>
            </a:r>
            <a:r>
              <a:rPr lang="en-US" sz="1400" dirty="0" smtClean="0"/>
              <a:t>MPLS  VPN </a:t>
            </a:r>
            <a:r>
              <a:rPr lang="ru-RU" sz="1400" dirty="0" smtClean="0"/>
              <a:t> сеть.</a:t>
            </a:r>
          </a:p>
          <a:p>
            <a:pPr marL="0" lvl="0" indent="-36353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 smtClean="0"/>
          </a:p>
          <a:p>
            <a:pPr marL="0" lvl="0" indent="-36353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 smtClean="0"/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/>
              <a:t>«</a:t>
            </a:r>
            <a:r>
              <a:rPr lang="ru-RU" sz="1400" dirty="0" err="1" smtClean="0"/>
              <a:t>Энфорта</a:t>
            </a:r>
            <a:r>
              <a:rPr lang="ru-RU" sz="1400" dirty="0" smtClean="0"/>
              <a:t>» обладает всеми </a:t>
            </a:r>
            <a:r>
              <a:rPr lang="ru-RU" sz="1400" b="1" dirty="0" smtClean="0">
                <a:solidFill>
                  <a:srgbClr val="0046AD"/>
                </a:solidFill>
              </a:rPr>
              <a:t>лицензиями</a:t>
            </a:r>
            <a:r>
              <a:rPr lang="ru-RU" sz="1400" dirty="0" smtClean="0">
                <a:solidFill>
                  <a:srgbClr val="0046AD"/>
                </a:solidFill>
              </a:rPr>
              <a:t>, </a:t>
            </a:r>
            <a:r>
              <a:rPr lang="ru-RU" sz="1400" dirty="0" smtClean="0"/>
              <a:t>необходимыми для оказания услуг связи: лицензиями на услуги передачи данных, включая голосовую информацию, </a:t>
            </a:r>
            <a:r>
              <a:rPr lang="ru-RU" sz="1400" dirty="0" err="1" smtClean="0"/>
              <a:t>телематические</a:t>
            </a:r>
            <a:r>
              <a:rPr lang="ru-RU" sz="1400" dirty="0" smtClean="0"/>
              <a:t> услуги, услуги местной телефонной связи и услуги связи по предоставлению каналов связи.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dirty="0" smtClean="0"/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srgbClr val="0046AD"/>
                </a:solidFill>
              </a:rPr>
              <a:t>Все оборудование, применяемое на сети «</a:t>
            </a:r>
            <a:r>
              <a:rPr lang="ru-RU" sz="1400" b="1" dirty="0" err="1" smtClean="0">
                <a:solidFill>
                  <a:srgbClr val="0046AD"/>
                </a:solidFill>
              </a:rPr>
              <a:t>Энфорты</a:t>
            </a:r>
            <a:r>
              <a:rPr lang="ru-RU" sz="1400" b="1" dirty="0" smtClean="0">
                <a:solidFill>
                  <a:srgbClr val="0046AD"/>
                </a:solidFill>
              </a:rPr>
              <a:t>», сертифицировано Системой сертификации в области связи. 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714348" y="4057667"/>
            <a:ext cx="2286016" cy="1728787"/>
            <a:chOff x="4576" y="8069"/>
            <a:chExt cx="3705" cy="2642"/>
          </a:xfrm>
        </p:grpSpPr>
        <p:pic>
          <p:nvPicPr>
            <p:cNvPr id="11" name="Picture 10" descr="acc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91" y="8086"/>
              <a:ext cx="1890" cy="2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ИСО 9001-2008_Энфорта_ru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6" y="8069"/>
              <a:ext cx="1800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1" descr="\\192.168.2.1\Everyone\4__Маркетинг_продукты\Photos\Съемки с Ubiquiti сентябрь 2012\2012-09-24 15.00.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628800"/>
            <a:ext cx="1728192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786346" cy="5715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352928" cy="4286280"/>
          </a:xfrm>
        </p:spPr>
        <p:txBody>
          <a:bodyPr>
            <a:no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0046AD"/>
                </a:solidFill>
              </a:rPr>
              <a:t>К основным преимуществам технологий, применяемых «</a:t>
            </a:r>
            <a:r>
              <a:rPr lang="ru-RU" sz="1800" b="1" dirty="0" err="1" smtClean="0">
                <a:solidFill>
                  <a:srgbClr val="0046AD"/>
                </a:solidFill>
              </a:rPr>
              <a:t>Энфортой</a:t>
            </a:r>
            <a:r>
              <a:rPr lang="ru-RU" sz="1800" b="1" dirty="0" smtClean="0">
                <a:solidFill>
                  <a:srgbClr val="0046AD"/>
                </a:solidFill>
              </a:rPr>
              <a:t>»  относятся: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 b="1" dirty="0" smtClean="0">
              <a:solidFill>
                <a:srgbClr val="0046AD"/>
              </a:solidFill>
            </a:endParaRP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ru-RU" sz="1600" dirty="0" smtClean="0"/>
              <a:t>Обеспечение  выделенных ресурсов (линий)  доступа по радио каналу или оптике;</a:t>
            </a:r>
            <a:endParaRPr lang="en-US" sz="1600" dirty="0" smtClean="0"/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ru-RU" sz="1600" dirty="0" smtClean="0"/>
              <a:t>Высокая скорость передачи данных;</a:t>
            </a: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ru-RU" sz="1600" dirty="0" smtClean="0"/>
              <a:t>Высокая географическая доступность услуг </a:t>
            </a:r>
            <a:r>
              <a:rPr lang="en-US" sz="1600" dirty="0" smtClean="0"/>
              <a:t> (95% </a:t>
            </a:r>
            <a:r>
              <a:rPr lang="ru-RU" sz="1600" dirty="0" smtClean="0"/>
              <a:t>зданий в 210 городах РФ)</a:t>
            </a: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ru-RU" sz="1600" dirty="0" smtClean="0"/>
              <a:t>Быстрые сроки подключения и  восстановления канала</a:t>
            </a:r>
            <a:r>
              <a:rPr lang="en-US" sz="1600" dirty="0" smtClean="0"/>
              <a:t> (4 </a:t>
            </a:r>
            <a:r>
              <a:rPr lang="ru-RU" sz="1600" dirty="0" smtClean="0"/>
              <a:t>дня </a:t>
            </a:r>
            <a:r>
              <a:rPr lang="en-US" sz="1600" dirty="0" smtClean="0"/>
              <a:t>x</a:t>
            </a:r>
            <a:r>
              <a:rPr lang="ru-RU" sz="1600" dirty="0" smtClean="0"/>
              <a:t> </a:t>
            </a:r>
            <a:r>
              <a:rPr lang="en-US" sz="1600" dirty="0" smtClean="0"/>
              <a:t>4</a:t>
            </a:r>
            <a:r>
              <a:rPr lang="ru-RU" sz="1600" dirty="0" smtClean="0"/>
              <a:t> часа</a:t>
            </a:r>
            <a:r>
              <a:rPr lang="en-US" sz="1600" dirty="0" smtClean="0"/>
              <a:t>)</a:t>
            </a:r>
            <a:r>
              <a:rPr lang="ru-RU" sz="1600" dirty="0" smtClean="0"/>
              <a:t>;</a:t>
            </a: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ru-RU" sz="1600" dirty="0" smtClean="0"/>
              <a:t>Высокое качество и защищенность линий связи;</a:t>
            </a:r>
            <a:endParaRPr lang="en-US" sz="1600" dirty="0" smtClean="0"/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ru-RU" sz="1600" dirty="0" smtClean="0"/>
              <a:t>Независимость от погодных условий;</a:t>
            </a: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ru-RU" sz="1600" dirty="0" smtClean="0"/>
              <a:t> Независимость от телекоммуникационной  инфраструктуры города;</a:t>
            </a: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ru-RU" sz="1600" dirty="0" smtClean="0"/>
              <a:t>Мобильность при переезде;</a:t>
            </a: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ru-RU" sz="1600" dirty="0" smtClean="0"/>
              <a:t>Простота использования;</a:t>
            </a:r>
          </a:p>
          <a:p>
            <a:pPr marL="87313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•"/>
            </a:pPr>
            <a:r>
              <a:rPr lang="ru-RU" sz="1600" dirty="0" err="1" smtClean="0"/>
              <a:t>Масштабируемость</a:t>
            </a:r>
            <a:r>
              <a:rPr lang="ru-RU" sz="1600" dirty="0" smtClean="0"/>
              <a:t> сервиса: к абонентскому  терминалу подключается практически неограниченное количество пользователей;</a:t>
            </a:r>
            <a:endParaRPr lang="en-US" sz="1600" b="1" dirty="0" smtClean="0">
              <a:solidFill>
                <a:srgbClr val="0046A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786346" cy="5715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43050"/>
            <a:ext cx="4945992" cy="4286280"/>
          </a:xfrm>
        </p:spPr>
        <p:txBody>
          <a:bodyPr>
            <a:noAutofit/>
          </a:bodyPr>
          <a:lstStyle/>
          <a:p>
            <a:pPr marL="0" indent="0"/>
            <a:r>
              <a:rPr lang="ru-RU" sz="1400" b="1" dirty="0" smtClean="0">
                <a:solidFill>
                  <a:srgbClr val="0046AD"/>
                </a:solidFill>
              </a:rPr>
              <a:t>Оборудование беспроводного широкополосного доступа –небольшой модуль размером с пачку офисной бумаги, который крепится на стене или крыше здания.</a:t>
            </a:r>
          </a:p>
          <a:p>
            <a:pPr marL="0" indent="0">
              <a:spcBef>
                <a:spcPts val="500"/>
              </a:spcBef>
            </a:pPr>
            <a:r>
              <a:rPr lang="ru-RU" sz="1400" dirty="0" smtClean="0"/>
              <a:t>В составе услуги Клиенту устанавливается оборудование беспроводного широкополосного доступа (абонентский комплект беспроводного доступа с антенной и блоком питания).</a:t>
            </a:r>
          </a:p>
          <a:p>
            <a:pPr marL="0" indent="0">
              <a:spcBef>
                <a:spcPts val="500"/>
              </a:spcBef>
            </a:pPr>
            <a:r>
              <a:rPr lang="ru-RU" sz="1400" dirty="0" smtClean="0"/>
              <a:t>Оборудование бесплатно предоставляется в пользование Клиенту на весь срок действия договора: Клиенту не требуется приобретать </a:t>
            </a:r>
            <a:r>
              <a:rPr lang="ru-RU" sz="1400" dirty="0" err="1" smtClean="0"/>
              <a:t>абонкомплект</a:t>
            </a:r>
            <a:r>
              <a:rPr lang="ru-RU" sz="1400" dirty="0" smtClean="0"/>
              <a:t> или беспокоиться о его рабочем состоянии. </a:t>
            </a:r>
          </a:p>
          <a:p>
            <a:pPr marL="0" indent="0">
              <a:spcBef>
                <a:spcPts val="500"/>
              </a:spcBef>
            </a:pPr>
            <a:r>
              <a:rPr lang="ru-RU" sz="1400" b="1" dirty="0" smtClean="0">
                <a:solidFill>
                  <a:srgbClr val="0046AD"/>
                </a:solidFill>
              </a:rPr>
              <a:t>Если оборудование вышло из строя – специалисты «</a:t>
            </a:r>
            <a:r>
              <a:rPr lang="ru-RU" sz="1400" b="1" dirty="0" err="1" smtClean="0">
                <a:solidFill>
                  <a:srgbClr val="0046AD"/>
                </a:solidFill>
              </a:rPr>
              <a:t>Энфорты</a:t>
            </a:r>
            <a:r>
              <a:rPr lang="ru-RU" sz="1400" b="1" dirty="0" smtClean="0">
                <a:solidFill>
                  <a:srgbClr val="0046AD"/>
                </a:solidFill>
              </a:rPr>
              <a:t>» оперативно заменят его на работающий комплект в  течение 4-х часов.</a:t>
            </a:r>
            <a:endParaRPr lang="ru-RU" sz="1400" b="1" dirty="0">
              <a:solidFill>
                <a:srgbClr val="0046AD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7356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44" y="571480"/>
            <a:ext cx="4786346" cy="571504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Оборудование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43050"/>
            <a:ext cx="4945992" cy="428628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</a:pPr>
            <a:r>
              <a:rPr lang="ru-RU" sz="1400" dirty="0" smtClean="0"/>
              <a:t>Устанавливаемое в составе услуги  в офисе у Клиента каналообразующее оборудование  обладает следующими преимуществами  :</a:t>
            </a:r>
          </a:p>
          <a:p>
            <a:pPr marL="216000" indent="-216000">
              <a:buFont typeface="Wingdings" pitchFamily="2" charset="2"/>
              <a:buChar char="ü"/>
            </a:pPr>
            <a:r>
              <a:rPr lang="ru-RU" sz="1400" dirty="0" smtClean="0"/>
              <a:t> Простота монтажа;</a:t>
            </a:r>
          </a:p>
          <a:p>
            <a:pPr marL="216000" indent="-216000">
              <a:buFont typeface="Wingdings" pitchFamily="2" charset="2"/>
              <a:buChar char="ü"/>
            </a:pPr>
            <a:r>
              <a:rPr lang="ru-RU" sz="1400" dirty="0" smtClean="0"/>
              <a:t> Использование «чистых» диапазонов частот 3,5 ГГц и </a:t>
            </a:r>
            <a:br>
              <a:rPr lang="ru-RU" sz="1400" dirty="0" smtClean="0"/>
            </a:br>
            <a:r>
              <a:rPr lang="ru-RU" sz="1400" dirty="0" smtClean="0"/>
              <a:t>5,2 ГГц;</a:t>
            </a:r>
          </a:p>
          <a:p>
            <a:pPr marL="216000" indent="-216000">
              <a:buFont typeface="Wingdings" pitchFamily="2" charset="2"/>
              <a:buChar char="ü"/>
            </a:pPr>
            <a:r>
              <a:rPr lang="ru-RU" sz="1400" dirty="0" smtClean="0"/>
              <a:t> Высокая надежность и длительный срок службы;</a:t>
            </a:r>
          </a:p>
          <a:p>
            <a:pPr marL="216000" indent="-216000">
              <a:buFont typeface="Wingdings" pitchFamily="2" charset="2"/>
              <a:buChar char="ü"/>
            </a:pPr>
            <a:r>
              <a:rPr lang="ru-RU" sz="1400" dirty="0" smtClean="0"/>
              <a:t> Расширенный диапазон рабочих температур от </a:t>
            </a:r>
            <a:br>
              <a:rPr lang="ru-RU" sz="1400" dirty="0" smtClean="0"/>
            </a:br>
            <a:r>
              <a:rPr lang="ru-RU" sz="1400" dirty="0" smtClean="0"/>
              <a:t>-50° до +60°;</a:t>
            </a:r>
          </a:p>
          <a:p>
            <a:pPr marL="216000" indent="-216000">
              <a:buFont typeface="Wingdings" pitchFamily="2" charset="2"/>
              <a:buChar char="ü"/>
            </a:pPr>
            <a:r>
              <a:rPr lang="ru-RU" sz="1400" dirty="0" smtClean="0"/>
              <a:t> Адаптация к эфирной ситуации (функция «автоматическая регулировка мощности»);</a:t>
            </a:r>
          </a:p>
          <a:p>
            <a:pPr marL="216000" indent="-216000">
              <a:buFont typeface="Wingdings" pitchFamily="2" charset="2"/>
              <a:buChar char="ü"/>
            </a:pPr>
            <a:r>
              <a:rPr lang="ru-RU" sz="1400" dirty="0" smtClean="0"/>
              <a:t> Низкое энергопотребление и излучение как у обычного сотового телефона за счет применения помехоустойчивой </a:t>
            </a:r>
            <a:r>
              <a:rPr lang="en-US" sz="1400" dirty="0" smtClean="0"/>
              <a:t>OFDM </a:t>
            </a:r>
            <a:r>
              <a:rPr lang="ru-RU" sz="1400" dirty="0" smtClean="0"/>
              <a:t>модуляции.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7356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51520" y="1268760"/>
            <a:ext cx="7992889" cy="46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1300" b="1" dirty="0">
              <a:solidFill>
                <a:srgbClr val="0046AD"/>
              </a:solidFill>
              <a:latin typeface="+mn-lt"/>
            </a:endParaRPr>
          </a:p>
        </p:txBody>
      </p:sp>
      <p:sp>
        <p:nvSpPr>
          <p:cNvPr id="5" name="Номер слайда 4"/>
          <p:cNvSpPr txBox="1">
            <a:spLocks/>
          </p:cNvSpPr>
          <p:nvPr/>
        </p:nvSpPr>
        <p:spPr bwMode="auto">
          <a:xfrm>
            <a:off x="6974904" y="6520259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tIns="45720" rIns="91440" bIns="45720" numCol="1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72B57C-6604-4468-BF09-6182FA7B0E26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60000" y="403200"/>
            <a:ext cx="5626800" cy="92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услуги компании (1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46AD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из 3)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46AD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1397669"/>
            <a:ext cx="89644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565656"/>
                </a:solidFill>
                <a:latin typeface="+mn-lt"/>
              </a:rPr>
              <a:t>Энфорта предоставляет законченные телекоммуникационные решения повышающие эффективность ключевых бизнес-процессов Заказчика .  Решения базируются на продуктовых платформах</a:t>
            </a:r>
            <a:r>
              <a:rPr lang="en-US" sz="1600" b="1" dirty="0" smtClean="0">
                <a:solidFill>
                  <a:srgbClr val="565656"/>
                </a:solidFill>
                <a:latin typeface="+mn-lt"/>
              </a:rPr>
              <a:t>:</a:t>
            </a:r>
            <a:r>
              <a:rPr lang="ru-RU" sz="1600" b="1" dirty="0" smtClean="0">
                <a:solidFill>
                  <a:srgbClr val="565656"/>
                </a:solidFill>
                <a:latin typeface="+mn-lt"/>
              </a:rPr>
              <a:t> </a:t>
            </a:r>
          </a:p>
          <a:p>
            <a:endParaRPr lang="en-US" sz="1200" dirty="0" smtClean="0">
              <a:solidFill>
                <a:srgbClr val="565656"/>
              </a:solidFill>
              <a:latin typeface="+mn-lt"/>
            </a:endParaRP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«</a:t>
            </a:r>
            <a:r>
              <a:rPr lang="ru-RU" sz="1200" b="1" dirty="0" err="1" smtClean="0">
                <a:solidFill>
                  <a:srgbClr val="0046AD"/>
                </a:solidFill>
                <a:latin typeface="+mn-lt"/>
              </a:rPr>
              <a:t>Энфорт@Ваша</a:t>
            </a:r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 Сеть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» - объединение офисов в единую защищенную информационную сеть.</a:t>
            </a:r>
          </a:p>
          <a:p>
            <a:pPr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полная конфиденциальность передаваемой информации; доступ к сети сотрудникам, находящимся вне офиса;</a:t>
            </a:r>
          </a:p>
          <a:p>
            <a:pPr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внутренняя телефонная сеть с «короткой» нумерацией;</a:t>
            </a:r>
          </a:p>
          <a:p>
            <a:pPr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организация видеонаблюдения за удаленными объектами.</a:t>
            </a:r>
          </a:p>
          <a:p>
            <a:endParaRPr lang="en-US" sz="600" dirty="0" smtClean="0">
              <a:solidFill>
                <a:srgbClr val="565656"/>
              </a:solidFill>
              <a:latin typeface="+mn-lt"/>
            </a:endParaRP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«</a:t>
            </a:r>
            <a:r>
              <a:rPr lang="ru-RU" sz="1200" b="1" dirty="0" err="1" smtClean="0">
                <a:solidFill>
                  <a:srgbClr val="0046AD"/>
                </a:solidFill>
                <a:latin typeface="+mn-lt"/>
              </a:rPr>
              <a:t>Энфорт@Гарантия</a:t>
            </a:r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 качества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» - финансовая ответственность за качество связи.</a:t>
            </a:r>
          </a:p>
          <a:p>
            <a:pPr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Спецификации на предлагаемые уровни качества обслуживания;</a:t>
            </a:r>
          </a:p>
          <a:p>
            <a:pPr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Финансовая ответственность за обеспечение принятых обязательств по качеству услуг;</a:t>
            </a:r>
          </a:p>
          <a:p>
            <a:pPr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Процедуры, обеспечивающие необходимое качество коммуникаций Клиент – «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Энфорта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».</a:t>
            </a:r>
          </a:p>
          <a:p>
            <a:endParaRPr lang="en-US" sz="600" dirty="0" smtClean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 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«</a:t>
            </a:r>
            <a:r>
              <a:rPr lang="ru-RU" sz="1200" b="1" dirty="0" err="1" smtClean="0">
                <a:solidFill>
                  <a:srgbClr val="0046AD"/>
                </a:solidFill>
                <a:latin typeface="+mn-lt"/>
              </a:rPr>
              <a:t>Энфорт@Ателье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» - комплексные телекоммуникационные решения для вашего бизнеса.</a:t>
            </a:r>
          </a:p>
          <a:p>
            <a:pPr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построение беспроводных локальных сетей </a:t>
            </a:r>
            <a:r>
              <a:rPr lang="ru-RU" sz="1200" dirty="0" err="1" smtClean="0">
                <a:solidFill>
                  <a:srgbClr val="565656"/>
                </a:solidFill>
                <a:latin typeface="+mn-lt"/>
              </a:rPr>
              <a:t>Wi-Fi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 для вашего офиса;</a:t>
            </a:r>
          </a:p>
          <a:p>
            <a:pPr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создание индивидуальных телекоммуникационных проектов с учетом любых ваших потребностей.</a:t>
            </a:r>
          </a:p>
          <a:p>
            <a:endParaRPr lang="en-US" sz="600" b="1" dirty="0" smtClean="0">
              <a:solidFill>
                <a:srgbClr val="0046AD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«</a:t>
            </a:r>
            <a:r>
              <a:rPr lang="ru-RU" sz="1200" b="1" dirty="0" err="1" smtClean="0">
                <a:solidFill>
                  <a:srgbClr val="0046AD"/>
                </a:solidFill>
                <a:latin typeface="+mn-lt"/>
              </a:rPr>
              <a:t>Энфорт@Интернет</a:t>
            </a:r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» - 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высокоскоростной доступ в Интернет.</a:t>
            </a:r>
          </a:p>
          <a:p>
            <a:pPr lvl="0"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Высокое  качество связи;</a:t>
            </a:r>
          </a:p>
          <a:p>
            <a:pPr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Возможность фильтрации интернет-сайтов.</a:t>
            </a:r>
          </a:p>
          <a:p>
            <a:endParaRPr lang="en-US" sz="800" dirty="0" smtClean="0">
              <a:solidFill>
                <a:srgbClr val="565656"/>
              </a:solidFill>
              <a:latin typeface="+mn-lt"/>
            </a:endParaRPr>
          </a:p>
          <a:p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«</a:t>
            </a:r>
            <a:r>
              <a:rPr lang="ru-RU" sz="1200" b="1" dirty="0" err="1" smtClean="0">
                <a:solidFill>
                  <a:srgbClr val="0046AD"/>
                </a:solidFill>
                <a:latin typeface="+mn-lt"/>
              </a:rPr>
              <a:t>Энфорт@Телефония</a:t>
            </a:r>
            <a:r>
              <a:rPr lang="ru-RU" sz="1200" b="1" dirty="0" smtClean="0">
                <a:solidFill>
                  <a:srgbClr val="0046AD"/>
                </a:solidFill>
                <a:latin typeface="+mn-lt"/>
              </a:rPr>
              <a:t>»</a:t>
            </a: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 - качественная телефонная связь.</a:t>
            </a:r>
          </a:p>
          <a:p>
            <a:pPr lvl="0"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высокое «цифровое» качество связи;</a:t>
            </a:r>
          </a:p>
          <a:p>
            <a:pPr lvl="0"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многоканальные и короткие номера для Вашего офиса;</a:t>
            </a:r>
          </a:p>
          <a:p>
            <a:pPr lvl="0" indent="179388">
              <a:buFont typeface="Wingdings" pitchFamily="2" charset="2"/>
              <a:buChar char="Ø"/>
            </a:pPr>
            <a:r>
              <a:rPr lang="ru-RU" sz="1200" dirty="0" smtClean="0">
                <a:solidFill>
                  <a:srgbClr val="565656"/>
                </a:solidFill>
                <a:latin typeface="+mn-lt"/>
              </a:rPr>
              <a:t>выгодные тарифы на междугородную и международную связь.</a:t>
            </a:r>
          </a:p>
          <a:p>
            <a:endParaRPr lang="ru-RU" sz="1200" dirty="0" smtClean="0">
              <a:solidFill>
                <a:srgbClr val="565656"/>
              </a:solidFill>
              <a:latin typeface="+mn-lt"/>
            </a:endParaRPr>
          </a:p>
          <a:p>
            <a:endParaRPr lang="ru-RU" sz="1200" dirty="0" smtClean="0">
              <a:latin typeface="+mn-lt"/>
            </a:endParaRPr>
          </a:p>
          <a:p>
            <a:r>
              <a:rPr lang="ru-RU" sz="1200" dirty="0" smtClean="0">
                <a:latin typeface="+mn-lt"/>
              </a:rPr>
              <a:t> </a:t>
            </a:r>
          </a:p>
          <a:p>
            <a:r>
              <a:rPr lang="ru-RU" sz="1200" dirty="0" smtClean="0">
                <a:latin typeface="+mn-lt"/>
              </a:rPr>
              <a:t> </a:t>
            </a:r>
            <a:endParaRPr lang="ru-RU" sz="1200" dirty="0" smtClean="0">
              <a:solidFill>
                <a:srgbClr val="565656"/>
              </a:solidFill>
              <a:latin typeface="+mn-lt"/>
            </a:endParaRPr>
          </a:p>
          <a:p>
            <a:pPr indent="179388"/>
            <a:endParaRPr lang="ru-RU" sz="1200" dirty="0" smtClean="0">
              <a:solidFill>
                <a:srgbClr val="565656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ланк презентации Энфорта 2009">
  <a:themeElements>
    <a:clrScheme name="Энфорта">
      <a:dk1>
        <a:srgbClr val="FF6600"/>
      </a:dk1>
      <a:lt1>
        <a:srgbClr val="FFFFFF"/>
      </a:lt1>
      <a:dk2>
        <a:srgbClr val="0070C0"/>
      </a:dk2>
      <a:lt2>
        <a:srgbClr val="FFFFFF"/>
      </a:lt2>
      <a:accent1>
        <a:srgbClr val="FF6600"/>
      </a:accent1>
      <a:accent2>
        <a:srgbClr val="0070C0"/>
      </a:accent2>
      <a:accent3>
        <a:srgbClr val="FFFFFF"/>
      </a:accent3>
      <a:accent4>
        <a:srgbClr val="000000"/>
      </a:accent4>
      <a:accent5>
        <a:srgbClr val="A5A5A5"/>
      </a:accent5>
      <a:accent6>
        <a:srgbClr val="2D2D8A"/>
      </a:accent6>
      <a:hlink>
        <a:srgbClr val="FF6600"/>
      </a:hlink>
      <a:folHlink>
        <a:srgbClr val="0070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spcBef>
            <a:spcPct val="20000"/>
          </a:spcBef>
          <a:defRPr sz="18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ontacts">
  <a:themeElements>
    <a:clrScheme name="1_Contacts 1">
      <a:dk1>
        <a:srgbClr val="FF6600"/>
      </a:dk1>
      <a:lt1>
        <a:srgbClr val="FFFFFF"/>
      </a:lt1>
      <a:dk2>
        <a:srgbClr val="0070C0"/>
      </a:dk2>
      <a:lt2>
        <a:srgbClr val="FFFFFF"/>
      </a:lt2>
      <a:accent1>
        <a:srgbClr val="FF6600"/>
      </a:accent1>
      <a:accent2>
        <a:srgbClr val="0070C0"/>
      </a:accent2>
      <a:accent3>
        <a:srgbClr val="FFFFFF"/>
      </a:accent3>
      <a:accent4>
        <a:srgbClr val="DA5600"/>
      </a:accent4>
      <a:accent5>
        <a:srgbClr val="FFB8AA"/>
      </a:accent5>
      <a:accent6>
        <a:srgbClr val="0065AE"/>
      </a:accent6>
      <a:hlink>
        <a:srgbClr val="FF6600"/>
      </a:hlink>
      <a:folHlink>
        <a:srgbClr val="0070C0"/>
      </a:folHlink>
    </a:clrScheme>
    <a:fontScheme name="1_Contac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tacts 1">
        <a:dk1>
          <a:srgbClr val="FF6600"/>
        </a:dk1>
        <a:lt1>
          <a:srgbClr val="FFFFFF"/>
        </a:lt1>
        <a:dk2>
          <a:srgbClr val="0070C0"/>
        </a:dk2>
        <a:lt2>
          <a:srgbClr val="FFFFFF"/>
        </a:lt2>
        <a:accent1>
          <a:srgbClr val="FF6600"/>
        </a:accent1>
        <a:accent2>
          <a:srgbClr val="0070C0"/>
        </a:accent2>
        <a:accent3>
          <a:srgbClr val="FFFFFF"/>
        </a:accent3>
        <a:accent4>
          <a:srgbClr val="DA5600"/>
        </a:accent4>
        <a:accent5>
          <a:srgbClr val="FFB8AA"/>
        </a:accent5>
        <a:accent6>
          <a:srgbClr val="0065AE"/>
        </a:accent6>
        <a:hlink>
          <a:srgbClr val="FF6600"/>
        </a:hlink>
        <a:folHlink>
          <a:srgbClr val="007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Энфорт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3458</TotalTime>
  <Words>1978</Words>
  <Application>Microsoft Office PowerPoint</Application>
  <PresentationFormat>Экран (4:3)</PresentationFormat>
  <Paragraphs>329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Бланк презентации Энфорта 2009</vt:lpstr>
      <vt:lpstr>1_Contacts</vt:lpstr>
      <vt:lpstr>Энфорта</vt:lpstr>
      <vt:lpstr>Слайд 1</vt:lpstr>
      <vt:lpstr>О компании</vt:lpstr>
      <vt:lpstr>О компании «в цифрах»</vt:lpstr>
      <vt:lpstr>Руководство компании</vt:lpstr>
      <vt:lpstr>Технологии</vt:lpstr>
      <vt:lpstr>Технологии</vt:lpstr>
      <vt:lpstr>Оборудование</vt:lpstr>
      <vt:lpstr>Оборудование</vt:lpstr>
      <vt:lpstr>Слайд 9</vt:lpstr>
      <vt:lpstr>Слайд 10</vt:lpstr>
      <vt:lpstr>Слайд 11</vt:lpstr>
      <vt:lpstr>Программы возможного сотрудничества для госсектора</vt:lpstr>
      <vt:lpstr>Программы возможного сотрудничества для госсектора</vt:lpstr>
      <vt:lpstr>Основные преимущества</vt:lpstr>
      <vt:lpstr>Основные преимущества</vt:lpstr>
      <vt:lpstr>Крупные проекты «Энфорты», реализованные в России для государственного сектора.</vt:lpstr>
      <vt:lpstr>Оренбургская область</vt:lpstr>
      <vt:lpstr>Остров Русский (Владивосток)</vt:lpstr>
      <vt:lpstr>Воронеж</vt:lpstr>
      <vt:lpstr>Свердловская область</vt:lpstr>
      <vt:lpstr>Оренбургская область</vt:lpstr>
      <vt:lpstr>Екатеринбург</vt:lpstr>
      <vt:lpstr>Приморский край</vt:lpstr>
      <vt:lpstr>УФСИН</vt:lpstr>
      <vt:lpstr>ГИБДД</vt:lpstr>
      <vt:lpstr>Правительство  Москвы</vt:lpstr>
      <vt:lpstr>РЖД</vt:lpstr>
      <vt:lpstr>Министерство транспорта</vt:lpstr>
      <vt:lpstr>ЖКХ </vt:lpstr>
      <vt:lpstr>Федеральная программа</vt:lpstr>
      <vt:lpstr>Проекты</vt:lpstr>
      <vt:lpstr>Проекты</vt:lpstr>
      <vt:lpstr>МЧС</vt:lpstr>
      <vt:lpstr>Спасибо за внимание!</vt:lpstr>
    </vt:vector>
  </TitlesOfParts>
  <Manager>Виктор Ратников &amp; Lee Sparkman</Manager>
  <Company>Enforta (ООО "Престиж-Интернет")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Энфорты 2011</dc:title>
  <dc:creator>Андрей Кириллов</dc:creator>
  <cp:keywords>Банк</cp:keywords>
  <dc:description>Андрей Кириллов
Коммерческая дирекция
Энфорта (OOО "Престиж-Интернет")
E-mail: o.taynov@enforta.com
Тел.:   + 7-495-739-7559 (ext. 7705)
Факс:  + 7-495-739-7559 (ext. 7777)
Моб.:  + 7-903-509-2505
Адрес: 127083 Москва, ул. Мишина, д.56, подъезд 1.
Web: www.enforta.ru</dc:description>
  <cp:lastModifiedBy>Boldareva</cp:lastModifiedBy>
  <cp:revision>184</cp:revision>
  <dcterms:created xsi:type="dcterms:W3CDTF">2009-06-24T10:42:57Z</dcterms:created>
  <dcterms:modified xsi:type="dcterms:W3CDTF">2013-10-14T08:47:33Z</dcterms:modified>
</cp:coreProperties>
</file>