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60" r:id="rId1"/>
    <p:sldMasterId id="2147483972" r:id="rId2"/>
    <p:sldMasterId id="2147483984" r:id="rId3"/>
    <p:sldMasterId id="2147484056" r:id="rId4"/>
    <p:sldMasterId id="2147484062" r:id="rId5"/>
    <p:sldMasterId id="2147484074" r:id="rId6"/>
  </p:sldMasterIdLst>
  <p:notesMasterIdLst>
    <p:notesMasterId r:id="rId24"/>
  </p:notesMasterIdLst>
  <p:handoutMasterIdLst>
    <p:handoutMasterId r:id="rId25"/>
  </p:handoutMasterIdLst>
  <p:sldIdLst>
    <p:sldId id="406" r:id="rId7"/>
    <p:sldId id="441" r:id="rId8"/>
    <p:sldId id="443" r:id="rId9"/>
    <p:sldId id="456" r:id="rId10"/>
    <p:sldId id="457" r:id="rId11"/>
    <p:sldId id="463" r:id="rId12"/>
    <p:sldId id="458" r:id="rId13"/>
    <p:sldId id="459" r:id="rId14"/>
    <p:sldId id="462" r:id="rId15"/>
    <p:sldId id="460" r:id="rId16"/>
    <p:sldId id="461" r:id="rId17"/>
    <p:sldId id="466" r:id="rId18"/>
    <p:sldId id="464" r:id="rId19"/>
    <p:sldId id="465" r:id="rId20"/>
    <p:sldId id="467" r:id="rId21"/>
    <p:sldId id="455" r:id="rId22"/>
    <p:sldId id="405" r:id="rId2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Добровольская Анна Михайловна" initials="ДАМ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52A1"/>
    <a:srgbClr val="0066CC"/>
    <a:srgbClr val="EAE7FD"/>
    <a:srgbClr val="C55757"/>
    <a:srgbClr val="D37F7F"/>
    <a:srgbClr val="FFCCCC"/>
    <a:srgbClr val="7F7F7F"/>
    <a:srgbClr val="2962A7"/>
    <a:srgbClr val="FF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2" autoAdjust="0"/>
    <p:restoredTop sz="99882" autoAdjust="0"/>
  </p:normalViewPr>
  <p:slideViewPr>
    <p:cSldViewPr snapToGrid="0">
      <p:cViewPr varScale="1">
        <p:scale>
          <a:sx n="111" d="100"/>
          <a:sy n="111" d="100"/>
        </p:scale>
        <p:origin x="58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FDDFF-63FC-49A6-911A-0D8F79AF649E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D4CCCD13-C501-4737-850E-F1A9B7B820E8}">
      <dgm:prSet phldrT="[Текст]" custT="1"/>
      <dgm:spPr>
        <a:ln>
          <a:solidFill>
            <a:srgbClr val="0052A1"/>
          </a:solidFill>
        </a:ln>
      </dgm:spPr>
      <dgm:t>
        <a:bodyPr/>
        <a:lstStyle/>
        <a:p>
          <a:endParaRPr lang="ru-RU" sz="18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r>
            <a:rPr lang="ru-RU" sz="2000" dirty="0" smtClean="0">
              <a:solidFill>
                <a:prstClr val="black"/>
              </a:solidFill>
              <a:latin typeface="Corbel" panose="020B0503020204020204" pitchFamily="34" charset="0"/>
            </a:rPr>
            <a:t>1С кадры+ 1С бухгалтерия: 3 рабочих места = </a:t>
          </a:r>
          <a:r>
            <a:rPr lang="ru-RU" sz="2000" b="1" dirty="0" smtClean="0">
              <a:solidFill>
                <a:srgbClr val="C00000"/>
              </a:solidFill>
              <a:latin typeface="Corbel" panose="020B0503020204020204" pitchFamily="34" charset="0"/>
            </a:rPr>
            <a:t>2 060 руб./мес</a:t>
          </a:r>
          <a:r>
            <a:rPr lang="ru-RU" sz="2000" dirty="0" smtClean="0">
              <a:solidFill>
                <a:prstClr val="black"/>
              </a:solidFill>
              <a:latin typeface="Corbel" panose="020B0503020204020204" pitchFamily="34" charset="0"/>
            </a:rPr>
            <a:t>.</a:t>
          </a:r>
          <a:endParaRPr lang="ru-RU" sz="2000" b="1" dirty="0" smtClean="0">
            <a:solidFill>
              <a:srgbClr val="C00000"/>
            </a:solidFill>
            <a:latin typeface="Corbel" panose="020B0503020204020204" pitchFamily="34" charset="0"/>
          </a:endParaRPr>
        </a:p>
        <a:p>
          <a:r>
            <a:rPr lang="ru-RU" sz="2000" dirty="0" smtClean="0">
              <a:solidFill>
                <a:prstClr val="black"/>
              </a:solidFill>
              <a:latin typeface="Corbel" panose="020B0503020204020204" pitchFamily="34" charset="0"/>
            </a:rPr>
            <a:t>Консультант Плюс: </a:t>
          </a:r>
        </a:p>
        <a:p>
          <a:r>
            <a:rPr lang="ru-RU" sz="2000" dirty="0" smtClean="0">
              <a:solidFill>
                <a:prstClr val="black"/>
              </a:solidFill>
              <a:latin typeface="Corbel" panose="020B0503020204020204" pitchFamily="34" charset="0"/>
            </a:rPr>
            <a:t>30 рабочих мест =</a:t>
          </a:r>
          <a:endParaRPr lang="en-US" sz="20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r>
            <a:rPr lang="ru-RU" sz="2000" dirty="0" smtClean="0">
              <a:solidFill>
                <a:prstClr val="black"/>
              </a:solidFill>
              <a:latin typeface="Corbel" panose="020B0503020204020204" pitchFamily="34" charset="0"/>
            </a:rPr>
            <a:t> </a:t>
          </a:r>
          <a:r>
            <a:rPr lang="ru-RU" sz="2000" b="1" dirty="0" smtClean="0">
              <a:solidFill>
                <a:srgbClr val="C00000"/>
              </a:solidFill>
              <a:latin typeface="Corbel" panose="020B0503020204020204" pitchFamily="34" charset="0"/>
            </a:rPr>
            <a:t>22 000 руб./мес</a:t>
          </a:r>
          <a:r>
            <a:rPr lang="ru-RU" sz="2000" dirty="0" smtClean="0">
              <a:solidFill>
                <a:prstClr val="black"/>
              </a:solidFill>
              <a:latin typeface="Corbel" panose="020B0503020204020204" pitchFamily="34" charset="0"/>
            </a:rPr>
            <a:t>.</a:t>
          </a:r>
          <a:endParaRPr lang="en-US" sz="20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endParaRPr lang="ru-RU" sz="2000" b="1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ИТОГО НА 1 ОМСУ:</a:t>
          </a:r>
        </a:p>
        <a:p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2</a:t>
          </a:r>
          <a:r>
            <a:rPr lang="en-US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4</a:t>
          </a:r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 0</a:t>
          </a:r>
          <a:r>
            <a:rPr lang="en-US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6</a:t>
          </a:r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0* 12 = </a:t>
          </a:r>
        </a:p>
        <a:p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2</a:t>
          </a:r>
          <a:r>
            <a: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88</a:t>
          </a:r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 </a:t>
          </a:r>
          <a:r>
            <a: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720</a:t>
          </a:r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 в год</a:t>
          </a:r>
        </a:p>
      </dgm:t>
    </dgm:pt>
    <dgm:pt modelId="{043BCF95-76B3-40D6-923E-89A540D72AB3}" type="parTrans" cxnId="{B06A6C28-3135-417D-BE1D-7E6FA46368A4}">
      <dgm:prSet/>
      <dgm:spPr/>
      <dgm:t>
        <a:bodyPr/>
        <a:lstStyle/>
        <a:p>
          <a:endParaRPr lang="ru-RU"/>
        </a:p>
      </dgm:t>
    </dgm:pt>
    <dgm:pt modelId="{E640DD2F-961B-4C8B-B5DF-7C8519A4A43E}" type="sibTrans" cxnId="{B06A6C28-3135-417D-BE1D-7E6FA46368A4}">
      <dgm:prSet/>
      <dgm:spPr/>
      <dgm:t>
        <a:bodyPr/>
        <a:lstStyle/>
        <a:p>
          <a:endParaRPr lang="ru-RU"/>
        </a:p>
      </dgm:t>
    </dgm:pt>
    <dgm:pt modelId="{57AEBF0C-C51E-4E28-B038-68B3B6714839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endParaRPr lang="ru-RU" sz="1800" dirty="0" smtClean="0"/>
        </a:p>
        <a:p>
          <a:r>
            <a:rPr lang="ru-RU" sz="2000" dirty="0" smtClean="0"/>
            <a:t>Стоимость лицензий для 1 МО = </a:t>
          </a:r>
          <a:r>
            <a:rPr lang="ru-RU" sz="2000" b="1" dirty="0" smtClean="0">
              <a:solidFill>
                <a:srgbClr val="C00000"/>
              </a:solidFill>
            </a:rPr>
            <a:t>7 920 руб./мес.</a:t>
          </a:r>
        </a:p>
        <a:p>
          <a:r>
            <a:rPr lang="ru-RU" sz="2000" dirty="0" smtClean="0"/>
            <a:t>Стоимость VDI для 1 МО = </a:t>
          </a:r>
          <a:r>
            <a:rPr lang="ru-RU" sz="2000" b="1" dirty="0" smtClean="0">
              <a:solidFill>
                <a:srgbClr val="C00000"/>
              </a:solidFill>
            </a:rPr>
            <a:t>4 950 руб./мес.</a:t>
          </a:r>
        </a:p>
        <a:p>
          <a:r>
            <a:rPr lang="ru-RU" sz="2000" b="0" dirty="0" smtClean="0">
              <a:solidFill>
                <a:schemeClr val="tx1"/>
              </a:solidFill>
            </a:rPr>
            <a:t>7 920 + 4 950 = 12870</a:t>
          </a:r>
        </a:p>
        <a:p>
          <a:r>
            <a:rPr lang="ru-RU" sz="2000" b="0" dirty="0" smtClean="0">
              <a:solidFill>
                <a:schemeClr val="tx1"/>
              </a:solidFill>
            </a:rPr>
            <a:t>руб./мес.  </a:t>
          </a:r>
        </a:p>
        <a:p>
          <a:endParaRPr lang="ru-RU" sz="2000" b="1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  <a:p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ИТОГО НА 1 ОМСУ:</a:t>
          </a:r>
        </a:p>
        <a:p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 12 870*12 =</a:t>
          </a:r>
        </a:p>
        <a:p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154 440 в год</a:t>
          </a:r>
          <a:endParaRPr lang="ru-RU" sz="2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</dgm:t>
    </dgm:pt>
    <dgm:pt modelId="{3D9FE355-2183-4E35-AC28-4142EE74DD18}" type="parTrans" cxnId="{260F5E5C-FBD2-45C1-9A5D-5E1ABADC2DB5}">
      <dgm:prSet/>
      <dgm:spPr/>
      <dgm:t>
        <a:bodyPr/>
        <a:lstStyle/>
        <a:p>
          <a:endParaRPr lang="ru-RU"/>
        </a:p>
      </dgm:t>
    </dgm:pt>
    <dgm:pt modelId="{B011FA3F-DA38-488E-A758-61BDD8AB8979}" type="sibTrans" cxnId="{260F5E5C-FBD2-45C1-9A5D-5E1ABADC2DB5}">
      <dgm:prSet/>
      <dgm:spPr/>
      <dgm:t>
        <a:bodyPr/>
        <a:lstStyle/>
        <a:p>
          <a:endParaRPr lang="ru-RU"/>
        </a:p>
      </dgm:t>
    </dgm:pt>
    <dgm:pt modelId="{BA228297-28E4-47A4-8997-F63624342D88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5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n-US" sz="5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ru-RU" sz="5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%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/>
            <a:t>Экономия средств благодаря облачным сервисам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 smtClean="0"/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+ГАРАНТИЯ НА УРОВНЕ КАНАЛОВ СВЯЗИ</a:t>
          </a:r>
          <a:endParaRPr lang="ru-RU" sz="2800" dirty="0" smtClean="0"/>
        </a:p>
      </dgm:t>
    </dgm:pt>
    <dgm:pt modelId="{CF9AA91B-C79F-4422-AFD5-25CEDB0E5F45}" type="parTrans" cxnId="{0E38DF8D-6A9A-409B-9740-E776ED97BB8E}">
      <dgm:prSet/>
      <dgm:spPr/>
      <dgm:t>
        <a:bodyPr/>
        <a:lstStyle/>
        <a:p>
          <a:endParaRPr lang="ru-RU"/>
        </a:p>
      </dgm:t>
    </dgm:pt>
    <dgm:pt modelId="{1D9EC9A2-B7BD-4DD7-A0EF-8AC8D7DC5868}" type="sibTrans" cxnId="{0E38DF8D-6A9A-409B-9740-E776ED97BB8E}">
      <dgm:prSet/>
      <dgm:spPr/>
      <dgm:t>
        <a:bodyPr/>
        <a:lstStyle/>
        <a:p>
          <a:endParaRPr lang="ru-RU"/>
        </a:p>
      </dgm:t>
    </dgm:pt>
    <dgm:pt modelId="{DCB94502-AE89-4DDE-A52F-E226F05EA82D}" type="pres">
      <dgm:prSet presAssocID="{A0FFDDFF-63FC-49A6-911A-0D8F79AF649E}" presName="Name0" presStyleCnt="0">
        <dgm:presLayoutVars>
          <dgm:dir/>
          <dgm:resizeHandles val="exact"/>
        </dgm:presLayoutVars>
      </dgm:prSet>
      <dgm:spPr/>
    </dgm:pt>
    <dgm:pt modelId="{3F0609D0-C1D6-4B99-A387-B5E32D1F7296}" type="pres">
      <dgm:prSet presAssocID="{D4CCCD13-C501-4737-850E-F1A9B7B820E8}" presName="node" presStyleLbl="node1" presStyleIdx="0" presStyleCnt="3" custScaleY="104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571C0-FE6C-42F5-9DE9-CA5DAED188B1}" type="pres">
      <dgm:prSet presAssocID="{E640DD2F-961B-4C8B-B5DF-7C8519A4A43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2FF96B04-58F3-4AC0-A494-CD1C657D211C}" type="pres">
      <dgm:prSet presAssocID="{E640DD2F-961B-4C8B-B5DF-7C8519A4A43E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A0A1FDB-05F7-4513-B66E-5FD4E8C62EC6}" type="pres">
      <dgm:prSet presAssocID="{57AEBF0C-C51E-4E28-B038-68B3B6714839}" presName="node" presStyleLbl="node1" presStyleIdx="1" presStyleCnt="3" custScaleY="104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E1975-A495-4D29-88A3-389887B99B8A}" type="pres">
      <dgm:prSet presAssocID="{B011FA3F-DA38-488E-A758-61BDD8AB8979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7F3C468-AF69-4746-AC88-C3F5D029C101}" type="pres">
      <dgm:prSet presAssocID="{B011FA3F-DA38-488E-A758-61BDD8AB897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EE9DE95-63FD-4BD5-8C71-32D9CC3D15DD}" type="pres">
      <dgm:prSet presAssocID="{BA228297-28E4-47A4-8997-F63624342D88}" presName="node" presStyleLbl="node1" presStyleIdx="2" presStyleCnt="3" custScaleY="102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67137E-6035-40A1-91F2-5BFA742FBEEB}" type="presOf" srcId="{D4CCCD13-C501-4737-850E-F1A9B7B820E8}" destId="{3F0609D0-C1D6-4B99-A387-B5E32D1F7296}" srcOrd="0" destOrd="0" presId="urn:microsoft.com/office/officeart/2005/8/layout/process1"/>
    <dgm:cxn modelId="{71D52D43-923E-4413-A455-05D25F3511E1}" type="presOf" srcId="{E640DD2F-961B-4C8B-B5DF-7C8519A4A43E}" destId="{2FF96B04-58F3-4AC0-A494-CD1C657D211C}" srcOrd="1" destOrd="0" presId="urn:microsoft.com/office/officeart/2005/8/layout/process1"/>
    <dgm:cxn modelId="{260F5E5C-FBD2-45C1-9A5D-5E1ABADC2DB5}" srcId="{A0FFDDFF-63FC-49A6-911A-0D8F79AF649E}" destId="{57AEBF0C-C51E-4E28-B038-68B3B6714839}" srcOrd="1" destOrd="0" parTransId="{3D9FE355-2183-4E35-AC28-4142EE74DD18}" sibTransId="{B011FA3F-DA38-488E-A758-61BDD8AB8979}"/>
    <dgm:cxn modelId="{9451BBC1-B32F-4E5F-A099-D3DA4BD3285D}" type="presOf" srcId="{BA228297-28E4-47A4-8997-F63624342D88}" destId="{FEE9DE95-63FD-4BD5-8C71-32D9CC3D15DD}" srcOrd="0" destOrd="0" presId="urn:microsoft.com/office/officeart/2005/8/layout/process1"/>
    <dgm:cxn modelId="{0E38DF8D-6A9A-409B-9740-E776ED97BB8E}" srcId="{A0FFDDFF-63FC-49A6-911A-0D8F79AF649E}" destId="{BA228297-28E4-47A4-8997-F63624342D88}" srcOrd="2" destOrd="0" parTransId="{CF9AA91B-C79F-4422-AFD5-25CEDB0E5F45}" sibTransId="{1D9EC9A2-B7BD-4DD7-A0EF-8AC8D7DC5868}"/>
    <dgm:cxn modelId="{EBD8CB5C-98B6-436D-9189-05787F42A182}" type="presOf" srcId="{B011FA3F-DA38-488E-A758-61BDD8AB8979}" destId="{A9EE1975-A495-4D29-88A3-389887B99B8A}" srcOrd="0" destOrd="0" presId="urn:microsoft.com/office/officeart/2005/8/layout/process1"/>
    <dgm:cxn modelId="{12867D77-75C3-46EB-B4D5-74C77C219272}" type="presOf" srcId="{E640DD2F-961B-4C8B-B5DF-7C8519A4A43E}" destId="{E3B571C0-FE6C-42F5-9DE9-CA5DAED188B1}" srcOrd="0" destOrd="0" presId="urn:microsoft.com/office/officeart/2005/8/layout/process1"/>
    <dgm:cxn modelId="{B06A6C28-3135-417D-BE1D-7E6FA46368A4}" srcId="{A0FFDDFF-63FC-49A6-911A-0D8F79AF649E}" destId="{D4CCCD13-C501-4737-850E-F1A9B7B820E8}" srcOrd="0" destOrd="0" parTransId="{043BCF95-76B3-40D6-923E-89A540D72AB3}" sibTransId="{E640DD2F-961B-4C8B-B5DF-7C8519A4A43E}"/>
    <dgm:cxn modelId="{5486BF02-0369-439C-8FE9-F3AC8B0FF5A6}" type="presOf" srcId="{A0FFDDFF-63FC-49A6-911A-0D8F79AF649E}" destId="{DCB94502-AE89-4DDE-A52F-E226F05EA82D}" srcOrd="0" destOrd="0" presId="urn:microsoft.com/office/officeart/2005/8/layout/process1"/>
    <dgm:cxn modelId="{051C79E6-EFD0-4DBA-8455-290A608BA583}" type="presOf" srcId="{57AEBF0C-C51E-4E28-B038-68B3B6714839}" destId="{CA0A1FDB-05F7-4513-B66E-5FD4E8C62EC6}" srcOrd="0" destOrd="0" presId="urn:microsoft.com/office/officeart/2005/8/layout/process1"/>
    <dgm:cxn modelId="{8A222465-6144-4004-A65B-8F9404437C3B}" type="presOf" srcId="{B011FA3F-DA38-488E-A758-61BDD8AB8979}" destId="{07F3C468-AF69-4746-AC88-C3F5D029C101}" srcOrd="1" destOrd="0" presId="urn:microsoft.com/office/officeart/2005/8/layout/process1"/>
    <dgm:cxn modelId="{AEE36B9F-FD8D-46F1-8BC6-B10818994764}" type="presParOf" srcId="{DCB94502-AE89-4DDE-A52F-E226F05EA82D}" destId="{3F0609D0-C1D6-4B99-A387-B5E32D1F7296}" srcOrd="0" destOrd="0" presId="urn:microsoft.com/office/officeart/2005/8/layout/process1"/>
    <dgm:cxn modelId="{513614A9-ED8F-49B3-9D84-0D786B5B58A6}" type="presParOf" srcId="{DCB94502-AE89-4DDE-A52F-E226F05EA82D}" destId="{E3B571C0-FE6C-42F5-9DE9-CA5DAED188B1}" srcOrd="1" destOrd="0" presId="urn:microsoft.com/office/officeart/2005/8/layout/process1"/>
    <dgm:cxn modelId="{CD125749-F39E-4D55-9F90-4013FB137A66}" type="presParOf" srcId="{E3B571C0-FE6C-42F5-9DE9-CA5DAED188B1}" destId="{2FF96B04-58F3-4AC0-A494-CD1C657D211C}" srcOrd="0" destOrd="0" presId="urn:microsoft.com/office/officeart/2005/8/layout/process1"/>
    <dgm:cxn modelId="{0BD4897C-A450-443B-B9DE-B13858279352}" type="presParOf" srcId="{DCB94502-AE89-4DDE-A52F-E226F05EA82D}" destId="{CA0A1FDB-05F7-4513-B66E-5FD4E8C62EC6}" srcOrd="2" destOrd="0" presId="urn:microsoft.com/office/officeart/2005/8/layout/process1"/>
    <dgm:cxn modelId="{A7F2EE17-F339-4181-83AC-4DBF43E1B872}" type="presParOf" srcId="{DCB94502-AE89-4DDE-A52F-E226F05EA82D}" destId="{A9EE1975-A495-4D29-88A3-389887B99B8A}" srcOrd="3" destOrd="0" presId="urn:microsoft.com/office/officeart/2005/8/layout/process1"/>
    <dgm:cxn modelId="{3A692AB1-9F31-4D12-B559-160A600AE2C8}" type="presParOf" srcId="{A9EE1975-A495-4D29-88A3-389887B99B8A}" destId="{07F3C468-AF69-4746-AC88-C3F5D029C101}" srcOrd="0" destOrd="0" presId="urn:microsoft.com/office/officeart/2005/8/layout/process1"/>
    <dgm:cxn modelId="{7E88CE14-ED3B-422B-8BEA-B16DC884C5C5}" type="presParOf" srcId="{DCB94502-AE89-4DDE-A52F-E226F05EA82D}" destId="{FEE9DE95-63FD-4BD5-8C71-32D9CC3D15D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FFDDFF-63FC-49A6-911A-0D8F79AF649E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D4CCCD13-C501-4737-850E-F1A9B7B820E8}">
      <dgm:prSet phldrT="[Текст]" custT="1"/>
      <dgm:spPr>
        <a:ln>
          <a:solidFill>
            <a:srgbClr val="0052A1"/>
          </a:solidFill>
        </a:ln>
      </dgm:spPr>
      <dgm:t>
        <a:bodyPr/>
        <a:lstStyle/>
        <a:p>
          <a:endParaRPr lang="ru-RU" sz="18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r>
            <a:rPr lang="ru-RU" sz="2000" dirty="0" smtClean="0">
              <a:solidFill>
                <a:prstClr val="black"/>
              </a:solidFill>
              <a:latin typeface="Corbel" panose="020B0503020204020204" pitchFamily="34" charset="0"/>
            </a:rPr>
            <a:t>1С кадры+ 1С бухгалтерия: 3 рабочих места = 2 060 руб./мес.</a:t>
          </a:r>
        </a:p>
        <a:p>
          <a:r>
            <a:rPr lang="ru-RU" sz="2000" b="1" dirty="0" smtClean="0">
              <a:solidFill>
                <a:srgbClr val="C00000"/>
              </a:solidFill>
              <a:latin typeface="Corbel" panose="020B0503020204020204" pitchFamily="34" charset="0"/>
            </a:rPr>
            <a:t>2 060*12 = 24 720 в год</a:t>
          </a:r>
        </a:p>
        <a:p>
          <a:r>
            <a:rPr lang="ru-RU" sz="2000" dirty="0" smtClean="0">
              <a:solidFill>
                <a:prstClr val="black"/>
              </a:solidFill>
              <a:latin typeface="Corbel" panose="020B0503020204020204" pitchFamily="34" charset="0"/>
            </a:rPr>
            <a:t>Консультант Плюс: 30 рабочих мест = 22 000 руб./мес.</a:t>
          </a:r>
        </a:p>
        <a:p>
          <a:endParaRPr lang="ru-RU" sz="20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r>
            <a:rPr lang="ru-RU" sz="1800" b="1" dirty="0" smtClean="0">
              <a:solidFill>
                <a:srgbClr val="C00000"/>
              </a:solidFill>
              <a:latin typeface="Corbel" panose="020B0503020204020204" pitchFamily="34" charset="0"/>
            </a:rPr>
            <a:t>22 000* 12 = 264 000 в год</a:t>
          </a:r>
        </a:p>
        <a:p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ИТОГО  </a:t>
          </a:r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576 </a:t>
          </a:r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ОМСУ</a:t>
          </a:r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 = </a:t>
          </a:r>
        </a:p>
        <a:p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166 302 720 </a:t>
          </a:r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В ГОД</a:t>
          </a:r>
        </a:p>
      </dgm:t>
    </dgm:pt>
    <dgm:pt modelId="{043BCF95-76B3-40D6-923E-89A540D72AB3}" type="parTrans" cxnId="{B06A6C28-3135-417D-BE1D-7E6FA46368A4}">
      <dgm:prSet/>
      <dgm:spPr/>
      <dgm:t>
        <a:bodyPr/>
        <a:lstStyle/>
        <a:p>
          <a:endParaRPr lang="ru-RU"/>
        </a:p>
      </dgm:t>
    </dgm:pt>
    <dgm:pt modelId="{E640DD2F-961B-4C8B-B5DF-7C8519A4A43E}" type="sibTrans" cxnId="{B06A6C28-3135-417D-BE1D-7E6FA46368A4}">
      <dgm:prSet/>
      <dgm:spPr/>
      <dgm:t>
        <a:bodyPr/>
        <a:lstStyle/>
        <a:p>
          <a:endParaRPr lang="ru-RU"/>
        </a:p>
      </dgm:t>
    </dgm:pt>
    <dgm:pt modelId="{57AEBF0C-C51E-4E28-B038-68B3B6714839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endParaRPr lang="ru-RU" sz="1800" dirty="0" smtClean="0"/>
        </a:p>
        <a:p>
          <a:r>
            <a:rPr lang="ru-RU" sz="1800" dirty="0" smtClean="0"/>
            <a:t>Стоимость лицензий для всех МО = </a:t>
          </a:r>
          <a:r>
            <a:rPr lang="ru-RU" sz="1800" b="1" dirty="0" smtClean="0">
              <a:solidFill>
                <a:srgbClr val="C00000"/>
              </a:solidFill>
            </a:rPr>
            <a:t>4 578 048 руб./мес.</a:t>
          </a:r>
        </a:p>
        <a:p>
          <a:r>
            <a:rPr lang="ru-RU" sz="1800" dirty="0" smtClean="0"/>
            <a:t>Стоимость VDI для всех МО = </a:t>
          </a:r>
          <a:r>
            <a:rPr lang="ru-RU" sz="1800" b="1" dirty="0" smtClean="0">
              <a:solidFill>
                <a:srgbClr val="C00000"/>
              </a:solidFill>
            </a:rPr>
            <a:t>2 851 200 руб./мес.</a:t>
          </a:r>
        </a:p>
        <a:p>
          <a:r>
            <a:rPr lang="ru-RU" sz="1800" b="0" dirty="0" smtClean="0">
              <a:solidFill>
                <a:schemeClr val="tx1"/>
              </a:solidFill>
            </a:rPr>
            <a:t>4 578 048 +2 851 200 </a:t>
          </a:r>
        </a:p>
        <a:p>
          <a:r>
            <a:rPr lang="ru-RU" sz="1800" b="1" dirty="0" smtClean="0">
              <a:solidFill>
                <a:srgbClr val="C00000"/>
              </a:solidFill>
            </a:rPr>
            <a:t>= 7 429 248 руб./мес.  </a:t>
          </a:r>
        </a:p>
        <a:p>
          <a:endParaRPr lang="ru-RU" sz="2000" b="1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  <a:p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ИТОГО  </a:t>
          </a:r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576</a:t>
          </a:r>
          <a:r>
            <a:rPr lang="ru-RU" sz="2300" dirty="0" smtClean="0"/>
            <a:t> </a:t>
          </a:r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ОМСУ</a:t>
          </a:r>
        </a:p>
        <a:p>
          <a:r>
            <a:rPr lang="ru-RU" sz="2300" dirty="0" smtClean="0"/>
            <a:t> </a:t>
          </a:r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7 429 248  *12 =</a:t>
          </a:r>
        </a:p>
        <a:p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89 150 97</a:t>
          </a:r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6 </a:t>
          </a:r>
          <a:r>
            <a:rPr lang="ru-RU" sz="2300" b="1" dirty="0" smtClean="0">
              <a:solidFill>
                <a:srgbClr val="C00000"/>
              </a:solidFill>
            </a:rPr>
            <a:t> </a:t>
          </a:r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В ГОД</a:t>
          </a:r>
          <a:endParaRPr lang="ru-RU" sz="2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</dgm:t>
    </dgm:pt>
    <dgm:pt modelId="{3D9FE355-2183-4E35-AC28-4142EE74DD18}" type="parTrans" cxnId="{260F5E5C-FBD2-45C1-9A5D-5E1ABADC2DB5}">
      <dgm:prSet/>
      <dgm:spPr/>
      <dgm:t>
        <a:bodyPr/>
        <a:lstStyle/>
        <a:p>
          <a:endParaRPr lang="ru-RU"/>
        </a:p>
      </dgm:t>
    </dgm:pt>
    <dgm:pt modelId="{B011FA3F-DA38-488E-A758-61BDD8AB8979}" type="sibTrans" cxnId="{260F5E5C-FBD2-45C1-9A5D-5E1ABADC2DB5}">
      <dgm:prSet/>
      <dgm:spPr/>
      <dgm:t>
        <a:bodyPr/>
        <a:lstStyle/>
        <a:p>
          <a:endParaRPr lang="ru-RU"/>
        </a:p>
      </dgm:t>
    </dgm:pt>
    <dgm:pt modelId="{BA228297-28E4-47A4-8997-F63624342D88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5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46 %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/>
            <a:t>Экономия средств благодаря облачным сервисам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dirty="0" smtClean="0"/>
            <a:t>(77151744)</a:t>
          </a:r>
          <a:endParaRPr lang="ru-RU" sz="2000" dirty="0" smtClean="0"/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+ГАРАНТИЯ НА УРОВНЕ КАНАЛОВ СВЯЗИ</a:t>
          </a:r>
          <a:endParaRPr lang="ru-RU" sz="2800" dirty="0" smtClean="0"/>
        </a:p>
      </dgm:t>
    </dgm:pt>
    <dgm:pt modelId="{CF9AA91B-C79F-4422-AFD5-25CEDB0E5F45}" type="parTrans" cxnId="{0E38DF8D-6A9A-409B-9740-E776ED97BB8E}">
      <dgm:prSet/>
      <dgm:spPr/>
      <dgm:t>
        <a:bodyPr/>
        <a:lstStyle/>
        <a:p>
          <a:endParaRPr lang="ru-RU"/>
        </a:p>
      </dgm:t>
    </dgm:pt>
    <dgm:pt modelId="{1D9EC9A2-B7BD-4DD7-A0EF-8AC8D7DC5868}" type="sibTrans" cxnId="{0E38DF8D-6A9A-409B-9740-E776ED97BB8E}">
      <dgm:prSet/>
      <dgm:spPr/>
      <dgm:t>
        <a:bodyPr/>
        <a:lstStyle/>
        <a:p>
          <a:endParaRPr lang="ru-RU"/>
        </a:p>
      </dgm:t>
    </dgm:pt>
    <dgm:pt modelId="{DCB94502-AE89-4DDE-A52F-E226F05EA82D}" type="pres">
      <dgm:prSet presAssocID="{A0FFDDFF-63FC-49A6-911A-0D8F79AF649E}" presName="Name0" presStyleCnt="0">
        <dgm:presLayoutVars>
          <dgm:dir/>
          <dgm:resizeHandles val="exact"/>
        </dgm:presLayoutVars>
      </dgm:prSet>
      <dgm:spPr/>
    </dgm:pt>
    <dgm:pt modelId="{3F0609D0-C1D6-4B99-A387-B5E32D1F7296}" type="pres">
      <dgm:prSet presAssocID="{D4CCCD13-C501-4737-850E-F1A9B7B820E8}" presName="node" presStyleLbl="node1" presStyleIdx="0" presStyleCnt="3" custScaleY="104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571C0-FE6C-42F5-9DE9-CA5DAED188B1}" type="pres">
      <dgm:prSet presAssocID="{E640DD2F-961B-4C8B-B5DF-7C8519A4A43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2FF96B04-58F3-4AC0-A494-CD1C657D211C}" type="pres">
      <dgm:prSet presAssocID="{E640DD2F-961B-4C8B-B5DF-7C8519A4A43E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A0A1FDB-05F7-4513-B66E-5FD4E8C62EC6}" type="pres">
      <dgm:prSet presAssocID="{57AEBF0C-C51E-4E28-B038-68B3B6714839}" presName="node" presStyleLbl="node1" presStyleIdx="1" presStyleCnt="3" custScaleY="103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E1975-A495-4D29-88A3-389887B99B8A}" type="pres">
      <dgm:prSet presAssocID="{B011FA3F-DA38-488E-A758-61BDD8AB8979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7F3C468-AF69-4746-AC88-C3F5D029C101}" type="pres">
      <dgm:prSet presAssocID="{B011FA3F-DA38-488E-A758-61BDD8AB897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EE9DE95-63FD-4BD5-8C71-32D9CC3D15DD}" type="pres">
      <dgm:prSet presAssocID="{BA228297-28E4-47A4-8997-F63624342D88}" presName="node" presStyleLbl="node1" presStyleIdx="2" presStyleCnt="3" custScaleY="102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6A6C28-3135-417D-BE1D-7E6FA46368A4}" srcId="{A0FFDDFF-63FC-49A6-911A-0D8F79AF649E}" destId="{D4CCCD13-C501-4737-850E-F1A9B7B820E8}" srcOrd="0" destOrd="0" parTransId="{043BCF95-76B3-40D6-923E-89A540D72AB3}" sibTransId="{E640DD2F-961B-4C8B-B5DF-7C8519A4A43E}"/>
    <dgm:cxn modelId="{9366134C-C506-48B7-964B-2753891D2043}" type="presOf" srcId="{BA228297-28E4-47A4-8997-F63624342D88}" destId="{FEE9DE95-63FD-4BD5-8C71-32D9CC3D15DD}" srcOrd="0" destOrd="0" presId="urn:microsoft.com/office/officeart/2005/8/layout/process1"/>
    <dgm:cxn modelId="{260F5E5C-FBD2-45C1-9A5D-5E1ABADC2DB5}" srcId="{A0FFDDFF-63FC-49A6-911A-0D8F79AF649E}" destId="{57AEBF0C-C51E-4E28-B038-68B3B6714839}" srcOrd="1" destOrd="0" parTransId="{3D9FE355-2183-4E35-AC28-4142EE74DD18}" sibTransId="{B011FA3F-DA38-488E-A758-61BDD8AB8979}"/>
    <dgm:cxn modelId="{3C4923E3-EA02-414B-8169-1DC48936E285}" type="presOf" srcId="{B011FA3F-DA38-488E-A758-61BDD8AB8979}" destId="{07F3C468-AF69-4746-AC88-C3F5D029C101}" srcOrd="1" destOrd="0" presId="urn:microsoft.com/office/officeart/2005/8/layout/process1"/>
    <dgm:cxn modelId="{01F5C3CC-8133-4A83-AF94-A24A6CAC1C45}" type="presOf" srcId="{D4CCCD13-C501-4737-850E-F1A9B7B820E8}" destId="{3F0609D0-C1D6-4B99-A387-B5E32D1F7296}" srcOrd="0" destOrd="0" presId="urn:microsoft.com/office/officeart/2005/8/layout/process1"/>
    <dgm:cxn modelId="{C71845ED-F836-48D8-980A-7E81C67A6AED}" type="presOf" srcId="{B011FA3F-DA38-488E-A758-61BDD8AB8979}" destId="{A9EE1975-A495-4D29-88A3-389887B99B8A}" srcOrd="0" destOrd="0" presId="urn:microsoft.com/office/officeart/2005/8/layout/process1"/>
    <dgm:cxn modelId="{0E38DF8D-6A9A-409B-9740-E776ED97BB8E}" srcId="{A0FFDDFF-63FC-49A6-911A-0D8F79AF649E}" destId="{BA228297-28E4-47A4-8997-F63624342D88}" srcOrd="2" destOrd="0" parTransId="{CF9AA91B-C79F-4422-AFD5-25CEDB0E5F45}" sibTransId="{1D9EC9A2-B7BD-4DD7-A0EF-8AC8D7DC5868}"/>
    <dgm:cxn modelId="{2EC0C797-57D0-4355-8C2A-6E28970E99F1}" type="presOf" srcId="{A0FFDDFF-63FC-49A6-911A-0D8F79AF649E}" destId="{DCB94502-AE89-4DDE-A52F-E226F05EA82D}" srcOrd="0" destOrd="0" presId="urn:microsoft.com/office/officeart/2005/8/layout/process1"/>
    <dgm:cxn modelId="{212FC748-A75A-4635-A9C5-54713DE00D77}" type="presOf" srcId="{57AEBF0C-C51E-4E28-B038-68B3B6714839}" destId="{CA0A1FDB-05F7-4513-B66E-5FD4E8C62EC6}" srcOrd="0" destOrd="0" presId="urn:microsoft.com/office/officeart/2005/8/layout/process1"/>
    <dgm:cxn modelId="{4A9EDD85-9F80-4206-9DB6-233FDED2F0E5}" type="presOf" srcId="{E640DD2F-961B-4C8B-B5DF-7C8519A4A43E}" destId="{E3B571C0-FE6C-42F5-9DE9-CA5DAED188B1}" srcOrd="0" destOrd="0" presId="urn:microsoft.com/office/officeart/2005/8/layout/process1"/>
    <dgm:cxn modelId="{579725A4-0D96-4F50-BFF9-81F77FF143B1}" type="presOf" srcId="{E640DD2F-961B-4C8B-B5DF-7C8519A4A43E}" destId="{2FF96B04-58F3-4AC0-A494-CD1C657D211C}" srcOrd="1" destOrd="0" presId="urn:microsoft.com/office/officeart/2005/8/layout/process1"/>
    <dgm:cxn modelId="{358730E1-CAC7-49E2-B615-FB25E44E5DF5}" type="presParOf" srcId="{DCB94502-AE89-4DDE-A52F-E226F05EA82D}" destId="{3F0609D0-C1D6-4B99-A387-B5E32D1F7296}" srcOrd="0" destOrd="0" presId="urn:microsoft.com/office/officeart/2005/8/layout/process1"/>
    <dgm:cxn modelId="{CA66082D-1988-45C3-8882-B4A422599084}" type="presParOf" srcId="{DCB94502-AE89-4DDE-A52F-E226F05EA82D}" destId="{E3B571C0-FE6C-42F5-9DE9-CA5DAED188B1}" srcOrd="1" destOrd="0" presId="urn:microsoft.com/office/officeart/2005/8/layout/process1"/>
    <dgm:cxn modelId="{D9844846-06E6-48CD-BD03-040ED77A9663}" type="presParOf" srcId="{E3B571C0-FE6C-42F5-9DE9-CA5DAED188B1}" destId="{2FF96B04-58F3-4AC0-A494-CD1C657D211C}" srcOrd="0" destOrd="0" presId="urn:microsoft.com/office/officeart/2005/8/layout/process1"/>
    <dgm:cxn modelId="{C2CC5A64-D081-403E-8362-FAC893E4FA8E}" type="presParOf" srcId="{DCB94502-AE89-4DDE-A52F-E226F05EA82D}" destId="{CA0A1FDB-05F7-4513-B66E-5FD4E8C62EC6}" srcOrd="2" destOrd="0" presId="urn:microsoft.com/office/officeart/2005/8/layout/process1"/>
    <dgm:cxn modelId="{70C4B84E-BAB3-4078-A093-7167E8B321F9}" type="presParOf" srcId="{DCB94502-AE89-4DDE-A52F-E226F05EA82D}" destId="{A9EE1975-A495-4D29-88A3-389887B99B8A}" srcOrd="3" destOrd="0" presId="urn:microsoft.com/office/officeart/2005/8/layout/process1"/>
    <dgm:cxn modelId="{5E06DCE6-C2D6-495A-87B2-CA59882D93F1}" type="presParOf" srcId="{A9EE1975-A495-4D29-88A3-389887B99B8A}" destId="{07F3C468-AF69-4746-AC88-C3F5D029C101}" srcOrd="0" destOrd="0" presId="urn:microsoft.com/office/officeart/2005/8/layout/process1"/>
    <dgm:cxn modelId="{5D0971C5-6579-4DA8-BF2D-E68BE0954A93}" type="presParOf" srcId="{DCB94502-AE89-4DDE-A52F-E226F05EA82D}" destId="{FEE9DE95-63FD-4BD5-8C71-32D9CC3D15D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FFDDFF-63FC-49A6-911A-0D8F79AF649E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D4CCCD13-C501-4737-850E-F1A9B7B820E8}">
      <dgm:prSet phldrT="[Текст]" custT="1"/>
      <dgm:spPr>
        <a:ln>
          <a:solidFill>
            <a:srgbClr val="0052A1"/>
          </a:solidFill>
        </a:ln>
      </dgm:spPr>
      <dgm:t>
        <a:bodyPr/>
        <a:lstStyle/>
        <a:p>
          <a:endParaRPr lang="ru-RU" sz="18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r>
            <a:rPr lang="ru-RU" sz="2400" dirty="0" smtClean="0">
              <a:solidFill>
                <a:prstClr val="black"/>
              </a:solidFill>
            </a:rPr>
            <a:t>Стоимость серверного оборудования при наличии всей инфраструктуры и специалистов</a:t>
          </a:r>
        </a:p>
        <a:p>
          <a:r>
            <a:rPr lang="en-US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&gt; 500 000 </a:t>
          </a:r>
          <a:endParaRPr lang="ru-RU" sz="4400" b="1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  <a:p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РУБЛЕЙ</a:t>
          </a:r>
        </a:p>
      </dgm:t>
    </dgm:pt>
    <dgm:pt modelId="{043BCF95-76B3-40D6-923E-89A540D72AB3}" type="parTrans" cxnId="{B06A6C28-3135-417D-BE1D-7E6FA46368A4}">
      <dgm:prSet/>
      <dgm:spPr/>
      <dgm:t>
        <a:bodyPr/>
        <a:lstStyle/>
        <a:p>
          <a:endParaRPr lang="ru-RU"/>
        </a:p>
      </dgm:t>
    </dgm:pt>
    <dgm:pt modelId="{E640DD2F-961B-4C8B-B5DF-7C8519A4A43E}" type="sibTrans" cxnId="{B06A6C28-3135-417D-BE1D-7E6FA46368A4}">
      <dgm:prSet/>
      <dgm:spPr/>
      <dgm:t>
        <a:bodyPr/>
        <a:lstStyle/>
        <a:p>
          <a:endParaRPr lang="ru-RU"/>
        </a:p>
      </dgm:t>
    </dgm:pt>
    <dgm:pt modelId="{57AEBF0C-C51E-4E28-B038-68B3B6714839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pPr algn="ctr"/>
          <a:endParaRPr lang="ru-RU" sz="1800" dirty="0" smtClean="0">
            <a:solidFill>
              <a:prstClr val="black"/>
            </a:solidFill>
          </a:endParaRPr>
        </a:p>
        <a:p>
          <a:pPr algn="l"/>
          <a:r>
            <a:rPr lang="ru-RU" sz="1800" dirty="0" smtClean="0">
              <a:solidFill>
                <a:prstClr val="black"/>
              </a:solidFill>
            </a:rPr>
            <a:t>- </a:t>
          </a:r>
          <a:r>
            <a:rPr lang="ru-RU" sz="2200" dirty="0" smtClean="0">
              <a:solidFill>
                <a:prstClr val="black"/>
              </a:solidFill>
            </a:rPr>
            <a:t>Не менее двух серверов </a:t>
          </a:r>
          <a:r>
            <a:rPr lang="ru-RU" sz="2200" b="1" dirty="0" smtClean="0">
              <a:solidFill>
                <a:prstClr val="black"/>
              </a:solidFill>
            </a:rPr>
            <a:t>16-32 Гб </a:t>
          </a:r>
          <a:r>
            <a:rPr lang="en-US" sz="2200" b="1" dirty="0" smtClean="0">
              <a:solidFill>
                <a:prstClr val="black"/>
              </a:solidFill>
            </a:rPr>
            <a:t>RAM </a:t>
          </a:r>
          <a:r>
            <a:rPr lang="ru-RU" sz="2200" dirty="0" smtClean="0">
              <a:solidFill>
                <a:prstClr val="black"/>
              </a:solidFill>
            </a:rPr>
            <a:t>(оперативной памяти</a:t>
          </a:r>
          <a:r>
            <a:rPr lang="en-US" sz="2200" dirty="0" smtClean="0">
              <a:solidFill>
                <a:prstClr val="black"/>
              </a:solidFill>
            </a:rPr>
            <a:t>)</a:t>
          </a:r>
          <a:endParaRPr lang="ru-RU" sz="2200" dirty="0" smtClean="0">
            <a:solidFill>
              <a:prstClr val="black"/>
            </a:solidFill>
          </a:endParaRPr>
        </a:p>
        <a:p>
          <a:pPr algn="l"/>
          <a:r>
            <a:rPr lang="ru-RU" sz="2200" dirty="0" smtClean="0">
              <a:solidFill>
                <a:prstClr val="black"/>
              </a:solidFill>
            </a:rPr>
            <a:t> - </a:t>
          </a:r>
          <a:r>
            <a:rPr lang="ru-RU" sz="2200" b="1" dirty="0" smtClean="0">
              <a:solidFill>
                <a:prstClr val="black"/>
              </a:solidFill>
            </a:rPr>
            <a:t>24 </a:t>
          </a:r>
          <a:r>
            <a:rPr lang="en-US" sz="2200" b="1" dirty="0" smtClean="0">
              <a:solidFill>
                <a:prstClr val="black"/>
              </a:solidFill>
            </a:rPr>
            <a:t>CPU </a:t>
          </a:r>
          <a:endParaRPr lang="ru-RU" sz="2200" b="1" dirty="0" smtClean="0">
            <a:solidFill>
              <a:prstClr val="black"/>
            </a:solidFill>
          </a:endParaRPr>
        </a:p>
        <a:p>
          <a:pPr algn="l"/>
          <a:r>
            <a:rPr lang="en-US" sz="2200" dirty="0" smtClean="0">
              <a:solidFill>
                <a:prstClr val="black"/>
              </a:solidFill>
            </a:rPr>
            <a:t>(</a:t>
          </a:r>
          <a:r>
            <a:rPr lang="ru-RU" sz="2200" dirty="0" smtClean="0">
              <a:solidFill>
                <a:prstClr val="black"/>
              </a:solidFill>
            </a:rPr>
            <a:t>ядра</a:t>
          </a:r>
          <a:r>
            <a:rPr lang="en-US" sz="2200" dirty="0" smtClean="0">
              <a:solidFill>
                <a:prstClr val="black"/>
              </a:solidFill>
            </a:rPr>
            <a:t> </a:t>
          </a:r>
          <a:r>
            <a:rPr lang="ru-RU" sz="2200" dirty="0" smtClean="0">
              <a:solidFill>
                <a:prstClr val="black"/>
              </a:solidFill>
            </a:rPr>
            <a:t>процессора)</a:t>
          </a:r>
        </a:p>
        <a:p>
          <a:pPr algn="l"/>
          <a:r>
            <a:rPr lang="ru-RU" sz="2200" dirty="0" smtClean="0">
              <a:solidFill>
                <a:prstClr val="black"/>
              </a:solidFill>
            </a:rPr>
            <a:t>- СХД </a:t>
          </a:r>
          <a:r>
            <a:rPr lang="ru-RU" sz="2200" b="1" dirty="0" smtClean="0">
              <a:solidFill>
                <a:prstClr val="black"/>
              </a:solidFill>
            </a:rPr>
            <a:t>от 100 Гб до 2 Тб </a:t>
          </a:r>
          <a:r>
            <a:rPr lang="ru-RU" sz="2200" dirty="0" smtClean="0">
              <a:solidFill>
                <a:prstClr val="black"/>
              </a:solidFill>
            </a:rPr>
            <a:t>(</a:t>
          </a:r>
          <a:r>
            <a:rPr lang="en-US" sz="2200" dirty="0" smtClean="0">
              <a:solidFill>
                <a:prstClr val="black"/>
              </a:solidFill>
            </a:rPr>
            <a:t>SSD</a:t>
          </a:r>
          <a:r>
            <a:rPr lang="ru-RU" sz="2200" dirty="0" smtClean="0">
              <a:solidFill>
                <a:prstClr val="black"/>
              </a:solidFill>
            </a:rPr>
            <a:t>)</a:t>
          </a:r>
        </a:p>
        <a:p>
          <a:pPr algn="ctr"/>
          <a:endParaRPr lang="ru-RU" sz="1800" b="1" dirty="0" smtClean="0">
            <a:solidFill>
              <a:prstClr val="blac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  <a:p>
          <a:pPr algn="ctr"/>
          <a:r>
            <a:rPr lang="ru-RU" sz="2800" b="1" dirty="0" smtClean="0">
              <a:solidFill>
                <a:srgbClr val="C00000"/>
              </a:solidFill>
            </a:rPr>
            <a:t>АРЕНДА СЕРВЕРА – </a:t>
          </a:r>
        </a:p>
        <a:p>
          <a:pPr algn="ctr"/>
          <a:r>
            <a:rPr lang="ru-RU" sz="3200" b="1" dirty="0" smtClean="0">
              <a:solidFill>
                <a:srgbClr val="C00000"/>
              </a:solidFill>
            </a:rPr>
            <a:t>14 085 </a:t>
          </a:r>
          <a:r>
            <a:rPr lang="ru-RU" sz="2800" b="1" dirty="0" smtClean="0">
              <a:solidFill>
                <a:srgbClr val="C00000"/>
              </a:solidFill>
            </a:rPr>
            <a:t>РУБ./МЕС.</a:t>
          </a:r>
          <a:endParaRPr lang="ru-RU" sz="32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</dgm:t>
    </dgm:pt>
    <dgm:pt modelId="{3D9FE355-2183-4E35-AC28-4142EE74DD18}" type="parTrans" cxnId="{260F5E5C-FBD2-45C1-9A5D-5E1ABADC2DB5}">
      <dgm:prSet/>
      <dgm:spPr/>
      <dgm:t>
        <a:bodyPr/>
        <a:lstStyle/>
        <a:p>
          <a:endParaRPr lang="ru-RU"/>
        </a:p>
      </dgm:t>
    </dgm:pt>
    <dgm:pt modelId="{B011FA3F-DA38-488E-A758-61BDD8AB8979}" type="sibTrans" cxnId="{260F5E5C-FBD2-45C1-9A5D-5E1ABADC2DB5}">
      <dgm:prSet/>
      <dgm:spPr/>
      <dgm:t>
        <a:bodyPr/>
        <a:lstStyle/>
        <a:p>
          <a:endParaRPr lang="ru-RU"/>
        </a:p>
      </dgm:t>
    </dgm:pt>
    <dgm:pt modelId="{BA228297-28E4-47A4-8997-F63624342D88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5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32 %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dirty="0" smtClean="0"/>
            <a:t>Экономия средств при окупаемости инфраструктуры 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dirty="0" smtClean="0"/>
            <a:t>2 года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+ГАРАНТИЯ НА УРОВНЕ КАНАЛОВ СВЯЗИ</a:t>
          </a:r>
        </a:p>
      </dgm:t>
    </dgm:pt>
    <dgm:pt modelId="{CF9AA91B-C79F-4422-AFD5-25CEDB0E5F45}" type="parTrans" cxnId="{0E38DF8D-6A9A-409B-9740-E776ED97BB8E}">
      <dgm:prSet/>
      <dgm:spPr/>
      <dgm:t>
        <a:bodyPr/>
        <a:lstStyle/>
        <a:p>
          <a:endParaRPr lang="ru-RU"/>
        </a:p>
      </dgm:t>
    </dgm:pt>
    <dgm:pt modelId="{1D9EC9A2-B7BD-4DD7-A0EF-8AC8D7DC5868}" type="sibTrans" cxnId="{0E38DF8D-6A9A-409B-9740-E776ED97BB8E}">
      <dgm:prSet/>
      <dgm:spPr/>
      <dgm:t>
        <a:bodyPr/>
        <a:lstStyle/>
        <a:p>
          <a:endParaRPr lang="ru-RU"/>
        </a:p>
      </dgm:t>
    </dgm:pt>
    <dgm:pt modelId="{DCB94502-AE89-4DDE-A52F-E226F05EA82D}" type="pres">
      <dgm:prSet presAssocID="{A0FFDDFF-63FC-49A6-911A-0D8F79AF649E}" presName="Name0" presStyleCnt="0">
        <dgm:presLayoutVars>
          <dgm:dir/>
          <dgm:resizeHandles val="exact"/>
        </dgm:presLayoutVars>
      </dgm:prSet>
      <dgm:spPr/>
    </dgm:pt>
    <dgm:pt modelId="{3F0609D0-C1D6-4B99-A387-B5E32D1F7296}" type="pres">
      <dgm:prSet presAssocID="{D4CCCD13-C501-4737-850E-F1A9B7B820E8}" presName="node" presStyleLbl="node1" presStyleIdx="0" presStyleCnt="3" custScaleY="102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571C0-FE6C-42F5-9DE9-CA5DAED188B1}" type="pres">
      <dgm:prSet presAssocID="{E640DD2F-961B-4C8B-B5DF-7C8519A4A43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2FF96B04-58F3-4AC0-A494-CD1C657D211C}" type="pres">
      <dgm:prSet presAssocID="{E640DD2F-961B-4C8B-B5DF-7C8519A4A43E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A0A1FDB-05F7-4513-B66E-5FD4E8C62EC6}" type="pres">
      <dgm:prSet presAssocID="{57AEBF0C-C51E-4E28-B038-68B3B6714839}" presName="node" presStyleLbl="node1" presStyleIdx="1" presStyleCnt="3" custScaleX="126589" custScaleY="102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E1975-A495-4D29-88A3-389887B99B8A}" type="pres">
      <dgm:prSet presAssocID="{B011FA3F-DA38-488E-A758-61BDD8AB8979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7F3C468-AF69-4746-AC88-C3F5D029C101}" type="pres">
      <dgm:prSet presAssocID="{B011FA3F-DA38-488E-A758-61BDD8AB897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EE9DE95-63FD-4BD5-8C71-32D9CC3D15DD}" type="pres">
      <dgm:prSet presAssocID="{BA228297-28E4-47A4-8997-F63624342D88}" presName="node" presStyleLbl="node1" presStyleIdx="2" presStyleCnt="3" custScaleY="101329" custLinFactNeighborX="-9827" custLinFactNeighborY="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0F5E5C-FBD2-45C1-9A5D-5E1ABADC2DB5}" srcId="{A0FFDDFF-63FC-49A6-911A-0D8F79AF649E}" destId="{57AEBF0C-C51E-4E28-B038-68B3B6714839}" srcOrd="1" destOrd="0" parTransId="{3D9FE355-2183-4E35-AC28-4142EE74DD18}" sibTransId="{B011FA3F-DA38-488E-A758-61BDD8AB8979}"/>
    <dgm:cxn modelId="{09D5057A-9153-47C4-B75E-7602241C38EC}" type="presOf" srcId="{B011FA3F-DA38-488E-A758-61BDD8AB8979}" destId="{A9EE1975-A495-4D29-88A3-389887B99B8A}" srcOrd="0" destOrd="0" presId="urn:microsoft.com/office/officeart/2005/8/layout/process1"/>
    <dgm:cxn modelId="{5EF0E48B-3CBF-42EE-BA62-4D5604CCE5B0}" type="presOf" srcId="{A0FFDDFF-63FC-49A6-911A-0D8F79AF649E}" destId="{DCB94502-AE89-4DDE-A52F-E226F05EA82D}" srcOrd="0" destOrd="0" presId="urn:microsoft.com/office/officeart/2005/8/layout/process1"/>
    <dgm:cxn modelId="{0E38DF8D-6A9A-409B-9740-E776ED97BB8E}" srcId="{A0FFDDFF-63FC-49A6-911A-0D8F79AF649E}" destId="{BA228297-28E4-47A4-8997-F63624342D88}" srcOrd="2" destOrd="0" parTransId="{CF9AA91B-C79F-4422-AFD5-25CEDB0E5F45}" sibTransId="{1D9EC9A2-B7BD-4DD7-A0EF-8AC8D7DC5868}"/>
    <dgm:cxn modelId="{B03B72E2-BA9E-4CC2-8BAF-286820F2E56D}" type="presOf" srcId="{B011FA3F-DA38-488E-A758-61BDD8AB8979}" destId="{07F3C468-AF69-4746-AC88-C3F5D029C101}" srcOrd="1" destOrd="0" presId="urn:microsoft.com/office/officeart/2005/8/layout/process1"/>
    <dgm:cxn modelId="{4A8B5BD2-7059-478E-83F1-55451930BB0C}" type="presOf" srcId="{E640DD2F-961B-4C8B-B5DF-7C8519A4A43E}" destId="{E3B571C0-FE6C-42F5-9DE9-CA5DAED188B1}" srcOrd="0" destOrd="0" presId="urn:microsoft.com/office/officeart/2005/8/layout/process1"/>
    <dgm:cxn modelId="{E0A1A40F-C8CB-4489-85C3-056C80B689AD}" type="presOf" srcId="{BA228297-28E4-47A4-8997-F63624342D88}" destId="{FEE9DE95-63FD-4BD5-8C71-32D9CC3D15DD}" srcOrd="0" destOrd="0" presId="urn:microsoft.com/office/officeart/2005/8/layout/process1"/>
    <dgm:cxn modelId="{B06A6C28-3135-417D-BE1D-7E6FA46368A4}" srcId="{A0FFDDFF-63FC-49A6-911A-0D8F79AF649E}" destId="{D4CCCD13-C501-4737-850E-F1A9B7B820E8}" srcOrd="0" destOrd="0" parTransId="{043BCF95-76B3-40D6-923E-89A540D72AB3}" sibTransId="{E640DD2F-961B-4C8B-B5DF-7C8519A4A43E}"/>
    <dgm:cxn modelId="{A64ECD98-2042-428B-8ABC-F151E7AF6C16}" type="presOf" srcId="{E640DD2F-961B-4C8B-B5DF-7C8519A4A43E}" destId="{2FF96B04-58F3-4AC0-A494-CD1C657D211C}" srcOrd="1" destOrd="0" presId="urn:microsoft.com/office/officeart/2005/8/layout/process1"/>
    <dgm:cxn modelId="{D81C6B01-C091-4739-874F-4BBEF936272B}" type="presOf" srcId="{D4CCCD13-C501-4737-850E-F1A9B7B820E8}" destId="{3F0609D0-C1D6-4B99-A387-B5E32D1F7296}" srcOrd="0" destOrd="0" presId="urn:microsoft.com/office/officeart/2005/8/layout/process1"/>
    <dgm:cxn modelId="{58F09C78-CF1F-42A2-B76A-017AA7FDDECA}" type="presOf" srcId="{57AEBF0C-C51E-4E28-B038-68B3B6714839}" destId="{CA0A1FDB-05F7-4513-B66E-5FD4E8C62EC6}" srcOrd="0" destOrd="0" presId="urn:microsoft.com/office/officeart/2005/8/layout/process1"/>
    <dgm:cxn modelId="{24AA7653-9D32-47F4-82D9-6A9339775EE9}" type="presParOf" srcId="{DCB94502-AE89-4DDE-A52F-E226F05EA82D}" destId="{3F0609D0-C1D6-4B99-A387-B5E32D1F7296}" srcOrd="0" destOrd="0" presId="urn:microsoft.com/office/officeart/2005/8/layout/process1"/>
    <dgm:cxn modelId="{437DE009-26AE-4678-A062-471A0779095F}" type="presParOf" srcId="{DCB94502-AE89-4DDE-A52F-E226F05EA82D}" destId="{E3B571C0-FE6C-42F5-9DE9-CA5DAED188B1}" srcOrd="1" destOrd="0" presId="urn:microsoft.com/office/officeart/2005/8/layout/process1"/>
    <dgm:cxn modelId="{F1553336-4109-4451-B9AD-5E66B904E349}" type="presParOf" srcId="{E3B571C0-FE6C-42F5-9DE9-CA5DAED188B1}" destId="{2FF96B04-58F3-4AC0-A494-CD1C657D211C}" srcOrd="0" destOrd="0" presId="urn:microsoft.com/office/officeart/2005/8/layout/process1"/>
    <dgm:cxn modelId="{26AD2F37-E326-4FBC-91EE-08A7E9F9E2A2}" type="presParOf" srcId="{DCB94502-AE89-4DDE-A52F-E226F05EA82D}" destId="{CA0A1FDB-05F7-4513-B66E-5FD4E8C62EC6}" srcOrd="2" destOrd="0" presId="urn:microsoft.com/office/officeart/2005/8/layout/process1"/>
    <dgm:cxn modelId="{975C8135-9D13-4B5F-A24F-597885ACD41E}" type="presParOf" srcId="{DCB94502-AE89-4DDE-A52F-E226F05EA82D}" destId="{A9EE1975-A495-4D29-88A3-389887B99B8A}" srcOrd="3" destOrd="0" presId="urn:microsoft.com/office/officeart/2005/8/layout/process1"/>
    <dgm:cxn modelId="{0831FFBA-65FB-476A-92A0-668FFBC389FB}" type="presParOf" srcId="{A9EE1975-A495-4D29-88A3-389887B99B8A}" destId="{07F3C468-AF69-4746-AC88-C3F5D029C101}" srcOrd="0" destOrd="0" presId="urn:microsoft.com/office/officeart/2005/8/layout/process1"/>
    <dgm:cxn modelId="{0D6A47CF-5DC5-4EF5-B6FB-4BEFC2229D2E}" type="presParOf" srcId="{DCB94502-AE89-4DDE-A52F-E226F05EA82D}" destId="{FEE9DE95-63FD-4BD5-8C71-32D9CC3D15D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609D0-C1D6-4B99-A387-B5E32D1F7296}">
      <dsp:nvSpPr>
        <dsp:cNvPr id="0" name=""/>
        <dsp:cNvSpPr/>
      </dsp:nvSpPr>
      <dsp:spPr>
        <a:xfrm>
          <a:off x="9986" y="365903"/>
          <a:ext cx="2984945" cy="49688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rgbClr val="0052A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prstClr val="black"/>
              </a:solidFill>
              <a:latin typeface="Corbel" panose="020B0503020204020204" pitchFamily="34" charset="0"/>
            </a:rPr>
            <a:t>1С кадры+ 1С бухгалтерия: 3 рабочих места = </a:t>
          </a:r>
          <a:r>
            <a:rPr lang="ru-RU" sz="2000" b="1" kern="1200" dirty="0" smtClean="0">
              <a:solidFill>
                <a:srgbClr val="C00000"/>
              </a:solidFill>
              <a:latin typeface="Corbel" panose="020B0503020204020204" pitchFamily="34" charset="0"/>
            </a:rPr>
            <a:t>2 060 руб./мес</a:t>
          </a:r>
          <a:r>
            <a:rPr lang="ru-RU" sz="2000" kern="1200" dirty="0" smtClean="0">
              <a:solidFill>
                <a:prstClr val="black"/>
              </a:solidFill>
              <a:latin typeface="Corbel" panose="020B0503020204020204" pitchFamily="34" charset="0"/>
            </a:rPr>
            <a:t>.</a:t>
          </a:r>
          <a:endParaRPr lang="ru-RU" sz="2000" b="1" kern="1200" dirty="0" smtClean="0">
            <a:solidFill>
              <a:srgbClr val="C00000"/>
            </a:solidFill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prstClr val="black"/>
              </a:solidFill>
              <a:latin typeface="Corbel" panose="020B0503020204020204" pitchFamily="34" charset="0"/>
            </a:rPr>
            <a:t>Консультант Плюс: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prstClr val="black"/>
              </a:solidFill>
              <a:latin typeface="Corbel" panose="020B0503020204020204" pitchFamily="34" charset="0"/>
            </a:rPr>
            <a:t>30 рабочих мест =</a:t>
          </a:r>
          <a:endParaRPr lang="en-US" sz="2000" kern="12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prstClr val="black"/>
              </a:solidFill>
              <a:latin typeface="Corbel" panose="020B0503020204020204" pitchFamily="34" charset="0"/>
            </a:rPr>
            <a:t> </a:t>
          </a:r>
          <a:r>
            <a:rPr lang="ru-RU" sz="2000" b="1" kern="1200" dirty="0" smtClean="0">
              <a:solidFill>
                <a:srgbClr val="C00000"/>
              </a:solidFill>
              <a:latin typeface="Corbel" panose="020B0503020204020204" pitchFamily="34" charset="0"/>
            </a:rPr>
            <a:t>22 000 руб./мес</a:t>
          </a:r>
          <a:r>
            <a:rPr lang="ru-RU" sz="2000" kern="1200" dirty="0" smtClean="0">
              <a:solidFill>
                <a:prstClr val="black"/>
              </a:solidFill>
              <a:latin typeface="Corbel" panose="020B0503020204020204" pitchFamily="34" charset="0"/>
            </a:rPr>
            <a:t>.</a:t>
          </a:r>
          <a:endParaRPr lang="en-US" sz="2000" kern="12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ИТОГО НА 1 ОМСУ: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2</a:t>
          </a:r>
          <a:r>
            <a:rPr lang="en-US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4</a:t>
          </a: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 0</a:t>
          </a:r>
          <a:r>
            <a:rPr lang="en-US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6</a:t>
          </a: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0* 12 =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2</a:t>
          </a:r>
          <a:r>
            <a:rPr lang="en-US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88</a:t>
          </a: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 </a:t>
          </a:r>
          <a:r>
            <a:rPr lang="en-US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720</a:t>
          </a: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 в год</a:t>
          </a:r>
        </a:p>
      </dsp:txBody>
      <dsp:txXfrm>
        <a:off x="97412" y="453329"/>
        <a:ext cx="2810093" cy="4794032"/>
      </dsp:txXfrm>
    </dsp:sp>
    <dsp:sp modelId="{E3B571C0-FE6C-42F5-9DE9-CA5DAED188B1}">
      <dsp:nvSpPr>
        <dsp:cNvPr id="0" name=""/>
        <dsp:cNvSpPr/>
      </dsp:nvSpPr>
      <dsp:spPr>
        <a:xfrm>
          <a:off x="3293426" y="2480212"/>
          <a:ext cx="632808" cy="74026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3293426" y="2628265"/>
        <a:ext cx="442966" cy="444160"/>
      </dsp:txXfrm>
    </dsp:sp>
    <dsp:sp modelId="{CA0A1FDB-05F7-4513-B66E-5FD4E8C62EC6}">
      <dsp:nvSpPr>
        <dsp:cNvPr id="0" name=""/>
        <dsp:cNvSpPr/>
      </dsp:nvSpPr>
      <dsp:spPr>
        <a:xfrm>
          <a:off x="4188909" y="354230"/>
          <a:ext cx="2984945" cy="49922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Стоимость лицензий для 1 МО = </a:t>
          </a:r>
          <a:r>
            <a:rPr lang="ru-RU" sz="2000" b="1" kern="1200" dirty="0" smtClean="0">
              <a:solidFill>
                <a:srgbClr val="C00000"/>
              </a:solidFill>
            </a:rPr>
            <a:t>7 920 руб./мес.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Стоимость VDI для 1 МО = </a:t>
          </a:r>
          <a:r>
            <a:rPr lang="ru-RU" sz="2000" b="1" kern="1200" dirty="0" smtClean="0">
              <a:solidFill>
                <a:srgbClr val="C00000"/>
              </a:solidFill>
            </a:rPr>
            <a:t>4 950 руб./мес.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</a:rPr>
            <a:t>7 920 + 4 950 = 12870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</a:rPr>
            <a:t>руб./мес.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ИТОГО НА 1 ОМСУ: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 12 870*12 =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154 440 в год</a:t>
          </a:r>
          <a:endParaRPr lang="ru-RU" sz="2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</dsp:txBody>
      <dsp:txXfrm>
        <a:off x="4276335" y="441656"/>
        <a:ext cx="2810093" cy="4817379"/>
      </dsp:txXfrm>
    </dsp:sp>
    <dsp:sp modelId="{A9EE1975-A495-4D29-88A3-389887B99B8A}">
      <dsp:nvSpPr>
        <dsp:cNvPr id="0" name=""/>
        <dsp:cNvSpPr/>
      </dsp:nvSpPr>
      <dsp:spPr>
        <a:xfrm>
          <a:off x="7472349" y="2480212"/>
          <a:ext cx="632808" cy="74026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7472349" y="2628265"/>
        <a:ext cx="442966" cy="444160"/>
      </dsp:txXfrm>
    </dsp:sp>
    <dsp:sp modelId="{FEE9DE95-63FD-4BD5-8C71-32D9CC3D15DD}">
      <dsp:nvSpPr>
        <dsp:cNvPr id="0" name=""/>
        <dsp:cNvSpPr/>
      </dsp:nvSpPr>
      <dsp:spPr>
        <a:xfrm>
          <a:off x="8367833" y="400899"/>
          <a:ext cx="2984945" cy="48988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5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n-US" sz="5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ru-RU" sz="5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%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Экономия средств благодаря облачным сервисам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+ГАРАНТИЯ НА УРОВНЕ КАНАЛОВ СВЯЗИ</a:t>
          </a:r>
          <a:endParaRPr lang="ru-RU" sz="2800" kern="1200" dirty="0" smtClean="0"/>
        </a:p>
      </dsp:txBody>
      <dsp:txXfrm>
        <a:off x="8455259" y="488325"/>
        <a:ext cx="2810093" cy="47240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609D0-C1D6-4B99-A387-B5E32D1F7296}">
      <dsp:nvSpPr>
        <dsp:cNvPr id="0" name=""/>
        <dsp:cNvSpPr/>
      </dsp:nvSpPr>
      <dsp:spPr>
        <a:xfrm>
          <a:off x="9986" y="472336"/>
          <a:ext cx="2984945" cy="47560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rgbClr val="0052A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prstClr val="black"/>
              </a:solidFill>
              <a:latin typeface="Corbel" panose="020B0503020204020204" pitchFamily="34" charset="0"/>
            </a:rPr>
            <a:t>1С кадры+ 1С бухгалтерия: 3 рабочих места = 2 060 руб./мес.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Corbel" panose="020B0503020204020204" pitchFamily="34" charset="0"/>
            </a:rPr>
            <a:t>2 060*12 = 24 720 в год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prstClr val="black"/>
              </a:solidFill>
              <a:latin typeface="Corbel" panose="020B0503020204020204" pitchFamily="34" charset="0"/>
            </a:rPr>
            <a:t>Консультант Плюс: 30 рабочих мест = 22 000 руб./мес.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Corbel" panose="020B0503020204020204" pitchFamily="34" charset="0"/>
            </a:rPr>
            <a:t>22 000* 12 = 264 000 в год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ИТОГО  </a:t>
          </a: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576 </a:t>
          </a: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ОМСУ</a:t>
          </a: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 =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166 302 720 </a:t>
          </a: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В ГОД</a:t>
          </a:r>
        </a:p>
      </dsp:txBody>
      <dsp:txXfrm>
        <a:off x="97412" y="559762"/>
        <a:ext cx="2810093" cy="4581166"/>
      </dsp:txXfrm>
    </dsp:sp>
    <dsp:sp modelId="{E3B571C0-FE6C-42F5-9DE9-CA5DAED188B1}">
      <dsp:nvSpPr>
        <dsp:cNvPr id="0" name=""/>
        <dsp:cNvSpPr/>
      </dsp:nvSpPr>
      <dsp:spPr>
        <a:xfrm>
          <a:off x="3293426" y="2480212"/>
          <a:ext cx="632808" cy="74026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3293426" y="2628265"/>
        <a:ext cx="442966" cy="444160"/>
      </dsp:txXfrm>
    </dsp:sp>
    <dsp:sp modelId="{CA0A1FDB-05F7-4513-B66E-5FD4E8C62EC6}">
      <dsp:nvSpPr>
        <dsp:cNvPr id="0" name=""/>
        <dsp:cNvSpPr/>
      </dsp:nvSpPr>
      <dsp:spPr>
        <a:xfrm>
          <a:off x="4188909" y="494240"/>
          <a:ext cx="2984945" cy="47122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Стоимость лицензий для всех МО = </a:t>
          </a:r>
          <a:r>
            <a:rPr lang="ru-RU" sz="1800" b="1" kern="1200" dirty="0" smtClean="0">
              <a:solidFill>
                <a:srgbClr val="C00000"/>
              </a:solidFill>
            </a:rPr>
            <a:t>4 578 048 руб./мес.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Стоимость VDI для всех МО = </a:t>
          </a:r>
          <a:r>
            <a:rPr lang="ru-RU" sz="1800" b="1" kern="1200" dirty="0" smtClean="0">
              <a:solidFill>
                <a:srgbClr val="C00000"/>
              </a:solidFill>
            </a:rPr>
            <a:t>2 851 200 руб./мес.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</a:rPr>
            <a:t>4 578 048 +2 851 200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= 7 429 248 руб./мес.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ИТОГО  </a:t>
          </a: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576</a:t>
          </a:r>
          <a:r>
            <a:rPr lang="ru-RU" sz="2300" kern="1200" dirty="0" smtClean="0"/>
            <a:t> </a:t>
          </a: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ОМСУ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</a:t>
          </a: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7 429 248  *12 =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89 150 97</a:t>
          </a: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6 </a:t>
          </a:r>
          <a:r>
            <a:rPr lang="ru-RU" sz="2300" b="1" kern="1200" dirty="0" smtClean="0">
              <a:solidFill>
                <a:srgbClr val="C00000"/>
              </a:solidFill>
            </a:rPr>
            <a:t> </a:t>
          </a: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В ГОД</a:t>
          </a:r>
          <a:endParaRPr lang="ru-RU" sz="2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</dsp:txBody>
      <dsp:txXfrm>
        <a:off x="4276335" y="581666"/>
        <a:ext cx="2810093" cy="4537358"/>
      </dsp:txXfrm>
    </dsp:sp>
    <dsp:sp modelId="{A9EE1975-A495-4D29-88A3-389887B99B8A}">
      <dsp:nvSpPr>
        <dsp:cNvPr id="0" name=""/>
        <dsp:cNvSpPr/>
      </dsp:nvSpPr>
      <dsp:spPr>
        <a:xfrm>
          <a:off x="7472349" y="2480212"/>
          <a:ext cx="632808" cy="74026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7472349" y="2628265"/>
        <a:ext cx="442966" cy="444160"/>
      </dsp:txXfrm>
    </dsp:sp>
    <dsp:sp modelId="{FEE9DE95-63FD-4BD5-8C71-32D9CC3D15DD}">
      <dsp:nvSpPr>
        <dsp:cNvPr id="0" name=""/>
        <dsp:cNvSpPr/>
      </dsp:nvSpPr>
      <dsp:spPr>
        <a:xfrm>
          <a:off x="8367833" y="516167"/>
          <a:ext cx="2984945" cy="46683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5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46 %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Экономия средств благодаря облачным сервисам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(77151744)</a:t>
          </a: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+ГАРАНТИЯ НА УРОВНЕ КАНАЛОВ СВЯЗИ</a:t>
          </a:r>
          <a:endParaRPr lang="ru-RU" sz="2800" kern="1200" dirty="0" smtClean="0"/>
        </a:p>
      </dsp:txBody>
      <dsp:txXfrm>
        <a:off x="8455259" y="603593"/>
        <a:ext cx="2810093" cy="44935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609D0-C1D6-4B99-A387-B5E32D1F7296}">
      <dsp:nvSpPr>
        <dsp:cNvPr id="0" name=""/>
        <dsp:cNvSpPr/>
      </dsp:nvSpPr>
      <dsp:spPr>
        <a:xfrm>
          <a:off x="7832" y="461439"/>
          <a:ext cx="2790803" cy="47778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rgbClr val="0052A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prstClr val="black"/>
            </a:solidFill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prstClr val="black"/>
              </a:solidFill>
            </a:rPr>
            <a:t>Стоимость серверного оборудования при наличии всей инфраструктуры и специалистов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&gt; 500 000 </a:t>
          </a:r>
          <a:endParaRPr lang="ru-RU" sz="4400" b="1" kern="1200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rPr>
            <a:t>РУБЛЕЙ</a:t>
          </a:r>
        </a:p>
      </dsp:txBody>
      <dsp:txXfrm>
        <a:off x="89572" y="543179"/>
        <a:ext cx="2627323" cy="4614333"/>
      </dsp:txXfrm>
    </dsp:sp>
    <dsp:sp modelId="{E3B571C0-FE6C-42F5-9DE9-CA5DAED188B1}">
      <dsp:nvSpPr>
        <dsp:cNvPr id="0" name=""/>
        <dsp:cNvSpPr/>
      </dsp:nvSpPr>
      <dsp:spPr>
        <a:xfrm>
          <a:off x="3077716" y="2504286"/>
          <a:ext cx="591650" cy="69211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3077716" y="2642710"/>
        <a:ext cx="414155" cy="415271"/>
      </dsp:txXfrm>
    </dsp:sp>
    <dsp:sp modelId="{CA0A1FDB-05F7-4513-B66E-5FD4E8C62EC6}">
      <dsp:nvSpPr>
        <dsp:cNvPr id="0" name=""/>
        <dsp:cNvSpPr/>
      </dsp:nvSpPr>
      <dsp:spPr>
        <a:xfrm>
          <a:off x="3914957" y="461439"/>
          <a:ext cx="3532849" cy="47778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prstClr val="black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prstClr val="black"/>
              </a:solidFill>
            </a:rPr>
            <a:t>- </a:t>
          </a:r>
          <a:r>
            <a:rPr lang="ru-RU" sz="2200" kern="1200" dirty="0" smtClean="0">
              <a:solidFill>
                <a:prstClr val="black"/>
              </a:solidFill>
            </a:rPr>
            <a:t>Не менее двух серверов </a:t>
          </a:r>
          <a:r>
            <a:rPr lang="ru-RU" sz="2200" b="1" kern="1200" dirty="0" smtClean="0">
              <a:solidFill>
                <a:prstClr val="black"/>
              </a:solidFill>
            </a:rPr>
            <a:t>16-32 Гб </a:t>
          </a:r>
          <a:r>
            <a:rPr lang="en-US" sz="2200" b="1" kern="1200" dirty="0" smtClean="0">
              <a:solidFill>
                <a:prstClr val="black"/>
              </a:solidFill>
            </a:rPr>
            <a:t>RAM </a:t>
          </a:r>
          <a:r>
            <a:rPr lang="ru-RU" sz="2200" kern="1200" dirty="0" smtClean="0">
              <a:solidFill>
                <a:prstClr val="black"/>
              </a:solidFill>
            </a:rPr>
            <a:t>(оперативной памяти</a:t>
          </a:r>
          <a:r>
            <a:rPr lang="en-US" sz="2200" kern="1200" dirty="0" smtClean="0">
              <a:solidFill>
                <a:prstClr val="black"/>
              </a:solidFill>
            </a:rPr>
            <a:t>)</a:t>
          </a:r>
          <a:endParaRPr lang="ru-RU" sz="2200" kern="1200" dirty="0" smtClean="0">
            <a:solidFill>
              <a:prstClr val="black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prstClr val="black"/>
              </a:solidFill>
            </a:rPr>
            <a:t> - </a:t>
          </a:r>
          <a:r>
            <a:rPr lang="ru-RU" sz="2200" b="1" kern="1200" dirty="0" smtClean="0">
              <a:solidFill>
                <a:prstClr val="black"/>
              </a:solidFill>
            </a:rPr>
            <a:t>24 </a:t>
          </a:r>
          <a:r>
            <a:rPr lang="en-US" sz="2200" b="1" kern="1200" dirty="0" smtClean="0">
              <a:solidFill>
                <a:prstClr val="black"/>
              </a:solidFill>
            </a:rPr>
            <a:t>CPU </a:t>
          </a:r>
          <a:endParaRPr lang="ru-RU" sz="2200" b="1" kern="1200" dirty="0" smtClean="0">
            <a:solidFill>
              <a:prstClr val="black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prstClr val="black"/>
              </a:solidFill>
            </a:rPr>
            <a:t>(</a:t>
          </a:r>
          <a:r>
            <a:rPr lang="ru-RU" sz="2200" kern="1200" dirty="0" smtClean="0">
              <a:solidFill>
                <a:prstClr val="black"/>
              </a:solidFill>
            </a:rPr>
            <a:t>ядра</a:t>
          </a:r>
          <a:r>
            <a:rPr lang="en-US" sz="2200" kern="1200" dirty="0" smtClean="0">
              <a:solidFill>
                <a:prstClr val="black"/>
              </a:solidFill>
            </a:rPr>
            <a:t> </a:t>
          </a:r>
          <a:r>
            <a:rPr lang="ru-RU" sz="2200" kern="1200" dirty="0" smtClean="0">
              <a:solidFill>
                <a:prstClr val="black"/>
              </a:solidFill>
            </a:rPr>
            <a:t>процессора)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prstClr val="black"/>
              </a:solidFill>
            </a:rPr>
            <a:t>- СХД </a:t>
          </a:r>
          <a:r>
            <a:rPr lang="ru-RU" sz="2200" b="1" kern="1200" dirty="0" smtClean="0">
              <a:solidFill>
                <a:prstClr val="black"/>
              </a:solidFill>
            </a:rPr>
            <a:t>от 100 Гб до 2 Тб </a:t>
          </a:r>
          <a:r>
            <a:rPr lang="ru-RU" sz="2200" kern="1200" dirty="0" smtClean="0">
              <a:solidFill>
                <a:prstClr val="black"/>
              </a:solidFill>
            </a:rPr>
            <a:t>(</a:t>
          </a:r>
          <a:r>
            <a:rPr lang="en-US" sz="2200" kern="1200" dirty="0" smtClean="0">
              <a:solidFill>
                <a:prstClr val="black"/>
              </a:solidFill>
            </a:rPr>
            <a:t>SSD</a:t>
          </a:r>
          <a:r>
            <a:rPr lang="ru-RU" sz="2200" kern="1200" dirty="0" smtClean="0">
              <a:solidFill>
                <a:prstClr val="black"/>
              </a:solidFill>
            </a:rPr>
            <a:t>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prstClr val="blac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</a:rPr>
            <a:t>АРЕНДА СЕРВЕРА –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C00000"/>
              </a:solidFill>
            </a:rPr>
            <a:t>14 085 </a:t>
          </a:r>
          <a:r>
            <a:rPr lang="ru-RU" sz="2800" b="1" kern="1200" dirty="0" smtClean="0">
              <a:solidFill>
                <a:srgbClr val="C00000"/>
              </a:solidFill>
            </a:rPr>
            <a:t>РУБ./МЕС.</a:t>
          </a:r>
          <a:endParaRPr lang="ru-RU" sz="32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 pitchFamily="34" charset="0"/>
          </a:endParaRPr>
        </a:p>
      </dsp:txBody>
      <dsp:txXfrm>
        <a:off x="4018431" y="564913"/>
        <a:ext cx="3325901" cy="4570865"/>
      </dsp:txXfrm>
    </dsp:sp>
    <dsp:sp modelId="{A9EE1975-A495-4D29-88A3-389887B99B8A}">
      <dsp:nvSpPr>
        <dsp:cNvPr id="0" name=""/>
        <dsp:cNvSpPr/>
      </dsp:nvSpPr>
      <dsp:spPr>
        <a:xfrm rot="17761">
          <a:off x="7699459" y="2516091"/>
          <a:ext cx="533515" cy="69211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7699460" y="2654102"/>
        <a:ext cx="373461" cy="415271"/>
      </dsp:txXfrm>
    </dsp:sp>
    <dsp:sp modelId="{FEE9DE95-63FD-4BD5-8C71-32D9CC3D15DD}">
      <dsp:nvSpPr>
        <dsp:cNvPr id="0" name=""/>
        <dsp:cNvSpPr/>
      </dsp:nvSpPr>
      <dsp:spPr>
        <a:xfrm>
          <a:off x="8454427" y="510129"/>
          <a:ext cx="2790803" cy="47235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5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32 %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Экономия средств при окупаемости инфраструктуры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 года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+ГАРАНТИЯ НА УРОВНЕ КАНАЛОВ СВЯЗИ</a:t>
          </a:r>
        </a:p>
      </dsp:txBody>
      <dsp:txXfrm>
        <a:off x="8536167" y="591869"/>
        <a:ext cx="2627323" cy="4560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C7AD4-EE78-4D68-8C3E-6F6BC12DBD1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2F372-6638-453F-B497-0CCDE2B9F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252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AF7C0-F50A-43D8-AC80-2D95FA265BCB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BD329-F47A-4CCB-8C9B-AB2BA1FD81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75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BD329-F47A-4CCB-8C9B-AB2BA1FD81C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327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BD329-F47A-4CCB-8C9B-AB2BA1FD81C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01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C782-EA41-4E44-99AE-6B0FF8A3F0E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2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2FEE-7BDE-45AD-BC70-16EFFB41EAA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6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3E4C-F3E0-4727-A321-7B72916DF46B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03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FE80A-3BC4-41A7-B1EE-FF744CA4980B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77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4D5-A958-432A-999F-8F7DD303248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11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B801-83B6-45A5-ADDB-9A5E07D016D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4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74BF-1FBE-4876-AE4B-7CE6B6194CB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30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246F-4F93-4CF2-AC51-4B8F99B045A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99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0FE5-E513-42E9-800B-7DF89B8B764E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07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BCDC-8319-4130-9C2B-CE39C576D96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15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99E3-CB3D-4310-9295-C66E7A677B5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1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0D3DA-29D3-47D0-AC98-164E2D2AC74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02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7E9B-ECB8-461C-9A2C-5C93751B60D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72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2F7A-33F1-4F19-961C-9CEB249CD9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17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6C5-B159-4B04-B75E-09E05767E01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54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511F6-02BC-4DAE-AC9C-547297E3A88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17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843D-50F1-48D5-8C3D-2DDE9156EA99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51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700E-07A8-4825-BEE9-71F34F50A24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01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046F-1F2F-43FE-B2D6-3CBC97A346A9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81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041FD-BC8A-4F79-9346-A008048FC37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06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878E-E016-43A2-AC27-ADF30E415E4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12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0E79-801B-47A4-A46B-762FAD0BD08B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8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C3FF5-7EDF-47E9-BAE6-363C16D8E88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3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112C-9E48-4EC3-BC77-95E362DEB33B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43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E283-633D-4D64-935D-BD1EAF5B7DB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45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A9F-61FC-4D96-82B9-5D31A6A414C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90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78A4-0B67-4E91-AF87-E578AEE0503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24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12711" y="2109787"/>
            <a:ext cx="8465975" cy="2387600"/>
          </a:xfrm>
          <a:prstGeom prst="rect">
            <a:avLst/>
          </a:prstGeo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rbel" panose="020B05030202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Тема доклада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Событие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12710" y="4622574"/>
            <a:ext cx="3836825" cy="16557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Докладчик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Имя Отчество Фамилия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Город (презентации доклада), год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711" y="405776"/>
            <a:ext cx="304216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55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тип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24036" y="6270172"/>
            <a:ext cx="867964" cy="424542"/>
          </a:xfrm>
          <a:prstGeom prst="rect">
            <a:avLst/>
          </a:prstGeom>
        </p:spPr>
        <p:txBody>
          <a:bodyPr/>
          <a:lstStyle>
            <a:lvl1pPr marL="0" algn="r" defTabSz="457200" rtl="0" eaLnBrk="1" latinLnBrk="0" hangingPunct="1">
              <a:defRPr lang="ru-RU" sz="18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787E934-6296-498E-BB86-0BAE8FA3BC67}" type="slidenum">
              <a:rPr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/>
          <a:srcRect l="26961" t="24735" r="70614" b="25335"/>
          <a:stretch/>
        </p:blipFill>
        <p:spPr>
          <a:xfrm>
            <a:off x="11729414" y="660878"/>
            <a:ext cx="462586" cy="5363112"/>
          </a:xfrm>
          <a:prstGeom prst="rect">
            <a:avLst/>
          </a:prstGeom>
        </p:spPr>
      </p:pic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905424" y="1438598"/>
            <a:ext cx="7418612" cy="4585392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Текст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660878"/>
            <a:ext cx="3500046" cy="5363113"/>
          </a:xfrm>
          <a:prstGeom prst="rect">
            <a:avLst/>
          </a:prstGeom>
          <a:solidFill>
            <a:srgbClr val="005EA4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0" lang="ru-RU" sz="3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Заголовок слайда</a:t>
            </a:r>
            <a:endParaRPr lang="ru-RU" dirty="0"/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3905424" y="660879"/>
            <a:ext cx="7418612" cy="531538"/>
          </a:xfrm>
          <a:prstGeom prst="rect">
            <a:avLst/>
          </a:prstGeom>
          <a:solidFill>
            <a:srgbClr val="CC0000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17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тип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01842"/>
            <a:ext cx="12192000" cy="1063622"/>
          </a:xfrm>
          <a:prstGeom prst="rect">
            <a:avLst/>
          </a:prstGeom>
          <a:solidFill>
            <a:srgbClr val="005EA4"/>
          </a:solidFill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z="32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Заголовок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40193" y="6271306"/>
            <a:ext cx="851806" cy="464231"/>
          </a:xfrm>
          <a:prstGeom prst="rect">
            <a:avLst/>
          </a:prstGeom>
        </p:spPr>
        <p:txBody>
          <a:bodyPr/>
          <a:lstStyle>
            <a:lvl1pPr>
              <a:defRPr lang="ru-RU" sz="18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/>
            <a:fld id="{1787E934-6296-498E-BB86-0BAE8FA3BC67}" type="slidenum">
              <a:rPr>
                <a:solidFill>
                  <a:prstClr val="white">
                    <a:lumMod val="50000"/>
                  </a:prstClr>
                </a:solidFill>
              </a:rPr>
              <a:pPr defTabSz="914400"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491218" y="1475689"/>
            <a:ext cx="11209564" cy="4590375"/>
          </a:xfrm>
          <a:prstGeom prst="rect">
            <a:avLst/>
          </a:prstGeom>
        </p:spPr>
        <p:txBody>
          <a:bodyPr anchor="ctr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Текст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870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тип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728419"/>
            <a:ext cx="3363686" cy="5363112"/>
          </a:xfrm>
          <a:prstGeom prst="rect">
            <a:avLst/>
          </a:prstGeom>
          <a:solidFill>
            <a:srgbClr val="005EA4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0" lang="ru-RU" sz="3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Заголовок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91206" y="6233886"/>
            <a:ext cx="900794" cy="477157"/>
          </a:xfrm>
          <a:prstGeom prst="rect">
            <a:avLst/>
          </a:prstGeom>
        </p:spPr>
        <p:txBody>
          <a:bodyPr/>
          <a:lstStyle>
            <a:lvl1pPr>
              <a:defRPr lang="ru-RU" sz="18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/>
            <a:fld id="{1787E934-6296-498E-BB86-0BAE8FA3BC67}" type="slidenum">
              <a:rPr>
                <a:solidFill>
                  <a:prstClr val="white">
                    <a:lumMod val="50000"/>
                  </a:prstClr>
                </a:solidFill>
              </a:rPr>
              <a:pPr defTabSz="914400"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/>
          <a:srcRect l="26961" t="24735" r="70614" b="25335"/>
          <a:stretch/>
        </p:blipFill>
        <p:spPr>
          <a:xfrm>
            <a:off x="11729276" y="728419"/>
            <a:ext cx="462586" cy="5363112"/>
          </a:xfrm>
          <a:prstGeom prst="rect">
            <a:avLst/>
          </a:prstGeom>
        </p:spPr>
      </p:pic>
      <p:sp>
        <p:nvSpPr>
          <p:cNvPr id="9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731079" y="2539093"/>
            <a:ext cx="7649935" cy="3552439"/>
          </a:xfrm>
          <a:prstGeom prst="rect">
            <a:avLst/>
          </a:prstGeom>
        </p:spPr>
        <p:txBody>
          <a:bodyPr anchor="ctr"/>
          <a:lstStyle>
            <a:lvl1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 lang="ru-RU" sz="2000" kern="1200" noProof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Текст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352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0" y="402928"/>
            <a:ext cx="3045140" cy="900475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12710" y="4622574"/>
            <a:ext cx="3836825" cy="16557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Докладчик (Имя Отчество Фамилия) Город (презентации доклада), год</a:t>
            </a:r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612460" y="2107933"/>
            <a:ext cx="8165780" cy="2406491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spc="-60" dirty="0" smtClean="0">
                <a:solidFill>
                  <a:prstClr val="black"/>
                </a:solidFill>
              </a:rPr>
              <a:t>БЛАГОДАРЮ ЗА ВНИМАНИЕ!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551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12711" y="2109787"/>
            <a:ext cx="8465975" cy="2387600"/>
          </a:xfrm>
          <a:prstGeom prst="rect">
            <a:avLst/>
          </a:prstGeo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rbel" panose="020B05030202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Тема доклада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Событие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12710" y="4622574"/>
            <a:ext cx="3836825" cy="16557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Докладчик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Имя Отчество Фамилия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Город (презентации доклада), год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711" y="405776"/>
            <a:ext cx="304216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7215-976C-4886-9966-4BF568D0D9D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29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тип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24036" y="6270172"/>
            <a:ext cx="867964" cy="424542"/>
          </a:xfrm>
          <a:prstGeom prst="rect">
            <a:avLst/>
          </a:prstGeom>
        </p:spPr>
        <p:txBody>
          <a:bodyPr/>
          <a:lstStyle>
            <a:lvl1pPr marL="0" algn="r" defTabSz="457200" rtl="0" eaLnBrk="1" latinLnBrk="0" hangingPunct="1">
              <a:defRPr lang="ru-RU" sz="18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787E934-6296-498E-BB86-0BAE8FA3BC67}" type="slidenum">
              <a:rPr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/>
          <a:srcRect l="26961" t="24735" r="70614" b="25335"/>
          <a:stretch/>
        </p:blipFill>
        <p:spPr>
          <a:xfrm>
            <a:off x="11729414" y="660878"/>
            <a:ext cx="462586" cy="5363112"/>
          </a:xfrm>
          <a:prstGeom prst="rect">
            <a:avLst/>
          </a:prstGeom>
        </p:spPr>
      </p:pic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905424" y="1438598"/>
            <a:ext cx="7418612" cy="4585392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Текст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660878"/>
            <a:ext cx="3500046" cy="5363113"/>
          </a:xfrm>
          <a:prstGeom prst="rect">
            <a:avLst/>
          </a:prstGeom>
          <a:solidFill>
            <a:srgbClr val="005EA4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0" lang="ru-RU" sz="3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Заголовок слайда</a:t>
            </a:r>
            <a:endParaRPr lang="ru-RU" dirty="0"/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3905424" y="660879"/>
            <a:ext cx="7418612" cy="531538"/>
          </a:xfrm>
          <a:prstGeom prst="rect">
            <a:avLst/>
          </a:prstGeom>
          <a:solidFill>
            <a:srgbClr val="CC0000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186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тип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01842"/>
            <a:ext cx="12192000" cy="1063622"/>
          </a:xfrm>
          <a:prstGeom prst="rect">
            <a:avLst/>
          </a:prstGeom>
          <a:solidFill>
            <a:srgbClr val="005EA4"/>
          </a:solidFill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z="32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Заголовок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40193" y="6271306"/>
            <a:ext cx="851806" cy="464231"/>
          </a:xfrm>
          <a:prstGeom prst="rect">
            <a:avLst/>
          </a:prstGeom>
        </p:spPr>
        <p:txBody>
          <a:bodyPr/>
          <a:lstStyle>
            <a:lvl1pPr>
              <a:defRPr lang="ru-RU" sz="18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/>
            <a:fld id="{1787E934-6296-498E-BB86-0BAE8FA3BC67}" type="slidenum">
              <a:rPr>
                <a:solidFill>
                  <a:prstClr val="white">
                    <a:lumMod val="50000"/>
                  </a:prstClr>
                </a:solidFill>
              </a:rPr>
              <a:pPr defTabSz="914400"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491218" y="1475689"/>
            <a:ext cx="11209564" cy="4590375"/>
          </a:xfrm>
          <a:prstGeom prst="rect">
            <a:avLst/>
          </a:prstGeom>
        </p:spPr>
        <p:txBody>
          <a:bodyPr anchor="ctr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Текст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974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тип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728419"/>
            <a:ext cx="3363686" cy="5363112"/>
          </a:xfrm>
          <a:prstGeom prst="rect">
            <a:avLst/>
          </a:prstGeom>
          <a:solidFill>
            <a:srgbClr val="005EA4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0" lang="ru-RU" sz="3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Заголовок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91206" y="6233886"/>
            <a:ext cx="900794" cy="477157"/>
          </a:xfrm>
          <a:prstGeom prst="rect">
            <a:avLst/>
          </a:prstGeom>
        </p:spPr>
        <p:txBody>
          <a:bodyPr/>
          <a:lstStyle>
            <a:lvl1pPr>
              <a:defRPr lang="ru-RU" sz="18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/>
            <a:fld id="{1787E934-6296-498E-BB86-0BAE8FA3BC67}" type="slidenum">
              <a:rPr>
                <a:solidFill>
                  <a:prstClr val="white">
                    <a:lumMod val="50000"/>
                  </a:prstClr>
                </a:solidFill>
              </a:rPr>
              <a:pPr defTabSz="914400"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/>
          <a:srcRect l="26961" t="24735" r="70614" b="25335"/>
          <a:stretch/>
        </p:blipFill>
        <p:spPr>
          <a:xfrm>
            <a:off x="11729276" y="728419"/>
            <a:ext cx="462586" cy="5363112"/>
          </a:xfrm>
          <a:prstGeom prst="rect">
            <a:avLst/>
          </a:prstGeom>
        </p:spPr>
      </p:pic>
      <p:sp>
        <p:nvSpPr>
          <p:cNvPr id="9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731079" y="2539093"/>
            <a:ext cx="7649935" cy="3552439"/>
          </a:xfrm>
          <a:prstGeom prst="rect">
            <a:avLst/>
          </a:prstGeom>
        </p:spPr>
        <p:txBody>
          <a:bodyPr anchor="ctr"/>
          <a:lstStyle>
            <a:lvl1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 lang="ru-RU" sz="2000" kern="1200" noProof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Текст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824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0" y="402928"/>
            <a:ext cx="3045140" cy="900475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12710" y="4622574"/>
            <a:ext cx="3836825" cy="16557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Докладчик (Имя Отчество Фамилия) Город (презентации доклада), год</a:t>
            </a:r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612460" y="2107933"/>
            <a:ext cx="8165780" cy="2406491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spc="-60" dirty="0" smtClean="0">
                <a:solidFill>
                  <a:prstClr val="black"/>
                </a:solidFill>
              </a:rPr>
              <a:t>БЛАГОДАРЮ ЗА ВНИМАНИЕ!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66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2333-78B2-4A25-8144-3C508E7964C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47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7B65-0A35-46DA-8FCA-FED5E8A20F2E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1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740C9-D90B-4744-9668-0E7D99AF02FB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4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529A0-F153-4F81-BC77-314EF1A819E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96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431C-EB55-4301-8EE5-68096471DA3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07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7551A-A2EA-4545-BAFC-941F8F31210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9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7C1A-CFC1-471F-B98E-8767379BA642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7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5839-BE87-43B8-AFC2-75A8DE1243C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74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038F-6ECF-482A-8ED1-11FBA25D119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807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DA66A-0DFD-4A6B-A1F8-9AB6F83641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330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3990-EA2B-463D-ACB8-5C803D7C2EC8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19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5F0A-5C08-4020-88AC-A88477E627D2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2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E8A1-F2B7-48C4-A1CB-DDF8155E240E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85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36D8-0D9C-4009-A963-9AF66592C5A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4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811F8-8A04-419F-A779-C529F391966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5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C2E2-9011-4481-B87E-B29C1D248A1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9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28D9E9-5A23-4E2C-94F9-2592A3F87D6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2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B4FBCB-5E8C-4BBA-A9F9-21C4EB5B021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1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00A2E0-1ABE-476B-9F0D-08ED9EBF2E2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4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8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62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D391BD0-3E98-4949-953A-426DD259225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DDDDDD"/>
                </a:solidFill>
              </a:rPr>
              <a:pPr/>
              <a:t>‹#›</a:t>
            </a:fld>
            <a:endParaRPr lang="en-US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4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316" t="17370" r="29910" b="22844"/>
          <a:stretch/>
        </p:blipFill>
        <p:spPr>
          <a:xfrm>
            <a:off x="0" y="0"/>
            <a:ext cx="12192000" cy="68657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9417" y="2138766"/>
            <a:ext cx="8218328" cy="241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prstClr val="black"/>
                </a:solidFill>
              </a:rPr>
              <a:t>Информатизация муниципальных образований 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в новых экономических условиях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4650" y="4651022"/>
            <a:ext cx="3564610" cy="1766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prstClr val="black"/>
                </a:solidFill>
              </a:rPr>
              <a:t>Докладчик: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Владимир Ланцев,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Начальник ОП КД НС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sz="1700" dirty="0" smtClean="0">
                <a:solidFill>
                  <a:prstClr val="black"/>
                </a:solidFill>
              </a:rPr>
              <a:t>Красноярск, 2015</a:t>
            </a:r>
            <a:endParaRPr lang="ru-RU" sz="1700" dirty="0">
              <a:solidFill>
                <a:prstClr val="black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6814" y="130629"/>
            <a:ext cx="5396593" cy="1592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7" y="476408"/>
            <a:ext cx="3045140" cy="9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6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-13725" y="742871"/>
            <a:ext cx="3480770" cy="5363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961" t="24735" r="70614" b="25335"/>
          <a:stretch/>
        </p:blipFill>
        <p:spPr>
          <a:xfrm>
            <a:off x="11729276" y="728419"/>
            <a:ext cx="462586" cy="5363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КЕЙС 1</a:t>
            </a:r>
            <a:b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«ОМСУ»</a:t>
            </a:r>
            <a:endParaRPr lang="ru-RU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69267" y="728419"/>
            <a:ext cx="7405611" cy="51335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БАЗОВЫЕ УСЛОВИЯ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69266" y="1368820"/>
            <a:ext cx="7405611" cy="497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>
                <a:solidFill>
                  <a:prstClr val="black"/>
                </a:solidFill>
                <a:latin typeface="Corbel" panose="020B0503020204020204" pitchFamily="34" charset="0"/>
              </a:rPr>
              <a:t>Для обеспечения работы </a:t>
            </a:r>
            <a:r>
              <a:rPr lang="ru-RU" sz="24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ОМСУ </a:t>
            </a:r>
            <a:r>
              <a:rPr lang="ru-RU" sz="2400" b="1" dirty="0">
                <a:solidFill>
                  <a:prstClr val="black"/>
                </a:solidFill>
                <a:latin typeface="Corbel" panose="020B0503020204020204" pitchFamily="34" charset="0"/>
              </a:rPr>
              <a:t>необходимо</a:t>
            </a:r>
            <a:r>
              <a:rPr lang="ru-RU" sz="2400" dirty="0">
                <a:solidFill>
                  <a:prstClr val="black"/>
                </a:solidFill>
                <a:latin typeface="Corbel" panose="020B0503020204020204" pitchFamily="34" charset="0"/>
              </a:rPr>
              <a:t>: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orbel" panose="020B0503020204020204" pitchFamily="34" charset="0"/>
              </a:rPr>
              <a:t>Компьютеризированные рабочие места с комплектом программного обеспечения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orbel" panose="020B0503020204020204" pitchFamily="34" charset="0"/>
              </a:rPr>
              <a:t>Доступ в Интернет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/>
                </a:solidFill>
                <a:latin typeface="Corbel" panose="020B0503020204020204" pitchFamily="34" charset="0"/>
              </a:rPr>
              <a:t>Штат сотрудников</a:t>
            </a:r>
          </a:p>
          <a:p>
            <a:pPr lvl="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Типовой набор ПО для обеспечения работы ОМСУ: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orbel" panose="020B0503020204020204" pitchFamily="34" charset="0"/>
              </a:rPr>
              <a:t>1С </a:t>
            </a:r>
            <a:r>
              <a:rPr lang="ru-RU" sz="2400" dirty="0" smtClean="0">
                <a:solidFill>
                  <a:prstClr val="black"/>
                </a:solidFill>
                <a:latin typeface="Corbel" panose="020B0503020204020204" pitchFamily="34" charset="0"/>
              </a:rPr>
              <a:t>кадры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/>
                </a:solidFill>
                <a:latin typeface="Corbel" panose="020B0503020204020204" pitchFamily="34" charset="0"/>
              </a:rPr>
              <a:t>1С бухгалтерия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/>
                </a:solidFill>
                <a:latin typeface="Corbel" panose="020B0503020204020204" pitchFamily="34" charset="0"/>
              </a:rPr>
              <a:t>Консультант </a:t>
            </a:r>
            <a:r>
              <a:rPr lang="ru-RU" sz="2400" dirty="0">
                <a:solidFill>
                  <a:prstClr val="black"/>
                </a:solidFill>
                <a:latin typeface="Corbel" panose="020B0503020204020204" pitchFamily="34" charset="0"/>
              </a:rPr>
              <a:t>Плюс (региональная и федеральная </a:t>
            </a:r>
            <a:r>
              <a:rPr lang="ru-RU" sz="2400" dirty="0" smtClean="0">
                <a:solidFill>
                  <a:prstClr val="black"/>
                </a:solidFill>
                <a:latin typeface="Corbel" panose="020B0503020204020204" pitchFamily="34" charset="0"/>
              </a:rPr>
              <a:t>база)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orbel" panose="020B0503020204020204" pitchFamily="34" charset="0"/>
              </a:rPr>
              <a:t>Почтовый </a:t>
            </a:r>
            <a:r>
              <a:rPr lang="ru-RU" sz="2400" dirty="0" smtClean="0">
                <a:solidFill>
                  <a:prstClr val="black"/>
                </a:solidFill>
                <a:latin typeface="Corbel" panose="020B0503020204020204" pitchFamily="34" charset="0"/>
              </a:rPr>
              <a:t>сервер</a:t>
            </a:r>
            <a:endParaRPr lang="ru-RU" sz="24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10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0" y="153258"/>
            <a:ext cx="12205725" cy="1073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600" y="459650"/>
            <a:ext cx="11608523" cy="537538"/>
          </a:xfrm>
        </p:spPr>
        <p:txBody>
          <a:bodyPr>
            <a:noAutofit/>
          </a:bodyPr>
          <a:lstStyle/>
          <a:p>
            <a:pPr lvl="0" algn="ctr"/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КЕЙС 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«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ОМСУ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РЕШЕНИЕ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0440" y="1232987"/>
            <a:ext cx="12192000" cy="5187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03043" y="134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99418096"/>
              </p:ext>
            </p:extLst>
          </p:nvPr>
        </p:nvGraphicFramePr>
        <p:xfrm>
          <a:off x="421479" y="1399354"/>
          <a:ext cx="11362765" cy="5700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4471" y="1452282"/>
            <a:ext cx="3630705" cy="914400"/>
          </a:xfrm>
          <a:prstGeom prst="rect">
            <a:avLst/>
          </a:prstGeom>
          <a:solidFill>
            <a:srgbClr val="0052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ТРАДИЦИОННОЕ РЕШЕНИЕ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334" y="1452282"/>
            <a:ext cx="3630705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НА БАЗЕ ЦОД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98542" y="1452282"/>
            <a:ext cx="3545528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ВЫГОДА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45459" y="4827494"/>
            <a:ext cx="2460812" cy="0"/>
          </a:xfrm>
          <a:prstGeom prst="line">
            <a:avLst/>
          </a:prstGeom>
          <a:ln>
            <a:solidFill>
              <a:srgbClr val="0052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926089" y="4827494"/>
            <a:ext cx="246081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11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0" y="153258"/>
            <a:ext cx="12205725" cy="1073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600" y="459650"/>
            <a:ext cx="11608523" cy="537538"/>
          </a:xfrm>
        </p:spPr>
        <p:txBody>
          <a:bodyPr>
            <a:no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КЕЙС 1 «ОМСУ КРАСНОЯРСКОГО КРАЯ». РЕШЕНИЕ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0440" y="1232987"/>
            <a:ext cx="12192000" cy="5187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03043" y="134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65606914"/>
              </p:ext>
            </p:extLst>
          </p:nvPr>
        </p:nvGraphicFramePr>
        <p:xfrm>
          <a:off x="421479" y="1399354"/>
          <a:ext cx="11362765" cy="5700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4471" y="1452282"/>
            <a:ext cx="3630705" cy="914400"/>
          </a:xfrm>
          <a:prstGeom prst="rect">
            <a:avLst/>
          </a:prstGeom>
          <a:solidFill>
            <a:srgbClr val="0052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ТРАДИЦИОННОЕ РЕШЕНИЕ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40302" y="1452282"/>
            <a:ext cx="3630705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НА БАЗЕ ЦОД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98542" y="1452282"/>
            <a:ext cx="3545528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ВЫГОДА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45459" y="4827494"/>
            <a:ext cx="2460812" cy="0"/>
          </a:xfrm>
          <a:prstGeom prst="line">
            <a:avLst/>
          </a:prstGeom>
          <a:ln>
            <a:solidFill>
              <a:srgbClr val="0052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926089" y="4827494"/>
            <a:ext cx="246081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12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-13725" y="742871"/>
            <a:ext cx="3480770" cy="5363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961" t="24735" r="70614" b="25335"/>
          <a:stretch/>
        </p:blipFill>
        <p:spPr>
          <a:xfrm>
            <a:off x="11729276" y="728419"/>
            <a:ext cx="462586" cy="5363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КЕЙС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РЕСУРСОЕМКИЕ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СЕРВИСЫ</a:t>
            </a:r>
            <a:endParaRPr lang="ru-RU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69267" y="728419"/>
            <a:ext cx="7405611" cy="51335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БАЗОВЫЕ УСЛОВИЯ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69266" y="1368820"/>
            <a:ext cx="7405611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dirty="0">
                <a:solidFill>
                  <a:prstClr val="black"/>
                </a:solidFill>
                <a:latin typeface="Corbel" panose="020B0503020204020204" pitchFamily="34" charset="0"/>
              </a:rPr>
              <a:t>Ведомственные программы информатизации содержат мероприятия по созданию ресурсоемких сайтов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64822" y="4475077"/>
            <a:ext cx="740561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ru-RU" dirty="0" smtClean="0"/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 smtClean="0"/>
              <a:t>Тренд </a:t>
            </a:r>
            <a:r>
              <a:rPr lang="ru-RU" sz="2400" b="1" dirty="0"/>
              <a:t>на создание ресурсоемких </a:t>
            </a:r>
            <a:r>
              <a:rPr lang="ru-RU" sz="2400" b="1" dirty="0" smtClean="0"/>
              <a:t>Интернет-сайтов:</a:t>
            </a:r>
          </a:p>
          <a:p>
            <a:pPr marL="285750" indent="-285750" defTabSz="9144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400" kern="0" dirty="0" smtClean="0"/>
              <a:t>Электронная библиотека</a:t>
            </a:r>
          </a:p>
          <a:p>
            <a:pPr marL="285750" lvl="0" indent="-285750" defTabSz="9144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400" kern="0" dirty="0"/>
              <a:t>Виртуальный </a:t>
            </a:r>
            <a:r>
              <a:rPr lang="ru-RU" sz="2400" kern="0" dirty="0" smtClean="0"/>
              <a:t>музей</a:t>
            </a:r>
          </a:p>
          <a:p>
            <a:pPr marL="285750" lvl="0" indent="-285750" defTabSz="9144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400" kern="0" dirty="0" smtClean="0"/>
              <a:t>ГИС системы/проекты</a:t>
            </a:r>
            <a:endParaRPr lang="ru-RU" sz="2400" kern="0" dirty="0"/>
          </a:p>
          <a:p>
            <a:pPr lvl="0" defTabSz="914400"/>
            <a:endParaRPr lang="ru-RU" b="1" kern="0" dirty="0">
              <a:solidFill>
                <a:srgbClr val="C00000"/>
              </a:solidFill>
            </a:endParaRPr>
          </a:p>
          <a:p>
            <a:pPr marL="285750" indent="-28575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>
              <a:latin typeface="Corbel" panose="020B0503020204020204" pitchFamily="34" charset="0"/>
            </a:endParaRPr>
          </a:p>
        </p:txBody>
      </p:sp>
      <p:pic>
        <p:nvPicPr>
          <p:cNvPr id="11" name="Picture 5" descr="D:\сигида\мероприятия\ItCOM\доклады\инвестиционная карт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5" b="42289"/>
          <a:stretch/>
        </p:blipFill>
        <p:spPr bwMode="auto">
          <a:xfrm>
            <a:off x="3990291" y="2544495"/>
            <a:ext cx="3930027" cy="2118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сигида\мероприятия\ItCOM\доклады\Открытый бюджет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161" b="18339"/>
          <a:stretch/>
        </p:blipFill>
        <p:spPr bwMode="auto">
          <a:xfrm>
            <a:off x="8095827" y="2544494"/>
            <a:ext cx="3174606" cy="2118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13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0" y="153258"/>
            <a:ext cx="12205725" cy="1073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600" y="459650"/>
            <a:ext cx="11608523" cy="537538"/>
          </a:xfrm>
        </p:spPr>
        <p:txBody>
          <a:bodyPr>
            <a:noAutofit/>
          </a:bodyPr>
          <a:lstStyle/>
          <a:p>
            <a:pPr lvl="0" algn="ctr"/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КЕЙС 2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РЕСУРСОЕМКИЕ СЕРВИСЫ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РЕШЕНИЕ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0440" y="1232987"/>
            <a:ext cx="12192000" cy="5187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03043" y="134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63070000"/>
              </p:ext>
            </p:extLst>
          </p:nvPr>
        </p:nvGraphicFramePr>
        <p:xfrm>
          <a:off x="421479" y="1399354"/>
          <a:ext cx="11362765" cy="5700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4471" y="1452282"/>
            <a:ext cx="3630705" cy="914400"/>
          </a:xfrm>
          <a:prstGeom prst="rect">
            <a:avLst/>
          </a:prstGeom>
          <a:solidFill>
            <a:srgbClr val="0052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ТРАДИЦИОННОЕ РЕШЕНИЕ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40302" y="1452282"/>
            <a:ext cx="3630705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НА БАЗЕ ЦОД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98542" y="1452282"/>
            <a:ext cx="3545528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ВЫГОДА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45459" y="4975412"/>
            <a:ext cx="2460812" cy="0"/>
          </a:xfrm>
          <a:prstGeom prst="line">
            <a:avLst/>
          </a:prstGeom>
          <a:ln>
            <a:solidFill>
              <a:srgbClr val="0052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926089" y="5061472"/>
            <a:ext cx="246081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14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8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-13725" y="742871"/>
            <a:ext cx="3480770" cy="5363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961" t="24735" r="70614" b="25335"/>
          <a:stretch/>
        </p:blipFill>
        <p:spPr>
          <a:xfrm>
            <a:off x="11729276" y="728419"/>
            <a:ext cx="462586" cy="5363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Перспективы 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использования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облачных технологий</a:t>
            </a:r>
            <a:endParaRPr lang="ru-RU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69265" y="699750"/>
            <a:ext cx="7405611" cy="598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Сокращение расходов на информатизацию от 30 % в год 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</a:rPr>
              <a:t>Э</a:t>
            </a:r>
            <a:r>
              <a:rPr lang="ru-RU" sz="2800" dirty="0" smtClean="0">
                <a:solidFill>
                  <a:prstClr val="black"/>
                </a:solidFill>
              </a:rPr>
              <a:t>кономия на круглосуточной оплате сотрудников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</a:rPr>
              <a:t>И</a:t>
            </a:r>
            <a:r>
              <a:rPr lang="ru-RU" sz="2800" dirty="0" smtClean="0">
                <a:solidFill>
                  <a:prstClr val="black"/>
                </a:solidFill>
              </a:rPr>
              <a:t>сключение расходов на покупку и эксплуатационные затраты 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Делегирование рисков, связанных с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</a:rPr>
              <a:t>Р</a:t>
            </a:r>
            <a:r>
              <a:rPr lang="ru-RU" sz="2800" dirty="0" smtClean="0">
                <a:solidFill>
                  <a:prstClr val="black"/>
                </a:solidFill>
              </a:rPr>
              <a:t>ешением проблем с текучестью кадров и обучением новых сотрудников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</a:rPr>
              <a:t>Г</a:t>
            </a:r>
            <a:r>
              <a:rPr lang="ru-RU" sz="2800" dirty="0" smtClean="0">
                <a:solidFill>
                  <a:prstClr val="black"/>
                </a:solidFill>
              </a:rPr>
              <a:t>арантированностью доступности и отказоустойчивости инфраструктуры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15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-13725" y="742871"/>
            <a:ext cx="3480770" cy="5363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961" t="24735" r="70614" b="25335"/>
          <a:stretch/>
        </p:blipFill>
        <p:spPr>
          <a:xfrm>
            <a:off x="11729276" y="728419"/>
            <a:ext cx="462586" cy="5363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Перспективы 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использования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облачных технологий</a:t>
            </a:r>
            <a:endParaRPr lang="ru-RU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69265" y="699750"/>
            <a:ext cx="7405611" cy="4825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услуги «под ключ»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</a:rPr>
              <a:t>Н</a:t>
            </a:r>
            <a:r>
              <a:rPr lang="ru-RU" sz="2800" dirty="0" smtClean="0">
                <a:solidFill>
                  <a:prstClr val="black"/>
                </a:solidFill>
              </a:rPr>
              <a:t>аличие тестового периода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</a:rPr>
              <a:t>Подготовка индивидуального технического решения под задачи заказчика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</a:rPr>
              <a:t>П</a:t>
            </a:r>
            <a:r>
              <a:rPr lang="ru-RU" sz="2800" dirty="0" smtClean="0">
                <a:solidFill>
                  <a:prstClr val="black"/>
                </a:solidFill>
              </a:rPr>
              <a:t>редоставление каналов связи и услуг дата-центра в комплексе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16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316" t="17370" r="29910" b="22844"/>
          <a:stretch/>
        </p:blipFill>
        <p:spPr>
          <a:xfrm>
            <a:off x="0" y="0"/>
            <a:ext cx="12192000" cy="68657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9417" y="2138766"/>
            <a:ext cx="7842142" cy="241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prstClr val="black"/>
                </a:solidFill>
              </a:rPr>
              <a:t>БЛАГОДАРЮ ЗА ВНИМАНИЕ!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4651022"/>
            <a:ext cx="3564610" cy="1766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prstClr val="black"/>
                </a:solidFill>
              </a:rPr>
              <a:t>Докладчик: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Владимир Ланцев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sz="1700" dirty="0" smtClean="0">
              <a:solidFill>
                <a:prstClr val="black"/>
              </a:solidFill>
            </a:endParaRPr>
          </a:p>
          <a:p>
            <a:r>
              <a:rPr lang="ru-RU" sz="1700" dirty="0" smtClean="0">
                <a:solidFill>
                  <a:prstClr val="black"/>
                </a:solidFill>
              </a:rPr>
              <a:t>Красноярск, 2015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6814" y="130629"/>
            <a:ext cx="5396593" cy="1592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24" y="476407"/>
            <a:ext cx="3045140" cy="9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05423" y="1336430"/>
            <a:ext cx="7458449" cy="4687559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 smtClean="0"/>
              <a:t>Повышение </a:t>
            </a:r>
            <a:r>
              <a:rPr lang="ru-RU" sz="2800" dirty="0"/>
              <a:t>качества жизни граждан за счет использования </a:t>
            </a:r>
            <a:r>
              <a:rPr lang="ru-RU" sz="2800" dirty="0" smtClean="0"/>
              <a:t>ИКТ</a:t>
            </a:r>
            <a:endParaRPr lang="ru-RU" sz="28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/>
              <a:t>В</a:t>
            </a:r>
            <a:r>
              <a:rPr lang="ru-RU" sz="2800" dirty="0" smtClean="0"/>
              <a:t>ыравнивание </a:t>
            </a:r>
            <a:r>
              <a:rPr lang="ru-RU" sz="2800" dirty="0"/>
              <a:t>уровня развития информационного общества в субъектах </a:t>
            </a:r>
            <a:r>
              <a:rPr lang="ru-RU" sz="2800" dirty="0" smtClean="0"/>
              <a:t>РФ </a:t>
            </a:r>
            <a:endParaRPr lang="ru-RU" sz="28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/>
              <a:t>Ф</a:t>
            </a:r>
            <a:r>
              <a:rPr lang="ru-RU" sz="2800" dirty="0" smtClean="0"/>
              <a:t>ормирование </a:t>
            </a:r>
            <a:r>
              <a:rPr lang="ru-RU" sz="2800" dirty="0"/>
              <a:t>эффективной системы государственного управления на основе использования </a:t>
            </a:r>
            <a:r>
              <a:rPr lang="ru-RU" sz="2800" dirty="0" smtClean="0"/>
              <a:t>ИКТ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-6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</a:t>
            </a:r>
            <a:r>
              <a:rPr lang="ru-RU" sz="3400" spc="-6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РЕГИОНАЛЬНОЙ </a:t>
            </a:r>
            <a:r>
              <a:rPr lang="ru-RU" sz="2800" spc="-6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ИНФОРМАТИЗАЦИИ </a:t>
            </a:r>
            <a:endParaRPr lang="ru-RU" sz="2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ru-RU" dirty="0" smtClean="0"/>
              <a:t>Концепция региональной информатизации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5183" y="5362223"/>
            <a:ext cx="7125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/>
            <a:r>
              <a:rPr lang="ru-RU" b="1" kern="0" dirty="0" smtClean="0">
                <a:solidFill>
                  <a:srgbClr val="C00000"/>
                </a:solidFill>
              </a:rPr>
              <a:t>Концепция региональной информатизации утверждена  </a:t>
            </a:r>
          </a:p>
          <a:p>
            <a:pPr lvl="0" algn="r" defTabSz="914400"/>
            <a:r>
              <a:rPr lang="ru-RU" b="1" kern="0" dirty="0" smtClean="0">
                <a:solidFill>
                  <a:srgbClr val="C00000"/>
                </a:solidFill>
              </a:rPr>
              <a:t>Распоряжением Правительства РФ от </a:t>
            </a:r>
            <a:r>
              <a:rPr lang="ru-RU" b="1" kern="0" dirty="0">
                <a:solidFill>
                  <a:srgbClr val="C00000"/>
                </a:solidFill>
              </a:rPr>
              <a:t>29 декабря 2014 г. № 2769-р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E934-6296-498E-BB86-0BAE8FA3BC67}" type="slidenum">
              <a:rPr lang="ru-RU" sz="2400" b="1" smtClean="0">
                <a:solidFill>
                  <a:schemeClr val="tx1"/>
                </a:solidFill>
              </a:rPr>
              <a:pPr/>
              <a:t>2</a:t>
            </a:fld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05424" y="902677"/>
            <a:ext cx="7418612" cy="5121313"/>
          </a:xfrm>
        </p:spPr>
        <p:txBody>
          <a:bodyPr/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50,3 %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/>
              <a:t>органов </a:t>
            </a:r>
            <a:r>
              <a:rPr lang="ru-RU" sz="2800" dirty="0" smtClean="0"/>
              <a:t>государственной власти </a:t>
            </a:r>
            <a:r>
              <a:rPr lang="ru-RU" sz="2800" dirty="0"/>
              <a:t>и местного самоуправления имеют доступ к </a:t>
            </a:r>
            <a:r>
              <a:rPr lang="ru-RU" sz="2800" dirty="0" smtClean="0"/>
              <a:t>ШПД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23 %</a:t>
            </a:r>
            <a:r>
              <a:rPr lang="ru-RU" sz="2000" dirty="0" smtClean="0"/>
              <a:t> </a:t>
            </a:r>
            <a:r>
              <a:rPr lang="ru-RU" sz="2800" dirty="0"/>
              <a:t>регионов РФ можно отнести к регионам с высоким уровнем </a:t>
            </a:r>
            <a:r>
              <a:rPr lang="ru-RU" sz="2800" dirty="0" smtClean="0"/>
              <a:t>информатизации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 smtClean="0"/>
              <a:t>Ведомственные программы </a:t>
            </a:r>
            <a:r>
              <a:rPr lang="ru-RU" sz="2800" dirty="0"/>
              <a:t>информатизации </a:t>
            </a:r>
            <a:r>
              <a:rPr lang="ru-RU" sz="2800" dirty="0" smtClean="0"/>
              <a:t>требуют наличия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ресурсоемких программных мероприятий </a:t>
            </a:r>
            <a:r>
              <a:rPr lang="ru-RU" sz="2800" dirty="0" smtClean="0"/>
              <a:t>(создание виртуальных музеев, интерактивных отраслевых карт и т.д.)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ru-RU" sz="2000" dirty="0" smtClean="0"/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>
              <a:solidFill>
                <a:srgbClr val="C00000"/>
              </a:solidFill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ТЕКУЩЕЕ ПОЛОЖЕНИЕ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E934-6296-498E-BB86-0BAE8FA3BC67}" type="slidenum">
              <a:rPr lang="ru-RU" sz="2400" b="1">
                <a:solidFill>
                  <a:schemeClr val="tx1"/>
                </a:solidFill>
              </a:rPr>
              <a:pPr/>
              <a:t>3</a:t>
            </a:fld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0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ВЗГЛЯД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РЫНКА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07474"/>
              </p:ext>
            </p:extLst>
          </p:nvPr>
        </p:nvGraphicFramePr>
        <p:xfrm>
          <a:off x="4009291" y="1231777"/>
          <a:ext cx="7350370" cy="463296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359878"/>
                <a:gridCol w="5990492"/>
              </a:tblGrid>
              <a:tr h="11865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ТРЕНД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</a:tr>
              <a:tr h="118655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Цифровое рабочее место</a:t>
                      </a:r>
                    </a:p>
                  </a:txBody>
                  <a:tcPr anchor="ctr"/>
                </a:tc>
              </a:tr>
              <a:tr h="20764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Вовлечение граждан посредством множества каналов</a:t>
                      </a:r>
                    </a:p>
                  </a:txBody>
                  <a:tcPr anchor="ctr"/>
                </a:tc>
              </a:tr>
              <a:tr h="118655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Полностью открытые данные</a:t>
                      </a:r>
                    </a:p>
                  </a:txBody>
                  <a:tcPr anchor="ctr"/>
                </a:tc>
              </a:tr>
              <a:tr h="11865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Электронная идентификация граждан</a:t>
                      </a:r>
                    </a:p>
                  </a:txBody>
                  <a:tcPr anchor="ctr"/>
                </a:tc>
              </a:tr>
              <a:tr h="11865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Локальная аналитика</a:t>
                      </a:r>
                    </a:p>
                  </a:txBody>
                  <a:tcPr anchor="ctr"/>
                </a:tc>
              </a:tr>
              <a:tr h="118655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Масштабируемое взаимодействие</a:t>
                      </a:r>
                    </a:p>
                  </a:txBody>
                  <a:tcPr anchor="ctr"/>
                </a:tc>
              </a:tr>
              <a:tr h="118655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Цифровые платформы</a:t>
                      </a:r>
                    </a:p>
                  </a:txBody>
                  <a:tcPr anchor="ctr"/>
                </a:tc>
              </a:tr>
              <a:tr h="118655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Интернет вещей</a:t>
                      </a:r>
                    </a:p>
                  </a:txBody>
                  <a:tcPr anchor="ctr"/>
                </a:tc>
              </a:tr>
              <a:tr h="118655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ИТ веб-масштаба</a:t>
                      </a:r>
                    </a:p>
                  </a:txBody>
                  <a:tcPr anchor="ctr"/>
                </a:tc>
              </a:tr>
              <a:tr h="118655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Гибридные облака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32739" y="684303"/>
            <a:ext cx="73620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10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ТЕХНОЛОГИЧЕСКИХ ТРЕНДОВ ДЛЯ ПРАВИТЕЛЬСТВ В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2015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Г.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842325" y="5886241"/>
            <a:ext cx="35525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Источник: </a:t>
            </a:r>
            <a:r>
              <a:rPr kumimoji="0" lang="ru-RU" altLang="ru-RU" sz="2000" b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Gartner</a:t>
            </a:r>
            <a:r>
              <a:rPr kumimoji="0" lang="ru-RU" alt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, 2015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E934-6296-498E-BB86-0BAE8FA3BC67}" type="slidenum">
              <a:rPr lang="ru-RU" sz="2400" b="1">
                <a:solidFill>
                  <a:schemeClr val="tx1"/>
                </a:solidFill>
              </a:rPr>
              <a:pPr/>
              <a:t>4</a:t>
            </a:fld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5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ОБЛАЧНЫХ ЦОДОВ В ГОССЕКТОРЕ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905424" y="660879"/>
            <a:ext cx="7418612" cy="531538"/>
          </a:xfrm>
        </p:spPr>
        <p:txBody>
          <a:bodyPr/>
          <a:lstStyle/>
          <a:p>
            <a:r>
              <a:rPr lang="ru-RU" dirty="0" smtClean="0"/>
              <a:t> ИНФРАСТРУКТУРА ЭЛЕКТРОННОГО ПРАВИТЕЛЬСТВА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E934-6296-498E-BB86-0BAE8FA3BC67}" type="slidenum">
              <a:rPr lang="ru-RU" sz="2400" b="1">
                <a:solidFill>
                  <a:schemeClr val="tx1"/>
                </a:solidFill>
              </a:rPr>
              <a:pPr/>
              <a:t>5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1642" y="1646003"/>
            <a:ext cx="7440705" cy="365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</a:rPr>
              <a:t>Единый портал государственных и муниципальных услуг (ЕПГУ)</a:t>
            </a:r>
            <a:endParaRPr lang="ru-RU" sz="2800" dirty="0">
              <a:solidFill>
                <a:prstClr val="black"/>
              </a:solidFill>
            </a:endParaRPr>
          </a:p>
          <a:p>
            <a:pPr marL="285750" lvl="0" indent="-28575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</a:rPr>
              <a:t>Единая система идентификации и аутентификации (ЕСИА)</a:t>
            </a:r>
            <a:endParaRPr lang="ru-RU" sz="2800" dirty="0">
              <a:solidFill>
                <a:prstClr val="black"/>
              </a:solidFill>
            </a:endParaRPr>
          </a:p>
          <a:p>
            <a:pPr marL="285750" lvl="0" indent="-28575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</a:rPr>
              <a:t>Система межведомственного электронного взаимодействия (СМЭВ)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</a:rPr>
              <a:t>Федеральный реестр государственных и муниципальных услуг (ФРГУ)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90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-13726" y="742871"/>
            <a:ext cx="11743001" cy="5363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961" t="24735" r="70614" b="25335"/>
          <a:stretch/>
        </p:blipFill>
        <p:spPr>
          <a:xfrm>
            <a:off x="11729276" y="728419"/>
            <a:ext cx="462586" cy="5363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10988822" cy="460118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ЦЕНТР ОБРАБОТКИ 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ДАННЫХ</a:t>
            </a:r>
            <a:b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DATA POOL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6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8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0" y="153258"/>
            <a:ext cx="12205725" cy="1073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600" y="459650"/>
            <a:ext cx="11608523" cy="537538"/>
          </a:xfrm>
        </p:spPr>
        <p:txBody>
          <a:bodyPr>
            <a:no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КОММЕРЧЕСКИЙ ОБЛАЧНЫЙ ЦОД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0440" y="1232987"/>
            <a:ext cx="12192000" cy="5187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03043" y="134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7333488" y="3374136"/>
            <a:ext cx="0" cy="1737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2" descr="D:\Users\zdava\Desktop\Прозрачная карта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brightnessContrast bright="-14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10" t="15463" r="8858" b="15638"/>
          <a:stretch/>
        </p:blipFill>
        <p:spPr bwMode="auto">
          <a:xfrm>
            <a:off x="517333" y="1303580"/>
            <a:ext cx="1088226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 1 7"/>
          <p:cNvSpPr/>
          <p:nvPr/>
        </p:nvSpPr>
        <p:spPr>
          <a:xfrm>
            <a:off x="8888597" y="1423089"/>
            <a:ext cx="3108925" cy="1516934"/>
          </a:xfrm>
          <a:prstGeom prst="borderCallout1">
            <a:avLst>
              <a:gd name="adj1" fmla="val 107101"/>
              <a:gd name="adj2" fmla="val 46922"/>
              <a:gd name="adj3" fmla="val 155017"/>
              <a:gd name="adj4" fmla="val -11398"/>
            </a:avLst>
          </a:prstGeom>
          <a:solidFill>
            <a:srgbClr val="2962A7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ВОЗМОЖНОСТЬ ПРОВЕДЕНИЯ РЕМОНТНЫХ РАБОТ БЕЗ ОСТАНОВКИ РАБОТЫ ДАТА-ЦЕНТРА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Выноска 1 13"/>
          <p:cNvSpPr/>
          <p:nvPr/>
        </p:nvSpPr>
        <p:spPr>
          <a:xfrm>
            <a:off x="488946" y="3215625"/>
            <a:ext cx="3230988" cy="1674055"/>
          </a:xfrm>
          <a:prstGeom prst="borderCallout1">
            <a:avLst>
              <a:gd name="adj1" fmla="val 47802"/>
              <a:gd name="adj2" fmla="val 108069"/>
              <a:gd name="adj3" fmla="val 75975"/>
              <a:gd name="adj4" fmla="val 132634"/>
            </a:avLst>
          </a:prstGeom>
          <a:solidFill>
            <a:srgbClr val="2962A7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ВЫСОКАЯ НАДЕЖНОСТЬ И НЕПРЕРЫВНОСТЬ РАБОТЫ КРУГЛОСУТОЧНО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15" name="Выноска 1 14"/>
          <p:cNvSpPr/>
          <p:nvPr/>
        </p:nvSpPr>
        <p:spPr>
          <a:xfrm>
            <a:off x="488945" y="1349375"/>
            <a:ext cx="3230989" cy="1379757"/>
          </a:xfrm>
          <a:prstGeom prst="borderCallout1">
            <a:avLst>
              <a:gd name="adj1" fmla="val 111356"/>
              <a:gd name="adj2" fmla="val 133520"/>
              <a:gd name="adj3" fmla="val 53133"/>
              <a:gd name="adj4" fmla="val 106201"/>
            </a:avLst>
          </a:prstGeom>
          <a:solidFill>
            <a:srgbClr val="2962A7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КАЧЕСТВО СЕРВИСОВ СООТВЕТСТВУЕТ УРОВНЮ  МЕЖДУНАРОДНОГО СТАНДАРТУ TIA-942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22" name="Выноска 1 21"/>
          <p:cNvSpPr/>
          <p:nvPr/>
        </p:nvSpPr>
        <p:spPr>
          <a:xfrm>
            <a:off x="8888597" y="4424373"/>
            <a:ext cx="3048774" cy="1807523"/>
          </a:xfrm>
          <a:prstGeom prst="borderCallout1">
            <a:avLst>
              <a:gd name="adj1" fmla="val 65265"/>
              <a:gd name="adj2" fmla="val -5388"/>
              <a:gd name="adj3" fmla="val 54799"/>
              <a:gd name="adj4" fmla="val -23589"/>
            </a:avLst>
          </a:prstGeom>
          <a:solidFill>
            <a:srgbClr val="2962A7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СОБСТВЕННАЯ ВОЛС СЕТЬ В КРАСНОЯРСКЕ.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ГАРАНТИРОВАННАЯ ПРОПУСКНАЯ СПОСОБНОСТЬ КАНАЛОВ</a:t>
            </a:r>
          </a:p>
        </p:txBody>
      </p:sp>
      <p:sp>
        <p:nvSpPr>
          <p:cNvPr id="23" name="Выноска 1 22"/>
          <p:cNvSpPr/>
          <p:nvPr/>
        </p:nvSpPr>
        <p:spPr>
          <a:xfrm>
            <a:off x="442755" y="5754737"/>
            <a:ext cx="3277179" cy="906175"/>
          </a:xfrm>
          <a:prstGeom prst="borderCallout1">
            <a:avLst>
              <a:gd name="adj1" fmla="val 66134"/>
              <a:gd name="adj2" fmla="val 103155"/>
              <a:gd name="adj3" fmla="val 32238"/>
              <a:gd name="adj4" fmla="val 145278"/>
            </a:avLst>
          </a:prstGeom>
          <a:solidFill>
            <a:srgbClr val="2962A7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СИСТЕМЫ БЕЗОПАСНОСТИ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29319" y="2729132"/>
            <a:ext cx="1547446" cy="119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TIER 2+\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TIER 3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39129" y="3970329"/>
            <a:ext cx="1547446" cy="119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99,9%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416792" y="3372628"/>
            <a:ext cx="1547446" cy="119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24/7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747269" y="4510237"/>
            <a:ext cx="2319678" cy="119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&gt;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150 км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20437" y="5222113"/>
            <a:ext cx="2319678" cy="119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100%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7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0" y="153258"/>
            <a:ext cx="12205725" cy="1073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600" y="459650"/>
            <a:ext cx="11608523" cy="537538"/>
          </a:xfrm>
        </p:spPr>
        <p:txBody>
          <a:bodyPr>
            <a:no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РАБОТЫ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0440" y="1232987"/>
            <a:ext cx="12192000" cy="5187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03043" y="134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9" y="1828800"/>
            <a:ext cx="3847517" cy="329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75279" y="1645919"/>
            <a:ext cx="7610396" cy="4994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</a:rPr>
              <a:t>Аренда виртуальных серверов позволяет сократить инвестиционные </a:t>
            </a:r>
            <a:r>
              <a:rPr lang="ru-RU" sz="2800" dirty="0" smtClean="0">
                <a:solidFill>
                  <a:prstClr val="black"/>
                </a:solidFill>
              </a:rPr>
              <a:t>и эксплуатационные расходы</a:t>
            </a:r>
            <a:endParaRPr lang="ru-RU" sz="2800" dirty="0">
              <a:solidFill>
                <a:prstClr val="black"/>
              </a:solidFill>
            </a:endParaRP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</a:rPr>
              <a:t>Стоимость </a:t>
            </a:r>
            <a:r>
              <a:rPr lang="ru-RU" sz="2800" dirty="0">
                <a:solidFill>
                  <a:prstClr val="black"/>
                </a:solidFill>
              </a:rPr>
              <a:t>услуг  - одна из самых доступных на российском рынке 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</a:rPr>
              <a:t>Гарантии </a:t>
            </a:r>
            <a:r>
              <a:rPr lang="ru-RU" sz="2800" dirty="0">
                <a:solidFill>
                  <a:prstClr val="black"/>
                </a:solidFill>
              </a:rPr>
              <a:t>на уровне канала </a:t>
            </a:r>
            <a:r>
              <a:rPr lang="ru-RU" sz="2800" dirty="0" smtClean="0">
                <a:solidFill>
                  <a:prstClr val="black"/>
                </a:solidFill>
              </a:rPr>
              <a:t>связи</a:t>
            </a:r>
            <a:endParaRPr lang="ru-RU" sz="2800" dirty="0">
              <a:solidFill>
                <a:prstClr val="black"/>
              </a:solidFill>
            </a:endParaRP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Возможность создания закрытой </a:t>
            </a:r>
            <a:r>
              <a:rPr lang="ru-RU" sz="2800" dirty="0" smtClean="0">
                <a:solidFill>
                  <a:prstClr val="black"/>
                </a:solidFill>
              </a:rPr>
              <a:t>ИТ-экосистемы </a:t>
            </a:r>
            <a:r>
              <a:rPr lang="ru-RU" sz="2800" dirty="0">
                <a:solidFill>
                  <a:prstClr val="black"/>
                </a:solidFill>
              </a:rPr>
              <a:t>(зашифрованные каналы связи). Возможность обеспечить доступ в Интернет в удаленных и малочисленных населенных пунктах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 smtClean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8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4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13" t="33103" r="79588" b="53334"/>
          <a:stretch/>
        </p:blipFill>
        <p:spPr>
          <a:xfrm>
            <a:off x="-13726" y="742871"/>
            <a:ext cx="11743001" cy="5363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961" t="24735" r="70614" b="25335"/>
          <a:stretch/>
        </p:blipFill>
        <p:spPr>
          <a:xfrm>
            <a:off x="11729276" y="728419"/>
            <a:ext cx="462586" cy="5363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10988822" cy="460118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ПРАКТИЧЕСКИЕ </a:t>
            </a:r>
            <a:b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КЕЙСЫ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2400">
                <a:solidFill>
                  <a:schemeClr val="tx1"/>
                </a:solidFill>
              </a:rPr>
              <a:pPr/>
              <a:t>9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Рам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4_Рам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2_Рам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Универсальная форма презентации" id="{925206F2-7C52-47D6-8286-E5D840285A7F}" vid="{4D987A0E-65F7-469C-9216-979BF4F1C1FF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Универсальная форма презентации" id="{925206F2-7C52-47D6-8286-E5D840285A7F}" vid="{4D987A0E-65F7-469C-9216-979BF4F1C1FF}"/>
    </a:ext>
  </a:extLst>
</a:theme>
</file>

<file path=ppt/theme/theme6.xml><?xml version="1.0" encoding="utf-8"?>
<a:theme xmlns:a="http://schemas.openxmlformats.org/drawingml/2006/main" name="6_Рам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6463</TotalTime>
  <Words>816</Words>
  <Application>Microsoft Office PowerPoint</Application>
  <PresentationFormat>Широкоэкранный</PresentationFormat>
  <Paragraphs>200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Calibri</vt:lpstr>
      <vt:lpstr>Corbel</vt:lpstr>
      <vt:lpstr>Wingdings</vt:lpstr>
      <vt:lpstr>Wingdings 2</vt:lpstr>
      <vt:lpstr>5_Рама</vt:lpstr>
      <vt:lpstr>4_Рама</vt:lpstr>
      <vt:lpstr>2_Рама</vt:lpstr>
      <vt:lpstr>1_Тема Office</vt:lpstr>
      <vt:lpstr>2_Тема Office</vt:lpstr>
      <vt:lpstr>6_Рама</vt:lpstr>
      <vt:lpstr>Презентация PowerPoint</vt:lpstr>
      <vt:lpstr>ЦЕЛИ РЕГИОНАЛЬНОЙ ИНФОРМАТИЗАЦИИ </vt:lpstr>
      <vt:lpstr>ТЕКУЩЕЕ ПОЛОЖЕНИЕ</vt:lpstr>
      <vt:lpstr>ВЗГЛЯД  РЫНКА</vt:lpstr>
      <vt:lpstr>ОПЫТ  ОБЛАЧНЫХ ЦОДОВ В ГОССЕКТОРЕ </vt:lpstr>
      <vt:lpstr>ЦЕНТР ОБРАБОТКИ  ДАННЫХ DATA POOL</vt:lpstr>
      <vt:lpstr>ПЕРВЫЙ КОММЕРЧЕСКИЙ ОБЛАЧНЫЙ ЦОД</vt:lpstr>
      <vt:lpstr>ПРЕИМУЩЕСТВА РАБОТЫ</vt:lpstr>
      <vt:lpstr>ПРАКТИЧЕСКИЕ  КЕЙСЫ</vt:lpstr>
      <vt:lpstr>КЕЙС 1 «ОМСУ»</vt:lpstr>
      <vt:lpstr>КЕЙС 1 «ОМСУ». РЕШЕНИЕ</vt:lpstr>
      <vt:lpstr>КЕЙС 1 «ОМСУ КРАСНОЯРСКОГО КРАЯ». РЕШЕНИЕ</vt:lpstr>
      <vt:lpstr>КЕЙС 2 РЕСУРСОЕМКИЕ СЕРВИСЫ</vt:lpstr>
      <vt:lpstr>КЕЙС 2 «РЕСУРСОЕМКИЕ СЕРВИСЫ». РЕШЕНИЕ</vt:lpstr>
      <vt:lpstr>Перспективы использования облачных технологий</vt:lpstr>
      <vt:lpstr>Перспективы использования облачных технологий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Добровольская Анна Михайловна</dc:creator>
  <cp:lastModifiedBy>Ланцев Владимир Александрович</cp:lastModifiedBy>
  <cp:revision>887</cp:revision>
  <cp:lastPrinted>2015-07-03T04:13:32Z</cp:lastPrinted>
  <dcterms:created xsi:type="dcterms:W3CDTF">2014-09-26T10:35:53Z</dcterms:created>
  <dcterms:modified xsi:type="dcterms:W3CDTF">2015-10-15T02:12:40Z</dcterms:modified>
</cp:coreProperties>
</file>