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68" r:id="rId4"/>
    <p:sldId id="291" r:id="rId5"/>
    <p:sldId id="282" r:id="rId6"/>
    <p:sldId id="283" r:id="rId7"/>
    <p:sldId id="262" r:id="rId8"/>
    <p:sldId id="284" r:id="rId9"/>
    <p:sldId id="286" r:id="rId10"/>
    <p:sldId id="287" r:id="rId11"/>
    <p:sldId id="288" r:id="rId12"/>
    <p:sldId id="289" r:id="rId13"/>
    <p:sldId id="290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35F5A2-26FE-41CC-A6F8-DAD9B9FD3151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03BE20-12EF-4FDD-AECD-928A53ED4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0E61-B7FF-471A-9753-C9807580A11E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BC7A-7940-4FB1-B841-59A6BBD1E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1B6B-3AB9-4757-99B6-47DA1229EF3E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A4D3-BAA5-4245-8629-77FED79C4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14A1-D223-4955-A7B2-9BAD05117EAD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9798-1EB6-4E10-B5A2-FCF248D45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F13B-2CA7-4EEC-A82A-3603DC219E36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786B-9ADE-476A-AD3E-0116BF312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9B49-480D-42CE-A0FC-D1FF132A51F6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8832-D514-4440-9CC3-B87B6DDB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5380-1827-4DAE-B6F5-8C800D03DE43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A8CA-8426-4F0B-A03E-F7D767803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AA33-3DB0-4DDB-A07E-552D6EBBF3ED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528C-E742-47F1-AC8E-2FDE3A025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1EA9-A4A2-463D-A7BF-12FE3EC960E1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259F-6682-43B8-81B1-1D1F1D15E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C3DA-BDD9-4A96-A77E-E0C55DEB2A8F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557F-F76A-4A24-959E-7D41EA7C6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9EC9-0425-402F-8DAE-2E71269BA2CA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14E6-7D7D-448B-ADF7-C8BA67C9B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12FF-D084-4FA7-8A51-5B4C016E9A66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FB98-273C-48AA-94CB-D45518FC4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B23AD-D47A-4403-8C62-FF4BB262F98B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BCD39-013F-4322-9F0A-DB49791D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frf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cnso.citros.ru/mapns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539750" y="260350"/>
            <a:ext cx="7993063" cy="6426200"/>
            <a:chOff x="539354" y="261081"/>
            <a:chExt cx="7992761" cy="6426238"/>
          </a:xfrm>
        </p:grpSpPr>
        <p:sp>
          <p:nvSpPr>
            <p:cNvPr id="2051" name="Прямоугольник 2"/>
            <p:cNvSpPr>
              <a:spLocks noChangeArrowheads="1"/>
            </p:cNvSpPr>
            <p:nvPr/>
          </p:nvSpPr>
          <p:spPr bwMode="auto">
            <a:xfrm>
              <a:off x="2915816" y="5733258"/>
              <a:ext cx="3298553" cy="954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800" b="1">
                  <a:latin typeface="Calibri" pitchFamily="34" charset="0"/>
                </a:rPr>
                <a:t>г.Красноярск</a:t>
              </a:r>
            </a:p>
            <a:p>
              <a:pPr algn="ctr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800" b="1">
                  <a:latin typeface="Calibri" pitchFamily="34" charset="0"/>
                </a:rPr>
                <a:t> 2012</a:t>
              </a:r>
            </a:p>
          </p:txBody>
        </p:sp>
        <p:pic>
          <p:nvPicPr>
            <p:cNvPr id="2052" name="Рисунок 4" descr="Лого СПО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7023" y="261081"/>
              <a:ext cx="2900838" cy="247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" name="TextBox 5"/>
            <p:cNvSpPr txBox="1">
              <a:spLocks noChangeArrowheads="1"/>
            </p:cNvSpPr>
            <p:nvPr/>
          </p:nvSpPr>
          <p:spPr bwMode="auto">
            <a:xfrm>
              <a:off x="539354" y="2925249"/>
              <a:ext cx="7992761" cy="2862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000" b="1">
                  <a:solidFill>
                    <a:srgbClr val="FF0000"/>
                  </a:solidFill>
                  <a:latin typeface="Calibri" pitchFamily="34" charset="0"/>
                </a:rPr>
                <a:t>Предоставление государственных и муниципальных услуг в электронной форме. Организация межведомственного взаимодействия. </a:t>
              </a:r>
            </a:p>
            <a:p>
              <a:pPr algn="ctr"/>
              <a:r>
                <a:rPr lang="ru-RU" sz="3000" b="1">
                  <a:solidFill>
                    <a:srgbClr val="FF0000"/>
                  </a:solidFill>
                  <a:latin typeface="Calibri" pitchFamily="34" charset="0"/>
                </a:rPr>
                <a:t>Практический опыт внедрения в Новосибирской области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52413" y="-242888"/>
            <a:ext cx="9144001" cy="15843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Преимущества</a:t>
            </a:r>
          </a:p>
        </p:txBody>
      </p:sp>
      <p:sp>
        <p:nvSpPr>
          <p:cNvPr id="3" name="Прямоугольник 21"/>
          <p:cNvSpPr>
            <a:spLocks noChangeArrowheads="1"/>
          </p:cNvSpPr>
          <p:nvPr/>
        </p:nvSpPr>
        <p:spPr bwMode="auto">
          <a:xfrm>
            <a:off x="34925" y="1200150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Прозрачность реализации </a:t>
            </a:r>
          </a:p>
          <a:p>
            <a:pPr marL="285750" indent="-285750" algn="ctr"/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технических средств</a:t>
            </a:r>
          </a:p>
        </p:txBody>
      </p:sp>
      <p:pic>
        <p:nvPicPr>
          <p:cNvPr id="11268" name="Рисунок 3" descr="5c9a8bcbc3319cb76a6dcaac21f732d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0" y="1936750"/>
            <a:ext cx="444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52413" y="-242888"/>
            <a:ext cx="9144001" cy="15843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Преимущества</a:t>
            </a:r>
          </a:p>
        </p:txBody>
      </p:sp>
      <p:sp>
        <p:nvSpPr>
          <p:cNvPr id="3" name="Прямоугольник 21"/>
          <p:cNvSpPr>
            <a:spLocks noChangeArrowheads="1"/>
          </p:cNvSpPr>
          <p:nvPr/>
        </p:nvSpPr>
        <p:spPr bwMode="auto">
          <a:xfrm>
            <a:off x="395288" y="1498600"/>
            <a:ext cx="8353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Отсутствие лицензионных отчислений и зависимости от поставщика</a:t>
            </a:r>
          </a:p>
        </p:txBody>
      </p:sp>
      <p:pic>
        <p:nvPicPr>
          <p:cNvPr id="12292" name="Рисунок 3" descr="a4d31c0c89c70a78bd8cec4c8f19035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2133600"/>
            <a:ext cx="76184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52413" y="-242888"/>
            <a:ext cx="9144001" cy="15843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Преимущества</a:t>
            </a:r>
          </a:p>
        </p:txBody>
      </p:sp>
      <p:sp>
        <p:nvSpPr>
          <p:cNvPr id="3" name="Прямоугольник 21"/>
          <p:cNvSpPr>
            <a:spLocks noChangeArrowheads="1"/>
          </p:cNvSpPr>
          <p:nvPr/>
        </p:nvSpPr>
        <p:spPr bwMode="auto">
          <a:xfrm>
            <a:off x="250825" y="1412875"/>
            <a:ext cx="86423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Развитие функционала системы за счет модульности</a:t>
            </a:r>
          </a:p>
        </p:txBody>
      </p:sp>
      <p:pic>
        <p:nvPicPr>
          <p:cNvPr id="13316" name="Рисунок 4" descr="картинк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205038"/>
            <a:ext cx="4249737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52413" y="-242888"/>
            <a:ext cx="9144001" cy="1584326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Преимущества</a:t>
            </a:r>
          </a:p>
        </p:txBody>
      </p:sp>
      <p:sp>
        <p:nvSpPr>
          <p:cNvPr id="3" name="Прямоугольник 21"/>
          <p:cNvSpPr>
            <a:spLocks noChangeArrowheads="1"/>
          </p:cNvSpPr>
          <p:nvPr/>
        </p:nvSpPr>
        <p:spPr bwMode="auto">
          <a:xfrm>
            <a:off x="323850" y="1484313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Тиражирование системы в  рамках региона </a:t>
            </a:r>
          </a:p>
        </p:txBody>
      </p:sp>
      <p:grpSp>
        <p:nvGrpSpPr>
          <p:cNvPr id="14340" name="Группа 30"/>
          <p:cNvGrpSpPr>
            <a:grpSpLocks/>
          </p:cNvGrpSpPr>
          <p:nvPr/>
        </p:nvGrpSpPr>
        <p:grpSpPr bwMode="auto">
          <a:xfrm>
            <a:off x="1008063" y="2309813"/>
            <a:ext cx="7740650" cy="3567112"/>
            <a:chOff x="1008112" y="2309401"/>
            <a:chExt cx="7740352" cy="3567871"/>
          </a:xfrm>
        </p:grpSpPr>
        <p:pic>
          <p:nvPicPr>
            <p:cNvPr id="14341" name="Рисунок 3" descr="1_без фона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8112" y="2309401"/>
              <a:ext cx="7740352" cy="356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Рисунок 4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400506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Рисунок 5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3429000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Рисунок 6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789040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Рисунок 7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71703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Рисунок 8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479715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Рисунок 9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443711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Рисунок 10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5013176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Рисунок 11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4653136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Рисунок 12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032" y="493623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Рисунок 13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64502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Рисунок 14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328498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Рисунок 15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4221088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Рисунок 16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436510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Рисунок 17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436510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Рисунок 18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79715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Рисунок 19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4941168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Рисунок 20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472514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Рисунок 21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443711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Рисунок 22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4221088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Рисунок 23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4005064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Рисунок 24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3573016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Рисунок 25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789040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Рисунок 26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3861048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Рисунок 27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4149080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Рисунок 28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4293096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Рисунок 29" descr="Лого СПО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4797152"/>
              <a:ext cx="504056" cy="43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04664"/>
            <a:ext cx="8208912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КОНТАКТЫ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Фонд развития свободного программного обеспечения «Центр СПО»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 </a:t>
            </a:r>
            <a:endParaRPr lang="ru-RU" sz="28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Коммерческий 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директор: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+mn-cs"/>
              </a:rPr>
              <a:t>Екатерина Козлова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630073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Новосибирская область,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г.Новосибирск,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ул.Блюхера, 71/1,</a:t>
            </a: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kk@citros.ru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, 7-913-068</a:t>
            </a: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-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3283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сайт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: </a:t>
            </a:r>
            <a:r>
              <a:rPr lang="en-US" sz="2800" u="sng" dirty="0">
                <a:solidFill>
                  <a:srgbClr val="002060"/>
                </a:solidFill>
                <a:latin typeface="+mn-lt"/>
                <a:cs typeface="+mn-cs"/>
                <a:hlinkClick r:id="rId2"/>
              </a:rPr>
              <a:t>www</a:t>
            </a:r>
            <a:r>
              <a:rPr lang="ru-RU" sz="2800" u="sng" dirty="0">
                <a:solidFill>
                  <a:srgbClr val="002060"/>
                </a:solidFill>
                <a:latin typeface="+mn-lt"/>
                <a:cs typeface="+mn-cs"/>
                <a:hlinkClick r:id="rId2"/>
              </a:rPr>
              <a:t>.</a:t>
            </a:r>
            <a:r>
              <a:rPr lang="en-US" sz="2800" u="sng" dirty="0" err="1">
                <a:solidFill>
                  <a:srgbClr val="002060"/>
                </a:solidFill>
                <a:latin typeface="+mn-lt"/>
                <a:cs typeface="+mn-cs"/>
                <a:hlinkClick r:id="rId2"/>
              </a:rPr>
              <a:t>fsfrf</a:t>
            </a:r>
            <a:r>
              <a:rPr lang="ru-RU" sz="2800" u="sng" dirty="0">
                <a:solidFill>
                  <a:srgbClr val="002060"/>
                </a:solidFill>
                <a:latin typeface="+mn-lt"/>
                <a:cs typeface="+mn-cs"/>
                <a:hlinkClick r:id="rId2"/>
              </a:rPr>
              <a:t>.</a:t>
            </a:r>
            <a:r>
              <a:rPr lang="en-US" sz="2800" u="sng" dirty="0" err="1">
                <a:solidFill>
                  <a:srgbClr val="002060"/>
                </a:solidFill>
                <a:latin typeface="+mn-lt"/>
                <a:cs typeface="+mn-cs"/>
                <a:hlinkClick r:id="rId2"/>
              </a:rPr>
              <a:t>ru</a:t>
            </a:r>
            <a:endParaRPr lang="ru-RU" sz="2800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5863" y="620713"/>
            <a:ext cx="24495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130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92500" y="981075"/>
            <a:ext cx="5256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Проанализированных и доработанных региональных и муниципальных нормативно-правовых актов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1557338"/>
            <a:ext cx="18002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260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1880" y="2132856"/>
            <a:ext cx="5183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Автоматизированных услуг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3473450"/>
            <a:ext cx="2305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3000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2500" y="3906838"/>
            <a:ext cx="511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Специалистов обучено работе в системе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2536825"/>
            <a:ext cx="21605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490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1880" y="2996952"/>
            <a:ext cx="4824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Подключенных </a:t>
            </a:r>
            <a:r>
              <a:rPr lang="ru-RU" b="1" dirty="0">
                <a:latin typeface="Calibri" pitchFamily="34" charset="0"/>
              </a:rPr>
              <a:t>к </a:t>
            </a:r>
            <a:r>
              <a:rPr lang="ru-RU" b="1" dirty="0" smtClean="0">
                <a:latin typeface="Calibri" pitchFamily="34" charset="0"/>
              </a:rPr>
              <a:t>системе муниципалитетов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4337050"/>
            <a:ext cx="3024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21188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19475" y="4725988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Услуг было оказано на 1 октября 2012 года жителям Новосибирской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5712" y="260648"/>
            <a:ext cx="512371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МЕСТО МАИС ННОГО ВЗАИМОДЕЙСТВИЯ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099" name="Группа 30"/>
          <p:cNvGrpSpPr>
            <a:grpSpLocks/>
          </p:cNvGrpSpPr>
          <p:nvPr/>
        </p:nvGrpSpPr>
        <p:grpSpPr bwMode="auto">
          <a:xfrm>
            <a:off x="179388" y="1449388"/>
            <a:ext cx="9047162" cy="4859337"/>
            <a:chOff x="179388" y="1666875"/>
            <a:chExt cx="9047162" cy="4859338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4637088" y="2792412"/>
              <a:ext cx="2447925" cy="1152525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latin typeface="Impact" pitchFamily="34" charset="0"/>
                </a:rPr>
                <a:t>Письменное заявление</a:t>
              </a:r>
            </a:p>
          </p:txBody>
        </p:sp>
        <p:sp>
          <p:nvSpPr>
            <p:cNvPr id="6" name="Облако 5"/>
            <p:cNvSpPr/>
            <p:nvPr/>
          </p:nvSpPr>
          <p:spPr>
            <a:xfrm>
              <a:off x="4545013" y="1666875"/>
              <a:ext cx="2632075" cy="1106487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latin typeface="Impact" pitchFamily="34" charset="0"/>
                </a:rPr>
                <a:t>Электронное заявление</a:t>
              </a:r>
            </a:p>
          </p:txBody>
        </p:sp>
        <p:pic>
          <p:nvPicPr>
            <p:cNvPr id="7" name="Picture 2" descr="C:\Users\Kupryakov\Pictures\pg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4187" y="1751530"/>
              <a:ext cx="3344525" cy="9364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grpSp>
          <p:nvGrpSpPr>
            <p:cNvPr id="4103" name="Группа 7"/>
            <p:cNvGrpSpPr>
              <a:grpSpLocks/>
            </p:cNvGrpSpPr>
            <p:nvPr/>
          </p:nvGrpSpPr>
          <p:grpSpPr bwMode="auto">
            <a:xfrm>
              <a:off x="179388" y="3332163"/>
              <a:ext cx="3414712" cy="1290637"/>
              <a:chOff x="2178348" y="3353139"/>
              <a:chExt cx="3415322" cy="1291588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178348" y="3353138"/>
                <a:ext cx="3415322" cy="12915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2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39143" y="3533390"/>
                <a:ext cx="3024187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4" name="Группа 9"/>
            <p:cNvGrpSpPr>
              <a:grpSpLocks/>
            </p:cNvGrpSpPr>
            <p:nvPr/>
          </p:nvGrpSpPr>
          <p:grpSpPr bwMode="auto">
            <a:xfrm>
              <a:off x="179388" y="5373688"/>
              <a:ext cx="7416800" cy="1152525"/>
              <a:chOff x="378148" y="5580831"/>
              <a:chExt cx="7416824" cy="115212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78148" y="5580831"/>
                <a:ext cx="7416824" cy="1152128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pic>
            <p:nvPicPr>
              <p:cNvPr id="4121" name="Picture 7" descr="C:\Users\Kupryakov\Pictures\мвд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879" y="5668725"/>
                <a:ext cx="1442279" cy="779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2" name="Picture 4" descr="C:\Users\Kupryakov\Pictures\росреестр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6932" y="5668726"/>
                <a:ext cx="2939976" cy="77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3" name="Picture 5" descr="C:\Users\Kupryakov\Pictures\пфр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14852" y="5668726"/>
                <a:ext cx="912667" cy="77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4" name="Picture 3" descr="C:\Users\Kupryakov\Pictures\фнс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26908" y="5668726"/>
                <a:ext cx="1963808" cy="77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27758" y="6363199"/>
                <a:ext cx="1666880" cy="3697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ВЕДОМСТВА</a:t>
                </a:r>
              </a:p>
            </p:txBody>
          </p:sp>
        </p:grpSp>
        <p:grpSp>
          <p:nvGrpSpPr>
            <p:cNvPr id="4105" name="Группа 11"/>
            <p:cNvGrpSpPr>
              <a:grpSpLocks/>
            </p:cNvGrpSpPr>
            <p:nvPr/>
          </p:nvGrpSpPr>
          <p:grpSpPr bwMode="auto">
            <a:xfrm>
              <a:off x="7092950" y="2266950"/>
              <a:ext cx="2133600" cy="2874963"/>
              <a:chOff x="8351686" y="2027780"/>
              <a:chExt cx="2132960" cy="2874140"/>
            </a:xfrm>
          </p:grpSpPr>
          <p:pic>
            <p:nvPicPr>
              <p:cNvPr id="4116" name="Picture 9" descr="C:\Users\Kupryakov\Pictures\человечик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51686" y="2027780"/>
                <a:ext cx="2132960" cy="2843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608784" y="4532139"/>
                <a:ext cx="1618764" cy="3697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>
                    <a:solidFill>
                      <a:srgbClr val="37609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ЗАЯВИТЕЛЬ</a:t>
                </a:r>
              </a:p>
            </p:txBody>
          </p:sp>
        </p:grpSp>
        <p:sp>
          <p:nvSpPr>
            <p:cNvPr id="21" name="Стрелка влево 20"/>
            <p:cNvSpPr/>
            <p:nvPr/>
          </p:nvSpPr>
          <p:spPr>
            <a:xfrm>
              <a:off x="3721100" y="3463925"/>
              <a:ext cx="720725" cy="357187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Стрелка влево 21"/>
            <p:cNvSpPr/>
            <p:nvPr/>
          </p:nvSpPr>
          <p:spPr>
            <a:xfrm>
              <a:off x="3721100" y="2041525"/>
              <a:ext cx="720725" cy="357187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108" name="Группа 16"/>
            <p:cNvGrpSpPr>
              <a:grpSpLocks/>
            </p:cNvGrpSpPr>
            <p:nvPr/>
          </p:nvGrpSpPr>
          <p:grpSpPr bwMode="auto">
            <a:xfrm>
              <a:off x="1235075" y="4724400"/>
              <a:ext cx="1930400" cy="504825"/>
              <a:chOff x="2284488" y="5000630"/>
              <a:chExt cx="1930108" cy="504056"/>
            </a:xfrm>
          </p:grpSpPr>
          <p:sp>
            <p:nvSpPr>
              <p:cNvPr id="24" name="Двойная стрелка вверх/вниз 23"/>
              <p:cNvSpPr/>
              <p:nvPr/>
            </p:nvSpPr>
            <p:spPr>
              <a:xfrm>
                <a:off x="2284488" y="5000631"/>
                <a:ext cx="323801" cy="504056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Облако 24"/>
              <p:cNvSpPr/>
              <p:nvPr/>
            </p:nvSpPr>
            <p:spPr>
              <a:xfrm>
                <a:off x="2608289" y="5000631"/>
                <a:ext cx="1606307" cy="504056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>
                    <a:solidFill>
                      <a:srgbClr val="FFFFFF"/>
                    </a:solidFill>
                  </a:rPr>
                  <a:t>СМЭВ</a:t>
                </a:r>
              </a:p>
            </p:txBody>
          </p:sp>
        </p:grpSp>
        <p:grpSp>
          <p:nvGrpSpPr>
            <p:cNvPr id="4109" name="Группа 28"/>
            <p:cNvGrpSpPr>
              <a:grpSpLocks/>
            </p:cNvGrpSpPr>
            <p:nvPr/>
          </p:nvGrpSpPr>
          <p:grpSpPr bwMode="auto">
            <a:xfrm>
              <a:off x="1235075" y="2773363"/>
              <a:ext cx="1930400" cy="503237"/>
              <a:chOff x="2284488" y="5000630"/>
              <a:chExt cx="1930108" cy="504056"/>
            </a:xfrm>
          </p:grpSpPr>
          <p:sp>
            <p:nvSpPr>
              <p:cNvPr id="27" name="Двойная стрелка вверх/вниз 26"/>
              <p:cNvSpPr/>
              <p:nvPr/>
            </p:nvSpPr>
            <p:spPr>
              <a:xfrm>
                <a:off x="2284488" y="5000629"/>
                <a:ext cx="323801" cy="504057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Облако 27"/>
              <p:cNvSpPr/>
              <p:nvPr/>
            </p:nvSpPr>
            <p:spPr>
              <a:xfrm>
                <a:off x="2608289" y="5000629"/>
                <a:ext cx="1606307" cy="504057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>
                    <a:solidFill>
                      <a:srgbClr val="FFFFFF"/>
                    </a:solidFill>
                  </a:rPr>
                  <a:t>СМЭВ</a:t>
                </a:r>
              </a:p>
            </p:txBody>
          </p:sp>
        </p:grpSp>
        <p:sp>
          <p:nvSpPr>
            <p:cNvPr id="29" name="Загнутый угол 28"/>
            <p:cNvSpPr/>
            <p:nvPr/>
          </p:nvSpPr>
          <p:spPr>
            <a:xfrm>
              <a:off x="3937000" y="4121151"/>
              <a:ext cx="2447925" cy="960437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УСЛУГА</a:t>
              </a:r>
              <a:endPara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6578600" y="4295776"/>
              <a:ext cx="931863" cy="42862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99288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–ИНСТРУМЕНТ ОКАЗАНИЯ 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ЭЛЕКТРОННОМ ВИДЕ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179388" y="1449388"/>
            <a:ext cx="9047162" cy="4859337"/>
            <a:chOff x="179388" y="1666875"/>
            <a:chExt cx="9047162" cy="4859338"/>
          </a:xfrm>
        </p:grpSpPr>
        <p:sp>
          <p:nvSpPr>
            <p:cNvPr id="5" name="Горизонтальный свиток 4"/>
            <p:cNvSpPr/>
            <p:nvPr/>
          </p:nvSpPr>
          <p:spPr>
            <a:xfrm>
              <a:off x="4637088" y="2792412"/>
              <a:ext cx="2447925" cy="1152525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latin typeface="Impact" pitchFamily="34" charset="0"/>
                </a:rPr>
                <a:t>Письменное заявление</a:t>
              </a:r>
            </a:p>
          </p:txBody>
        </p:sp>
        <p:sp>
          <p:nvSpPr>
            <p:cNvPr id="6" name="Облако 5"/>
            <p:cNvSpPr/>
            <p:nvPr/>
          </p:nvSpPr>
          <p:spPr>
            <a:xfrm>
              <a:off x="4545013" y="1666875"/>
              <a:ext cx="2632075" cy="1106487"/>
            </a:xfrm>
            <a:prstGeom prst="clou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  <a:latin typeface="Impact" pitchFamily="34" charset="0"/>
                </a:rPr>
                <a:t>Электронное заявление</a:t>
              </a:r>
            </a:p>
          </p:txBody>
        </p:sp>
        <p:pic>
          <p:nvPicPr>
            <p:cNvPr id="7" name="Picture 2" descr="C:\Users\Kupryakov\Pictures\pg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14187" y="1751530"/>
              <a:ext cx="3344525" cy="9364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grpSp>
          <p:nvGrpSpPr>
            <p:cNvPr id="3" name="Группа 7"/>
            <p:cNvGrpSpPr>
              <a:grpSpLocks/>
            </p:cNvGrpSpPr>
            <p:nvPr/>
          </p:nvGrpSpPr>
          <p:grpSpPr bwMode="auto">
            <a:xfrm>
              <a:off x="179388" y="3332163"/>
              <a:ext cx="3414712" cy="1290637"/>
              <a:chOff x="2178348" y="3353139"/>
              <a:chExt cx="3415322" cy="1291588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178348" y="3353138"/>
                <a:ext cx="3415322" cy="1291589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412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39143" y="3533390"/>
                <a:ext cx="3024187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179388" y="5373688"/>
              <a:ext cx="7416800" cy="1152525"/>
              <a:chOff x="378148" y="5580831"/>
              <a:chExt cx="7416824" cy="115212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378148" y="5580831"/>
                <a:ext cx="7416824" cy="1152128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pic>
            <p:nvPicPr>
              <p:cNvPr id="4121" name="Picture 7" descr="C:\Users\Kupryakov\Pictures\мвд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88879" y="5668725"/>
                <a:ext cx="1442279" cy="779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2" name="Picture 4" descr="C:\Users\Kupryakov\Pictures\росреестр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6932" y="5668726"/>
                <a:ext cx="2939976" cy="77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3" name="Picture 5" descr="C:\Users\Kupryakov\Pictures\пфр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14852" y="5668726"/>
                <a:ext cx="912667" cy="77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4" name="Picture 3" descr="C:\Users\Kupryakov\Pictures\фнс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26908" y="5668726"/>
                <a:ext cx="1963808" cy="779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527758" y="6363199"/>
                <a:ext cx="1666880" cy="3697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ВЕДОМСТВА</a:t>
                </a:r>
              </a:p>
            </p:txBody>
          </p:sp>
        </p:grpSp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7092950" y="2266950"/>
              <a:ext cx="2133600" cy="2874963"/>
              <a:chOff x="8351686" y="2027780"/>
              <a:chExt cx="2132960" cy="2874140"/>
            </a:xfrm>
          </p:grpSpPr>
          <p:pic>
            <p:nvPicPr>
              <p:cNvPr id="4116" name="Picture 9" descr="C:\Users\Kupryakov\Pictures\человечик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51686" y="2027780"/>
                <a:ext cx="2132960" cy="2843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608784" y="4532139"/>
                <a:ext cx="1618764" cy="3697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>
                    <a:solidFill>
                      <a:srgbClr val="37609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ЗАЯВИТЕЛЬ</a:t>
                </a:r>
              </a:p>
            </p:txBody>
          </p:sp>
        </p:grpSp>
        <p:sp>
          <p:nvSpPr>
            <p:cNvPr id="21" name="Стрелка влево 20"/>
            <p:cNvSpPr/>
            <p:nvPr/>
          </p:nvSpPr>
          <p:spPr>
            <a:xfrm>
              <a:off x="3721100" y="3463925"/>
              <a:ext cx="720725" cy="357187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Стрелка влево 21"/>
            <p:cNvSpPr/>
            <p:nvPr/>
          </p:nvSpPr>
          <p:spPr>
            <a:xfrm>
              <a:off x="3721100" y="2041525"/>
              <a:ext cx="720725" cy="357187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1" name="Группа 16"/>
            <p:cNvGrpSpPr>
              <a:grpSpLocks/>
            </p:cNvGrpSpPr>
            <p:nvPr/>
          </p:nvGrpSpPr>
          <p:grpSpPr bwMode="auto">
            <a:xfrm>
              <a:off x="1235075" y="4724400"/>
              <a:ext cx="1930400" cy="504825"/>
              <a:chOff x="2284488" y="5000630"/>
              <a:chExt cx="1930108" cy="504056"/>
            </a:xfrm>
          </p:grpSpPr>
          <p:sp>
            <p:nvSpPr>
              <p:cNvPr id="24" name="Двойная стрелка вверх/вниз 23"/>
              <p:cNvSpPr/>
              <p:nvPr/>
            </p:nvSpPr>
            <p:spPr>
              <a:xfrm>
                <a:off x="2284488" y="5000631"/>
                <a:ext cx="323801" cy="504056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Облако 24"/>
              <p:cNvSpPr/>
              <p:nvPr/>
            </p:nvSpPr>
            <p:spPr>
              <a:xfrm>
                <a:off x="2608289" y="5000631"/>
                <a:ext cx="1606307" cy="504056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>
                    <a:solidFill>
                      <a:srgbClr val="FFFFFF"/>
                    </a:solidFill>
                  </a:rPr>
                  <a:t>СМЭВ</a:t>
                </a:r>
              </a:p>
            </p:txBody>
          </p:sp>
        </p:grpSp>
        <p:grpSp>
          <p:nvGrpSpPr>
            <p:cNvPr id="13" name="Группа 28"/>
            <p:cNvGrpSpPr>
              <a:grpSpLocks/>
            </p:cNvGrpSpPr>
            <p:nvPr/>
          </p:nvGrpSpPr>
          <p:grpSpPr bwMode="auto">
            <a:xfrm>
              <a:off x="1235075" y="2773363"/>
              <a:ext cx="1930400" cy="503237"/>
              <a:chOff x="2284488" y="5000630"/>
              <a:chExt cx="1930108" cy="504056"/>
            </a:xfrm>
          </p:grpSpPr>
          <p:sp>
            <p:nvSpPr>
              <p:cNvPr id="27" name="Двойная стрелка вверх/вниз 26"/>
              <p:cNvSpPr/>
              <p:nvPr/>
            </p:nvSpPr>
            <p:spPr>
              <a:xfrm>
                <a:off x="2284488" y="5000629"/>
                <a:ext cx="323801" cy="504057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Облако 27"/>
              <p:cNvSpPr/>
              <p:nvPr/>
            </p:nvSpPr>
            <p:spPr>
              <a:xfrm>
                <a:off x="2608289" y="5000629"/>
                <a:ext cx="1606307" cy="504057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>
                    <a:solidFill>
                      <a:srgbClr val="FFFFFF"/>
                    </a:solidFill>
                  </a:rPr>
                  <a:t>СМЭВ</a:t>
                </a:r>
              </a:p>
            </p:txBody>
          </p:sp>
        </p:grpSp>
        <p:sp>
          <p:nvSpPr>
            <p:cNvPr id="29" name="Загнутый угол 28"/>
            <p:cNvSpPr/>
            <p:nvPr/>
          </p:nvSpPr>
          <p:spPr>
            <a:xfrm>
              <a:off x="3937000" y="4121151"/>
              <a:ext cx="2447925" cy="960437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УСЛУГА</a:t>
              </a:r>
              <a:endPara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6578600" y="4295776"/>
              <a:ext cx="931863" cy="42862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20C8F-DFA3-4C67-8440-8A849AF6571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8525" y="2598738"/>
            <a:ext cx="2214563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Очереди и реестры ведомств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3150" y="1527175"/>
            <a:ext cx="1943100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Оперативная статистика и аналитика</a:t>
            </a:r>
          </a:p>
        </p:txBody>
      </p: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969963" y="6021388"/>
            <a:ext cx="7429500" cy="720725"/>
            <a:chOff x="2178348" y="3353139"/>
            <a:chExt cx="3415322" cy="129158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78348" y="3353139"/>
              <a:ext cx="3415322" cy="1291588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4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7735" y="3533391"/>
              <a:ext cx="1072761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Шестиугольник 9"/>
          <p:cNvSpPr/>
          <p:nvPr/>
        </p:nvSpPr>
        <p:spPr>
          <a:xfrm>
            <a:off x="5795963" y="4756150"/>
            <a:ext cx="1174750" cy="842963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СМЭВ</a:t>
            </a:r>
          </a:p>
        </p:txBody>
      </p:sp>
      <p:grpSp>
        <p:nvGrpSpPr>
          <p:cNvPr id="5128" name="Группа 38"/>
          <p:cNvGrpSpPr>
            <a:grpSpLocks/>
          </p:cNvGrpSpPr>
          <p:nvPr/>
        </p:nvGrpSpPr>
        <p:grpSpPr bwMode="auto">
          <a:xfrm>
            <a:off x="7327900" y="1455738"/>
            <a:ext cx="1162050" cy="4219575"/>
            <a:chOff x="7858148" y="1496124"/>
            <a:chExt cx="1161248" cy="4218892"/>
          </a:xfrm>
        </p:grpSpPr>
        <p:pic>
          <p:nvPicPr>
            <p:cNvPr id="5142" name="Рисунок 30" descr="загруженное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67268" y="2639132"/>
              <a:ext cx="115212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Рисунок 31" descr="fns-rossii-i-fts-rossii-obsudili-vozmozhnost-operativnogo-obmena-informatsiey-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67268" y="1496124"/>
              <a:ext cx="1152128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Рисунок 32" descr="image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67268" y="3710702"/>
              <a:ext cx="1152128" cy="977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Рисунок 33" descr="rosreestr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8148" y="4639396"/>
              <a:ext cx="1152128" cy="107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Двойная стрелка вверх/вниз 15"/>
          <p:cNvSpPr/>
          <p:nvPr/>
        </p:nvSpPr>
        <p:spPr>
          <a:xfrm>
            <a:off x="6300788" y="5599113"/>
            <a:ext cx="142875" cy="428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970713" y="5099050"/>
            <a:ext cx="357187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7088" y="3670300"/>
            <a:ext cx="2286000" cy="785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Документооборот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8525" y="1527175"/>
            <a:ext cx="2214563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Визуальное управление процессами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13150" y="2670175"/>
            <a:ext cx="1943100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Региональная система обмена данными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13150" y="3670300"/>
            <a:ext cx="1943100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Общественные приёмные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13150" y="4670425"/>
            <a:ext cx="1943100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Ситуационные центры министров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3255963" y="1527175"/>
            <a:ext cx="142875" cy="4500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113088" y="2027238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13088" y="3027363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13088" y="4098925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8" idx="3"/>
            <a:endCxn id="22" idx="1"/>
          </p:cNvCxnSpPr>
          <p:nvPr/>
        </p:nvCxnSpPr>
        <p:spPr>
          <a:xfrm>
            <a:off x="3113088" y="5099050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827088" y="4670425"/>
            <a:ext cx="2286000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Порталы органов власти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260648"/>
            <a:ext cx="828092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–ТЕХНОЛОГИЧЕСКАЯ ПЛАТФОРМА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5AE7F-E37D-4575-B978-C7A5543BE5A1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172" name="Рисунок 5" descr="кар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"/>
            <a:ext cx="828092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МАИС-Инструмент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Онлайн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мониторинга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процессов оказания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hlinkClick r:id="rId3"/>
              </a:rPr>
              <a:t>http://dcnso.citros.ru/mapnso/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4052888"/>
            <a:ext cx="9217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836613"/>
            <a:ext cx="9221788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-252413" y="-242888"/>
            <a:ext cx="9144001" cy="11255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</a:t>
            </a:r>
          </a:p>
          <a:p>
            <a:pPr algn="ctr" eaLnBrk="0" hangingPunct="0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Общий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вид интерфейса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C07A7-2AD4-4BB5-A2B2-9743B45DA2D5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513" y="-242888"/>
            <a:ext cx="9144000" cy="15827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Преимущества</a:t>
            </a: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auto">
          <a:xfrm>
            <a:off x="900113" y="14128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Свободная лицензия</a:t>
            </a:r>
          </a:p>
        </p:txBody>
      </p:sp>
      <p:pic>
        <p:nvPicPr>
          <p:cNvPr id="9221" name="Рисунок 9" descr="full_1_1_logo_без фон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313" y="2363788"/>
            <a:ext cx="46466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52413" y="-242888"/>
            <a:ext cx="9144001" cy="158432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МАИС 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Преимущества</a:t>
            </a:r>
          </a:p>
        </p:txBody>
      </p:sp>
      <p:sp>
        <p:nvSpPr>
          <p:cNvPr id="3" name="Прямоугольник 21"/>
          <p:cNvSpPr>
            <a:spLocks noChangeArrowheads="1"/>
          </p:cNvSpPr>
          <p:nvPr/>
        </p:nvSpPr>
        <p:spPr bwMode="auto">
          <a:xfrm>
            <a:off x="1042988" y="14128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3200" b="1">
                <a:solidFill>
                  <a:srgbClr val="144858"/>
                </a:solidFill>
                <a:latin typeface="Calibri" pitchFamily="34" charset="0"/>
              </a:rPr>
              <a:t>Повторное использование наработок </a:t>
            </a:r>
          </a:p>
        </p:txBody>
      </p:sp>
      <p:pic>
        <p:nvPicPr>
          <p:cNvPr id="10244" name="Рисунок 3" descr="список_без фон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2132013"/>
            <a:ext cx="537845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166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Ustas</dc:creator>
  <cp:lastModifiedBy>Лена</cp:lastModifiedBy>
  <cp:revision>120</cp:revision>
  <dcterms:created xsi:type="dcterms:W3CDTF">2012-07-30T06:58:51Z</dcterms:created>
  <dcterms:modified xsi:type="dcterms:W3CDTF">2012-10-17T16:17:17Z</dcterms:modified>
</cp:coreProperties>
</file>