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1" r:id="rId2"/>
    <p:sldId id="301" r:id="rId3"/>
    <p:sldId id="300" r:id="rId4"/>
    <p:sldId id="309" r:id="rId5"/>
    <p:sldId id="310" r:id="rId6"/>
    <p:sldId id="303" r:id="rId7"/>
    <p:sldId id="304" r:id="rId8"/>
    <p:sldId id="302" r:id="rId9"/>
    <p:sldId id="308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7F4E123-F7A0-417D-806D-A4C87EA5071E}">
          <p14:sldIdLst>
            <p14:sldId id="271"/>
            <p14:sldId id="301"/>
            <p14:sldId id="300"/>
            <p14:sldId id="309"/>
            <p14:sldId id="310"/>
            <p14:sldId id="303"/>
            <p14:sldId id="304"/>
            <p14:sldId id="302"/>
            <p14:sldId id="308"/>
            <p14:sldId id="266"/>
          </p14:sldIdLst>
        </p14:section>
        <p14:section name="Раздел без заголовка" id="{79EE9DB1-0726-47D7-AAD2-8CA84992C0E2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6C6"/>
    <a:srgbClr val="A20000"/>
    <a:srgbClr val="6B422B"/>
    <a:srgbClr val="AF815F"/>
    <a:srgbClr val="9C6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5429" autoAdjust="0"/>
  </p:normalViewPr>
  <p:slideViewPr>
    <p:cSldViewPr>
      <p:cViewPr varScale="1">
        <p:scale>
          <a:sx n="72" d="100"/>
          <a:sy n="72" d="100"/>
        </p:scale>
        <p:origin x="-4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743353943692917"/>
          <c:y val="9.3993688513334242E-2"/>
          <c:w val="0.67871975142023167"/>
          <c:h val="0.6939195612090216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"/>
                  <c:y val="2.4187788658403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Лист1!$B$3:$B$4</c:f>
              <c:strCache>
                <c:ptCount val="2"/>
                <c:pt idx="0">
                  <c:v>2013</c:v>
                </c:pt>
                <c:pt idx="1">
                  <c:v>9 мес 2014</c:v>
                </c:pt>
              </c:strCache>
            </c:strRef>
          </c:cat>
          <c:val>
            <c:numRef>
              <c:f>Лист1!$C$3:$C$4</c:f>
              <c:numCache>
                <c:formatCode>General</c:formatCode>
                <c:ptCount val="2"/>
                <c:pt idx="0">
                  <c:v>417</c:v>
                </c:pt>
                <c:pt idx="1">
                  <c:v>737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875072"/>
        <c:axId val="102556800"/>
      </c:barChart>
      <c:catAx>
        <c:axId val="101875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2556800"/>
        <c:crosses val="autoZero"/>
        <c:auto val="1"/>
        <c:lblAlgn val="ctr"/>
        <c:lblOffset val="100"/>
        <c:noMultiLvlLbl val="0"/>
      </c:catAx>
      <c:valAx>
        <c:axId val="1025568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Кол-во электронных заявлений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18750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EE17D-6287-4525-B633-0F1736BBCD2C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507FC-E0AA-4BD2-A921-299ECCAD97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386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FA573-A8B2-4076-BFEB-BAE88A8D0247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61550-21AC-44BE-B177-FC59FD61A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385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1550-21AC-44BE-B177-FC59FD61A41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975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971600" y="6703955"/>
            <a:ext cx="8172400" cy="181429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907704" y="1124744"/>
            <a:ext cx="7236296" cy="720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130425"/>
            <a:ext cx="7416824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963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3_3_1024_768.jpg"/>
          <p:cNvPicPr>
            <a:picLocks noChangeAspect="1"/>
          </p:cNvPicPr>
          <p:nvPr userDrawn="1"/>
        </p:nvPicPr>
        <p:blipFill>
          <a:blip r:embed="rId2" cstate="print"/>
          <a:srcRect l="5638" r="78999"/>
          <a:stretch>
            <a:fillRect/>
          </a:stretch>
        </p:blipFill>
        <p:spPr>
          <a:xfrm>
            <a:off x="-36512" y="0"/>
            <a:ext cx="1404789" cy="6858000"/>
          </a:xfrm>
          <a:prstGeom prst="rect">
            <a:avLst/>
          </a:prstGeom>
        </p:spPr>
      </p:pic>
      <p:pic>
        <p:nvPicPr>
          <p:cNvPr id="8" name="Picture 16" descr="Герб copy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4644"/>
            <a:ext cx="805202" cy="126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971600" y="6703955"/>
            <a:ext cx="8172400" cy="181429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955" y="87086"/>
            <a:ext cx="794156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84784"/>
            <a:ext cx="786956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3_3_1024_768.jpg"/>
          <p:cNvPicPr>
            <a:picLocks noChangeAspect="1"/>
          </p:cNvPicPr>
          <p:nvPr userDrawn="1"/>
        </p:nvPicPr>
        <p:blipFill>
          <a:blip r:embed="rId2" cstate="print"/>
          <a:srcRect l="7142" r="81588"/>
          <a:stretch>
            <a:fillRect/>
          </a:stretch>
        </p:blipFill>
        <p:spPr>
          <a:xfrm>
            <a:off x="-36512" y="0"/>
            <a:ext cx="1030514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1296144" y="1268760"/>
            <a:ext cx="7884368" cy="720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57508-AC67-410B-A50D-CE0D70AA49A4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ashkrasnoyarsk.ru/" TargetMode="External"/><Relationship Id="rId5" Type="http://schemas.openxmlformats.org/officeDocument/2006/relationships/hyperlink" Target="http://budget.admkrsk.ru/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6676" y="2402886"/>
            <a:ext cx="7245804" cy="2376264"/>
          </a:xfrm>
        </p:spPr>
        <p:txBody>
          <a:bodyPr>
            <a:noAutofit/>
          </a:bodyPr>
          <a:lstStyle/>
          <a:p>
            <a:r>
              <a:rPr lang="ru-RU" sz="5000" b="1" dirty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Информационные технологии в местном самоуправлении</a:t>
            </a:r>
          </a:p>
        </p:txBody>
      </p:sp>
      <p:pic>
        <p:nvPicPr>
          <p:cNvPr id="4" name="Рисунок 3" descr="3_3_1024_768.jpg"/>
          <p:cNvPicPr>
            <a:picLocks noChangeAspect="1"/>
          </p:cNvPicPr>
          <p:nvPr/>
        </p:nvPicPr>
        <p:blipFill>
          <a:blip r:embed="rId2" cstate="print"/>
          <a:srcRect l="5638" r="78999"/>
          <a:stretch>
            <a:fillRect/>
          </a:stretch>
        </p:blipFill>
        <p:spPr>
          <a:xfrm>
            <a:off x="-108520" y="0"/>
            <a:ext cx="1404789" cy="6858000"/>
          </a:xfrm>
          <a:prstGeom prst="rect">
            <a:avLst/>
          </a:prstGeom>
        </p:spPr>
      </p:pic>
      <p:pic>
        <p:nvPicPr>
          <p:cNvPr id="6" name="Picture 16" descr="Герб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515" y="224644"/>
            <a:ext cx="805202" cy="126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771800" y="188640"/>
            <a:ext cx="6255695" cy="900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Администрация города Красноярска</a:t>
            </a:r>
          </a:p>
          <a:p>
            <a:pPr marL="0" marR="0" lvl="0" indent="0" algn="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/>
              <a:t>Управление информатизации и связи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466655" y="6174305"/>
            <a:ext cx="7560840" cy="405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aseline="0" dirty="0" smtClean="0"/>
              <a:t>Красноярск</a:t>
            </a:r>
            <a:r>
              <a:rPr lang="ru-RU" sz="2000" dirty="0" smtClean="0"/>
              <a:t> 2014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Герб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76" y="116632"/>
            <a:ext cx="759422" cy="11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187624" y="2924944"/>
            <a:ext cx="777691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000" b="1" dirty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165422" y="5679250"/>
            <a:ext cx="7592043" cy="882098"/>
          </a:xfrm>
          <a:prstGeom prst="rect">
            <a:avLst/>
          </a:prstGeom>
        </p:spPr>
        <p:txBody>
          <a:bodyPr/>
          <a:lstStyle/>
          <a:p>
            <a:pPr marL="63500" indent="-255588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defRPr/>
            </a:pPr>
            <a:r>
              <a:rPr lang="ru-RU" sz="2000" b="1" dirty="0" smtClean="0">
                <a:solidFill>
                  <a:srgbClr val="A20000"/>
                </a:solidFill>
              </a:rPr>
              <a:t>Карасев Андрей Викторович</a:t>
            </a:r>
            <a:endParaRPr lang="ru-RU" sz="2000" b="1" dirty="0">
              <a:solidFill>
                <a:srgbClr val="A20000"/>
              </a:solidFill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defRPr/>
            </a:pPr>
            <a:r>
              <a:rPr lang="ru-RU" sz="2000" dirty="0" smtClean="0">
                <a:solidFill>
                  <a:srgbClr val="A20000"/>
                </a:solidFill>
              </a:rPr>
              <a:t>руководитель управления </a:t>
            </a:r>
            <a:r>
              <a:rPr lang="ru-RU" sz="2000" dirty="0">
                <a:solidFill>
                  <a:srgbClr val="A20000"/>
                </a:solidFill>
              </a:rPr>
              <a:t>информатизации и связи администрации </a:t>
            </a:r>
            <a:r>
              <a:rPr lang="ru-RU" sz="2000" dirty="0" smtClean="0">
                <a:solidFill>
                  <a:srgbClr val="A20000"/>
                </a:solidFill>
              </a:rPr>
              <a:t>г. Красноярска</a:t>
            </a:r>
            <a:r>
              <a:rPr lang="ru-RU" sz="2000" dirty="0">
                <a:solidFill>
                  <a:srgbClr val="A20000"/>
                </a:solidFill>
                <a:latin typeface="Opium" pitchFamily="2" charset="0"/>
              </a:rPr>
              <a:t> 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642550" y="3607922"/>
            <a:ext cx="827672" cy="795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TextBox 55"/>
          <p:cNvSpPr txBox="1">
            <a:spLocks noChangeArrowheads="1"/>
          </p:cNvSpPr>
          <p:nvPr/>
        </p:nvSpPr>
        <p:spPr bwMode="auto">
          <a:xfrm>
            <a:off x="6644639" y="3713365"/>
            <a:ext cx="22761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МФЦ, 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Центры «одного окна»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931381" y="1854747"/>
            <a:ext cx="20162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Инфоматы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, Информационные киоски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Рисунок 5" descr="http://www.compedgemedia.com/images/Callcenter2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 flipH="1">
            <a:off x="5717890" y="5350024"/>
            <a:ext cx="922317" cy="675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2" name="TextBox 55"/>
          <p:cNvSpPr txBox="1">
            <a:spLocks noChangeArrowheads="1"/>
          </p:cNvSpPr>
          <p:nvPr/>
        </p:nvSpPr>
        <p:spPr bwMode="auto">
          <a:xfrm>
            <a:off x="6931381" y="5529865"/>
            <a:ext cx="13704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Call-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центр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2" name="Picture 10" descr="T:\Presentation_rostelecom\5\5_3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851" y="1683054"/>
            <a:ext cx="899823" cy="129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53"/>
          <p:cNvSpPr txBox="1">
            <a:spLocks noChangeArrowheads="1"/>
          </p:cNvSpPr>
          <p:nvPr/>
        </p:nvSpPr>
        <p:spPr bwMode="auto">
          <a:xfrm>
            <a:off x="1414059" y="1493785"/>
            <a:ext cx="35179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Официальный сайт администрации города </a:t>
            </a:r>
            <a:r>
              <a:rPr lang="en-US" sz="1600" b="1" dirty="0" smtClean="0">
                <a:solidFill>
                  <a:srgbClr val="C00000"/>
                </a:solidFill>
              </a:rPr>
              <a:t>www.admkrsk.ru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49" name="Заголовок 1"/>
          <p:cNvSpPr>
            <a:spLocks noGrp="1"/>
          </p:cNvSpPr>
          <p:nvPr>
            <p:ph type="title"/>
          </p:nvPr>
        </p:nvSpPr>
        <p:spPr>
          <a:xfrm>
            <a:off x="1286635" y="87086"/>
            <a:ext cx="7761547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A20000"/>
                </a:solidFill>
                <a:ea typeface="+mn-ea"/>
                <a:cs typeface="+mn-cs"/>
              </a:rPr>
              <a:t>Инфраструктура доступа к услугами и сервисам</a:t>
            </a:r>
            <a:endParaRPr lang="ru-RU" sz="4000" b="1" dirty="0">
              <a:solidFill>
                <a:srgbClr val="A20000"/>
              </a:solidFill>
              <a:ea typeface="+mn-ea"/>
              <a:cs typeface="+mn-cs"/>
            </a:endParaRPr>
          </a:p>
        </p:txBody>
      </p:sp>
      <p:pic>
        <p:nvPicPr>
          <p:cNvPr id="50" name="Picture 16" descr="Герб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276" y="116632"/>
            <a:ext cx="759422" cy="11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1" descr="терминал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179049" y="1758944"/>
            <a:ext cx="752332" cy="114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4" name="Прямоугольник 53"/>
          <p:cNvSpPr/>
          <p:nvPr/>
        </p:nvSpPr>
        <p:spPr>
          <a:xfrm>
            <a:off x="3407363" y="3274944"/>
            <a:ext cx="1720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>«Виртуальная приёмная»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7" name="Рисунок 56"/>
          <p:cNvPicPr/>
          <p:nvPr/>
        </p:nvPicPr>
        <p:blipFill rotWithShape="1">
          <a:blip r:embed="rId7"/>
          <a:srcRect l="2663" t="10843" r="20447" b="9736"/>
          <a:stretch/>
        </p:blipFill>
        <p:spPr bwMode="auto">
          <a:xfrm>
            <a:off x="1251698" y="3255582"/>
            <a:ext cx="2155665" cy="11955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" t="12653" r="82847" b="78911"/>
          <a:stretch/>
        </p:blipFill>
        <p:spPr bwMode="auto">
          <a:xfrm>
            <a:off x="2108000" y="2138551"/>
            <a:ext cx="2159762" cy="674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Скругленный прямоугольник 59"/>
          <p:cNvSpPr/>
          <p:nvPr/>
        </p:nvSpPr>
        <p:spPr>
          <a:xfrm>
            <a:off x="5466796" y="1612176"/>
            <a:ext cx="3605885" cy="136677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5467996" y="3322366"/>
            <a:ext cx="3605885" cy="136677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450289" y="5004175"/>
            <a:ext cx="3605885" cy="136677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1085850" y="1440078"/>
            <a:ext cx="4204062" cy="5139271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3407363" y="3867859"/>
            <a:ext cx="17207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</a:rPr>
              <a:t>53,9 % письменных обращений</a:t>
            </a:r>
            <a:endParaRPr lang="ru-RU" sz="1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562454" y="4860447"/>
            <a:ext cx="1639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>«Муниципальные услуги»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8" name="Стрелка вниз 67"/>
          <p:cNvSpPr/>
          <p:nvPr/>
        </p:nvSpPr>
        <p:spPr>
          <a:xfrm>
            <a:off x="2915964" y="2830433"/>
            <a:ext cx="535244" cy="238527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Рисунок 68"/>
          <p:cNvPicPr/>
          <p:nvPr/>
        </p:nvPicPr>
        <p:blipFill rotWithShape="1">
          <a:blip r:embed="rId9"/>
          <a:srcRect l="2835" t="12830" r="19372" b="10652"/>
          <a:stretch/>
        </p:blipFill>
        <p:spPr bwMode="auto">
          <a:xfrm>
            <a:off x="1217141" y="4968168"/>
            <a:ext cx="2234067" cy="11976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0" name="Прямоугольник 69"/>
          <p:cNvSpPr/>
          <p:nvPr/>
        </p:nvSpPr>
        <p:spPr>
          <a:xfrm>
            <a:off x="3481272" y="5383667"/>
            <a:ext cx="17207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</a:rPr>
              <a:t>Реестр услуг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</a:rPr>
              <a:t>Электронные формы заявлений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</a:rPr>
              <a:t>Жизненные ситуации</a:t>
            </a:r>
            <a:endParaRPr lang="ru-RU" sz="12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34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ый прямоугольник 31"/>
          <p:cNvSpPr/>
          <p:nvPr/>
        </p:nvSpPr>
        <p:spPr>
          <a:xfrm>
            <a:off x="5037372" y="1561248"/>
            <a:ext cx="3956872" cy="1102667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037372" y="1439912"/>
            <a:ext cx="3963151" cy="46805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23859" y="4959170"/>
            <a:ext cx="3105345" cy="157517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36684" y="3181469"/>
            <a:ext cx="3105345" cy="157517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36684" y="1403774"/>
            <a:ext cx="3105345" cy="157517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 rot="16200000">
            <a:off x="-1139631" y="3785033"/>
            <a:ext cx="4950551" cy="36804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13189" y="53625"/>
            <a:ext cx="76873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A20000"/>
                </a:solidFill>
                <a:ea typeface="+mn-ea"/>
                <a:cs typeface="+mn-cs"/>
              </a:rPr>
              <a:t>Муниципальные услуги </a:t>
            </a:r>
          </a:p>
          <a:p>
            <a:r>
              <a:rPr lang="ru-RU" sz="4000" b="1" dirty="0" smtClean="0">
                <a:solidFill>
                  <a:srgbClr val="A20000"/>
                </a:solidFill>
                <a:ea typeface="+mn-ea"/>
                <a:cs typeface="+mn-cs"/>
              </a:rPr>
              <a:t>в электронном виде</a:t>
            </a:r>
            <a:endParaRPr lang="ru-RU" sz="4000" dirty="0"/>
          </a:p>
        </p:txBody>
      </p:sp>
      <p:pic>
        <p:nvPicPr>
          <p:cNvPr id="5" name="Picture 16" descr="Герб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76" y="116632"/>
            <a:ext cx="759422" cy="11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7" t="10660" r="68464" b="85006"/>
          <a:stretch/>
        </p:blipFill>
        <p:spPr bwMode="auto">
          <a:xfrm>
            <a:off x="2094925" y="1493785"/>
            <a:ext cx="2342060" cy="740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" t="9347" r="84407" b="83369"/>
          <a:stretch/>
        </p:blipFill>
        <p:spPr bwMode="auto">
          <a:xfrm>
            <a:off x="1898582" y="3300478"/>
            <a:ext cx="2755900" cy="74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" t="12653" r="82847" b="78911"/>
          <a:stretch/>
        </p:blipFill>
        <p:spPr bwMode="auto">
          <a:xfrm>
            <a:off x="1916705" y="5004175"/>
            <a:ext cx="2779540" cy="867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16705" y="5871949"/>
            <a:ext cx="2799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www.admkrsk.ru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87496" y="2238148"/>
            <a:ext cx="2349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www.gosuslugi.ru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98582" y="4049778"/>
            <a:ext cx="2755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www.gosuslugi.krskstate.ru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66969" y="1493785"/>
            <a:ext cx="492443" cy="504056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000" b="1" dirty="0" smtClean="0"/>
              <a:t>Заявитель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618645" y="6129300"/>
            <a:ext cx="13951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FF0000"/>
                </a:solidFill>
              </a:rPr>
              <a:t>35 услуг</a:t>
            </a:r>
            <a:endParaRPr lang="ru-RU" sz="25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78953" y="4279590"/>
            <a:ext cx="13951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FF0000"/>
                </a:solidFill>
              </a:rPr>
              <a:t>10 услуг</a:t>
            </a:r>
            <a:endParaRPr lang="ru-RU" sz="25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18645" y="2501895"/>
            <a:ext cx="13951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FF0000"/>
                </a:solidFill>
              </a:rPr>
              <a:t>14 услуг</a:t>
            </a:r>
            <a:endParaRPr lang="ru-RU" sz="2500" b="1" dirty="0">
              <a:solidFill>
                <a:srgbClr val="FF000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1533970" y="2099553"/>
            <a:ext cx="217015" cy="23039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6200000">
            <a:off x="1518352" y="3880368"/>
            <a:ext cx="217015" cy="23039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16200000">
            <a:off x="1518352" y="5672559"/>
            <a:ext cx="217015" cy="23039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037372" y="1394931"/>
            <a:ext cx="3900113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chemeClr val="accent2"/>
              </a:buClr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Реестр муниципальных услуг: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75 услуг администрации города,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21 услуга учреждений.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dirty="0" smtClean="0"/>
              <a:t>Социальная </a:t>
            </a:r>
            <a:r>
              <a:rPr lang="ru-RU" sz="1300" dirty="0"/>
              <a:t>сфера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dirty="0"/>
              <a:t>Муниципальное имущество и земельные отношения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dirty="0"/>
              <a:t>Архитектура и строительство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dirty="0"/>
              <a:t>Городское хозяйство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dirty="0"/>
              <a:t>Жилье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dirty="0"/>
              <a:t>Прочие услуги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dirty="0"/>
              <a:t>Поддержка субъектов малого и среднего предпринимательства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dirty="0"/>
              <a:t>Торговля</a:t>
            </a:r>
            <a:endParaRPr lang="ru-RU" sz="13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5877145" y="2740421"/>
            <a:ext cx="535244" cy="238527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932040" y="1439912"/>
            <a:ext cx="0" cy="5166442"/>
          </a:xfrm>
          <a:prstGeom prst="line">
            <a:avLst/>
          </a:prstGeom>
          <a:ln cmpd="dbl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0913468"/>
              </p:ext>
            </p:extLst>
          </p:nvPr>
        </p:nvGraphicFramePr>
        <p:xfrm>
          <a:off x="5292080" y="5084360"/>
          <a:ext cx="3316778" cy="157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35703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59631" y="87086"/>
            <a:ext cx="7740891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A20000"/>
                </a:solidFill>
              </a:rPr>
              <a:t>Электронные сервисы и услуги официального сайта</a:t>
            </a:r>
          </a:p>
        </p:txBody>
      </p:sp>
      <p:pic>
        <p:nvPicPr>
          <p:cNvPr id="7" name="Picture 16" descr="Герб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76" y="116632"/>
            <a:ext cx="759422" cy="11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921122" y="1436878"/>
            <a:ext cx="28012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«Личный кабинет»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35449" y="1759292"/>
            <a:ext cx="376702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4,5 тыс. граждан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Статусы по обращениям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Информация по заявкам на муниципальные услуги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Упрощенная процедура заполнения электронных форм </a:t>
            </a:r>
          </a:p>
        </p:txBody>
      </p:sp>
      <p:pic>
        <p:nvPicPr>
          <p:cNvPr id="11" name="Рисунок 10"/>
          <p:cNvPicPr/>
          <p:nvPr/>
        </p:nvPicPr>
        <p:blipFill rotWithShape="1">
          <a:blip r:embed="rId3"/>
          <a:srcRect l="26548" t="9968" r="10063" b="8544"/>
          <a:stretch/>
        </p:blipFill>
        <p:spPr bwMode="auto">
          <a:xfrm>
            <a:off x="1151620" y="1422288"/>
            <a:ext cx="3762335" cy="2720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1" t="9877" r="3888" b="7876"/>
          <a:stretch/>
        </p:blipFill>
        <p:spPr bwMode="auto">
          <a:xfrm>
            <a:off x="5035449" y="4014064"/>
            <a:ext cx="3947040" cy="252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792860" y="4509120"/>
            <a:ext cx="3242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</a:rPr>
              <a:t>«Справочник жителя города»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1650" y="4841366"/>
            <a:ext cx="3613799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Информация о: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медицинских, образовательных учреждениях города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участковых пунктах полиции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аварийно-диспетчерских службах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местах общественного доступа к сети Интернет 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430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258905" y="3834045"/>
            <a:ext cx="2458000" cy="106182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59631" y="87086"/>
            <a:ext cx="7740891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A20000"/>
                </a:solidFill>
              </a:rPr>
              <a:t>Информационная открытость официального сайта</a:t>
            </a:r>
          </a:p>
        </p:txBody>
      </p:sp>
      <p:pic>
        <p:nvPicPr>
          <p:cNvPr id="7" name="Picture 16" descr="Герб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76" y="116632"/>
            <a:ext cx="759422" cy="11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896925" y="3949459"/>
            <a:ext cx="4979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C00000"/>
                </a:solidFill>
              </a:rPr>
              <a:t>12 место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(из 162)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Коэффициент информационной открытости - </a:t>
            </a:r>
            <a:r>
              <a:rPr lang="ru-RU" sz="1600" b="1" dirty="0" smtClean="0">
                <a:solidFill>
                  <a:srgbClr val="C00000"/>
                </a:solidFill>
              </a:rPr>
              <a:t>70%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8905" y="3834045"/>
            <a:ext cx="245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rgbClr val="C00000"/>
                </a:solidFill>
              </a:rPr>
              <a:t>Рейтинг </a:t>
            </a:r>
            <a:r>
              <a:rPr lang="ru-RU" sz="1600" b="1" dirty="0">
                <a:solidFill>
                  <a:srgbClr val="C00000"/>
                </a:solidFill>
              </a:rPr>
              <a:t>информационной открытости Фонда Свободы Информации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58905" y="3834045"/>
            <a:ext cx="7617033" cy="1061826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58905" y="5255911"/>
            <a:ext cx="66080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На 01.10.2014: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Удовлетворенность населения информационной открытостью деятельности администрации города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составляет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72% от числа опрошенных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горожан;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Уровень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доступности информационных ресурсов администрации города оценен в 100%.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42054" y="1493785"/>
            <a:ext cx="7633883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buClr>
                <a:srgbClr val="A20000"/>
              </a:buClr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Реализованы:</a:t>
            </a:r>
          </a:p>
          <a:p>
            <a:pPr marL="285750" indent="-285750">
              <a:spcAft>
                <a:spcPts val="300"/>
              </a:spcAft>
              <a:buClr>
                <a:srgbClr val="A20000"/>
              </a:buCl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Общественные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обсуждения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вопросов (в формате форума), связанных с дальнейшим развитием Красноярска, с решением актуальных для города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проблем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spcAft>
                <a:spcPts val="300"/>
              </a:spcAft>
              <a:buClr>
                <a:srgbClr val="A20000"/>
              </a:buCl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Он-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лайн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опросы</a:t>
            </a:r>
          </a:p>
          <a:p>
            <a:pPr marL="285750" indent="-285750">
              <a:spcAft>
                <a:spcPts val="300"/>
              </a:spcAft>
              <a:buClr>
                <a:srgbClr val="A20000"/>
              </a:buCl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Он-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лайн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трансляции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общественных слушаний, публичных слушаний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2096725" y="3429000"/>
            <a:ext cx="535244" cy="238527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749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/>
          <p:nvPr/>
        </p:nvPicPr>
        <p:blipFill rotWithShape="1">
          <a:blip r:embed="rId2"/>
          <a:srcRect l="17339" t="7726" r="18051" b="7524"/>
          <a:stretch/>
        </p:blipFill>
        <p:spPr bwMode="auto">
          <a:xfrm>
            <a:off x="4977045" y="3654025"/>
            <a:ext cx="3975100" cy="29330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59631" y="87086"/>
            <a:ext cx="7740891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A20000"/>
                </a:solidFill>
              </a:rPr>
              <a:t>Инструменты общественного контроля</a:t>
            </a:r>
          </a:p>
        </p:txBody>
      </p:sp>
      <p:pic>
        <p:nvPicPr>
          <p:cNvPr id="7" name="Picture 16" descr="Герб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76" y="116632"/>
            <a:ext cx="759422" cy="11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 rotWithShape="1">
          <a:blip r:embed="rId4"/>
          <a:srcRect l="17869" t="8590" r="18862" b="11021"/>
          <a:stretch/>
        </p:blipFill>
        <p:spPr bwMode="auto">
          <a:xfrm>
            <a:off x="1151620" y="1448780"/>
            <a:ext cx="4275475" cy="2925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43475" y="1448780"/>
            <a:ext cx="375973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accent2"/>
              </a:buClr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«Открытый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бюджет города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Красноярска»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  <a:buClr>
                <a:schemeClr val="accent2"/>
              </a:buClr>
            </a:pP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http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://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budget.admkrsk.ru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81790" y="5859270"/>
            <a:ext cx="2295255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  <a:buClr>
                <a:schemeClr val="accent2"/>
              </a:buClr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«Наш Красноярск»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spcAft>
                <a:spcPts val="600"/>
              </a:spcAft>
              <a:buClr>
                <a:schemeClr val="accent2"/>
              </a:buClr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hlinkClick r:id="rId6"/>
              </a:rPr>
              <a:t>http://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hlinkClick r:id="rId6"/>
              </a:rPr>
              <a:t>nashkrasnoyarsk.ru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187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start\Рабочий стол\1207557055-12332.jpg"/>
          <p:cNvPicPr>
            <a:picLocks noChangeAspect="1" noChangeArrowheads="1"/>
          </p:cNvPicPr>
          <p:nvPr/>
        </p:nvPicPr>
        <p:blipFill>
          <a:blip r:embed="rId2" cstate="print"/>
          <a:srcRect t="15625" b="-3125"/>
          <a:stretch>
            <a:fillRect/>
          </a:stretch>
        </p:blipFill>
        <p:spPr bwMode="auto">
          <a:xfrm>
            <a:off x="1066528" y="1703736"/>
            <a:ext cx="4000527" cy="26253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86635" y="71414"/>
            <a:ext cx="7643083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4000" b="1" dirty="0">
                <a:solidFill>
                  <a:srgbClr val="A20000"/>
                </a:solidFill>
                <a:ea typeface="+mn-ea"/>
                <a:cs typeface="+mn-cs"/>
              </a:rPr>
              <a:t>Интерактивная система </a:t>
            </a:r>
            <a:br>
              <a:rPr lang="ru-RU" sz="4000" b="1" dirty="0">
                <a:solidFill>
                  <a:srgbClr val="A20000"/>
                </a:solidFill>
                <a:ea typeface="+mn-ea"/>
                <a:cs typeface="+mn-cs"/>
              </a:rPr>
            </a:br>
            <a:r>
              <a:rPr lang="ru-RU" sz="4000" b="1" dirty="0">
                <a:solidFill>
                  <a:srgbClr val="A20000"/>
                </a:solidFill>
                <a:ea typeface="+mn-ea"/>
                <a:cs typeface="+mn-cs"/>
              </a:rPr>
              <a:t>«Информационный киоск»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8840" y="4891271"/>
            <a:ext cx="2000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Более 1500 терминалов</a:t>
            </a:r>
            <a:endParaRPr lang="ru-RU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9" name="Picture 6" descr="image00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24280" y="1643050"/>
            <a:ext cx="5048282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" name="Picture 21" descr="терминал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4924" y="4836112"/>
            <a:ext cx="1232478" cy="169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4887035" y="5643578"/>
            <a:ext cx="2071702" cy="714380"/>
          </a:xfrm>
          <a:prstGeom prst="wedgeRectCallout">
            <a:avLst>
              <a:gd name="adj1" fmla="val 60412"/>
              <a:gd name="adj2" fmla="val -91639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0000" tIns="46800" rIns="90000" bIns="46800"/>
          <a:lstStyle/>
          <a:p>
            <a:pPr algn="ctr"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336699"/>
                </a:solidFill>
                <a:latin typeface="Calibri" pitchFamily="34" charset="0"/>
              </a:rPr>
              <a:t>Интерактивное взаимодействие с гражданами</a:t>
            </a:r>
            <a:endParaRPr lang="ru-RU" sz="1400" dirty="0"/>
          </a:p>
        </p:txBody>
      </p:sp>
      <p:sp>
        <p:nvSpPr>
          <p:cNvPr id="14" name="Овал 13"/>
          <p:cNvSpPr/>
          <p:nvPr/>
        </p:nvSpPr>
        <p:spPr>
          <a:xfrm rot="21189420">
            <a:off x="2536805" y="3122186"/>
            <a:ext cx="1071570" cy="760973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2320278" y="5605651"/>
            <a:ext cx="2071702" cy="714380"/>
          </a:xfrm>
          <a:prstGeom prst="wedgeRectCallout">
            <a:avLst>
              <a:gd name="adj1" fmla="val -84611"/>
              <a:gd name="adj2" fmla="val -8981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0000" tIns="46800" rIns="90000" bIns="46800"/>
          <a:lstStyle/>
          <a:p>
            <a:pPr algn="ctr"/>
            <a:r>
              <a:rPr lang="ru-RU" sz="1400" b="1" dirty="0" smtClean="0">
                <a:solidFill>
                  <a:srgbClr val="336699"/>
                </a:solidFill>
                <a:latin typeface="Calibri" pitchFamily="34" charset="0"/>
              </a:rPr>
              <a:t>Информирование граждан о деятельности администрации города</a:t>
            </a:r>
          </a:p>
        </p:txBody>
      </p:sp>
      <p:pic>
        <p:nvPicPr>
          <p:cNvPr id="11" name="Picture 16" descr="Герб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276" y="116632"/>
            <a:ext cx="759422" cy="11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1120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Объект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4" t="14413" b="3915"/>
          <a:stretch/>
        </p:blipFill>
        <p:spPr>
          <a:xfrm>
            <a:off x="3131840" y="1448780"/>
            <a:ext cx="5940660" cy="38804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6635" y="87086"/>
            <a:ext cx="7713888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A20000"/>
                </a:solidFill>
                <a:ea typeface="+mn-ea"/>
                <a:cs typeface="+mn-cs"/>
              </a:rPr>
              <a:t>Проект «</a:t>
            </a:r>
            <a:r>
              <a:rPr lang="ru-RU" sz="4000" b="1" dirty="0" err="1">
                <a:solidFill>
                  <a:srgbClr val="A20000"/>
                </a:solidFill>
                <a:ea typeface="+mn-ea"/>
                <a:cs typeface="+mn-cs"/>
              </a:rPr>
              <a:t>Free</a:t>
            </a:r>
            <a:r>
              <a:rPr lang="ru-RU" sz="4000" b="1" dirty="0">
                <a:solidFill>
                  <a:srgbClr val="A20000"/>
                </a:solidFill>
                <a:ea typeface="+mn-ea"/>
                <a:cs typeface="+mn-cs"/>
              </a:rPr>
              <a:t> </a:t>
            </a:r>
            <a:r>
              <a:rPr lang="ru-RU" sz="4000" b="1" dirty="0" err="1">
                <a:solidFill>
                  <a:srgbClr val="A20000"/>
                </a:solidFill>
                <a:ea typeface="+mn-ea"/>
                <a:cs typeface="+mn-cs"/>
              </a:rPr>
              <a:t>Wi-Fi</a:t>
            </a:r>
            <a:r>
              <a:rPr lang="ru-RU" sz="4000" b="1" dirty="0">
                <a:solidFill>
                  <a:srgbClr val="A20000"/>
                </a:solidFill>
                <a:ea typeface="+mn-ea"/>
                <a:cs typeface="+mn-cs"/>
              </a:rPr>
              <a:t>»</a:t>
            </a:r>
            <a:endParaRPr lang="ru-RU" sz="4000" dirty="0"/>
          </a:p>
        </p:txBody>
      </p:sp>
      <p:pic>
        <p:nvPicPr>
          <p:cNvPr id="4" name="Picture 16" descr="Герб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76" y="116632"/>
            <a:ext cx="759422" cy="11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651628" y="41076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058451" y="1400508"/>
            <a:ext cx="1981571" cy="2790309"/>
            <a:chOff x="1440178" y="1493785"/>
            <a:chExt cx="1981571" cy="2790309"/>
          </a:xfrm>
        </p:grpSpPr>
        <p:pic>
          <p:nvPicPr>
            <p:cNvPr id="10" name="Объект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178" y="1493785"/>
              <a:ext cx="1981571" cy="2790309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0793" y="1853825"/>
              <a:ext cx="1060340" cy="9122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" name="Прямоугольник 5"/>
          <p:cNvSpPr/>
          <p:nvPr/>
        </p:nvSpPr>
        <p:spPr>
          <a:xfrm>
            <a:off x="971600" y="4251573"/>
            <a:ext cx="2131416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0000"/>
                </a:solidFill>
              </a:rPr>
              <a:t>201 место</a:t>
            </a:r>
          </a:p>
          <a:p>
            <a:pPr algn="ctr"/>
            <a:r>
              <a:rPr lang="ru-RU" sz="2600" b="1" dirty="0" smtClean="0">
                <a:solidFill>
                  <a:srgbClr val="FF0000"/>
                </a:solidFill>
              </a:rPr>
              <a:t>524 точки</a:t>
            </a:r>
          </a:p>
          <a:p>
            <a:pPr algn="ctr"/>
            <a:r>
              <a:rPr lang="ru-RU" sz="2600" b="1" dirty="0" smtClean="0">
                <a:solidFill>
                  <a:srgbClr val="FF0000"/>
                </a:solidFill>
              </a:rPr>
              <a:t>9 участников </a:t>
            </a:r>
            <a:endParaRPr lang="ru-RU" sz="26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57284" y="5649051"/>
            <a:ext cx="2835315" cy="107721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sz="1600" b="1" dirty="0"/>
              <a:t>1. ЗАО "</a:t>
            </a:r>
            <a:r>
              <a:rPr lang="ru-RU" sz="1600" b="1" dirty="0" err="1"/>
              <a:t>Интертакс</a:t>
            </a:r>
            <a:r>
              <a:rPr lang="ru-RU" sz="1600" b="1" dirty="0"/>
              <a:t>" </a:t>
            </a:r>
          </a:p>
          <a:p>
            <a:r>
              <a:rPr lang="ru-RU" sz="1600" b="1" dirty="0"/>
              <a:t>2. ООО "Мульти-Нет плюс" </a:t>
            </a:r>
          </a:p>
          <a:p>
            <a:r>
              <a:rPr lang="ru-RU" sz="1600" b="1" dirty="0"/>
              <a:t>3. ООО "Райт Сайд +"</a:t>
            </a:r>
          </a:p>
          <a:p>
            <a:r>
              <a:rPr lang="ru-RU" sz="1600" b="1" dirty="0"/>
              <a:t>4. ООО "Планет</a:t>
            </a:r>
            <a:r>
              <a:rPr lang="ru-RU" sz="1600" b="1" dirty="0" smtClean="0"/>
              <a:t>"​</a:t>
            </a:r>
            <a:endParaRPr lang="ru-RU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688522" y="3469359"/>
            <a:ext cx="1345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наименование</a:t>
            </a:r>
            <a:endParaRPr lang="ru-RU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8381" y="3834045"/>
            <a:ext cx="3195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реквизиты участника</a:t>
            </a:r>
            <a:endParaRPr lang="ru-RU" sz="1400" b="1" dirty="0"/>
          </a:p>
        </p:txBody>
      </p:sp>
      <p:sp>
        <p:nvSpPr>
          <p:cNvPr id="19" name="Овал 18"/>
          <p:cNvSpPr/>
          <p:nvPr/>
        </p:nvSpPr>
        <p:spPr>
          <a:xfrm>
            <a:off x="1688521" y="3469359"/>
            <a:ext cx="1395156" cy="30777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0" name="Овал 19"/>
          <p:cNvSpPr/>
          <p:nvPr/>
        </p:nvSpPr>
        <p:spPr>
          <a:xfrm>
            <a:off x="1058451" y="3838691"/>
            <a:ext cx="1975311" cy="303131"/>
          </a:xfrm>
          <a:prstGeom prst="ellipse">
            <a:avLst/>
          </a:prstGeom>
          <a:noFill/>
          <a:ln w="3810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1" name="Прямоугольник 20"/>
          <p:cNvSpPr/>
          <p:nvPr/>
        </p:nvSpPr>
        <p:spPr>
          <a:xfrm>
            <a:off x="6372200" y="5772162"/>
            <a:ext cx="2970330" cy="8309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sz="1600" b="1" dirty="0" smtClean="0"/>
              <a:t>7</a:t>
            </a:r>
            <a:r>
              <a:rPr lang="ru-RU" sz="1600" b="1" dirty="0"/>
              <a:t>. ОАО "Ростелеком"</a:t>
            </a:r>
          </a:p>
          <a:p>
            <a:r>
              <a:rPr lang="ru-RU" sz="1600" b="1" dirty="0"/>
              <a:t>8. ООО "</a:t>
            </a:r>
            <a:r>
              <a:rPr lang="ru-RU" sz="1600" b="1" dirty="0" err="1" smtClean="0"/>
              <a:t>ЯрТВ</a:t>
            </a:r>
            <a:r>
              <a:rPr lang="ru-RU" sz="1600" b="1" dirty="0" smtClean="0"/>
              <a:t>"</a:t>
            </a:r>
          </a:p>
          <a:p>
            <a:r>
              <a:rPr lang="ru-RU" sz="1600" b="1" dirty="0"/>
              <a:t>9. ООО "Престиж - Интернет</a:t>
            </a:r>
            <a:r>
              <a:rPr lang="ru-RU" sz="1600" b="1" dirty="0" smtClean="0"/>
              <a:t>"</a:t>
            </a:r>
            <a:endParaRPr lang="ru-RU" sz="16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626895" y="5772162"/>
            <a:ext cx="3195355" cy="107721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sz="1600" b="1" dirty="0" smtClean="0"/>
              <a:t>5</a:t>
            </a:r>
            <a:r>
              <a:rPr lang="ru-RU" sz="1600" b="1" dirty="0"/>
              <a:t>. ЗАО "Эр-Телеком Холдинг" филиал в </a:t>
            </a:r>
            <a:r>
              <a:rPr lang="ru-RU" sz="1600" b="1" dirty="0" err="1"/>
              <a:t>г.Красноярск</a:t>
            </a:r>
            <a:endParaRPr lang="ru-RU" sz="1600" b="1" dirty="0"/>
          </a:p>
          <a:p>
            <a:r>
              <a:rPr lang="ru-RU" sz="1600" b="1" dirty="0" smtClean="0"/>
              <a:t>6</a:t>
            </a:r>
            <a:r>
              <a:rPr lang="ru-RU" sz="1600" b="1" dirty="0"/>
              <a:t>. ООО "РТК-Сибирь"</a:t>
            </a:r>
          </a:p>
          <a:p>
            <a:r>
              <a:rPr lang="ru-RU" sz="1600" b="1" dirty="0" smtClean="0"/>
              <a:t>​</a:t>
            </a:r>
            <a:endParaRPr lang="ru-RU" sz="16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58451" y="5649051"/>
            <a:ext cx="8014049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065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Герб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76" y="116632"/>
            <a:ext cx="759422" cy="11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86635" y="87086"/>
            <a:ext cx="7713888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A20000"/>
                </a:solidFill>
                <a:ea typeface="+mn-ea"/>
                <a:cs typeface="+mn-cs"/>
              </a:rPr>
              <a:t>Программа «Информатизация города Красноярска»</a:t>
            </a:r>
            <a:endParaRPr lang="ru-RU" sz="4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68321" y="1583795"/>
            <a:ext cx="7638630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Работы по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информатизации с 2012 года выполняются в рамках муниципальной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программы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«Информатизация города Красноярска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»;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настоящее время на согласовании в городском совете депутатов находится муниципальная программа «Информатизация города Красноярска» на 2015 год и плановый период 2016-2017 годов».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96625" y="4059070"/>
            <a:ext cx="763863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Мероприятия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муниципальной программы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на 2015 год и плановый период 2016-2017 гг. направлены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на:</a:t>
            </a:r>
          </a:p>
          <a:p>
            <a:pPr marL="342900" indent="-34290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повышение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качества жизни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населения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повышение качества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предоставления муниципальных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услуг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внедрение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новых форм взаимодействия органов власти и населения для развития информационного общества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11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3274</TotalTime>
  <Words>424</Words>
  <Application>Microsoft Office PowerPoint</Application>
  <PresentationFormat>Экран (4:3)</PresentationFormat>
  <Paragraphs>98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Информационные технологии в местном самоуправлении</vt:lpstr>
      <vt:lpstr>Инфраструктура доступа к услугами и сервисам</vt:lpstr>
      <vt:lpstr>Презентация PowerPoint</vt:lpstr>
      <vt:lpstr>Электронные сервисы и услуги официального сайта</vt:lpstr>
      <vt:lpstr>Информационная открытость официального сайта</vt:lpstr>
      <vt:lpstr>Инструменты общественного контроля</vt:lpstr>
      <vt:lpstr>Интерактивная система  «Информационный киоск»</vt:lpstr>
      <vt:lpstr>Проект «Free Wi-Fi»</vt:lpstr>
      <vt:lpstr>Программа «Информатизация города Красноярска»</vt:lpstr>
      <vt:lpstr>Презентация PowerPoint</vt:lpstr>
    </vt:vector>
  </TitlesOfParts>
  <Company>Администрация города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Тукалова</dc:creator>
  <cp:lastModifiedBy>User</cp:lastModifiedBy>
  <cp:revision>197</cp:revision>
  <dcterms:created xsi:type="dcterms:W3CDTF">2010-10-12T04:08:28Z</dcterms:created>
  <dcterms:modified xsi:type="dcterms:W3CDTF">2014-10-15T05:47:45Z</dcterms:modified>
</cp:coreProperties>
</file>