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617" r:id="rId3"/>
    <p:sldId id="619" r:id="rId4"/>
    <p:sldId id="599" r:id="rId5"/>
    <p:sldId id="594" r:id="rId6"/>
    <p:sldId id="592" r:id="rId7"/>
    <p:sldId id="608" r:id="rId8"/>
    <p:sldId id="593" r:id="rId9"/>
    <p:sldId id="610" r:id="rId10"/>
    <p:sldId id="620" r:id="rId11"/>
    <p:sldId id="622" r:id="rId12"/>
    <p:sldId id="621" r:id="rId13"/>
    <p:sldId id="623" r:id="rId14"/>
    <p:sldId id="616" r:id="rId1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3A7CCB"/>
    <a:srgbClr val="3C7BC7"/>
    <a:srgbClr val="2C5D98"/>
    <a:srgbClr val="9C603E"/>
    <a:srgbClr val="6B422B"/>
    <a:srgbClr val="003399"/>
    <a:srgbClr val="A20000"/>
    <a:srgbClr val="E8E6C6"/>
    <a:srgbClr val="AF8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344" autoAdjust="0"/>
  </p:normalViewPr>
  <p:slideViewPr>
    <p:cSldViewPr>
      <p:cViewPr>
        <p:scale>
          <a:sx n="90" d="100"/>
          <a:sy n="90" d="100"/>
        </p:scale>
        <p:origin x="-153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10.532</c:v>
                </c:pt>
                <c:pt idx="1">
                  <c:v>10.039</c:v>
                </c:pt>
                <c:pt idx="2">
                  <c:v>9.7150000000000016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919552"/>
        <c:axId val="114245632"/>
        <c:axId val="0"/>
      </c:bar3DChart>
      <c:catAx>
        <c:axId val="11291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245632"/>
        <c:crosses val="autoZero"/>
        <c:auto val="1"/>
        <c:lblAlgn val="ctr"/>
        <c:lblOffset val="100"/>
        <c:noMultiLvlLbl val="0"/>
      </c:catAx>
      <c:valAx>
        <c:axId val="11424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29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взысканной задолженности в консолидированный бюджет</c:v>
                </c:pt>
              </c:strCache>
            </c:strRef>
          </c:tx>
          <c:spPr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marker>
            <c:symbol val="triangle"/>
            <c:size val="10"/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</c:marker>
          <c:dPt>
            <c:idx val="1"/>
            <c:bubble3D val="0"/>
            <c:spPr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2011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</c:v>
                </c:pt>
                <c:pt idx="1">
                  <c:v>685</c:v>
                </c:pt>
                <c:pt idx="2">
                  <c:v>1272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взысканной задолженности в бюджет города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triangle"/>
            <c:size val="1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1356507191257206E-3"/>
                  <c:y val="2.093023255813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034760786886527E-3"/>
                  <c:y val="1.62790697674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2011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214</c:v>
                </c:pt>
                <c:pt idx="1">
                  <c:v>238</c:v>
                </c:pt>
                <c:pt idx="2">
                  <c:v>395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52576"/>
        <c:axId val="114246784"/>
      </c:lineChart>
      <c:catAx>
        <c:axId val="3535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246784"/>
        <c:crosses val="autoZero"/>
        <c:auto val="1"/>
        <c:lblAlgn val="ctr"/>
        <c:lblOffset val="100"/>
        <c:noMultiLvlLbl val="0"/>
      </c:catAx>
      <c:valAx>
        <c:axId val="11424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5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54481610272754"/>
          <c:y val="5.4578648599157648E-2"/>
          <c:w val="0.31204823173989638"/>
          <c:h val="0.9117729353598245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70162565984643E-2"/>
          <c:y val="0.13677336847650653"/>
          <c:w val="0.43300494544977963"/>
          <c:h val="0.59181964908277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поступлений НДФЛ от доходов полученных от сдачи в аренду жилых помещений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41801680760204E-17"/>
                  <c:y val="-1.598052473164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36718128570401E-3"/>
                  <c:y val="-5.3268415772148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87343625714081E-3"/>
                  <c:y val="-1.085983611783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222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trendlineType val="linear"/>
            <c:dispRSqr val="0"/>
            <c:dispEq val="0"/>
          </c:trendline>
          <c:cat>
            <c:numRef>
              <c:f>Лист1!$A$2:$A$4</c:f>
              <c:numCache>
                <c:formatCode>m/d/yyyy</c:formatCode>
                <c:ptCount val="3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19.2</c:v>
                </c:pt>
                <c:pt idx="1">
                  <c:v>21.3</c:v>
                </c:pt>
                <c:pt idx="2">
                  <c:v>24.1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91104"/>
        <c:axId val="35639808"/>
      </c:barChart>
      <c:dateAx>
        <c:axId val="1549911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639808"/>
        <c:crosses val="autoZero"/>
        <c:auto val="1"/>
        <c:lblOffset val="100"/>
        <c:baseTimeUnit val="years"/>
      </c:dateAx>
      <c:valAx>
        <c:axId val="3563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99110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2546709553639335"/>
          <c:y val="0.35749720746406116"/>
          <c:w val="0.33003956874816781"/>
          <c:h val="0.2330495995377611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02A0E-7425-476F-848C-F7E1B13B8319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46769F4-FE9D-46A5-BA6E-A7402D0D34F9}">
      <dgm:prSet phldrT="[Текст]" custT="1"/>
      <dgm:spPr/>
      <dgm:t>
        <a:bodyPr/>
        <a:lstStyle/>
        <a:p>
          <a:r>
            <a:rPr lang="ru-RU" sz="1400" b="1" dirty="0" smtClean="0"/>
            <a:t>Совместная работа с налоговыми органами, судебными приставами по повышению налоговой дисциплины</a:t>
          </a:r>
          <a:endParaRPr lang="ru-RU" sz="1400" b="1" dirty="0"/>
        </a:p>
      </dgm:t>
    </dgm:pt>
    <dgm:pt modelId="{5BAEE879-C458-4C91-B62E-EA112CB4D45E}" type="parTrans" cxnId="{FFABD294-76F7-417D-BB34-1847345A6385}">
      <dgm:prSet/>
      <dgm:spPr/>
      <dgm:t>
        <a:bodyPr/>
        <a:lstStyle/>
        <a:p>
          <a:endParaRPr lang="ru-RU" sz="1400" b="1"/>
        </a:p>
      </dgm:t>
    </dgm:pt>
    <dgm:pt modelId="{5FBE0AD0-DC6A-4AB4-8E71-8728851FC096}" type="sibTrans" cxnId="{FFABD294-76F7-417D-BB34-1847345A6385}">
      <dgm:prSet/>
      <dgm:spPr/>
      <dgm:t>
        <a:bodyPr/>
        <a:lstStyle/>
        <a:p>
          <a:endParaRPr lang="ru-RU" sz="1400" b="1"/>
        </a:p>
      </dgm:t>
    </dgm:pt>
    <dgm:pt modelId="{2EB5AC1A-DD7A-4DEE-AD13-F63F2FD749D3}">
      <dgm:prSet phldrT="[Текст]" custT="1"/>
      <dgm:spPr/>
      <dgm:t>
        <a:bodyPr/>
        <a:lstStyle/>
        <a:p>
          <a:r>
            <a:rPr lang="ru-RU" sz="1400" b="1" dirty="0" smtClean="0"/>
            <a:t>Работа районных комиссий по взысканию задолженности по налоговым доходам в консолидированный бюджет</a:t>
          </a:r>
          <a:endParaRPr lang="ru-RU" sz="1400" b="1" dirty="0"/>
        </a:p>
      </dgm:t>
    </dgm:pt>
    <dgm:pt modelId="{EE134F7C-C1F8-4AE0-B507-31B577C44C83}" type="parTrans" cxnId="{497675A5-44ED-4B86-A7FF-F782522C9B5F}">
      <dgm:prSet/>
      <dgm:spPr/>
      <dgm:t>
        <a:bodyPr/>
        <a:lstStyle/>
        <a:p>
          <a:endParaRPr lang="ru-RU" sz="1400" b="1"/>
        </a:p>
      </dgm:t>
    </dgm:pt>
    <dgm:pt modelId="{9BA43518-F295-4D6C-A3B7-222EC8636C4D}" type="sibTrans" cxnId="{497675A5-44ED-4B86-A7FF-F782522C9B5F}">
      <dgm:prSet/>
      <dgm:spPr/>
      <dgm:t>
        <a:bodyPr/>
        <a:lstStyle/>
        <a:p>
          <a:endParaRPr lang="ru-RU" sz="1400" b="1"/>
        </a:p>
      </dgm:t>
    </dgm:pt>
    <dgm:pt modelId="{8969C11C-D48F-4CBF-9B58-F7E6EBB9BD41}">
      <dgm:prSet phldrT="[Текст]" custT="1"/>
      <dgm:spPr/>
      <dgm:t>
        <a:bodyPr/>
        <a:lstStyle/>
        <a:p>
          <a:r>
            <a:rPr lang="ru-RU" sz="1400" b="1" dirty="0" smtClean="0"/>
            <a:t>Выявление граждан, сдающих в аренду жилье для привлечения их к уплате НДФЛ или покупке патента</a:t>
          </a:r>
          <a:endParaRPr lang="ru-RU" sz="1400" b="1" dirty="0"/>
        </a:p>
      </dgm:t>
    </dgm:pt>
    <dgm:pt modelId="{411731A7-90B7-414A-8EF5-EABCC4AC2CF2}" type="parTrans" cxnId="{8901AE7F-6FF3-40D6-8D17-FC41DB00F5AC}">
      <dgm:prSet/>
      <dgm:spPr/>
      <dgm:t>
        <a:bodyPr/>
        <a:lstStyle/>
        <a:p>
          <a:endParaRPr lang="ru-RU" sz="1400" b="1"/>
        </a:p>
      </dgm:t>
    </dgm:pt>
    <dgm:pt modelId="{B9144D14-FAB5-43A1-B01E-D057F010C4B0}" type="sibTrans" cxnId="{8901AE7F-6FF3-40D6-8D17-FC41DB00F5AC}">
      <dgm:prSet/>
      <dgm:spPr/>
      <dgm:t>
        <a:bodyPr/>
        <a:lstStyle/>
        <a:p>
          <a:endParaRPr lang="ru-RU" sz="1400" b="1"/>
        </a:p>
      </dgm:t>
    </dgm:pt>
    <dgm:pt modelId="{352220FA-8D13-4BFF-A5C4-7E2C6100B39C}">
      <dgm:prSet phldrT="[Текст]" custT="1"/>
      <dgm:spPr/>
      <dgm:t>
        <a:bodyPr/>
        <a:lstStyle/>
        <a:p>
          <a:r>
            <a:rPr lang="ru-RU" sz="1400" b="1" dirty="0" smtClean="0"/>
            <a:t>Организация контроля за уплатой ЕНВД</a:t>
          </a:r>
          <a:endParaRPr lang="ru-RU" sz="1400" b="1" dirty="0"/>
        </a:p>
      </dgm:t>
    </dgm:pt>
    <dgm:pt modelId="{953BE64E-5D24-462D-A798-9CFBBB4A5B3C}" type="parTrans" cxnId="{6E82A38A-9D0B-4AEF-BC4B-CC7747CA47CD}">
      <dgm:prSet/>
      <dgm:spPr/>
      <dgm:t>
        <a:bodyPr/>
        <a:lstStyle/>
        <a:p>
          <a:endParaRPr lang="ru-RU" sz="1400" b="1"/>
        </a:p>
      </dgm:t>
    </dgm:pt>
    <dgm:pt modelId="{E441FC66-6BD2-4478-9411-7ECFA68D5342}" type="sibTrans" cxnId="{6E82A38A-9D0B-4AEF-BC4B-CC7747CA47CD}">
      <dgm:prSet/>
      <dgm:spPr/>
      <dgm:t>
        <a:bodyPr/>
        <a:lstStyle/>
        <a:p>
          <a:endParaRPr lang="ru-RU" sz="1400" b="1"/>
        </a:p>
      </dgm:t>
    </dgm:pt>
    <dgm:pt modelId="{6605F4E8-CBAF-4DB0-BD4F-140519AD5662}">
      <dgm:prSet phldrT="[Текст]" custT="1"/>
      <dgm:spPr/>
      <dgm:t>
        <a:bodyPr/>
        <a:lstStyle/>
        <a:p>
          <a:r>
            <a:rPr lang="ru-RU" sz="1400" b="1" dirty="0" smtClean="0"/>
            <a:t>Работа комиссий по легализации заработной платы и обеспечению прав граждан на вознаграждение за труд</a:t>
          </a:r>
          <a:endParaRPr lang="ru-RU" sz="1400" b="1" dirty="0"/>
        </a:p>
      </dgm:t>
    </dgm:pt>
    <dgm:pt modelId="{19A53F03-F36B-447B-99ED-5BD632470261}" type="parTrans" cxnId="{11302D53-232A-4419-B5D4-360823CE3C7F}">
      <dgm:prSet/>
      <dgm:spPr/>
      <dgm:t>
        <a:bodyPr/>
        <a:lstStyle/>
        <a:p>
          <a:endParaRPr lang="ru-RU" sz="1400" b="1"/>
        </a:p>
      </dgm:t>
    </dgm:pt>
    <dgm:pt modelId="{01D19F40-A761-4ED0-97E2-792AFB9F8D65}" type="sibTrans" cxnId="{11302D53-232A-4419-B5D4-360823CE3C7F}">
      <dgm:prSet/>
      <dgm:spPr/>
      <dgm:t>
        <a:bodyPr/>
        <a:lstStyle/>
        <a:p>
          <a:endParaRPr lang="ru-RU" sz="1400" b="1"/>
        </a:p>
      </dgm:t>
    </dgm:pt>
    <dgm:pt modelId="{1EA0A759-C08E-4603-8EBD-1E181B7657AD}" type="pres">
      <dgm:prSet presAssocID="{78C02A0E-7425-476F-848C-F7E1B13B83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5E864-B9B1-4A77-B08D-C27D6093726B}" type="pres">
      <dgm:prSet presAssocID="{78C02A0E-7425-476F-848C-F7E1B13B8319}" presName="cycle" presStyleCnt="0"/>
      <dgm:spPr/>
      <dgm:t>
        <a:bodyPr/>
        <a:lstStyle/>
        <a:p>
          <a:endParaRPr lang="ru-RU"/>
        </a:p>
      </dgm:t>
    </dgm:pt>
    <dgm:pt modelId="{FF807CB7-345E-42E9-A9BB-4A231D586FF5}" type="pres">
      <dgm:prSet presAssocID="{C46769F4-FE9D-46A5-BA6E-A7402D0D34F9}" presName="nodeFirstNode" presStyleLbl="node1" presStyleIdx="0" presStyleCnt="5" custScaleX="109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BA354-7DD6-41F1-84CD-35AF348E300C}" type="pres">
      <dgm:prSet presAssocID="{5FBE0AD0-DC6A-4AB4-8E71-8728851FC09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75D1AB-3202-4130-A50A-BFA213221FF4}" type="pres">
      <dgm:prSet presAssocID="{2EB5AC1A-DD7A-4DEE-AD13-F63F2FD749D3}" presName="nodeFollowingNodes" presStyleLbl="node1" presStyleIdx="1" presStyleCnt="5" custScaleX="110452" custRadScaleRad="91742" custRadScaleInc="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0D851-A004-4091-9248-CA9B19E5E5A6}" type="pres">
      <dgm:prSet presAssocID="{8969C11C-D48F-4CBF-9B58-F7E6EBB9BD41}" presName="nodeFollowingNodes" presStyleLbl="node1" presStyleIdx="2" presStyleCnt="5" custScaleX="106754" custRadScaleRad="91143" custRadScaleInc="238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E0E33-1E60-4B76-A6BA-DD679515C6ED}" type="pres">
      <dgm:prSet presAssocID="{352220FA-8D13-4BFF-A5C4-7E2C6100B39C}" presName="nodeFollowingNodes" presStyleLbl="node1" presStyleIdx="3" presStyleCnt="5" custRadScaleRad="99333" custRadScaleInc="36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2813-8D81-4510-83E6-23E1AA5C57ED}" type="pres">
      <dgm:prSet presAssocID="{6605F4E8-CBAF-4DB0-BD4F-140519AD5662}" presName="nodeFollowingNodes" presStyleLbl="node1" presStyleIdx="4" presStyleCnt="5" custScaleX="113222" custRadScaleRad="100564" custRadScaleInc="-277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BD294-76F7-417D-BB34-1847345A6385}" srcId="{78C02A0E-7425-476F-848C-F7E1B13B8319}" destId="{C46769F4-FE9D-46A5-BA6E-A7402D0D34F9}" srcOrd="0" destOrd="0" parTransId="{5BAEE879-C458-4C91-B62E-EA112CB4D45E}" sibTransId="{5FBE0AD0-DC6A-4AB4-8E71-8728851FC096}"/>
    <dgm:cxn modelId="{11302D53-232A-4419-B5D4-360823CE3C7F}" srcId="{78C02A0E-7425-476F-848C-F7E1B13B8319}" destId="{6605F4E8-CBAF-4DB0-BD4F-140519AD5662}" srcOrd="4" destOrd="0" parTransId="{19A53F03-F36B-447B-99ED-5BD632470261}" sibTransId="{01D19F40-A761-4ED0-97E2-792AFB9F8D65}"/>
    <dgm:cxn modelId="{2EF8536E-35B8-4A43-8911-95754A400423}" type="presOf" srcId="{5FBE0AD0-DC6A-4AB4-8E71-8728851FC096}" destId="{868BA354-7DD6-41F1-84CD-35AF348E300C}" srcOrd="0" destOrd="0" presId="urn:microsoft.com/office/officeart/2005/8/layout/cycle3"/>
    <dgm:cxn modelId="{7648FF90-3777-48C4-83CD-C278B84A83E6}" type="presOf" srcId="{78C02A0E-7425-476F-848C-F7E1B13B8319}" destId="{1EA0A759-C08E-4603-8EBD-1E181B7657AD}" srcOrd="0" destOrd="0" presId="urn:microsoft.com/office/officeart/2005/8/layout/cycle3"/>
    <dgm:cxn modelId="{6E82A38A-9D0B-4AEF-BC4B-CC7747CA47CD}" srcId="{78C02A0E-7425-476F-848C-F7E1B13B8319}" destId="{352220FA-8D13-4BFF-A5C4-7E2C6100B39C}" srcOrd="3" destOrd="0" parTransId="{953BE64E-5D24-462D-A798-9CFBBB4A5B3C}" sibTransId="{E441FC66-6BD2-4478-9411-7ECFA68D5342}"/>
    <dgm:cxn modelId="{F2354A25-0C61-4F18-A97F-19B2F8806B74}" type="presOf" srcId="{C46769F4-FE9D-46A5-BA6E-A7402D0D34F9}" destId="{FF807CB7-345E-42E9-A9BB-4A231D586FF5}" srcOrd="0" destOrd="0" presId="urn:microsoft.com/office/officeart/2005/8/layout/cycle3"/>
    <dgm:cxn modelId="{EA65F4D3-0778-4DF4-9AF0-9B5B39CDDE27}" type="presOf" srcId="{352220FA-8D13-4BFF-A5C4-7E2C6100B39C}" destId="{B96E0E33-1E60-4B76-A6BA-DD679515C6ED}" srcOrd="0" destOrd="0" presId="urn:microsoft.com/office/officeart/2005/8/layout/cycle3"/>
    <dgm:cxn modelId="{8901AE7F-6FF3-40D6-8D17-FC41DB00F5AC}" srcId="{78C02A0E-7425-476F-848C-F7E1B13B8319}" destId="{8969C11C-D48F-4CBF-9B58-F7E6EBB9BD41}" srcOrd="2" destOrd="0" parTransId="{411731A7-90B7-414A-8EF5-EABCC4AC2CF2}" sibTransId="{B9144D14-FAB5-43A1-B01E-D057F010C4B0}"/>
    <dgm:cxn modelId="{73470F56-498A-4BEA-B550-B8FAE0D609FC}" type="presOf" srcId="{6605F4E8-CBAF-4DB0-BD4F-140519AD5662}" destId="{823D2813-8D81-4510-83E6-23E1AA5C57ED}" srcOrd="0" destOrd="0" presId="urn:microsoft.com/office/officeart/2005/8/layout/cycle3"/>
    <dgm:cxn modelId="{408CB630-1DC0-40CE-A530-421E8B612F41}" type="presOf" srcId="{2EB5AC1A-DD7A-4DEE-AD13-F63F2FD749D3}" destId="{3F75D1AB-3202-4130-A50A-BFA213221FF4}" srcOrd="0" destOrd="0" presId="urn:microsoft.com/office/officeart/2005/8/layout/cycle3"/>
    <dgm:cxn modelId="{497675A5-44ED-4B86-A7FF-F782522C9B5F}" srcId="{78C02A0E-7425-476F-848C-F7E1B13B8319}" destId="{2EB5AC1A-DD7A-4DEE-AD13-F63F2FD749D3}" srcOrd="1" destOrd="0" parTransId="{EE134F7C-C1F8-4AE0-B507-31B577C44C83}" sibTransId="{9BA43518-F295-4D6C-A3B7-222EC8636C4D}"/>
    <dgm:cxn modelId="{A30F19D9-9B9B-4E6F-995D-DEB1E1019F59}" type="presOf" srcId="{8969C11C-D48F-4CBF-9B58-F7E6EBB9BD41}" destId="{44B0D851-A004-4091-9248-CA9B19E5E5A6}" srcOrd="0" destOrd="0" presId="urn:microsoft.com/office/officeart/2005/8/layout/cycle3"/>
    <dgm:cxn modelId="{20E09849-B281-4375-BB4A-876ED9EE4F67}" type="presParOf" srcId="{1EA0A759-C08E-4603-8EBD-1E181B7657AD}" destId="{6145E864-B9B1-4A77-B08D-C27D6093726B}" srcOrd="0" destOrd="0" presId="urn:microsoft.com/office/officeart/2005/8/layout/cycle3"/>
    <dgm:cxn modelId="{E5712996-9BC1-4856-A28F-49EE818567D8}" type="presParOf" srcId="{6145E864-B9B1-4A77-B08D-C27D6093726B}" destId="{FF807CB7-345E-42E9-A9BB-4A231D586FF5}" srcOrd="0" destOrd="0" presId="urn:microsoft.com/office/officeart/2005/8/layout/cycle3"/>
    <dgm:cxn modelId="{5D7BF2D6-4831-41A1-AF5C-9B43A3B55B6A}" type="presParOf" srcId="{6145E864-B9B1-4A77-B08D-C27D6093726B}" destId="{868BA354-7DD6-41F1-84CD-35AF348E300C}" srcOrd="1" destOrd="0" presId="urn:microsoft.com/office/officeart/2005/8/layout/cycle3"/>
    <dgm:cxn modelId="{686C34D9-C43E-4239-B1B8-7F26F6A05C3B}" type="presParOf" srcId="{6145E864-B9B1-4A77-B08D-C27D6093726B}" destId="{3F75D1AB-3202-4130-A50A-BFA213221FF4}" srcOrd="2" destOrd="0" presId="urn:microsoft.com/office/officeart/2005/8/layout/cycle3"/>
    <dgm:cxn modelId="{AD297B68-225A-4C83-B68C-8B9401CF54A8}" type="presParOf" srcId="{6145E864-B9B1-4A77-B08D-C27D6093726B}" destId="{44B0D851-A004-4091-9248-CA9B19E5E5A6}" srcOrd="3" destOrd="0" presId="urn:microsoft.com/office/officeart/2005/8/layout/cycle3"/>
    <dgm:cxn modelId="{D1CE0A99-7D4B-44F5-9406-CA54435A6590}" type="presParOf" srcId="{6145E864-B9B1-4A77-B08D-C27D6093726B}" destId="{B96E0E33-1E60-4B76-A6BA-DD679515C6ED}" srcOrd="4" destOrd="0" presId="urn:microsoft.com/office/officeart/2005/8/layout/cycle3"/>
    <dgm:cxn modelId="{297B1735-1041-44AD-A7F8-743D64590576}" type="presParOf" srcId="{6145E864-B9B1-4A77-B08D-C27D6093726B}" destId="{823D2813-8D81-4510-83E6-23E1AA5C57E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BA354-7DD6-41F1-84CD-35AF348E300C}">
      <dsp:nvSpPr>
        <dsp:cNvPr id="0" name=""/>
        <dsp:cNvSpPr/>
      </dsp:nvSpPr>
      <dsp:spPr>
        <a:xfrm>
          <a:off x="1409558" y="-107801"/>
          <a:ext cx="5083115" cy="5083115"/>
        </a:xfrm>
        <a:prstGeom prst="circularArrow">
          <a:avLst>
            <a:gd name="adj1" fmla="val 5544"/>
            <a:gd name="adj2" fmla="val 330680"/>
            <a:gd name="adj3" fmla="val 13547047"/>
            <a:gd name="adj4" fmla="val 1752689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07CB7-345E-42E9-A9BB-4A231D586FF5}">
      <dsp:nvSpPr>
        <dsp:cNvPr id="0" name=""/>
        <dsp:cNvSpPr/>
      </dsp:nvSpPr>
      <dsp:spPr>
        <a:xfrm>
          <a:off x="2645645" y="299"/>
          <a:ext cx="2610940" cy="1191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Совместная работа с налоговыми органами, судебными приставами по повышению налоговой дисциплины</a:t>
          </a:r>
          <a:endParaRPr lang="ru-RU" sz="1400" b="1" kern="1200" dirty="0"/>
        </a:p>
      </dsp:txBody>
      <dsp:txXfrm>
        <a:off x="2703792" y="58446"/>
        <a:ext cx="2494646" cy="1074850"/>
      </dsp:txXfrm>
    </dsp:sp>
    <dsp:sp modelId="{3F75D1AB-3202-4130-A50A-BFA213221FF4}">
      <dsp:nvSpPr>
        <dsp:cNvPr id="0" name=""/>
        <dsp:cNvSpPr/>
      </dsp:nvSpPr>
      <dsp:spPr>
        <a:xfrm>
          <a:off x="4536497" y="1584175"/>
          <a:ext cx="2631285" cy="1191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Работа районных комиссий по взысканию задолженности по налоговым доходам в консолидированный бюджет</a:t>
          </a:r>
          <a:endParaRPr lang="ru-RU" sz="1400" b="1" kern="1200" dirty="0"/>
        </a:p>
      </dsp:txBody>
      <dsp:txXfrm>
        <a:off x="4594644" y="1642322"/>
        <a:ext cx="2514991" cy="1074850"/>
      </dsp:txXfrm>
    </dsp:sp>
    <dsp:sp modelId="{44B0D851-A004-4091-9248-CA9B19E5E5A6}">
      <dsp:nvSpPr>
        <dsp:cNvPr id="0" name=""/>
        <dsp:cNvSpPr/>
      </dsp:nvSpPr>
      <dsp:spPr>
        <a:xfrm>
          <a:off x="792085" y="1584170"/>
          <a:ext cx="2543188" cy="11911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Выявление граждан, сдающих в аренду жилье для привлечения их к уплате НДФЛ или покупке патента</a:t>
          </a:r>
          <a:endParaRPr lang="ru-RU" sz="1400" b="1" kern="1200" dirty="0"/>
        </a:p>
      </dsp:txBody>
      <dsp:txXfrm>
        <a:off x="850232" y="1642317"/>
        <a:ext cx="2426894" cy="1074850"/>
      </dsp:txXfrm>
    </dsp:sp>
    <dsp:sp modelId="{B96E0E33-1E60-4B76-A6BA-DD679515C6ED}">
      <dsp:nvSpPr>
        <dsp:cNvPr id="0" name=""/>
        <dsp:cNvSpPr/>
      </dsp:nvSpPr>
      <dsp:spPr>
        <a:xfrm>
          <a:off x="936108" y="3312365"/>
          <a:ext cx="2382288" cy="11911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контроля за уплатой ЕНВД</a:t>
          </a:r>
          <a:endParaRPr lang="ru-RU" sz="1400" b="1" kern="1200" dirty="0"/>
        </a:p>
      </dsp:txBody>
      <dsp:txXfrm>
        <a:off x="994255" y="3370512"/>
        <a:ext cx="2265994" cy="1074850"/>
      </dsp:txXfrm>
    </dsp:sp>
    <dsp:sp modelId="{823D2813-8D81-4510-83E6-23E1AA5C57ED}">
      <dsp:nvSpPr>
        <dsp:cNvPr id="0" name=""/>
        <dsp:cNvSpPr/>
      </dsp:nvSpPr>
      <dsp:spPr>
        <a:xfrm>
          <a:off x="4457759" y="3312379"/>
          <a:ext cx="2697274" cy="11911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Работа комиссий по легализации заработной платы и обеспечению прав граждан на вознаграждение за труд</a:t>
          </a:r>
          <a:endParaRPr lang="ru-RU" sz="1400" b="1" kern="1200" dirty="0"/>
        </a:p>
      </dsp:txBody>
      <dsp:txXfrm>
        <a:off x="4515906" y="3370526"/>
        <a:ext cx="2580980" cy="1074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9909" cy="496549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79" y="2"/>
            <a:ext cx="2929909" cy="496549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3F10E6-5556-4252-9FD8-4E6C5FB3273F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55"/>
            <a:ext cx="2929909" cy="496547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79" y="9443655"/>
            <a:ext cx="2929909" cy="496547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5F58D0-F1D3-40C0-A61D-8F257163A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4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9909" cy="496549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179" y="2"/>
            <a:ext cx="2929909" cy="496549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11EEF5-F922-42C8-9359-4FD5C562C5E9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6" tIns="45757" rIns="91516" bIns="4575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47" y="4722985"/>
            <a:ext cx="5408070" cy="4473552"/>
          </a:xfrm>
          <a:prstGeom prst="rect">
            <a:avLst/>
          </a:prstGeom>
        </p:spPr>
        <p:txBody>
          <a:bodyPr vert="horz" lIns="91516" tIns="45757" rIns="91516" bIns="4575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55"/>
            <a:ext cx="2929909" cy="496547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179" y="9443655"/>
            <a:ext cx="2929909" cy="496547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183418-87C1-45FE-8B1A-07B8FF61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66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51DC0-F5F7-42B8-8CF4-3C9203C8816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5212E5-4C02-4B0D-AD6F-9729917D1F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83418-87C1-45FE-8B1A-07B8FF616A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1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51DC0-F5F7-42B8-8CF4-3C9203C8816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908175" y="1125538"/>
            <a:ext cx="7235825" cy="714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8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 bwMode="auto">
          <a:xfrm>
            <a:off x="-36513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5425"/>
            <a:ext cx="8064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EF59-32A3-490E-9FE2-FEA8A2BFA24B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6379-6CEB-421B-B10F-FE0C0B369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FC4D-2A23-4462-B6AE-93F24E9F1102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413B-1130-49A6-916C-04B0B6093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C03D-3C98-44AE-84E1-2FC916EF3A1F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4ABD-BD5A-4A7C-8668-AD2C5B684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42BD-3E96-4AF7-9D5A-B025CC6FD270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9853-052A-406F-8CD2-1DF8B72C7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7E2D-B800-432A-B4AD-BD88BC9CBCA0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728E-F967-47F0-9FE4-ED6422ECA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4FDF-03E6-453F-B4FE-A64B897BBA76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361A-4700-484F-9BFC-B28CE7475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D9EB-2B47-40A5-9DFB-221512891AB8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68E3-29CF-4C8C-827D-E9D21FBAD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B366-1832-4B05-B502-8C67486EDBF2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B41-AEE3-4F7C-8B45-72B3F09E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5B39-F27D-4D70-9617-EA88D4D10954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021D-16F3-49F6-9647-430780E5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A973-0569-47B8-AEAF-DF6DDBF315AB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EDAE-4D21-44D0-A37E-19FB86F77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54D5-B3EB-4B32-B9CB-343793865C44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1289-1BB7-4BEC-815F-219529BF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68973C-09E0-4727-8310-2CFD746376A3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B8E4F9-0448-4CE1-B9DF-3CA746556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pull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349500"/>
            <a:ext cx="7416800" cy="2519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</a:t>
            </a:r>
            <a:r>
              <a:rPr lang="ru-RU" dirty="0" smtClean="0">
                <a:solidFill>
                  <a:srgbClr val="A20000"/>
                </a:solidFill>
                <a:latin typeface="Opium" pitchFamily="2" charset="0"/>
              </a:rPr>
              <a:t> налоговых доходов в бюджет города Красноярска: </a:t>
            </a:r>
            <a:br>
              <a:rPr lang="ru-RU" dirty="0" smtClean="0">
                <a:solidFill>
                  <a:srgbClr val="A20000"/>
                </a:solidFill>
                <a:latin typeface="Opium" pitchFamily="2" charset="0"/>
              </a:rPr>
            </a:br>
            <a:r>
              <a:rPr lang="ru-RU" dirty="0" smtClean="0">
                <a:solidFill>
                  <a:srgbClr val="A20000"/>
                </a:solidFill>
                <a:latin typeface="Opium" pitchFamily="2" charset="0"/>
              </a:rPr>
              <a:t>проблемы и пути их решения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 pitchFamily="2" charset="0"/>
              <a:ea typeface="+mn-ea"/>
              <a:cs typeface="+mn-cs"/>
            </a:endParaRPr>
          </a:p>
        </p:txBody>
      </p:sp>
      <p:pic>
        <p:nvPicPr>
          <p:cNvPr id="15363" name="Рисунок 3" descr="3_3_1024_768.jpg"/>
          <p:cNvPicPr>
            <a:picLocks noChangeAspect="1"/>
          </p:cNvPicPr>
          <p:nvPr/>
        </p:nvPicPr>
        <p:blipFill>
          <a:blip r:embed="rId3" cstate="print"/>
          <a:srcRect l="5638" r="78999"/>
          <a:stretch>
            <a:fillRect/>
          </a:stretch>
        </p:blipFill>
        <p:spPr bwMode="auto">
          <a:xfrm>
            <a:off x="-107950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5425"/>
            <a:ext cx="804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83769" y="188913"/>
            <a:ext cx="6437982" cy="719137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 города Красноярска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социально-экономического развития</a:t>
            </a:r>
            <a:endParaRPr lang="ru-RU" sz="20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6375" y="5373688"/>
            <a:ext cx="7559675" cy="133191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>
              <a:solidFill>
                <a:schemeClr val="tx1">
                  <a:tint val="75000"/>
                </a:schemeClr>
              </a:solidFill>
              <a:latin typeface="Opium" pitchFamily="2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  <a:latin typeface="Opium" pitchFamily="2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60800" y="6271200"/>
            <a:ext cx="468000" cy="365125"/>
          </a:xfrm>
        </p:spPr>
        <p:txBody>
          <a:bodyPr/>
          <a:lstStyle/>
          <a:p>
            <a:pPr>
              <a:defRPr/>
            </a:pPr>
            <a:fld id="{FF7AA0D1-0C3E-4F99-85BA-D143BFB9B763}" type="slidenum">
              <a:rPr lang="ru-RU" sz="1800" smtClean="0"/>
              <a:pPr>
                <a:defRPr/>
              </a:pPr>
              <a:t>1</a:t>
            </a:fld>
            <a:endParaRPr lang="ru-RU" sz="1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1585" cy="1152128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решения в целях укрепления налогооблагаемой базы местных бюджетов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60800" y="6271200"/>
            <a:ext cx="4680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92F2E-740A-4BFC-ACE9-E56EAEB8C3C1}" type="slidenum">
              <a:rPr 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81724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уплаты имущественных налогов </a:t>
            </a:r>
          </a:p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физических лиц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99" y="3068960"/>
            <a:ext cx="8172401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перенести</a:t>
            </a:r>
          </a:p>
          <a:p>
            <a:pPr marL="342900" indent="-34290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уплаты имущественных налогов </a:t>
            </a:r>
          </a:p>
          <a:p>
            <a:pPr marL="342900" indent="-34290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физических лиц на 1 декабря на 1 октября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3043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1585" cy="1152128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решения в целях укрепления налогооблагаемой базы местных бюджетов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60800" y="6271200"/>
            <a:ext cx="4680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92F2E-740A-4BFC-ACE9-E56EAEB8C3C1}" type="slidenum">
              <a:rPr 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81724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Оспаривание кадастровой стоимости </a:t>
            </a:r>
          </a:p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недвижимости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99" y="3068960"/>
            <a:ext cx="8172401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ужесточить правила оспаривания</a:t>
            </a:r>
          </a:p>
          <a:p>
            <a:pPr marL="342900" indent="-34290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результатов кадастровой стоимости объектов недвижимости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0585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1585" cy="1152128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решения в целях укрепления налогооблагаемой базы местных бюджетов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60800" y="6271200"/>
            <a:ext cx="4680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92F2E-740A-4BFC-ACE9-E56EAEB8C3C1}" type="slidenum">
              <a:rPr 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81724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Уплата земельного налога за земельные участки, приходящиеся на нежилые помещения  </a:t>
            </a:r>
          </a:p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многоквартирных жилых домах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99" y="3068960"/>
            <a:ext cx="8172401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включить в объекты налогообложения </a:t>
            </a:r>
          </a:p>
          <a:p>
            <a:pPr marL="342900" indent="-34290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земельным налогом доли в праве на земельные участки, занимаемые многоквартирными жилыми домами, приходящиеся на объекты, не относящиеся к жилищному фонду.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3043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1585" cy="1152128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решения в целях укрепления налогооблагаемой базы местных бюджетов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60800" y="6271200"/>
            <a:ext cx="4680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92F2E-740A-4BFC-ACE9-E56EAEB8C3C1}" type="slidenum">
              <a:rPr 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599" y="1357298"/>
            <a:ext cx="8201803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Своевременная регистрация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99" y="3068960"/>
            <a:ext cx="7992889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 федеральном уровне принять нормативный правовой акт, устанавливающий для физических лиц конкретные сроки обращения в регистрирующие органы по вопросу регистрации права на объекты недвижимости: как на вновь возведенные, так и на унаследованные, а также установить административную ответственность за нарушение данных сроков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8244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349500"/>
            <a:ext cx="7416800" cy="2519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</a:t>
            </a:r>
            <a:r>
              <a:rPr lang="ru-RU" dirty="0" smtClean="0">
                <a:solidFill>
                  <a:srgbClr val="A20000"/>
                </a:solidFill>
                <a:latin typeface="Opium" pitchFamily="2" charset="0"/>
              </a:rPr>
              <a:t> налоговых доходов в бюджет города Красноярска: </a:t>
            </a:r>
            <a:br>
              <a:rPr lang="ru-RU" dirty="0" smtClean="0">
                <a:solidFill>
                  <a:srgbClr val="A20000"/>
                </a:solidFill>
                <a:latin typeface="Opium" pitchFamily="2" charset="0"/>
              </a:rPr>
            </a:br>
            <a:r>
              <a:rPr lang="ru-RU" dirty="0" smtClean="0">
                <a:solidFill>
                  <a:srgbClr val="A20000"/>
                </a:solidFill>
                <a:latin typeface="Opium" pitchFamily="2" charset="0"/>
              </a:rPr>
              <a:t>проблемы и пути их решения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 pitchFamily="2" charset="0"/>
              <a:ea typeface="+mn-ea"/>
              <a:cs typeface="+mn-cs"/>
            </a:endParaRPr>
          </a:p>
        </p:txBody>
      </p:sp>
      <p:pic>
        <p:nvPicPr>
          <p:cNvPr id="15363" name="Рисунок 3" descr="3_3_1024_768.jpg"/>
          <p:cNvPicPr>
            <a:picLocks noChangeAspect="1"/>
          </p:cNvPicPr>
          <p:nvPr/>
        </p:nvPicPr>
        <p:blipFill>
          <a:blip r:embed="rId3" cstate="print"/>
          <a:srcRect l="5638" r="78999"/>
          <a:stretch>
            <a:fillRect/>
          </a:stretch>
        </p:blipFill>
        <p:spPr bwMode="auto">
          <a:xfrm>
            <a:off x="-107950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5425"/>
            <a:ext cx="804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83769" y="188913"/>
            <a:ext cx="6437982" cy="719137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 города Красноярска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социально-экономического развития</a:t>
            </a:r>
            <a:endParaRPr lang="ru-RU" sz="20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6375" y="5373688"/>
            <a:ext cx="7559675" cy="133191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>
              <a:solidFill>
                <a:schemeClr val="tx1">
                  <a:tint val="75000"/>
                </a:schemeClr>
              </a:solidFill>
              <a:latin typeface="Opium" pitchFamily="2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  <a:latin typeface="Opium" pitchFamily="2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60800" y="6271200"/>
            <a:ext cx="468000" cy="365125"/>
          </a:xfrm>
        </p:spPr>
        <p:txBody>
          <a:bodyPr/>
          <a:lstStyle/>
          <a:p>
            <a:pPr>
              <a:defRPr/>
            </a:pPr>
            <a:fld id="{FF7AA0D1-0C3E-4F99-85BA-D143BFB9B763}" type="slidenum">
              <a:rPr lang="ru-RU" sz="1800" smtClean="0"/>
              <a:pPr>
                <a:defRPr/>
              </a:pPr>
              <a:t>14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218343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638" y="25116"/>
            <a:ext cx="8029525" cy="12144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города Красноярска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расчете на 1 жителя города)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61353" y="6270171"/>
            <a:ext cx="467544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fld id="{049F496D-AFBF-4EE9-824D-C9CB60A736B4}" type="slidenum">
              <a:rPr lang="ru-RU" sz="1800" smtClean="0"/>
              <a:pPr>
                <a:defRPr/>
              </a:pPr>
              <a:t>2</a:t>
            </a:fld>
            <a:endParaRPr lang="ru-RU" sz="1800" dirty="0" smtClean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1409775"/>
              </p:ext>
            </p:extLst>
          </p:nvPr>
        </p:nvGraphicFramePr>
        <p:xfrm>
          <a:off x="1331640" y="1772816"/>
          <a:ext cx="729647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8344" y="1746787"/>
            <a:ext cx="1188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177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БЮДЖЕТ ГОРОДА КРАСНОЯРСКА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04420"/>
              </p:ext>
            </p:extLst>
          </p:nvPr>
        </p:nvGraphicFramePr>
        <p:xfrm>
          <a:off x="1187624" y="1484784"/>
          <a:ext cx="7869237" cy="511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60800" y="6271200"/>
            <a:ext cx="4680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A38E9-5532-4C2E-855C-CCE920046734}" type="slidenum">
              <a:rPr 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20540947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747" y="0"/>
            <a:ext cx="8101533" cy="12144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районных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по взысканию задолженности в консолидированный бюджет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60800" y="6271200"/>
            <a:ext cx="4680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fld id="{AEDA0EC8-B3D9-4608-BFB5-D9F93964F7ED}" type="slidenum">
              <a:rPr lang="ru-RU" sz="1800" smtClean="0"/>
              <a:pPr>
                <a:defRPr/>
              </a:pPr>
              <a:t>4</a:t>
            </a:fld>
            <a:endParaRPr lang="ru-RU" sz="1800" dirty="0" smtClean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77859179"/>
              </p:ext>
            </p:extLst>
          </p:nvPr>
        </p:nvGraphicFramePr>
        <p:xfrm>
          <a:off x="1043608" y="1356903"/>
          <a:ext cx="7776864" cy="525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37732" y="1268760"/>
            <a:ext cx="1188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Работа по легализации «теневой» заработной платы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560800" y="6271200"/>
            <a:ext cx="468000" cy="365125"/>
          </a:xfrm>
        </p:spPr>
        <p:txBody>
          <a:bodyPr/>
          <a:lstStyle/>
          <a:p>
            <a:fld id="{725C68B6-61C2-468F-89AB-4B9F7531AA68}" type="slidenum">
              <a:rPr lang="ru-RU" sz="1800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ru-RU" sz="18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043607" y="1844824"/>
            <a:ext cx="7992890" cy="3805557"/>
            <a:chOff x="1331640" y="1919814"/>
            <a:chExt cx="7077067" cy="300849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331640" y="1919814"/>
              <a:ext cx="6819645" cy="2839219"/>
              <a:chOff x="1331640" y="1919814"/>
              <a:chExt cx="6819645" cy="2839219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331640" y="1919814"/>
                <a:ext cx="6819645" cy="2839219"/>
                <a:chOff x="1331640" y="1919814"/>
                <a:chExt cx="6819645" cy="2839219"/>
              </a:xfrm>
            </p:grpSpPr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13576" r="25419" b="44947"/>
                <a:stretch/>
              </p:blipFill>
              <p:spPr>
                <a:xfrm>
                  <a:off x="1331640" y="1919814"/>
                  <a:ext cx="6819645" cy="2839219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1547664" y="2422629"/>
                  <a:ext cx="1944216" cy="6569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Увеличение фонда оплаты труда</a:t>
                  </a:r>
                </a:p>
                <a:p>
                  <a:pPr algn="ctr"/>
                  <a:endPara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619672" y="3142709"/>
                  <a:ext cx="2016224" cy="6326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Сумма исчисленного НДФЛ</a:t>
                  </a:r>
                </a:p>
                <a:p>
                  <a:pPr algn="ctr"/>
                  <a:endParaRPr lang="ru-RU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547664" y="3933056"/>
                  <a:ext cx="2376264" cy="705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</a:t>
                  </a: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том числе в бюджет города</a:t>
                  </a:r>
                </a:p>
                <a:p>
                  <a:pPr algn="ctr"/>
                  <a:endPara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ru-RU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4211960" y="1919814"/>
                <a:ext cx="3456384" cy="5109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2014 г.           2015 г.         2016 г.</a:t>
                </a:r>
              </a:p>
              <a:p>
                <a:endPara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572000" y="2564904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728,14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8265" y="2541708"/>
              <a:ext cx="927720" cy="4136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701,36</a:t>
              </a:r>
            </a:p>
            <a:p>
              <a:pPr algn="ctr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24016" y="2564904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482,12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69673" y="3170146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94,66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52120" y="3153269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91,17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21426" y="3127320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62,68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68044" y="3933056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28,34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2160" y="3789040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27,36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36296" y="3763779"/>
              <a:ext cx="792088" cy="267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19,28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68044" y="4589756"/>
              <a:ext cx="342037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156650">
              <a:off x="5026493" y="4299667"/>
              <a:ext cx="3382214" cy="567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893960" y="2237239"/>
            <a:ext cx="1188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58863" y="87313"/>
            <a:ext cx="7905625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Организация работы по контролю за уплатой ЕНВД</a:t>
            </a:r>
            <a:endParaRPr lang="ru-RU" sz="2400" b="1" dirty="0" smtClean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6" name="Номер слайда 26"/>
          <p:cNvSpPr txBox="1">
            <a:spLocks/>
          </p:cNvSpPr>
          <p:nvPr/>
        </p:nvSpPr>
        <p:spPr>
          <a:xfrm>
            <a:off x="8560800" y="6271200"/>
            <a:ext cx="4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800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ru-RU" sz="1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978962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поддержание в актуальном состояни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розничной торговли;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общественного питания;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временных сооружений;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платных автомобильных стоянок;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т.д.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представление реестров в УФНС России по Красноярскому краю.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налогового контроля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96136" y="1772816"/>
            <a:ext cx="504056" cy="4392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03415" y="2593357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Доначислено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ЕНВД:</a:t>
            </a:r>
          </a:p>
          <a:p>
            <a:pPr algn="ctr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2014 год - 17 млн. руб.</a:t>
            </a:r>
          </a:p>
          <a:p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2015 год - 15 млн. руб.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- 21 млн. руб.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4"/>
          <p:cNvSpPr>
            <a:spLocks noChangeArrowheads="1"/>
          </p:cNvSpPr>
          <p:nvPr/>
        </p:nvSpPr>
        <p:spPr bwMode="auto">
          <a:xfrm>
            <a:off x="899593" y="293747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Результативность мероприятий по выявлению граждан, сдающих в аренду жилые помещения</a:t>
            </a:r>
            <a:endParaRPr lang="ru-RU" sz="2400" b="1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91463091"/>
              </p:ext>
            </p:extLst>
          </p:nvPr>
        </p:nvGraphicFramePr>
        <p:xfrm>
          <a:off x="1547664" y="836712"/>
          <a:ext cx="7848871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48064" y="1410156"/>
            <a:ext cx="1188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Информационно - разъяснительная работа с населением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560800" y="6271200"/>
            <a:ext cx="468000" cy="365125"/>
          </a:xfrm>
        </p:spPr>
        <p:txBody>
          <a:bodyPr/>
          <a:lstStyle/>
          <a:p>
            <a:fld id="{725C68B6-61C2-468F-89AB-4B9F7531AA68}" type="slidenum">
              <a:rPr lang="ru-RU" sz="1800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ru-RU" sz="18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1412771"/>
            <a:ext cx="7704856" cy="5184581"/>
            <a:chOff x="1259632" y="1412771"/>
            <a:chExt cx="7704856" cy="5184581"/>
          </a:xfrm>
        </p:grpSpPr>
        <p:sp>
          <p:nvSpPr>
            <p:cNvPr id="5" name="Полилиния 4"/>
            <p:cNvSpPr/>
            <p:nvPr/>
          </p:nvSpPr>
          <p:spPr>
            <a:xfrm rot="10800000">
              <a:off x="6588224" y="4653136"/>
              <a:ext cx="2040078" cy="1923760"/>
            </a:xfrm>
            <a:custGeom>
              <a:avLst/>
              <a:gdLst>
                <a:gd name="connsiteX0" fmla="*/ 0 w 2040078"/>
                <a:gd name="connsiteY0" fmla="*/ 340020 h 2397158"/>
                <a:gd name="connsiteX1" fmla="*/ 340020 w 2040078"/>
                <a:gd name="connsiteY1" fmla="*/ 0 h 2397158"/>
                <a:gd name="connsiteX2" fmla="*/ 340013 w 2040078"/>
                <a:gd name="connsiteY2" fmla="*/ 0 h 2397158"/>
                <a:gd name="connsiteX3" fmla="*/ 340013 w 2040078"/>
                <a:gd name="connsiteY3" fmla="*/ 0 h 2397158"/>
                <a:gd name="connsiteX4" fmla="*/ 850033 w 2040078"/>
                <a:gd name="connsiteY4" fmla="*/ 0 h 2397158"/>
                <a:gd name="connsiteX5" fmla="*/ 1700058 w 2040078"/>
                <a:gd name="connsiteY5" fmla="*/ 0 h 2397158"/>
                <a:gd name="connsiteX6" fmla="*/ 2040078 w 2040078"/>
                <a:gd name="connsiteY6" fmla="*/ 340020 h 2397158"/>
                <a:gd name="connsiteX7" fmla="*/ 2040078 w 2040078"/>
                <a:gd name="connsiteY7" fmla="*/ 1398342 h 2397158"/>
                <a:gd name="connsiteX8" fmla="*/ 2040078 w 2040078"/>
                <a:gd name="connsiteY8" fmla="*/ 1398342 h 2397158"/>
                <a:gd name="connsiteX9" fmla="*/ 2040078 w 2040078"/>
                <a:gd name="connsiteY9" fmla="*/ 1997632 h 2397158"/>
                <a:gd name="connsiteX10" fmla="*/ 2040078 w 2040078"/>
                <a:gd name="connsiteY10" fmla="*/ 2057138 h 2397158"/>
                <a:gd name="connsiteX11" fmla="*/ 1700058 w 2040078"/>
                <a:gd name="connsiteY11" fmla="*/ 2397158 h 2397158"/>
                <a:gd name="connsiteX12" fmla="*/ 850033 w 2040078"/>
                <a:gd name="connsiteY12" fmla="*/ 2397158 h 2397158"/>
                <a:gd name="connsiteX13" fmla="*/ 595030 w 2040078"/>
                <a:gd name="connsiteY13" fmla="*/ 2696803 h 2397158"/>
                <a:gd name="connsiteX14" fmla="*/ 340013 w 2040078"/>
                <a:gd name="connsiteY14" fmla="*/ 2397158 h 2397158"/>
                <a:gd name="connsiteX15" fmla="*/ 340020 w 2040078"/>
                <a:gd name="connsiteY15" fmla="*/ 2397158 h 2397158"/>
                <a:gd name="connsiteX16" fmla="*/ 0 w 2040078"/>
                <a:gd name="connsiteY16" fmla="*/ 2057138 h 2397158"/>
                <a:gd name="connsiteX17" fmla="*/ 0 w 2040078"/>
                <a:gd name="connsiteY17" fmla="*/ 1997632 h 2397158"/>
                <a:gd name="connsiteX18" fmla="*/ 0 w 2040078"/>
                <a:gd name="connsiteY18" fmla="*/ 1398342 h 2397158"/>
                <a:gd name="connsiteX19" fmla="*/ 0 w 2040078"/>
                <a:gd name="connsiteY19" fmla="*/ 1398342 h 2397158"/>
                <a:gd name="connsiteX20" fmla="*/ 0 w 2040078"/>
                <a:gd name="connsiteY20" fmla="*/ 340020 h 2397158"/>
                <a:gd name="connsiteX0" fmla="*/ 0 w 2040078"/>
                <a:gd name="connsiteY0" fmla="*/ 340020 h 3476191"/>
                <a:gd name="connsiteX1" fmla="*/ 340020 w 2040078"/>
                <a:gd name="connsiteY1" fmla="*/ 0 h 3476191"/>
                <a:gd name="connsiteX2" fmla="*/ 340013 w 2040078"/>
                <a:gd name="connsiteY2" fmla="*/ 0 h 3476191"/>
                <a:gd name="connsiteX3" fmla="*/ 340013 w 2040078"/>
                <a:gd name="connsiteY3" fmla="*/ 0 h 3476191"/>
                <a:gd name="connsiteX4" fmla="*/ 850033 w 2040078"/>
                <a:gd name="connsiteY4" fmla="*/ 0 h 3476191"/>
                <a:gd name="connsiteX5" fmla="*/ 1700058 w 2040078"/>
                <a:gd name="connsiteY5" fmla="*/ 0 h 3476191"/>
                <a:gd name="connsiteX6" fmla="*/ 2040078 w 2040078"/>
                <a:gd name="connsiteY6" fmla="*/ 340020 h 3476191"/>
                <a:gd name="connsiteX7" fmla="*/ 2040078 w 2040078"/>
                <a:gd name="connsiteY7" fmla="*/ 1398342 h 3476191"/>
                <a:gd name="connsiteX8" fmla="*/ 2040078 w 2040078"/>
                <a:gd name="connsiteY8" fmla="*/ 1398342 h 3476191"/>
                <a:gd name="connsiteX9" fmla="*/ 2040078 w 2040078"/>
                <a:gd name="connsiteY9" fmla="*/ 1997632 h 3476191"/>
                <a:gd name="connsiteX10" fmla="*/ 2040078 w 2040078"/>
                <a:gd name="connsiteY10" fmla="*/ 2057138 h 3476191"/>
                <a:gd name="connsiteX11" fmla="*/ 1700058 w 2040078"/>
                <a:gd name="connsiteY11" fmla="*/ 2397158 h 3476191"/>
                <a:gd name="connsiteX12" fmla="*/ 850033 w 2040078"/>
                <a:gd name="connsiteY12" fmla="*/ 2397158 h 3476191"/>
                <a:gd name="connsiteX13" fmla="*/ 1578441 w 2040078"/>
                <a:gd name="connsiteY13" fmla="*/ 3476191 h 3476191"/>
                <a:gd name="connsiteX14" fmla="*/ 340013 w 2040078"/>
                <a:gd name="connsiteY14" fmla="*/ 2397158 h 3476191"/>
                <a:gd name="connsiteX15" fmla="*/ 340020 w 2040078"/>
                <a:gd name="connsiteY15" fmla="*/ 2397158 h 3476191"/>
                <a:gd name="connsiteX16" fmla="*/ 0 w 2040078"/>
                <a:gd name="connsiteY16" fmla="*/ 2057138 h 3476191"/>
                <a:gd name="connsiteX17" fmla="*/ 0 w 2040078"/>
                <a:gd name="connsiteY17" fmla="*/ 1997632 h 3476191"/>
                <a:gd name="connsiteX18" fmla="*/ 0 w 2040078"/>
                <a:gd name="connsiteY18" fmla="*/ 1398342 h 3476191"/>
                <a:gd name="connsiteX19" fmla="*/ 0 w 2040078"/>
                <a:gd name="connsiteY19" fmla="*/ 1398342 h 3476191"/>
                <a:gd name="connsiteX20" fmla="*/ 0 w 2040078"/>
                <a:gd name="connsiteY20" fmla="*/ 340020 h 347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0078" h="3476191">
                  <a:moveTo>
                    <a:pt x="0" y="340020"/>
                  </a:moveTo>
                  <a:cubicBezTo>
                    <a:pt x="0" y="152232"/>
                    <a:pt x="152232" y="0"/>
                    <a:pt x="340020" y="0"/>
                  </a:cubicBezTo>
                  <a:lnTo>
                    <a:pt x="340013" y="0"/>
                  </a:lnTo>
                  <a:lnTo>
                    <a:pt x="340013" y="0"/>
                  </a:lnTo>
                  <a:lnTo>
                    <a:pt x="850033" y="0"/>
                  </a:lnTo>
                  <a:lnTo>
                    <a:pt x="1700058" y="0"/>
                  </a:lnTo>
                  <a:cubicBezTo>
                    <a:pt x="1887846" y="0"/>
                    <a:pt x="2040078" y="152232"/>
                    <a:pt x="2040078" y="340020"/>
                  </a:cubicBezTo>
                  <a:lnTo>
                    <a:pt x="2040078" y="1398342"/>
                  </a:lnTo>
                  <a:lnTo>
                    <a:pt x="2040078" y="1398342"/>
                  </a:lnTo>
                  <a:lnTo>
                    <a:pt x="2040078" y="1997632"/>
                  </a:lnTo>
                  <a:lnTo>
                    <a:pt x="2040078" y="2057138"/>
                  </a:lnTo>
                  <a:cubicBezTo>
                    <a:pt x="2040078" y="2244926"/>
                    <a:pt x="1887846" y="2397158"/>
                    <a:pt x="1700058" y="2397158"/>
                  </a:cubicBezTo>
                  <a:lnTo>
                    <a:pt x="850033" y="2397158"/>
                  </a:lnTo>
                  <a:lnTo>
                    <a:pt x="1578441" y="3476191"/>
                  </a:lnTo>
                  <a:lnTo>
                    <a:pt x="340013" y="2397158"/>
                  </a:lnTo>
                  <a:lnTo>
                    <a:pt x="340020" y="2397158"/>
                  </a:lnTo>
                  <a:cubicBezTo>
                    <a:pt x="152232" y="2397158"/>
                    <a:pt x="0" y="2244926"/>
                    <a:pt x="0" y="2057138"/>
                  </a:cubicBezTo>
                  <a:lnTo>
                    <a:pt x="0" y="1997632"/>
                  </a:lnTo>
                  <a:lnTo>
                    <a:pt x="0" y="1398342"/>
                  </a:lnTo>
                  <a:lnTo>
                    <a:pt x="0" y="1398342"/>
                  </a:lnTo>
                  <a:lnTo>
                    <a:pt x="0" y="3400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5076" tIns="722342" rIns="123052" bIns="123052" numCol="1" spcCol="1270" anchor="t" anchorCtr="0">
              <a:noAutofit/>
            </a:bodyPr>
            <a:lstStyle/>
            <a:p>
              <a:pPr marL="114300" lvl="1" indent="-11430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 rot="10800000">
              <a:off x="1357380" y="4595384"/>
              <a:ext cx="2134500" cy="2001968"/>
            </a:xfrm>
            <a:custGeom>
              <a:avLst/>
              <a:gdLst>
                <a:gd name="connsiteX0" fmla="*/ 0 w 2177752"/>
                <a:gd name="connsiteY0" fmla="*/ 362966 h 2652217"/>
                <a:gd name="connsiteX1" fmla="*/ 362966 w 2177752"/>
                <a:gd name="connsiteY1" fmla="*/ 0 h 2652217"/>
                <a:gd name="connsiteX2" fmla="*/ 362959 w 2177752"/>
                <a:gd name="connsiteY2" fmla="*/ 0 h 2652217"/>
                <a:gd name="connsiteX3" fmla="*/ 362959 w 2177752"/>
                <a:gd name="connsiteY3" fmla="*/ 0 h 2652217"/>
                <a:gd name="connsiteX4" fmla="*/ 907397 w 2177752"/>
                <a:gd name="connsiteY4" fmla="*/ 0 h 2652217"/>
                <a:gd name="connsiteX5" fmla="*/ 1814786 w 2177752"/>
                <a:gd name="connsiteY5" fmla="*/ 0 h 2652217"/>
                <a:gd name="connsiteX6" fmla="*/ 2177752 w 2177752"/>
                <a:gd name="connsiteY6" fmla="*/ 362966 h 2652217"/>
                <a:gd name="connsiteX7" fmla="*/ 2177752 w 2177752"/>
                <a:gd name="connsiteY7" fmla="*/ 1547127 h 2652217"/>
                <a:gd name="connsiteX8" fmla="*/ 2177752 w 2177752"/>
                <a:gd name="connsiteY8" fmla="*/ 1547127 h 2652217"/>
                <a:gd name="connsiteX9" fmla="*/ 2177752 w 2177752"/>
                <a:gd name="connsiteY9" fmla="*/ 2210181 h 2652217"/>
                <a:gd name="connsiteX10" fmla="*/ 2177752 w 2177752"/>
                <a:gd name="connsiteY10" fmla="*/ 2289251 h 2652217"/>
                <a:gd name="connsiteX11" fmla="*/ 1814786 w 2177752"/>
                <a:gd name="connsiteY11" fmla="*/ 2652217 h 2652217"/>
                <a:gd name="connsiteX12" fmla="*/ 907397 w 2177752"/>
                <a:gd name="connsiteY12" fmla="*/ 2652217 h 2652217"/>
                <a:gd name="connsiteX13" fmla="*/ 635185 w 2177752"/>
                <a:gd name="connsiteY13" fmla="*/ 2983744 h 2652217"/>
                <a:gd name="connsiteX14" fmla="*/ 362959 w 2177752"/>
                <a:gd name="connsiteY14" fmla="*/ 2652217 h 2652217"/>
                <a:gd name="connsiteX15" fmla="*/ 362966 w 2177752"/>
                <a:gd name="connsiteY15" fmla="*/ 2652217 h 2652217"/>
                <a:gd name="connsiteX16" fmla="*/ 0 w 2177752"/>
                <a:gd name="connsiteY16" fmla="*/ 2289251 h 2652217"/>
                <a:gd name="connsiteX17" fmla="*/ 0 w 2177752"/>
                <a:gd name="connsiteY17" fmla="*/ 2210181 h 2652217"/>
                <a:gd name="connsiteX18" fmla="*/ 0 w 2177752"/>
                <a:gd name="connsiteY18" fmla="*/ 1547127 h 2652217"/>
                <a:gd name="connsiteX19" fmla="*/ 0 w 2177752"/>
                <a:gd name="connsiteY19" fmla="*/ 1547127 h 2652217"/>
                <a:gd name="connsiteX20" fmla="*/ 0 w 2177752"/>
                <a:gd name="connsiteY20" fmla="*/ 362966 h 2652217"/>
                <a:gd name="connsiteX0" fmla="*/ 0 w 2177752"/>
                <a:gd name="connsiteY0" fmla="*/ 362966 h 3027579"/>
                <a:gd name="connsiteX1" fmla="*/ 362966 w 2177752"/>
                <a:gd name="connsiteY1" fmla="*/ 0 h 3027579"/>
                <a:gd name="connsiteX2" fmla="*/ 362959 w 2177752"/>
                <a:gd name="connsiteY2" fmla="*/ 0 h 3027579"/>
                <a:gd name="connsiteX3" fmla="*/ 362959 w 2177752"/>
                <a:gd name="connsiteY3" fmla="*/ 0 h 3027579"/>
                <a:gd name="connsiteX4" fmla="*/ 907397 w 2177752"/>
                <a:gd name="connsiteY4" fmla="*/ 0 h 3027579"/>
                <a:gd name="connsiteX5" fmla="*/ 1814786 w 2177752"/>
                <a:gd name="connsiteY5" fmla="*/ 0 h 3027579"/>
                <a:gd name="connsiteX6" fmla="*/ 2177752 w 2177752"/>
                <a:gd name="connsiteY6" fmla="*/ 362966 h 3027579"/>
                <a:gd name="connsiteX7" fmla="*/ 2177752 w 2177752"/>
                <a:gd name="connsiteY7" fmla="*/ 1547127 h 3027579"/>
                <a:gd name="connsiteX8" fmla="*/ 2177752 w 2177752"/>
                <a:gd name="connsiteY8" fmla="*/ 1547127 h 3027579"/>
                <a:gd name="connsiteX9" fmla="*/ 2177752 w 2177752"/>
                <a:gd name="connsiteY9" fmla="*/ 2210181 h 3027579"/>
                <a:gd name="connsiteX10" fmla="*/ 2177752 w 2177752"/>
                <a:gd name="connsiteY10" fmla="*/ 2289251 h 3027579"/>
                <a:gd name="connsiteX11" fmla="*/ 1814786 w 2177752"/>
                <a:gd name="connsiteY11" fmla="*/ 2652217 h 3027579"/>
                <a:gd name="connsiteX12" fmla="*/ 907397 w 2177752"/>
                <a:gd name="connsiteY12" fmla="*/ 2652217 h 3027579"/>
                <a:gd name="connsiteX13" fmla="*/ 264249 w 2177752"/>
                <a:gd name="connsiteY13" fmla="*/ 3027579 h 3027579"/>
                <a:gd name="connsiteX14" fmla="*/ 362959 w 2177752"/>
                <a:gd name="connsiteY14" fmla="*/ 2652217 h 3027579"/>
                <a:gd name="connsiteX15" fmla="*/ 362966 w 2177752"/>
                <a:gd name="connsiteY15" fmla="*/ 2652217 h 3027579"/>
                <a:gd name="connsiteX16" fmla="*/ 0 w 2177752"/>
                <a:gd name="connsiteY16" fmla="*/ 2289251 h 3027579"/>
                <a:gd name="connsiteX17" fmla="*/ 0 w 2177752"/>
                <a:gd name="connsiteY17" fmla="*/ 2210181 h 3027579"/>
                <a:gd name="connsiteX18" fmla="*/ 0 w 2177752"/>
                <a:gd name="connsiteY18" fmla="*/ 1547127 h 3027579"/>
                <a:gd name="connsiteX19" fmla="*/ 0 w 2177752"/>
                <a:gd name="connsiteY19" fmla="*/ 1547127 h 3027579"/>
                <a:gd name="connsiteX20" fmla="*/ 0 w 2177752"/>
                <a:gd name="connsiteY20" fmla="*/ 362966 h 3027579"/>
                <a:gd name="connsiteX0" fmla="*/ 0 w 2177752"/>
                <a:gd name="connsiteY0" fmla="*/ 362966 h 3486648"/>
                <a:gd name="connsiteX1" fmla="*/ 362966 w 2177752"/>
                <a:gd name="connsiteY1" fmla="*/ 0 h 3486648"/>
                <a:gd name="connsiteX2" fmla="*/ 362959 w 2177752"/>
                <a:gd name="connsiteY2" fmla="*/ 0 h 3486648"/>
                <a:gd name="connsiteX3" fmla="*/ 362959 w 2177752"/>
                <a:gd name="connsiteY3" fmla="*/ 0 h 3486648"/>
                <a:gd name="connsiteX4" fmla="*/ 907397 w 2177752"/>
                <a:gd name="connsiteY4" fmla="*/ 0 h 3486648"/>
                <a:gd name="connsiteX5" fmla="*/ 1814786 w 2177752"/>
                <a:gd name="connsiteY5" fmla="*/ 0 h 3486648"/>
                <a:gd name="connsiteX6" fmla="*/ 2177752 w 2177752"/>
                <a:gd name="connsiteY6" fmla="*/ 362966 h 3486648"/>
                <a:gd name="connsiteX7" fmla="*/ 2177752 w 2177752"/>
                <a:gd name="connsiteY7" fmla="*/ 1547127 h 3486648"/>
                <a:gd name="connsiteX8" fmla="*/ 2177752 w 2177752"/>
                <a:gd name="connsiteY8" fmla="*/ 1547127 h 3486648"/>
                <a:gd name="connsiteX9" fmla="*/ 2177752 w 2177752"/>
                <a:gd name="connsiteY9" fmla="*/ 2210181 h 3486648"/>
                <a:gd name="connsiteX10" fmla="*/ 2177752 w 2177752"/>
                <a:gd name="connsiteY10" fmla="*/ 2289251 h 3486648"/>
                <a:gd name="connsiteX11" fmla="*/ 1814786 w 2177752"/>
                <a:gd name="connsiteY11" fmla="*/ 2652217 h 3486648"/>
                <a:gd name="connsiteX12" fmla="*/ 907397 w 2177752"/>
                <a:gd name="connsiteY12" fmla="*/ 2652217 h 3486648"/>
                <a:gd name="connsiteX13" fmla="*/ 44331 w 2177752"/>
                <a:gd name="connsiteY13" fmla="*/ 3486648 h 3486648"/>
                <a:gd name="connsiteX14" fmla="*/ 362959 w 2177752"/>
                <a:gd name="connsiteY14" fmla="*/ 2652217 h 3486648"/>
                <a:gd name="connsiteX15" fmla="*/ 362966 w 2177752"/>
                <a:gd name="connsiteY15" fmla="*/ 2652217 h 3486648"/>
                <a:gd name="connsiteX16" fmla="*/ 0 w 2177752"/>
                <a:gd name="connsiteY16" fmla="*/ 2289251 h 3486648"/>
                <a:gd name="connsiteX17" fmla="*/ 0 w 2177752"/>
                <a:gd name="connsiteY17" fmla="*/ 2210181 h 3486648"/>
                <a:gd name="connsiteX18" fmla="*/ 0 w 2177752"/>
                <a:gd name="connsiteY18" fmla="*/ 1547127 h 3486648"/>
                <a:gd name="connsiteX19" fmla="*/ 0 w 2177752"/>
                <a:gd name="connsiteY19" fmla="*/ 1547127 h 3486648"/>
                <a:gd name="connsiteX20" fmla="*/ 0 w 2177752"/>
                <a:gd name="connsiteY20" fmla="*/ 362966 h 3486648"/>
                <a:gd name="connsiteX0" fmla="*/ 0 w 2177752"/>
                <a:gd name="connsiteY0" fmla="*/ 362966 h 3333626"/>
                <a:gd name="connsiteX1" fmla="*/ 362966 w 2177752"/>
                <a:gd name="connsiteY1" fmla="*/ 0 h 3333626"/>
                <a:gd name="connsiteX2" fmla="*/ 362959 w 2177752"/>
                <a:gd name="connsiteY2" fmla="*/ 0 h 3333626"/>
                <a:gd name="connsiteX3" fmla="*/ 362959 w 2177752"/>
                <a:gd name="connsiteY3" fmla="*/ 0 h 3333626"/>
                <a:gd name="connsiteX4" fmla="*/ 907397 w 2177752"/>
                <a:gd name="connsiteY4" fmla="*/ 0 h 3333626"/>
                <a:gd name="connsiteX5" fmla="*/ 1814786 w 2177752"/>
                <a:gd name="connsiteY5" fmla="*/ 0 h 3333626"/>
                <a:gd name="connsiteX6" fmla="*/ 2177752 w 2177752"/>
                <a:gd name="connsiteY6" fmla="*/ 362966 h 3333626"/>
                <a:gd name="connsiteX7" fmla="*/ 2177752 w 2177752"/>
                <a:gd name="connsiteY7" fmla="*/ 1547127 h 3333626"/>
                <a:gd name="connsiteX8" fmla="*/ 2177752 w 2177752"/>
                <a:gd name="connsiteY8" fmla="*/ 1547127 h 3333626"/>
                <a:gd name="connsiteX9" fmla="*/ 2177752 w 2177752"/>
                <a:gd name="connsiteY9" fmla="*/ 2210181 h 3333626"/>
                <a:gd name="connsiteX10" fmla="*/ 2177752 w 2177752"/>
                <a:gd name="connsiteY10" fmla="*/ 2289251 h 3333626"/>
                <a:gd name="connsiteX11" fmla="*/ 1814786 w 2177752"/>
                <a:gd name="connsiteY11" fmla="*/ 2652217 h 3333626"/>
                <a:gd name="connsiteX12" fmla="*/ 907397 w 2177752"/>
                <a:gd name="connsiteY12" fmla="*/ 2652217 h 3333626"/>
                <a:gd name="connsiteX13" fmla="*/ 192206 w 2177752"/>
                <a:gd name="connsiteY13" fmla="*/ 3333626 h 3333626"/>
                <a:gd name="connsiteX14" fmla="*/ 362959 w 2177752"/>
                <a:gd name="connsiteY14" fmla="*/ 2652217 h 3333626"/>
                <a:gd name="connsiteX15" fmla="*/ 362966 w 2177752"/>
                <a:gd name="connsiteY15" fmla="*/ 2652217 h 3333626"/>
                <a:gd name="connsiteX16" fmla="*/ 0 w 2177752"/>
                <a:gd name="connsiteY16" fmla="*/ 2289251 h 3333626"/>
                <a:gd name="connsiteX17" fmla="*/ 0 w 2177752"/>
                <a:gd name="connsiteY17" fmla="*/ 2210181 h 3333626"/>
                <a:gd name="connsiteX18" fmla="*/ 0 w 2177752"/>
                <a:gd name="connsiteY18" fmla="*/ 1547127 h 3333626"/>
                <a:gd name="connsiteX19" fmla="*/ 0 w 2177752"/>
                <a:gd name="connsiteY19" fmla="*/ 1547127 h 3333626"/>
                <a:gd name="connsiteX20" fmla="*/ 0 w 2177752"/>
                <a:gd name="connsiteY20" fmla="*/ 362966 h 333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7752" h="3333626">
                  <a:moveTo>
                    <a:pt x="0" y="362966"/>
                  </a:moveTo>
                  <a:cubicBezTo>
                    <a:pt x="0" y="162505"/>
                    <a:pt x="162505" y="0"/>
                    <a:pt x="362966" y="0"/>
                  </a:cubicBezTo>
                  <a:lnTo>
                    <a:pt x="362959" y="0"/>
                  </a:lnTo>
                  <a:lnTo>
                    <a:pt x="362959" y="0"/>
                  </a:lnTo>
                  <a:lnTo>
                    <a:pt x="907397" y="0"/>
                  </a:lnTo>
                  <a:lnTo>
                    <a:pt x="1814786" y="0"/>
                  </a:lnTo>
                  <a:cubicBezTo>
                    <a:pt x="2015247" y="0"/>
                    <a:pt x="2177752" y="162505"/>
                    <a:pt x="2177752" y="362966"/>
                  </a:cubicBezTo>
                  <a:lnTo>
                    <a:pt x="2177752" y="1547127"/>
                  </a:lnTo>
                  <a:lnTo>
                    <a:pt x="2177752" y="1547127"/>
                  </a:lnTo>
                  <a:lnTo>
                    <a:pt x="2177752" y="2210181"/>
                  </a:lnTo>
                  <a:lnTo>
                    <a:pt x="2177752" y="2289251"/>
                  </a:lnTo>
                  <a:cubicBezTo>
                    <a:pt x="2177752" y="2489712"/>
                    <a:pt x="2015247" y="2652217"/>
                    <a:pt x="1814786" y="2652217"/>
                  </a:cubicBezTo>
                  <a:lnTo>
                    <a:pt x="907397" y="2652217"/>
                  </a:lnTo>
                  <a:lnTo>
                    <a:pt x="192206" y="3333626"/>
                  </a:lnTo>
                  <a:lnTo>
                    <a:pt x="362959" y="2652217"/>
                  </a:lnTo>
                  <a:lnTo>
                    <a:pt x="362966" y="2652217"/>
                  </a:lnTo>
                  <a:cubicBezTo>
                    <a:pt x="162505" y="2652217"/>
                    <a:pt x="0" y="2489712"/>
                    <a:pt x="0" y="2289251"/>
                  </a:cubicBezTo>
                  <a:lnTo>
                    <a:pt x="0" y="2210181"/>
                  </a:lnTo>
                  <a:lnTo>
                    <a:pt x="0" y="1547127"/>
                  </a:lnTo>
                  <a:lnTo>
                    <a:pt x="0" y="1547127"/>
                  </a:lnTo>
                  <a:lnTo>
                    <a:pt x="0" y="36296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989" tIns="761043" rIns="751314" bIns="97989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kern="100" baseline="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41276" y="1444877"/>
              <a:ext cx="1923212" cy="1622596"/>
            </a:xfrm>
            <a:custGeom>
              <a:avLst/>
              <a:gdLst>
                <a:gd name="connsiteX0" fmla="*/ 0 w 2040078"/>
                <a:gd name="connsiteY0" fmla="*/ 243263 h 1459547"/>
                <a:gd name="connsiteX1" fmla="*/ 243263 w 2040078"/>
                <a:gd name="connsiteY1" fmla="*/ 0 h 1459547"/>
                <a:gd name="connsiteX2" fmla="*/ 340013 w 2040078"/>
                <a:gd name="connsiteY2" fmla="*/ 0 h 1459547"/>
                <a:gd name="connsiteX3" fmla="*/ 340013 w 2040078"/>
                <a:gd name="connsiteY3" fmla="*/ 0 h 1459547"/>
                <a:gd name="connsiteX4" fmla="*/ 850033 w 2040078"/>
                <a:gd name="connsiteY4" fmla="*/ 0 h 1459547"/>
                <a:gd name="connsiteX5" fmla="*/ 1796815 w 2040078"/>
                <a:gd name="connsiteY5" fmla="*/ 0 h 1459547"/>
                <a:gd name="connsiteX6" fmla="*/ 2040078 w 2040078"/>
                <a:gd name="connsiteY6" fmla="*/ 243263 h 1459547"/>
                <a:gd name="connsiteX7" fmla="*/ 2040078 w 2040078"/>
                <a:gd name="connsiteY7" fmla="*/ 851402 h 1459547"/>
                <a:gd name="connsiteX8" fmla="*/ 2040078 w 2040078"/>
                <a:gd name="connsiteY8" fmla="*/ 851402 h 1459547"/>
                <a:gd name="connsiteX9" fmla="*/ 2040078 w 2040078"/>
                <a:gd name="connsiteY9" fmla="*/ 1216289 h 1459547"/>
                <a:gd name="connsiteX10" fmla="*/ 2040078 w 2040078"/>
                <a:gd name="connsiteY10" fmla="*/ 1216284 h 1459547"/>
                <a:gd name="connsiteX11" fmla="*/ 1796815 w 2040078"/>
                <a:gd name="connsiteY11" fmla="*/ 1459547 h 1459547"/>
                <a:gd name="connsiteX12" fmla="*/ 850033 w 2040078"/>
                <a:gd name="connsiteY12" fmla="*/ 1459547 h 1459547"/>
                <a:gd name="connsiteX13" fmla="*/ 595030 w 2040078"/>
                <a:gd name="connsiteY13" fmla="*/ 1641990 h 1459547"/>
                <a:gd name="connsiteX14" fmla="*/ 340013 w 2040078"/>
                <a:gd name="connsiteY14" fmla="*/ 1459547 h 1459547"/>
                <a:gd name="connsiteX15" fmla="*/ 243263 w 2040078"/>
                <a:gd name="connsiteY15" fmla="*/ 1459547 h 1459547"/>
                <a:gd name="connsiteX16" fmla="*/ 0 w 2040078"/>
                <a:gd name="connsiteY16" fmla="*/ 1216284 h 1459547"/>
                <a:gd name="connsiteX17" fmla="*/ 0 w 2040078"/>
                <a:gd name="connsiteY17" fmla="*/ 1216289 h 1459547"/>
                <a:gd name="connsiteX18" fmla="*/ 0 w 2040078"/>
                <a:gd name="connsiteY18" fmla="*/ 851402 h 1459547"/>
                <a:gd name="connsiteX19" fmla="*/ 0 w 2040078"/>
                <a:gd name="connsiteY19" fmla="*/ 851402 h 1459547"/>
                <a:gd name="connsiteX20" fmla="*/ 0 w 2040078"/>
                <a:gd name="connsiteY20" fmla="*/ 243263 h 1459547"/>
                <a:gd name="connsiteX0" fmla="*/ 0 w 2040078"/>
                <a:gd name="connsiteY0" fmla="*/ 243263 h 2107817"/>
                <a:gd name="connsiteX1" fmla="*/ 243263 w 2040078"/>
                <a:gd name="connsiteY1" fmla="*/ 0 h 2107817"/>
                <a:gd name="connsiteX2" fmla="*/ 340013 w 2040078"/>
                <a:gd name="connsiteY2" fmla="*/ 0 h 2107817"/>
                <a:gd name="connsiteX3" fmla="*/ 340013 w 2040078"/>
                <a:gd name="connsiteY3" fmla="*/ 0 h 2107817"/>
                <a:gd name="connsiteX4" fmla="*/ 850033 w 2040078"/>
                <a:gd name="connsiteY4" fmla="*/ 0 h 2107817"/>
                <a:gd name="connsiteX5" fmla="*/ 1796815 w 2040078"/>
                <a:gd name="connsiteY5" fmla="*/ 0 h 2107817"/>
                <a:gd name="connsiteX6" fmla="*/ 2040078 w 2040078"/>
                <a:gd name="connsiteY6" fmla="*/ 243263 h 2107817"/>
                <a:gd name="connsiteX7" fmla="*/ 2040078 w 2040078"/>
                <a:gd name="connsiteY7" fmla="*/ 851402 h 2107817"/>
                <a:gd name="connsiteX8" fmla="*/ 2040078 w 2040078"/>
                <a:gd name="connsiteY8" fmla="*/ 851402 h 2107817"/>
                <a:gd name="connsiteX9" fmla="*/ 2040078 w 2040078"/>
                <a:gd name="connsiteY9" fmla="*/ 1216289 h 2107817"/>
                <a:gd name="connsiteX10" fmla="*/ 2040078 w 2040078"/>
                <a:gd name="connsiteY10" fmla="*/ 1216284 h 2107817"/>
                <a:gd name="connsiteX11" fmla="*/ 1796815 w 2040078"/>
                <a:gd name="connsiteY11" fmla="*/ 1459547 h 2107817"/>
                <a:gd name="connsiteX12" fmla="*/ 850033 w 2040078"/>
                <a:gd name="connsiteY12" fmla="*/ 1459547 h 2107817"/>
                <a:gd name="connsiteX13" fmla="*/ 120577 w 2040078"/>
                <a:gd name="connsiteY13" fmla="*/ 2107817 h 2107817"/>
                <a:gd name="connsiteX14" fmla="*/ 340013 w 2040078"/>
                <a:gd name="connsiteY14" fmla="*/ 1459547 h 2107817"/>
                <a:gd name="connsiteX15" fmla="*/ 243263 w 2040078"/>
                <a:gd name="connsiteY15" fmla="*/ 1459547 h 2107817"/>
                <a:gd name="connsiteX16" fmla="*/ 0 w 2040078"/>
                <a:gd name="connsiteY16" fmla="*/ 1216284 h 2107817"/>
                <a:gd name="connsiteX17" fmla="*/ 0 w 2040078"/>
                <a:gd name="connsiteY17" fmla="*/ 1216289 h 2107817"/>
                <a:gd name="connsiteX18" fmla="*/ 0 w 2040078"/>
                <a:gd name="connsiteY18" fmla="*/ 851402 h 2107817"/>
                <a:gd name="connsiteX19" fmla="*/ 0 w 2040078"/>
                <a:gd name="connsiteY19" fmla="*/ 851402 h 2107817"/>
                <a:gd name="connsiteX20" fmla="*/ 0 w 2040078"/>
                <a:gd name="connsiteY20" fmla="*/ 243263 h 21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0078" h="2107817">
                  <a:moveTo>
                    <a:pt x="0" y="243263"/>
                  </a:moveTo>
                  <a:cubicBezTo>
                    <a:pt x="0" y="108913"/>
                    <a:pt x="108913" y="0"/>
                    <a:pt x="243263" y="0"/>
                  </a:cubicBezTo>
                  <a:lnTo>
                    <a:pt x="340013" y="0"/>
                  </a:lnTo>
                  <a:lnTo>
                    <a:pt x="340013" y="0"/>
                  </a:lnTo>
                  <a:lnTo>
                    <a:pt x="850033" y="0"/>
                  </a:lnTo>
                  <a:lnTo>
                    <a:pt x="1796815" y="0"/>
                  </a:lnTo>
                  <a:cubicBezTo>
                    <a:pt x="1931165" y="0"/>
                    <a:pt x="2040078" y="108913"/>
                    <a:pt x="2040078" y="243263"/>
                  </a:cubicBezTo>
                  <a:lnTo>
                    <a:pt x="2040078" y="851402"/>
                  </a:lnTo>
                  <a:lnTo>
                    <a:pt x="2040078" y="851402"/>
                  </a:lnTo>
                  <a:lnTo>
                    <a:pt x="2040078" y="1216289"/>
                  </a:lnTo>
                  <a:lnTo>
                    <a:pt x="2040078" y="1216284"/>
                  </a:lnTo>
                  <a:cubicBezTo>
                    <a:pt x="2040078" y="1350634"/>
                    <a:pt x="1931165" y="1459547"/>
                    <a:pt x="1796815" y="1459547"/>
                  </a:cubicBezTo>
                  <a:lnTo>
                    <a:pt x="850033" y="1459547"/>
                  </a:lnTo>
                  <a:lnTo>
                    <a:pt x="120577" y="2107817"/>
                  </a:lnTo>
                  <a:lnTo>
                    <a:pt x="340013" y="1459547"/>
                  </a:lnTo>
                  <a:lnTo>
                    <a:pt x="243263" y="1459547"/>
                  </a:lnTo>
                  <a:cubicBezTo>
                    <a:pt x="108913" y="1459547"/>
                    <a:pt x="0" y="1350634"/>
                    <a:pt x="0" y="1216284"/>
                  </a:cubicBezTo>
                  <a:lnTo>
                    <a:pt x="0" y="1216289"/>
                  </a:lnTo>
                  <a:lnTo>
                    <a:pt x="0" y="851402"/>
                  </a:lnTo>
                  <a:lnTo>
                    <a:pt x="0" y="851402"/>
                  </a:lnTo>
                  <a:lnTo>
                    <a:pt x="0" y="24326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7424" tIns="85401" rIns="85402" bIns="450288" numCol="1" spcCol="1270" anchor="t" anchorCtr="0">
              <a:noAutofit/>
            </a:bodyPr>
            <a:lstStyle/>
            <a:p>
              <a:pPr marL="114300" lvl="1" indent="-11430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259633" y="1412771"/>
              <a:ext cx="2160239" cy="1872213"/>
            </a:xfrm>
            <a:custGeom>
              <a:avLst/>
              <a:gdLst>
                <a:gd name="connsiteX0" fmla="*/ 0 w 2249855"/>
                <a:gd name="connsiteY0" fmla="*/ 293146 h 1758841"/>
                <a:gd name="connsiteX1" fmla="*/ 293146 w 2249855"/>
                <a:gd name="connsiteY1" fmla="*/ 0 h 1758841"/>
                <a:gd name="connsiteX2" fmla="*/ 374976 w 2249855"/>
                <a:gd name="connsiteY2" fmla="*/ 0 h 1758841"/>
                <a:gd name="connsiteX3" fmla="*/ 374976 w 2249855"/>
                <a:gd name="connsiteY3" fmla="*/ 0 h 1758841"/>
                <a:gd name="connsiteX4" fmla="*/ 937440 w 2249855"/>
                <a:gd name="connsiteY4" fmla="*/ 0 h 1758841"/>
                <a:gd name="connsiteX5" fmla="*/ 1956709 w 2249855"/>
                <a:gd name="connsiteY5" fmla="*/ 0 h 1758841"/>
                <a:gd name="connsiteX6" fmla="*/ 2249855 w 2249855"/>
                <a:gd name="connsiteY6" fmla="*/ 293146 h 1758841"/>
                <a:gd name="connsiteX7" fmla="*/ 2249855 w 2249855"/>
                <a:gd name="connsiteY7" fmla="*/ 1025991 h 1758841"/>
                <a:gd name="connsiteX8" fmla="*/ 2249855 w 2249855"/>
                <a:gd name="connsiteY8" fmla="*/ 1025991 h 1758841"/>
                <a:gd name="connsiteX9" fmla="*/ 2249855 w 2249855"/>
                <a:gd name="connsiteY9" fmla="*/ 1465701 h 1758841"/>
                <a:gd name="connsiteX10" fmla="*/ 2249855 w 2249855"/>
                <a:gd name="connsiteY10" fmla="*/ 1465695 h 1758841"/>
                <a:gd name="connsiteX11" fmla="*/ 1956709 w 2249855"/>
                <a:gd name="connsiteY11" fmla="*/ 1758841 h 1758841"/>
                <a:gd name="connsiteX12" fmla="*/ 937440 w 2249855"/>
                <a:gd name="connsiteY12" fmla="*/ 1758841 h 1758841"/>
                <a:gd name="connsiteX13" fmla="*/ 656215 w 2249855"/>
                <a:gd name="connsiteY13" fmla="*/ 1978696 h 1758841"/>
                <a:gd name="connsiteX14" fmla="*/ 374976 w 2249855"/>
                <a:gd name="connsiteY14" fmla="*/ 1758841 h 1758841"/>
                <a:gd name="connsiteX15" fmla="*/ 293146 w 2249855"/>
                <a:gd name="connsiteY15" fmla="*/ 1758841 h 1758841"/>
                <a:gd name="connsiteX16" fmla="*/ 0 w 2249855"/>
                <a:gd name="connsiteY16" fmla="*/ 1465695 h 1758841"/>
                <a:gd name="connsiteX17" fmla="*/ 0 w 2249855"/>
                <a:gd name="connsiteY17" fmla="*/ 1465701 h 1758841"/>
                <a:gd name="connsiteX18" fmla="*/ 0 w 2249855"/>
                <a:gd name="connsiteY18" fmla="*/ 1025991 h 1758841"/>
                <a:gd name="connsiteX19" fmla="*/ 0 w 2249855"/>
                <a:gd name="connsiteY19" fmla="*/ 1025991 h 1758841"/>
                <a:gd name="connsiteX20" fmla="*/ 0 w 2249855"/>
                <a:gd name="connsiteY20" fmla="*/ 293146 h 1758841"/>
                <a:gd name="connsiteX0" fmla="*/ 0 w 2249855"/>
                <a:gd name="connsiteY0" fmla="*/ 293146 h 2047708"/>
                <a:gd name="connsiteX1" fmla="*/ 293146 w 2249855"/>
                <a:gd name="connsiteY1" fmla="*/ 0 h 2047708"/>
                <a:gd name="connsiteX2" fmla="*/ 374976 w 2249855"/>
                <a:gd name="connsiteY2" fmla="*/ 0 h 2047708"/>
                <a:gd name="connsiteX3" fmla="*/ 374976 w 2249855"/>
                <a:gd name="connsiteY3" fmla="*/ 0 h 2047708"/>
                <a:gd name="connsiteX4" fmla="*/ 937440 w 2249855"/>
                <a:gd name="connsiteY4" fmla="*/ 0 h 2047708"/>
                <a:gd name="connsiteX5" fmla="*/ 1956709 w 2249855"/>
                <a:gd name="connsiteY5" fmla="*/ 0 h 2047708"/>
                <a:gd name="connsiteX6" fmla="*/ 2249855 w 2249855"/>
                <a:gd name="connsiteY6" fmla="*/ 293146 h 2047708"/>
                <a:gd name="connsiteX7" fmla="*/ 2249855 w 2249855"/>
                <a:gd name="connsiteY7" fmla="*/ 1025991 h 2047708"/>
                <a:gd name="connsiteX8" fmla="*/ 2249855 w 2249855"/>
                <a:gd name="connsiteY8" fmla="*/ 1025991 h 2047708"/>
                <a:gd name="connsiteX9" fmla="*/ 2249855 w 2249855"/>
                <a:gd name="connsiteY9" fmla="*/ 1465701 h 2047708"/>
                <a:gd name="connsiteX10" fmla="*/ 2249855 w 2249855"/>
                <a:gd name="connsiteY10" fmla="*/ 1465695 h 2047708"/>
                <a:gd name="connsiteX11" fmla="*/ 1956709 w 2249855"/>
                <a:gd name="connsiteY11" fmla="*/ 1758841 h 2047708"/>
                <a:gd name="connsiteX12" fmla="*/ 937440 w 2249855"/>
                <a:gd name="connsiteY12" fmla="*/ 1758841 h 2047708"/>
                <a:gd name="connsiteX13" fmla="*/ 1700011 w 2249855"/>
                <a:gd name="connsiteY13" fmla="*/ 2047708 h 2047708"/>
                <a:gd name="connsiteX14" fmla="*/ 374976 w 2249855"/>
                <a:gd name="connsiteY14" fmla="*/ 1758841 h 2047708"/>
                <a:gd name="connsiteX15" fmla="*/ 293146 w 2249855"/>
                <a:gd name="connsiteY15" fmla="*/ 1758841 h 2047708"/>
                <a:gd name="connsiteX16" fmla="*/ 0 w 2249855"/>
                <a:gd name="connsiteY16" fmla="*/ 1465695 h 2047708"/>
                <a:gd name="connsiteX17" fmla="*/ 0 w 2249855"/>
                <a:gd name="connsiteY17" fmla="*/ 1465701 h 2047708"/>
                <a:gd name="connsiteX18" fmla="*/ 0 w 2249855"/>
                <a:gd name="connsiteY18" fmla="*/ 1025991 h 2047708"/>
                <a:gd name="connsiteX19" fmla="*/ 0 w 2249855"/>
                <a:gd name="connsiteY19" fmla="*/ 1025991 h 2047708"/>
                <a:gd name="connsiteX20" fmla="*/ 0 w 2249855"/>
                <a:gd name="connsiteY20" fmla="*/ 293146 h 204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55" h="2047708">
                  <a:moveTo>
                    <a:pt x="0" y="293146"/>
                  </a:moveTo>
                  <a:cubicBezTo>
                    <a:pt x="0" y="131246"/>
                    <a:pt x="131246" y="0"/>
                    <a:pt x="293146" y="0"/>
                  </a:cubicBezTo>
                  <a:lnTo>
                    <a:pt x="374976" y="0"/>
                  </a:lnTo>
                  <a:lnTo>
                    <a:pt x="374976" y="0"/>
                  </a:lnTo>
                  <a:lnTo>
                    <a:pt x="937440" y="0"/>
                  </a:lnTo>
                  <a:lnTo>
                    <a:pt x="1956709" y="0"/>
                  </a:lnTo>
                  <a:cubicBezTo>
                    <a:pt x="2118609" y="0"/>
                    <a:pt x="2249855" y="131246"/>
                    <a:pt x="2249855" y="293146"/>
                  </a:cubicBezTo>
                  <a:lnTo>
                    <a:pt x="2249855" y="1025991"/>
                  </a:lnTo>
                  <a:lnTo>
                    <a:pt x="2249855" y="1025991"/>
                  </a:lnTo>
                  <a:lnTo>
                    <a:pt x="2249855" y="1465701"/>
                  </a:lnTo>
                  <a:lnTo>
                    <a:pt x="2249855" y="1465695"/>
                  </a:lnTo>
                  <a:cubicBezTo>
                    <a:pt x="2249855" y="1627595"/>
                    <a:pt x="2118609" y="1758841"/>
                    <a:pt x="1956709" y="1758841"/>
                  </a:cubicBezTo>
                  <a:lnTo>
                    <a:pt x="937440" y="1758841"/>
                  </a:lnTo>
                  <a:lnTo>
                    <a:pt x="1700011" y="2047708"/>
                  </a:lnTo>
                  <a:lnTo>
                    <a:pt x="374976" y="1758841"/>
                  </a:lnTo>
                  <a:lnTo>
                    <a:pt x="293146" y="1758841"/>
                  </a:lnTo>
                  <a:cubicBezTo>
                    <a:pt x="131246" y="1758841"/>
                    <a:pt x="0" y="1627595"/>
                    <a:pt x="0" y="1465695"/>
                  </a:cubicBezTo>
                  <a:lnTo>
                    <a:pt x="0" y="1465701"/>
                  </a:lnTo>
                  <a:lnTo>
                    <a:pt x="0" y="1025991"/>
                  </a:lnTo>
                  <a:lnTo>
                    <a:pt x="0" y="1025991"/>
                  </a:lnTo>
                  <a:lnTo>
                    <a:pt x="0" y="29314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546" tIns="80546" rIns="755503" bIns="520256" numCol="1" spcCol="1270" anchor="t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47484" y="1856524"/>
              <a:ext cx="1966984" cy="1966984"/>
            </a:xfrm>
            <a:custGeom>
              <a:avLst/>
              <a:gdLst>
                <a:gd name="connsiteX0" fmla="*/ 0 w 1966984"/>
                <a:gd name="connsiteY0" fmla="*/ 1966984 h 1966984"/>
                <a:gd name="connsiteX1" fmla="*/ 1966984 w 1966984"/>
                <a:gd name="connsiteY1" fmla="*/ 0 h 1966984"/>
                <a:gd name="connsiteX2" fmla="*/ 1966984 w 1966984"/>
                <a:gd name="connsiteY2" fmla="*/ 1966984 h 1966984"/>
                <a:gd name="connsiteX3" fmla="*/ 0 w 1966984"/>
                <a:gd name="connsiteY3" fmla="*/ 1966984 h 19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984" h="1966984">
                  <a:moveTo>
                    <a:pt x="0" y="1966984"/>
                  </a:moveTo>
                  <a:cubicBezTo>
                    <a:pt x="0" y="880649"/>
                    <a:pt x="880649" y="0"/>
                    <a:pt x="1966984" y="0"/>
                  </a:cubicBezTo>
                  <a:lnTo>
                    <a:pt x="1966984" y="1966984"/>
                  </a:lnTo>
                  <a:lnTo>
                    <a:pt x="0" y="196698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460" tIns="661460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Размещение наглядных информационных материалов (буклеты, </a:t>
              </a:r>
              <a:r>
                <a:rPr lang="ru-RU" sz="1200" kern="1200" dirty="0" err="1" smtClean="0"/>
                <a:t>стикеры</a:t>
              </a:r>
              <a:r>
                <a:rPr lang="ru-RU" sz="1200" kern="1200" dirty="0" smtClean="0"/>
                <a:t>, листовки)</a:t>
              </a:r>
              <a:endParaRPr lang="ru-RU" sz="1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205322" y="1856524"/>
              <a:ext cx="2102982" cy="1966984"/>
            </a:xfrm>
            <a:custGeom>
              <a:avLst/>
              <a:gdLst>
                <a:gd name="connsiteX0" fmla="*/ 0 w 1966984"/>
                <a:gd name="connsiteY0" fmla="*/ 1966984 h 1966984"/>
                <a:gd name="connsiteX1" fmla="*/ 1966984 w 1966984"/>
                <a:gd name="connsiteY1" fmla="*/ 0 h 1966984"/>
                <a:gd name="connsiteX2" fmla="*/ 1966984 w 1966984"/>
                <a:gd name="connsiteY2" fmla="*/ 1966984 h 1966984"/>
                <a:gd name="connsiteX3" fmla="*/ 0 w 1966984"/>
                <a:gd name="connsiteY3" fmla="*/ 1966984 h 19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984" h="1966984">
                  <a:moveTo>
                    <a:pt x="0" y="0"/>
                  </a:moveTo>
                  <a:cubicBezTo>
                    <a:pt x="1086335" y="0"/>
                    <a:pt x="1966984" y="880649"/>
                    <a:pt x="1966984" y="1966984"/>
                  </a:cubicBezTo>
                  <a:lnTo>
                    <a:pt x="0" y="19669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675684" rIns="675684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Пресс-  конференции в пресс-центре «</a:t>
              </a:r>
              <a:r>
                <a:rPr lang="en-US" sz="1600" kern="1200" dirty="0" err="1" smtClean="0"/>
                <a:t>Sibnovosti</a:t>
              </a:r>
              <a:r>
                <a:rPr lang="ru-RU" sz="1600" kern="1200" dirty="0" smtClean="0"/>
                <a:t>.</a:t>
              </a:r>
              <a:r>
                <a:rPr lang="en-US" sz="1600" kern="1200" dirty="0" err="1" smtClean="0"/>
                <a:t>ru</a:t>
              </a:r>
              <a:r>
                <a:rPr lang="ru-RU" sz="1600" kern="1200" dirty="0" smtClean="0"/>
                <a:t>»</a:t>
              </a:r>
              <a:endParaRPr lang="ru-RU" sz="16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205322" y="3914361"/>
              <a:ext cx="2102982" cy="1966985"/>
            </a:xfrm>
            <a:custGeom>
              <a:avLst/>
              <a:gdLst>
                <a:gd name="connsiteX0" fmla="*/ 0 w 1966984"/>
                <a:gd name="connsiteY0" fmla="*/ 1966984 h 1966984"/>
                <a:gd name="connsiteX1" fmla="*/ 1966984 w 1966984"/>
                <a:gd name="connsiteY1" fmla="*/ 0 h 1966984"/>
                <a:gd name="connsiteX2" fmla="*/ 1966984 w 1966984"/>
                <a:gd name="connsiteY2" fmla="*/ 1966984 h 1966984"/>
                <a:gd name="connsiteX3" fmla="*/ 0 w 1966984"/>
                <a:gd name="connsiteY3" fmla="*/ 1966984 h 19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984" h="1966984">
                  <a:moveTo>
                    <a:pt x="1966984" y="0"/>
                  </a:moveTo>
                  <a:cubicBezTo>
                    <a:pt x="1966984" y="1086335"/>
                    <a:pt x="1086335" y="1966984"/>
                    <a:pt x="0" y="1966984"/>
                  </a:cubicBezTo>
                  <a:lnTo>
                    <a:pt x="0" y="0"/>
                  </a:lnTo>
                  <a:lnTo>
                    <a:pt x="1966984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5" rIns="661460" bIns="6614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Информирование граждан об обязанности своевременной уплаты налогов</a:t>
              </a:r>
              <a:endParaRPr lang="ru-RU" sz="12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131840" y="3914362"/>
              <a:ext cx="1982628" cy="1966984"/>
            </a:xfrm>
            <a:custGeom>
              <a:avLst/>
              <a:gdLst>
                <a:gd name="connsiteX0" fmla="*/ 0 w 1966984"/>
                <a:gd name="connsiteY0" fmla="*/ 1966984 h 1966984"/>
                <a:gd name="connsiteX1" fmla="*/ 1966984 w 1966984"/>
                <a:gd name="connsiteY1" fmla="*/ 0 h 1966984"/>
                <a:gd name="connsiteX2" fmla="*/ 1966984 w 1966984"/>
                <a:gd name="connsiteY2" fmla="*/ 1966984 h 1966984"/>
                <a:gd name="connsiteX3" fmla="*/ 0 w 1966984"/>
                <a:gd name="connsiteY3" fmla="*/ 1966984 h 19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984" h="1966984">
                  <a:moveTo>
                    <a:pt x="1966984" y="1966984"/>
                  </a:moveTo>
                  <a:cubicBezTo>
                    <a:pt x="880649" y="1966984"/>
                    <a:pt x="0" y="1086335"/>
                    <a:pt x="0" y="0"/>
                  </a:cubicBezTo>
                  <a:lnTo>
                    <a:pt x="1966984" y="0"/>
                  </a:lnTo>
                  <a:lnTo>
                    <a:pt x="1966984" y="196698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908" tIns="113792" rIns="113792" bIns="68990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Проведение акции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«Начни с себя»</a:t>
              </a:r>
              <a:endParaRPr lang="ru-RU" sz="1600" kern="1200" dirty="0"/>
            </a:p>
          </p:txBody>
        </p:sp>
        <p:sp>
          <p:nvSpPr>
            <p:cNvPr id="14" name="Круговая стрелка 13"/>
            <p:cNvSpPr/>
            <p:nvPr/>
          </p:nvSpPr>
          <p:spPr>
            <a:xfrm>
              <a:off x="4820330" y="3460094"/>
              <a:ext cx="679131" cy="590549"/>
            </a:xfrm>
            <a:prstGeom prst="circular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Круговая стрелка 14"/>
            <p:cNvSpPr/>
            <p:nvPr/>
          </p:nvSpPr>
          <p:spPr>
            <a:xfrm rot="10800000">
              <a:off x="4820330" y="3619087"/>
              <a:ext cx="679131" cy="590549"/>
            </a:xfrm>
            <a:prstGeom prst="circular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1357380" y="5085184"/>
              <a:ext cx="20624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ru-RU" sz="11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 за уплатой налогов сотрудниками </a:t>
              </a:r>
              <a:r>
                <a:rPr lang="ru-RU" sz="1100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структурных </a:t>
              </a:r>
              <a:endParaRPr lang="ru-RU" sz="11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подразделений </a:t>
              </a:r>
            </a:p>
            <a:p>
              <a:pPr marL="0" lvl="1" algn="ctr"/>
              <a:r>
                <a:rPr lang="ru-RU" sz="11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города, подведомственных учреждений  и предприятий. </a:t>
              </a:r>
            </a:p>
            <a:p>
              <a:pPr marL="0" lvl="1" algn="ctr"/>
              <a:r>
                <a:rPr lang="ru-RU" sz="11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</a:t>
              </a:r>
              <a:r>
                <a:rPr lang="ru-RU" sz="1100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погашения </a:t>
              </a:r>
              <a:r>
                <a:rPr lang="ru-RU" sz="11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задолженности.</a:t>
              </a:r>
              <a:endParaRPr lang="ru-RU" sz="1100" kern="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9632" y="1412776"/>
              <a:ext cx="210642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управляющих компаниях,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ТСЖ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на  стендах администраций районов,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районных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управлений социальной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защиты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населения,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отделений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пенсионного фонда,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ИФНС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 других общественных местах</a:t>
              </a:r>
            </a:p>
            <a:p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5245" y="1556791"/>
              <a:ext cx="1880643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участием представителей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города,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налоговых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органов и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судебных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приставов</a:t>
              </a:r>
            </a:p>
            <a:p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8399" y="5437673"/>
              <a:ext cx="17524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социальных сетях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официальные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аккаунты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</a:t>
              </a: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Красноярска.</a:t>
              </a:r>
            </a:p>
            <a:p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1585" cy="1152128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решения в целях укрепления налогооблагаемой базы местных бюджетов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60800" y="6271200"/>
            <a:ext cx="4680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92F2E-740A-4BFC-ACE9-E56EAEB8C3C1}" type="slidenum">
              <a:rPr 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916832"/>
            <a:ext cx="8121143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Выпадающие доходы местных бюджетов в результате предоставления федеральных налоговых льгот по местным налогам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599" y="3284984"/>
            <a:ext cx="8193151" cy="264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АСДГ выйти с инициативой по скорейшей отмене федеральных налоговых льгот по местным налогам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10090</TotalTime>
  <Words>600</Words>
  <Application>Microsoft Office PowerPoint</Application>
  <PresentationFormat>Экран (4:3)</PresentationFormat>
  <Paragraphs>129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Мобилизация налоговых доходов в бюджет города Красноярска:  проблемы и пути их решения </vt:lpstr>
      <vt:lpstr>Налоговые доходы бюджета города Красноярска  (в расчете на 1 жителя города)</vt:lpstr>
      <vt:lpstr>МОБИЛИЗАЦИЯ ДОХОДОВ В БЮДЖЕТ ГОРОДА КРАСНОЯРСКА</vt:lpstr>
      <vt:lpstr> Результаты работы районных комиссий по взысканию задолженности в консолидированный бюджет края</vt:lpstr>
      <vt:lpstr>Работа по легализации «теневой» заработной платы</vt:lpstr>
      <vt:lpstr>Организация работы по контролю за уплатой ЕНВД</vt:lpstr>
      <vt:lpstr>Презентация PowerPoint</vt:lpstr>
      <vt:lpstr>Информационно - разъяснительная работа с населением</vt:lpstr>
      <vt:lpstr>Вопросы, требующие решения в целях укрепления налогооблагаемой базы местных бюджетов</vt:lpstr>
      <vt:lpstr>Вопросы, требующие решения в целях укрепления налогооблагаемой базы местных бюджетов</vt:lpstr>
      <vt:lpstr>Вопросы, требующие решения в целях укрепления налогооблагаемой базы местных бюджетов</vt:lpstr>
      <vt:lpstr>Вопросы, требующие решения в целях укрепления налогооблагаемой базы местных бюджетов</vt:lpstr>
      <vt:lpstr>Вопросы, требующие решения в целях укрепления налогооблагаемой базы местных бюджетов</vt:lpstr>
      <vt:lpstr>Мобилизация налоговых доходов в бюджет города Красноярска:  проблемы и пути их решения </vt:lpstr>
    </vt:vector>
  </TitlesOfParts>
  <Company>Администрация города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Сагина Алена Владимировна</cp:lastModifiedBy>
  <cp:revision>990</cp:revision>
  <cp:lastPrinted>2017-04-17T09:31:35Z</cp:lastPrinted>
  <dcterms:created xsi:type="dcterms:W3CDTF">2010-10-12T04:08:28Z</dcterms:created>
  <dcterms:modified xsi:type="dcterms:W3CDTF">2017-04-20T02:16:57Z</dcterms:modified>
</cp:coreProperties>
</file>