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430" r:id="rId3"/>
    <p:sldId id="432" r:id="rId4"/>
    <p:sldId id="431" r:id="rId5"/>
    <p:sldId id="433" r:id="rId6"/>
    <p:sldId id="434" r:id="rId7"/>
    <p:sldId id="439" r:id="rId8"/>
    <p:sldId id="446" r:id="rId9"/>
    <p:sldId id="445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8DD"/>
    <a:srgbClr val="004489"/>
    <a:srgbClr val="FF3300"/>
    <a:srgbClr val="FF6600"/>
    <a:srgbClr val="FBEDC9"/>
    <a:srgbClr val="D1BBD0"/>
    <a:srgbClr val="C1AFC9"/>
    <a:srgbClr val="D33321"/>
    <a:srgbClr val="1C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02" autoAdjust="0"/>
    <p:restoredTop sz="88848" autoAdjust="0"/>
  </p:normalViewPr>
  <p:slideViewPr>
    <p:cSldViewPr snapToObjects="1" showGuides="1">
      <p:cViewPr>
        <p:scale>
          <a:sx n="70" d="100"/>
          <a:sy n="70" d="100"/>
        </p:scale>
        <p:origin x="-1134" y="-198"/>
      </p:cViewPr>
      <p:guideLst>
        <p:guide orient="horz" pos="845"/>
        <p:guide orient="horz" pos="981"/>
        <p:guide orient="horz" pos="255"/>
        <p:guide orient="horz" pos="3884"/>
        <p:guide orient="horz" pos="4178"/>
        <p:guide pos="385"/>
        <p:guide pos="5443"/>
        <p:guide pos="703"/>
        <p:guide pos="816"/>
        <p:guide pos="1134"/>
        <p:guide pos="1247"/>
        <p:guide pos="1565"/>
        <p:guide pos="1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18543844636327"/>
          <c:y val="0.11357457196114012"/>
          <c:w val="0.62132879253826245"/>
          <c:h val="0.80093126226715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Новосибирская область</c:v>
                </c:pt>
                <c:pt idx="1">
                  <c:v>Кемеровская область</c:v>
                </c:pt>
                <c:pt idx="2">
                  <c:v>Иркутская область</c:v>
                </c:pt>
                <c:pt idx="3">
                  <c:v>Омская область</c:v>
                </c:pt>
                <c:pt idx="4">
                  <c:v>Красноярская область</c:v>
                </c:pt>
                <c:pt idx="5">
                  <c:v>Томская область</c:v>
                </c:pt>
                <c:pt idx="6">
                  <c:v>Республика Тыва</c:v>
                </c:pt>
                <c:pt idx="7">
                  <c:v>Алтайский край</c:v>
                </c:pt>
                <c:pt idx="8">
                  <c:v>Забайкальский край</c:v>
                </c:pt>
                <c:pt idx="9">
                  <c:v>Республика Алтай </c:v>
                </c:pt>
                <c:pt idx="10">
                  <c:v>Республика Бурятия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0.65500000000000003</c:v>
                </c:pt>
                <c:pt idx="1">
                  <c:v>0.48299999999999998</c:v>
                </c:pt>
                <c:pt idx="2" formatCode="0%">
                  <c:v>0.41</c:v>
                </c:pt>
                <c:pt idx="3">
                  <c:v>0.40899999999999997</c:v>
                </c:pt>
                <c:pt idx="4">
                  <c:v>0.40100000000000002</c:v>
                </c:pt>
                <c:pt idx="5">
                  <c:v>0.373</c:v>
                </c:pt>
                <c:pt idx="6">
                  <c:v>0.316</c:v>
                </c:pt>
                <c:pt idx="7">
                  <c:v>0.312</c:v>
                </c:pt>
                <c:pt idx="8">
                  <c:v>0.249</c:v>
                </c:pt>
                <c:pt idx="9">
                  <c:v>0.20100000000000001</c:v>
                </c:pt>
                <c:pt idx="10">
                  <c:v>0.20200000000000001</c:v>
                </c:pt>
                <c:pt idx="11">
                  <c:v>0.14799999999999999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Новосибирская область</c:v>
                </c:pt>
                <c:pt idx="1">
                  <c:v>Кемеровская область</c:v>
                </c:pt>
                <c:pt idx="2">
                  <c:v>Иркутская область</c:v>
                </c:pt>
                <c:pt idx="3">
                  <c:v>Омская область</c:v>
                </c:pt>
                <c:pt idx="4">
                  <c:v>Красноярская область</c:v>
                </c:pt>
                <c:pt idx="5">
                  <c:v>Томская область</c:v>
                </c:pt>
                <c:pt idx="6">
                  <c:v>Республика Тыва</c:v>
                </c:pt>
                <c:pt idx="7">
                  <c:v>Алтайский край</c:v>
                </c:pt>
                <c:pt idx="8">
                  <c:v>Забайкальский край</c:v>
                </c:pt>
                <c:pt idx="9">
                  <c:v>Республика Алтай </c:v>
                </c:pt>
                <c:pt idx="10">
                  <c:v>Республика Бурятия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Лист1!$C$2:$C$13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Новосибирская область</c:v>
                </c:pt>
                <c:pt idx="1">
                  <c:v>Кемеровская область</c:v>
                </c:pt>
                <c:pt idx="2">
                  <c:v>Иркутская область</c:v>
                </c:pt>
                <c:pt idx="3">
                  <c:v>Омская область</c:v>
                </c:pt>
                <c:pt idx="4">
                  <c:v>Красноярская область</c:v>
                </c:pt>
                <c:pt idx="5">
                  <c:v>Томская область</c:v>
                </c:pt>
                <c:pt idx="6">
                  <c:v>Республика Тыва</c:v>
                </c:pt>
                <c:pt idx="7">
                  <c:v>Алтайский край</c:v>
                </c:pt>
                <c:pt idx="8">
                  <c:v>Забайкальский край</c:v>
                </c:pt>
                <c:pt idx="9">
                  <c:v>Республика Алтай </c:v>
                </c:pt>
                <c:pt idx="10">
                  <c:v>Республика Бурятия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Лист1!$D$2:$D$13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137398144"/>
        <c:axId val="137399680"/>
      </c:barChart>
      <c:catAx>
        <c:axId val="137398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37399680"/>
        <c:crosses val="autoZero"/>
        <c:auto val="1"/>
        <c:lblAlgn val="ctr"/>
        <c:lblOffset val="100"/>
        <c:noMultiLvlLbl val="0"/>
      </c:catAx>
      <c:valAx>
        <c:axId val="13739968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3739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AA9B-55E0-4DFE-AEFA-88C799AFDE06}" type="datetime1">
              <a:rPr lang="ru-RU" smtClean="0"/>
              <a:pPr/>
              <a:t>16.10.2014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www.rt.ru |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2D11-0838-4518-9450-64465D69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25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D803-24C6-4299-A7A2-71D27781920D}" type="datetime1">
              <a:rPr lang="ru-RU" smtClean="0"/>
              <a:pPr/>
              <a:t>16.10.2014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www.rt.ru |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AFBA-F73A-43A9-9641-1BC046DDC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92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188" y="4828289"/>
            <a:ext cx="535305" cy="535305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46492" y="4522398"/>
            <a:ext cx="841194" cy="8411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46492" y="3681205"/>
            <a:ext cx="841194" cy="841194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987686" y="3681206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522992" y="2863208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40989" y="2487730"/>
            <a:ext cx="2546777" cy="2546778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887766" y="2487732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241069" y="3023036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241069" y="2205040"/>
            <a:ext cx="817997" cy="81799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059066" y="2205040"/>
            <a:ext cx="581697" cy="581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705762" y="3841033"/>
            <a:ext cx="535306" cy="535306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887766" y="3841035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RT_logo_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42544"/>
            <a:ext cx="2432304" cy="1057656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471377" y="2862955"/>
            <a:ext cx="2286000" cy="1401573"/>
          </a:xfrm>
        </p:spPr>
        <p:txBody>
          <a:bodyPr wrap="square" lIns="0" tIns="0" rIns="0" bIns="0">
            <a:noAutofit/>
          </a:bodyPr>
          <a:lstStyle>
            <a:lvl1pPr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1377" y="4470015"/>
            <a:ext cx="2286000" cy="55651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2659389" y="1557338"/>
            <a:ext cx="5981374" cy="1182624"/>
          </a:xfrm>
        </p:spPr>
        <p:txBody>
          <a:bodyPr anchor="ctr">
            <a:noAutofit/>
          </a:bodyPr>
          <a:lstStyle>
            <a:lvl1pPr algn="l">
              <a:defRPr sz="19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95400" y="1557338"/>
            <a:ext cx="1182624" cy="1182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659390" y="3270282"/>
            <a:ext cx="5981375" cy="1182624"/>
          </a:xfrm>
        </p:spPr>
        <p:txBody>
          <a:bodyPr anchor="ctr">
            <a:noAutofit/>
          </a:bodyPr>
          <a:lstStyle>
            <a:lvl1pPr algn="l">
              <a:defRPr sz="19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1295400" y="3270282"/>
            <a:ext cx="1182624" cy="1182624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2659389" y="4983226"/>
            <a:ext cx="5981374" cy="1182624"/>
          </a:xfrm>
        </p:spPr>
        <p:txBody>
          <a:bodyPr anchor="ctr">
            <a:noAutofit/>
          </a:bodyPr>
          <a:lstStyle>
            <a:lvl1pPr algn="l">
              <a:defRPr sz="19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1295400" y="4983226"/>
            <a:ext cx="1182624" cy="11826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3" y="1557338"/>
            <a:ext cx="2555875" cy="1200848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99377" y="1557338"/>
            <a:ext cx="1200848" cy="12008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1979612" y="3266282"/>
            <a:ext cx="2555875" cy="1200848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599377" y="3266282"/>
            <a:ext cx="1200848" cy="120084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1979611" y="4975226"/>
            <a:ext cx="2555875" cy="1190624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09599" y="4975227"/>
            <a:ext cx="1190625" cy="11906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6085691" y="1557338"/>
            <a:ext cx="2555875" cy="1200848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4705455" y="1557338"/>
            <a:ext cx="1200848" cy="12008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085690" y="3266282"/>
            <a:ext cx="2555875" cy="1200848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30"/>
          </p:nvPr>
        </p:nvSpPr>
        <p:spPr>
          <a:xfrm>
            <a:off x="4705455" y="3266282"/>
            <a:ext cx="1200848" cy="1200848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6085689" y="4975226"/>
            <a:ext cx="2555875" cy="1190624"/>
          </a:xfrm>
        </p:spPr>
        <p:txBody>
          <a:bodyPr anchor="ctr">
            <a:noAutofit/>
          </a:bodyPr>
          <a:lstStyle>
            <a:lvl1pPr algn="l">
              <a:defRPr sz="1500"/>
            </a:lvl1pPr>
          </a:lstStyle>
          <a:p>
            <a:pPr lvl="0"/>
            <a:r>
              <a:rPr lang="ru-RU" dirty="0" smtClean="0"/>
              <a:t>текстовый блок</a:t>
            </a:r>
            <a:endParaRPr lang="en-US" dirty="0"/>
          </a:p>
        </p:txBody>
      </p:sp>
      <p:sp>
        <p:nvSpPr>
          <p:cNvPr id="35" name="Picture Placeholder 17"/>
          <p:cNvSpPr>
            <a:spLocks noGrp="1"/>
          </p:cNvSpPr>
          <p:nvPr>
            <p:ph type="pic" sz="quarter" idx="32"/>
          </p:nvPr>
        </p:nvSpPr>
        <p:spPr>
          <a:xfrm>
            <a:off x="4715678" y="4975227"/>
            <a:ext cx="1190625" cy="1190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400675" y="0"/>
            <a:ext cx="3743327" cy="37338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57338"/>
            <a:ext cx="3925888" cy="50006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209800"/>
            <a:ext cx="3925888" cy="3956050"/>
          </a:xfrm>
        </p:spPr>
        <p:txBody>
          <a:bodyPr/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00675" y="3962400"/>
            <a:ext cx="3240089" cy="22034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врезка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04814"/>
            <a:ext cx="8031163" cy="93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Med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189" y="4828289"/>
            <a:ext cx="535305" cy="535305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46493" y="4522398"/>
            <a:ext cx="841194" cy="8411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46493" y="3681205"/>
            <a:ext cx="841194" cy="841194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987687" y="3681206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522993" y="2863208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40989" y="2487730"/>
            <a:ext cx="2546777" cy="2546778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887767" y="2487732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241070" y="3023036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241070" y="2205040"/>
            <a:ext cx="817997" cy="81799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059066" y="2205040"/>
            <a:ext cx="581697" cy="581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705763" y="3841033"/>
            <a:ext cx="535306" cy="535306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887767" y="3841035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6a00d83451b82e69e200e54f175d538833-800wi.jpg"/>
          <p:cNvPicPr>
            <a:picLocks noChangeAspect="1"/>
          </p:cNvPicPr>
          <p:nvPr userDrawn="1"/>
        </p:nvPicPr>
        <p:blipFill>
          <a:blip r:embed="rId2"/>
          <a:srcRect l="12434" r="20191"/>
          <a:stretch>
            <a:fillRect/>
          </a:stretch>
        </p:blipFill>
        <p:spPr>
          <a:xfrm>
            <a:off x="1987687" y="3681205"/>
            <a:ext cx="1353302" cy="1353302"/>
          </a:xfrm>
          <a:prstGeom prst="rect">
            <a:avLst/>
          </a:prstGeom>
        </p:spPr>
      </p:pic>
      <p:pic>
        <p:nvPicPr>
          <p:cNvPr id="25" name="Picture 24" descr="1319493118_22034_picture.jpg"/>
          <p:cNvPicPr>
            <a:picLocks noChangeAspect="1"/>
          </p:cNvPicPr>
          <p:nvPr userDrawn="1"/>
        </p:nvPicPr>
        <p:blipFill>
          <a:blip r:embed="rId3"/>
          <a:srcRect l="31000"/>
          <a:stretch>
            <a:fillRect/>
          </a:stretch>
        </p:blipFill>
        <p:spPr>
          <a:xfrm>
            <a:off x="5887767" y="2487732"/>
            <a:ext cx="1353303" cy="1353303"/>
          </a:xfrm>
          <a:prstGeom prst="rect">
            <a:avLst/>
          </a:prstGeom>
        </p:spPr>
      </p:pic>
      <p:pic>
        <p:nvPicPr>
          <p:cNvPr id="26" name="Picture 25" descr="doctor-on-computer.png"/>
          <p:cNvPicPr>
            <a:picLocks noChangeAspect="1"/>
          </p:cNvPicPr>
          <p:nvPr userDrawn="1"/>
        </p:nvPicPr>
        <p:blipFill>
          <a:blip r:embed="rId4"/>
          <a:srcRect l="12441" r="21023"/>
          <a:stretch>
            <a:fillRect/>
          </a:stretch>
        </p:blipFill>
        <p:spPr>
          <a:xfrm>
            <a:off x="5887767" y="3841035"/>
            <a:ext cx="817997" cy="817997"/>
          </a:xfrm>
          <a:prstGeom prst="rect">
            <a:avLst/>
          </a:prstGeom>
        </p:spPr>
      </p:pic>
      <p:pic>
        <p:nvPicPr>
          <p:cNvPr id="27" name="Picture 26" descr="lek.jpg"/>
          <p:cNvPicPr>
            <a:picLocks noChangeAspect="1"/>
          </p:cNvPicPr>
          <p:nvPr userDrawn="1"/>
        </p:nvPicPr>
        <p:blipFill>
          <a:blip r:embed="rId5"/>
          <a:srcRect l="4400" t="8545" r="48800" b="6364"/>
          <a:stretch>
            <a:fillRect/>
          </a:stretch>
        </p:blipFill>
        <p:spPr>
          <a:xfrm>
            <a:off x="7241067" y="2205041"/>
            <a:ext cx="817998" cy="817997"/>
          </a:xfrm>
          <a:prstGeom prst="rect">
            <a:avLst/>
          </a:prstGeom>
        </p:spPr>
      </p:pic>
      <p:pic>
        <p:nvPicPr>
          <p:cNvPr id="28" name="Picture 27" descr="brain-compute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6493" y="4519688"/>
            <a:ext cx="841194" cy="843907"/>
          </a:xfrm>
          <a:prstGeom prst="rect">
            <a:avLst/>
          </a:prstGeom>
        </p:spPr>
      </p:pic>
      <p:pic>
        <p:nvPicPr>
          <p:cNvPr id="22" name="Picture 21" descr="RT_logo_medium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5800" y="542544"/>
            <a:ext cx="2432304" cy="1057656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471377" y="2862955"/>
            <a:ext cx="2286000" cy="1401573"/>
          </a:xfrm>
        </p:spPr>
        <p:txBody>
          <a:bodyPr wrap="square" lIns="0" tIns="0" rIns="0" bIns="0">
            <a:noAutofit/>
          </a:bodyPr>
          <a:lstStyle>
            <a:lvl1pPr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1377" y="4470015"/>
            <a:ext cx="2286000" cy="55651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7241070" y="2205040"/>
            <a:ext cx="817997" cy="81799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987687" y="3681205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887767" y="3841035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1call.jpg"/>
          <p:cNvPicPr>
            <a:picLocks noChangeAspect="1"/>
          </p:cNvPicPr>
          <p:nvPr userDrawn="1"/>
        </p:nvPicPr>
        <p:blipFill>
          <a:blip r:embed="rId2"/>
          <a:srcRect l="27885"/>
          <a:stretch>
            <a:fillRect/>
          </a:stretch>
        </p:blipFill>
        <p:spPr>
          <a:xfrm>
            <a:off x="5887766" y="3841035"/>
            <a:ext cx="817996" cy="8179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887767" y="2487732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" name="Picture 29" descr="sail-amsterdam-crowds-3bc520.jpg"/>
          <p:cNvPicPr>
            <a:picLocks noChangeAspect="1"/>
          </p:cNvPicPr>
          <p:nvPr userDrawn="1"/>
        </p:nvPicPr>
        <p:blipFill>
          <a:blip r:embed="rId3"/>
          <a:srcRect l="30517" t="23073" r="18249"/>
          <a:stretch>
            <a:fillRect/>
          </a:stretch>
        </p:blipFill>
        <p:spPr>
          <a:xfrm>
            <a:off x="1987688" y="3681205"/>
            <a:ext cx="1353303" cy="13533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46493" y="4522400"/>
            <a:ext cx="841194" cy="841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istock_itexistsrevisiedsmall+.jpg"/>
          <p:cNvPicPr>
            <a:picLocks noChangeAspect="1"/>
          </p:cNvPicPr>
          <p:nvPr userDrawn="1"/>
        </p:nvPicPr>
        <p:blipFill>
          <a:blip r:embed="rId4"/>
          <a:srcRect l="20814" r="4186"/>
          <a:stretch>
            <a:fillRect/>
          </a:stretch>
        </p:blipFill>
        <p:spPr>
          <a:xfrm>
            <a:off x="7241071" y="2205041"/>
            <a:ext cx="817997" cy="817999"/>
          </a:xfrm>
          <a:prstGeom prst="rect">
            <a:avLst/>
          </a:prstGeom>
        </p:spPr>
      </p:pic>
      <p:pic>
        <p:nvPicPr>
          <p:cNvPr id="24" name="Picture 23" descr="ip-tvd18.jpg"/>
          <p:cNvPicPr>
            <a:picLocks noChangeAspect="1"/>
          </p:cNvPicPr>
          <p:nvPr userDrawn="1"/>
        </p:nvPicPr>
        <p:blipFill>
          <a:blip r:embed="rId5"/>
          <a:srcRect l="8038" r="20837"/>
          <a:stretch>
            <a:fillRect/>
          </a:stretch>
        </p:blipFill>
        <p:spPr>
          <a:xfrm>
            <a:off x="5887765" y="2487730"/>
            <a:ext cx="1353302" cy="135330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11189" y="4828288"/>
            <a:ext cx="535305" cy="535305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46493" y="3681206"/>
            <a:ext cx="841194" cy="841193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522993" y="2863208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40989" y="2487732"/>
            <a:ext cx="2546777" cy="254677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241070" y="3023036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059066" y="2205040"/>
            <a:ext cx="581697" cy="581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705763" y="3841033"/>
            <a:ext cx="535306" cy="535306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20110901191830.jpg"/>
          <p:cNvPicPr>
            <a:picLocks noChangeAspect="1"/>
          </p:cNvPicPr>
          <p:nvPr userDrawn="1"/>
        </p:nvPicPr>
        <p:blipFill>
          <a:blip r:embed="rId6"/>
          <a:srcRect l="27614" t="9259" r="20534" b="12963"/>
          <a:stretch>
            <a:fillRect/>
          </a:stretch>
        </p:blipFill>
        <p:spPr>
          <a:xfrm>
            <a:off x="1146492" y="4522400"/>
            <a:ext cx="841195" cy="841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1377" y="2862955"/>
            <a:ext cx="2286000" cy="1401573"/>
          </a:xfrm>
        </p:spPr>
        <p:txBody>
          <a:bodyPr wrap="square" lIns="0" tIns="0" rIns="0" bIns="0">
            <a:noAutofit/>
          </a:bodyPr>
          <a:lstStyle>
            <a:lvl1pPr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1377" y="4470015"/>
            <a:ext cx="2286000" cy="55651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pic>
        <p:nvPicPr>
          <p:cNvPr id="22" name="Picture 21" descr="RT_logo_medium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5800" y="542544"/>
            <a:ext cx="2432304" cy="1057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1" y="1564958"/>
            <a:ext cx="4608513" cy="45720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4032251" y="2174558"/>
            <a:ext cx="4608513" cy="3991292"/>
          </a:xfrm>
        </p:spPr>
        <p:txBody>
          <a:bodyPr/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95400" y="2852936"/>
            <a:ext cx="1865219" cy="18652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8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1" y="1564958"/>
            <a:ext cx="4608513" cy="45720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4032251" y="2174558"/>
            <a:ext cx="4608513" cy="3991292"/>
          </a:xfrm>
        </p:spPr>
        <p:txBody>
          <a:bodyPr/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95400" y="2852936"/>
            <a:ext cx="1865219" cy="18652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716464" y="2209800"/>
            <a:ext cx="4427538" cy="46482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57338"/>
            <a:ext cx="5294313" cy="50006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209800"/>
            <a:ext cx="5294312" cy="3956050"/>
          </a:xfrm>
        </p:spPr>
        <p:txBody>
          <a:bodyPr/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812"/>
            <a:ext cx="8031164" cy="9366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101997" y="3276600"/>
            <a:ext cx="2065066" cy="584448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98" y="3969060"/>
            <a:ext cx="2065066" cy="2196790"/>
          </a:xfrm>
        </p:spPr>
        <p:txBody>
          <a:bodyPr>
            <a:normAutofit/>
          </a:bodyPr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 sz="1300"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825377" y="3276600"/>
            <a:ext cx="2069305" cy="584448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3838848" y="3969060"/>
            <a:ext cx="2055834" cy="2196790"/>
          </a:xfrm>
        </p:spPr>
        <p:txBody>
          <a:bodyPr>
            <a:normAutofit/>
          </a:bodyPr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 sz="1300"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582775" y="3276600"/>
            <a:ext cx="2057988" cy="584448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586917" y="3969060"/>
            <a:ext cx="2053848" cy="2196790"/>
          </a:xfrm>
        </p:spPr>
        <p:txBody>
          <a:bodyPr>
            <a:normAutofit/>
          </a:bodyPr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 sz="1300"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3848911" y="1557340"/>
            <a:ext cx="1554131" cy="155413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902241" y="2280922"/>
            <a:ext cx="708255" cy="113287"/>
            <a:chOff x="2840600" y="2304133"/>
            <a:chExt cx="708255" cy="113287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 flipH="1">
              <a:off x="3138084" y="2304133"/>
              <a:ext cx="113287" cy="1132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 flipH="1">
              <a:off x="3013748" y="2316720"/>
              <a:ext cx="88112" cy="881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/>
            </p:cNvSpPr>
            <p:nvPr userDrawn="1"/>
          </p:nvSpPr>
          <p:spPr>
            <a:xfrm flipH="1">
              <a:off x="2914586" y="2329308"/>
              <a:ext cx="62937" cy="629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 flipH="1">
              <a:off x="2840600" y="2341895"/>
              <a:ext cx="37762" cy="377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3287595" y="2316720"/>
              <a:ext cx="88112" cy="881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9" name="Oval 28"/>
            <p:cNvSpPr>
              <a:spLocks/>
            </p:cNvSpPr>
            <p:nvPr userDrawn="1"/>
          </p:nvSpPr>
          <p:spPr>
            <a:xfrm>
              <a:off x="3411931" y="2329308"/>
              <a:ext cx="62937" cy="629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3511093" y="2341895"/>
              <a:ext cx="37762" cy="377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5641457" y="2280922"/>
            <a:ext cx="708255" cy="113287"/>
            <a:chOff x="2840600" y="2304133"/>
            <a:chExt cx="708255" cy="113287"/>
          </a:xfrm>
        </p:grpSpPr>
        <p:sp>
          <p:nvSpPr>
            <p:cNvPr id="33" name="Oval 32"/>
            <p:cNvSpPr>
              <a:spLocks noChangeAspect="1"/>
            </p:cNvSpPr>
            <p:nvPr userDrawn="1"/>
          </p:nvSpPr>
          <p:spPr>
            <a:xfrm flipH="1">
              <a:off x="3138084" y="2304133"/>
              <a:ext cx="113287" cy="1132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 userDrawn="1"/>
          </p:nvSpPr>
          <p:spPr>
            <a:xfrm flipH="1">
              <a:off x="3013748" y="2316720"/>
              <a:ext cx="88112" cy="881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/>
            </p:cNvSpPr>
            <p:nvPr userDrawn="1"/>
          </p:nvSpPr>
          <p:spPr>
            <a:xfrm flipH="1">
              <a:off x="2914586" y="2329308"/>
              <a:ext cx="62937" cy="629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 userDrawn="1"/>
          </p:nvSpPr>
          <p:spPr>
            <a:xfrm flipH="1">
              <a:off x="2840600" y="2341895"/>
              <a:ext cx="37762" cy="377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 userDrawn="1"/>
          </p:nvSpPr>
          <p:spPr>
            <a:xfrm>
              <a:off x="3287595" y="2316720"/>
              <a:ext cx="88112" cy="881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8" name="Oval 37"/>
            <p:cNvSpPr>
              <a:spLocks/>
            </p:cNvSpPr>
            <p:nvPr userDrawn="1"/>
          </p:nvSpPr>
          <p:spPr>
            <a:xfrm>
              <a:off x="3411931" y="2329308"/>
              <a:ext cx="62937" cy="629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39" name="Oval 38"/>
            <p:cNvSpPr>
              <a:spLocks noChangeAspect="1"/>
            </p:cNvSpPr>
            <p:nvPr userDrawn="1"/>
          </p:nvSpPr>
          <p:spPr>
            <a:xfrm>
              <a:off x="3511093" y="2341895"/>
              <a:ext cx="37762" cy="377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40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1109695" y="1557340"/>
            <a:ext cx="1554131" cy="155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88125" y="1557340"/>
            <a:ext cx="1547813" cy="15478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973373" y="3657600"/>
            <a:ext cx="3217906" cy="457200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973373" y="4191000"/>
            <a:ext cx="3217906" cy="1974850"/>
          </a:xfrm>
        </p:spPr>
        <p:txBody>
          <a:bodyPr>
            <a:normAutofit/>
          </a:bodyPr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 sz="1300"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977350" y="1557338"/>
            <a:ext cx="1873926" cy="18739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675" y="3657600"/>
            <a:ext cx="3220084" cy="457200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0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5400675" y="4191000"/>
            <a:ext cx="3220084" cy="1974850"/>
          </a:xfrm>
        </p:spPr>
        <p:txBody>
          <a:bodyPr>
            <a:normAutofit/>
          </a:bodyPr>
          <a:lstStyle>
            <a:lvl1pPr marL="0" indent="180975">
              <a:spcBef>
                <a:spcPts val="700"/>
              </a:spcBef>
              <a:buSzPct val="100000"/>
              <a:buFontTx/>
              <a:buBlip>
                <a:blip r:embed="rId3"/>
              </a:buBlip>
              <a:defRPr sz="1300"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 flipH="1">
            <a:off x="4233243" y="2386301"/>
            <a:ext cx="783200" cy="216000"/>
            <a:chOff x="4191000" y="2209800"/>
            <a:chExt cx="1174800" cy="324000"/>
          </a:xfrm>
        </p:grpSpPr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4191000" y="2209800"/>
              <a:ext cx="324000" cy="32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4618600" y="2245800"/>
              <a:ext cx="252000" cy="25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/>
            </p:cNvSpPr>
            <p:nvPr userDrawn="1"/>
          </p:nvSpPr>
          <p:spPr>
            <a:xfrm>
              <a:off x="4974200" y="228180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5257800" y="2317800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5398412" y="1557338"/>
            <a:ext cx="1873926" cy="187392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239000" y="63563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www.rt.ru |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E6A6F8FA-70D0-4DFD-98EA-426188C3505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04814"/>
            <a:ext cx="8031163" cy="9366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5" name="Picture 4" descr="RT_logo_lit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356350"/>
            <a:ext cx="1527048" cy="35661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616600"/>
            <a:ext cx="2541726" cy="549250"/>
          </a:xfrm>
        </p:spPr>
        <p:txBody>
          <a:bodyPr>
            <a:noAutofit/>
          </a:bodyPr>
          <a:lstStyle>
            <a:lvl1pPr algn="ctr">
              <a:defRPr sz="1700">
                <a:solidFill>
                  <a:srgbClr val="1C2329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95400" y="4343399"/>
            <a:ext cx="1189038" cy="118903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3851275" y="1546245"/>
            <a:ext cx="1549400" cy="1549400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7"/>
          <p:cNvGrpSpPr/>
          <p:nvPr userDrawn="1"/>
        </p:nvGrpSpPr>
        <p:grpSpPr>
          <a:xfrm rot="8100000" flipH="1">
            <a:off x="2677429" y="3739662"/>
            <a:ext cx="707546" cy="195135"/>
            <a:chOff x="4191000" y="2209800"/>
            <a:chExt cx="1174800" cy="324000"/>
          </a:xfrm>
        </p:grpSpPr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4191000" y="2209800"/>
              <a:ext cx="324000" cy="32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4618600" y="2245800"/>
              <a:ext cx="252000" cy="25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/>
            </p:cNvSpPr>
            <p:nvPr userDrawn="1"/>
          </p:nvSpPr>
          <p:spPr>
            <a:xfrm>
              <a:off x="4974200" y="228180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5257800" y="2317800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48039" y="5616600"/>
            <a:ext cx="2553612" cy="549250"/>
          </a:xfrm>
        </p:spPr>
        <p:txBody>
          <a:bodyPr>
            <a:noAutofit/>
          </a:bodyPr>
          <a:lstStyle>
            <a:lvl1pPr algn="ctr">
              <a:defRPr sz="1700">
                <a:solidFill>
                  <a:srgbClr val="1C2329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073059" y="5616600"/>
            <a:ext cx="2567704" cy="549250"/>
          </a:xfrm>
        </p:spPr>
        <p:txBody>
          <a:bodyPr>
            <a:noAutofit/>
          </a:bodyPr>
          <a:lstStyle>
            <a:lvl1pPr algn="ctr">
              <a:defRPr sz="17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  <p:grpSp>
        <p:nvGrpSpPr>
          <p:cNvPr id="30" name="Group 27"/>
          <p:cNvGrpSpPr/>
          <p:nvPr userDrawn="1"/>
        </p:nvGrpSpPr>
        <p:grpSpPr>
          <a:xfrm rot="5400000" flipH="1">
            <a:off x="4294427" y="3739661"/>
            <a:ext cx="707546" cy="195135"/>
            <a:chOff x="4191000" y="2209800"/>
            <a:chExt cx="1174800" cy="324000"/>
          </a:xfrm>
        </p:grpSpPr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4191000" y="2209800"/>
              <a:ext cx="324000" cy="32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4618600" y="2245800"/>
              <a:ext cx="252000" cy="25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/>
            </p:cNvSpPr>
            <p:nvPr userDrawn="1"/>
          </p:nvSpPr>
          <p:spPr>
            <a:xfrm>
              <a:off x="4974200" y="228180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 userDrawn="1"/>
          </p:nvSpPr>
          <p:spPr>
            <a:xfrm>
              <a:off x="5257800" y="2317800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27"/>
          <p:cNvGrpSpPr/>
          <p:nvPr userDrawn="1"/>
        </p:nvGrpSpPr>
        <p:grpSpPr>
          <a:xfrm rot="13500000">
            <a:off x="5821031" y="3739661"/>
            <a:ext cx="707546" cy="195135"/>
            <a:chOff x="4191000" y="2209800"/>
            <a:chExt cx="1174800" cy="324000"/>
          </a:xfrm>
        </p:grpSpPr>
        <p:sp>
          <p:nvSpPr>
            <p:cNvPr id="36" name="Oval 35"/>
            <p:cNvSpPr>
              <a:spLocks noChangeAspect="1"/>
            </p:cNvSpPr>
            <p:nvPr userDrawn="1"/>
          </p:nvSpPr>
          <p:spPr>
            <a:xfrm>
              <a:off x="4191000" y="2209800"/>
              <a:ext cx="324000" cy="32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 userDrawn="1"/>
          </p:nvSpPr>
          <p:spPr>
            <a:xfrm>
              <a:off x="4618600" y="2245800"/>
              <a:ext cx="252000" cy="25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/>
            </p:cNvSpPr>
            <p:nvPr userDrawn="1"/>
          </p:nvSpPr>
          <p:spPr>
            <a:xfrm>
              <a:off x="4974200" y="2281800"/>
              <a:ext cx="180000" cy="1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 userDrawn="1"/>
          </p:nvSpPr>
          <p:spPr>
            <a:xfrm>
              <a:off x="5257800" y="2317800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032250" y="4343399"/>
            <a:ext cx="1187450" cy="1187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767512" y="4343401"/>
            <a:ext cx="1189037" cy="118903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979614" y="3095646"/>
            <a:ext cx="5292725" cy="333355"/>
          </a:xfrm>
        </p:spPr>
        <p:txBody>
          <a:bodyPr>
            <a:noAutofit/>
          </a:bodyPr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Заголовок блока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4812"/>
            <a:ext cx="8031164" cy="9366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7338"/>
            <a:ext cx="803116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  <a:p>
            <a:pPr lvl="1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38" y="6165306"/>
            <a:ext cx="1368426" cy="4672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www.rt.ru |</a:t>
            </a:r>
            <a:r>
              <a:rPr lang="ru-RU" dirty="0" smtClean="0"/>
              <a:t> </a:t>
            </a:r>
            <a:fld id="{E6A6F8FA-70D0-4DFD-98EA-426188C35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spcAft>
          <a:spcPts val="0"/>
        </a:spcAft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2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>
          <a:xfrm>
            <a:off x="7241069" y="2205038"/>
            <a:ext cx="817997" cy="81799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2"/>
          <p:cNvSpPr/>
          <p:nvPr/>
        </p:nvSpPr>
        <p:spPr>
          <a:xfrm>
            <a:off x="1987686" y="3681203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20"/>
          <p:cNvSpPr/>
          <p:nvPr/>
        </p:nvSpPr>
        <p:spPr>
          <a:xfrm>
            <a:off x="5887766" y="3841033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0" descr="1call.jpg"/>
          <p:cNvPicPr>
            <a:picLocks noChangeAspect="1"/>
          </p:cNvPicPr>
          <p:nvPr/>
        </p:nvPicPr>
        <p:blipFill>
          <a:blip r:embed="rId2"/>
          <a:srcRect l="27885"/>
          <a:stretch>
            <a:fillRect/>
          </a:stretch>
        </p:blipFill>
        <p:spPr>
          <a:xfrm>
            <a:off x="5887766" y="3841033"/>
            <a:ext cx="817996" cy="817997"/>
          </a:xfrm>
          <a:prstGeom prst="rect">
            <a:avLst/>
          </a:prstGeom>
        </p:spPr>
      </p:pic>
      <p:sp>
        <p:nvSpPr>
          <p:cNvPr id="8" name="Rectangle 15"/>
          <p:cNvSpPr/>
          <p:nvPr/>
        </p:nvSpPr>
        <p:spPr>
          <a:xfrm>
            <a:off x="5887766" y="2487730"/>
            <a:ext cx="1353303" cy="13533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Picture 29" descr="sail-amsterdam-crowds-3bc520.jpg"/>
          <p:cNvPicPr>
            <a:picLocks noChangeAspect="1"/>
          </p:cNvPicPr>
          <p:nvPr/>
        </p:nvPicPr>
        <p:blipFill>
          <a:blip r:embed="rId3"/>
          <a:srcRect l="30517" t="23073" r="18249"/>
          <a:stretch>
            <a:fillRect/>
          </a:stretch>
        </p:blipFill>
        <p:spPr>
          <a:xfrm>
            <a:off x="1987687" y="3681203"/>
            <a:ext cx="1353303" cy="1353303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1146493" y="4522398"/>
            <a:ext cx="841194" cy="8411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8" descr="istock_itexistsrevisiedsmall+.jpg"/>
          <p:cNvPicPr>
            <a:picLocks noChangeAspect="1"/>
          </p:cNvPicPr>
          <p:nvPr/>
        </p:nvPicPr>
        <p:blipFill>
          <a:blip r:embed="rId4"/>
          <a:srcRect l="20814" r="4186"/>
          <a:stretch>
            <a:fillRect/>
          </a:stretch>
        </p:blipFill>
        <p:spPr>
          <a:xfrm>
            <a:off x="7241070" y="2205039"/>
            <a:ext cx="817997" cy="817999"/>
          </a:xfrm>
          <a:prstGeom prst="rect">
            <a:avLst/>
          </a:prstGeom>
        </p:spPr>
      </p:pic>
      <p:pic>
        <p:nvPicPr>
          <p:cNvPr id="12" name="Picture 23" descr="ip-tvd18.jpg"/>
          <p:cNvPicPr>
            <a:picLocks noChangeAspect="1"/>
          </p:cNvPicPr>
          <p:nvPr/>
        </p:nvPicPr>
        <p:blipFill>
          <a:blip r:embed="rId5"/>
          <a:srcRect l="8038" r="20837"/>
          <a:stretch>
            <a:fillRect/>
          </a:stretch>
        </p:blipFill>
        <p:spPr>
          <a:xfrm>
            <a:off x="5887765" y="2487730"/>
            <a:ext cx="1353302" cy="1353302"/>
          </a:xfrm>
          <a:prstGeom prst="rect">
            <a:avLst/>
          </a:prstGeom>
        </p:spPr>
      </p:pic>
      <p:sp>
        <p:nvSpPr>
          <p:cNvPr id="13" name="Rectangle 9"/>
          <p:cNvSpPr/>
          <p:nvPr/>
        </p:nvSpPr>
        <p:spPr>
          <a:xfrm>
            <a:off x="611188" y="4828286"/>
            <a:ext cx="535305" cy="535305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1146493" y="3681204"/>
            <a:ext cx="841194" cy="841193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3"/>
          <p:cNvSpPr/>
          <p:nvPr/>
        </p:nvSpPr>
        <p:spPr>
          <a:xfrm>
            <a:off x="2522992" y="2863206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41069" y="3023036"/>
            <a:ext cx="817997" cy="817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8"/>
          <p:cNvSpPr/>
          <p:nvPr/>
        </p:nvSpPr>
        <p:spPr>
          <a:xfrm>
            <a:off x="8059066" y="2205038"/>
            <a:ext cx="581697" cy="581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9"/>
          <p:cNvSpPr/>
          <p:nvPr/>
        </p:nvSpPr>
        <p:spPr>
          <a:xfrm>
            <a:off x="6705763" y="3841033"/>
            <a:ext cx="535306" cy="535306"/>
          </a:xfrm>
          <a:prstGeom prst="rect">
            <a:avLst/>
          </a:prstGeom>
          <a:solidFill>
            <a:srgbClr val="D3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31" descr="20110901191830.jpg"/>
          <p:cNvPicPr>
            <a:picLocks noChangeAspect="1"/>
          </p:cNvPicPr>
          <p:nvPr/>
        </p:nvPicPr>
        <p:blipFill>
          <a:blip r:embed="rId6"/>
          <a:srcRect l="27614" t="9259" r="20534" b="12963"/>
          <a:stretch>
            <a:fillRect/>
          </a:stretch>
        </p:blipFill>
        <p:spPr>
          <a:xfrm>
            <a:off x="1146492" y="4522398"/>
            <a:ext cx="841195" cy="841193"/>
          </a:xfrm>
          <a:prstGeom prst="rect">
            <a:avLst/>
          </a:prstGeom>
        </p:spPr>
      </p:pic>
      <p:pic>
        <p:nvPicPr>
          <p:cNvPr id="23" name="Picture 21" descr="RT_logo_mediu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42544"/>
            <a:ext cx="2432304" cy="1057656"/>
          </a:xfrm>
          <a:prstGeom prst="rect">
            <a:avLst/>
          </a:prstGeom>
        </p:spPr>
      </p:pic>
      <p:sp>
        <p:nvSpPr>
          <p:cNvPr id="25" name="Title 3"/>
          <p:cNvSpPr>
            <a:spLocks noGrp="1"/>
          </p:cNvSpPr>
          <p:nvPr>
            <p:ph type="ctrTitle"/>
          </p:nvPr>
        </p:nvSpPr>
        <p:spPr>
          <a:xfrm>
            <a:off x="3340989" y="2708920"/>
            <a:ext cx="2539901" cy="1051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 smtClean="0">
                <a:cs typeface="Calibri"/>
              </a:rPr>
              <a:t>Применение механизмов государственно-частного </a:t>
            </a:r>
            <a:br>
              <a:rPr lang="ru-RU" sz="1800" dirty="0" smtClean="0">
                <a:cs typeface="Calibri"/>
              </a:rPr>
            </a:br>
            <a:r>
              <a:rPr lang="ru-RU" sz="1800" dirty="0" smtClean="0">
                <a:cs typeface="Calibri"/>
              </a:rPr>
              <a:t>партнерства</a:t>
            </a:r>
            <a:br>
              <a:rPr lang="ru-RU" sz="1800" dirty="0" smtClean="0">
                <a:cs typeface="Calibri"/>
              </a:rPr>
            </a:br>
            <a:r>
              <a:rPr lang="ru-RU" sz="1800" dirty="0">
                <a:cs typeface="Calibri"/>
              </a:rPr>
              <a:t/>
            </a:r>
            <a:br>
              <a:rPr lang="ru-RU" sz="1800" dirty="0">
                <a:cs typeface="Calibri"/>
              </a:rPr>
            </a:br>
            <a:r>
              <a:rPr lang="ru-RU" sz="1400" dirty="0" smtClean="0">
                <a:cs typeface="Calibri"/>
              </a:rPr>
              <a:t>Красноярск</a:t>
            </a:r>
            <a:br>
              <a:rPr lang="ru-RU" sz="1400" dirty="0" smtClean="0">
                <a:cs typeface="Calibri"/>
              </a:rPr>
            </a:br>
            <a:r>
              <a:rPr lang="ru-RU" sz="1400" dirty="0" smtClean="0">
                <a:cs typeface="Calibri"/>
              </a:rPr>
              <a:t>октябрь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02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1275" y="2384736"/>
            <a:ext cx="8031165" cy="16921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Стороны: государство </a:t>
            </a:r>
            <a:r>
              <a:rPr lang="ru-RU" dirty="0"/>
              <a:t>и </a:t>
            </a:r>
            <a:r>
              <a:rPr lang="ru-RU" dirty="0" smtClean="0"/>
              <a:t> бизнес</a:t>
            </a:r>
            <a:endParaRPr lang="ru-RU" dirty="0"/>
          </a:p>
          <a:p>
            <a:r>
              <a:rPr lang="ru-RU" dirty="0" smtClean="0"/>
              <a:t>юридическая основа </a:t>
            </a:r>
          </a:p>
          <a:p>
            <a:r>
              <a:rPr lang="ru-RU" dirty="0" smtClean="0"/>
              <a:t>равноправный характер</a:t>
            </a:r>
            <a:endParaRPr lang="ru-RU" dirty="0"/>
          </a:p>
          <a:p>
            <a:r>
              <a:rPr lang="ru-RU" dirty="0" smtClean="0"/>
              <a:t>общественная направленность</a:t>
            </a:r>
            <a:endParaRPr lang="ru-RU" dirty="0"/>
          </a:p>
          <a:p>
            <a:r>
              <a:rPr lang="ru-RU" dirty="0" smtClean="0"/>
              <a:t>Консолидация ресурсов сторон</a:t>
            </a:r>
          </a:p>
          <a:p>
            <a:r>
              <a:rPr lang="ru-RU" dirty="0" smtClean="0"/>
              <a:t>Распределение рисков и доходов в заранее определённых пропорциях</a:t>
            </a:r>
            <a:endParaRPr lang="en-US" dirty="0" smtClean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31540" y="1323554"/>
            <a:ext cx="8031165" cy="771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25860" y="4745882"/>
            <a:ext cx="8031165" cy="1563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180975" algn="l" defTabSz="457200" rtl="0" eaLnBrk="1" latinLnBrk="0" hangingPunct="1">
              <a:spcBef>
                <a:spcPts val="700"/>
              </a:spcBef>
              <a:buSzPct val="100000"/>
              <a:buFontTx/>
              <a:buBlip>
                <a:blip r:embed="rId2"/>
              </a:buBlip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Инвестиционные соглашения</a:t>
            </a:r>
            <a:endParaRPr lang="ru-RU" sz="1500" dirty="0"/>
          </a:p>
          <a:p>
            <a:r>
              <a:rPr lang="ru-RU" sz="1500" dirty="0"/>
              <a:t>концессионные </a:t>
            </a:r>
            <a:r>
              <a:rPr lang="ru-RU" sz="1500" dirty="0"/>
              <a:t>соглашения</a:t>
            </a:r>
          </a:p>
          <a:p>
            <a:r>
              <a:rPr lang="ru-RU" sz="1500" dirty="0"/>
              <a:t>государственные </a:t>
            </a:r>
            <a:r>
              <a:rPr lang="ru-RU" sz="1500" dirty="0"/>
              <a:t>контракты</a:t>
            </a:r>
            <a:endParaRPr lang="ru-RU" sz="1500" dirty="0"/>
          </a:p>
          <a:p>
            <a:r>
              <a:rPr lang="ru-RU" sz="1500" dirty="0"/>
              <a:t>финансовая аренда </a:t>
            </a:r>
            <a:r>
              <a:rPr lang="ru-RU" sz="1500" dirty="0"/>
              <a:t>(лизинг</a:t>
            </a:r>
            <a:r>
              <a:rPr lang="ru-RU" sz="1500" dirty="0"/>
              <a:t>).</a:t>
            </a:r>
            <a:endParaRPr lang="en-US" sz="15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99418" y="692696"/>
            <a:ext cx="8141346" cy="1860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180975" algn="l" defTabSz="457200" rtl="0" eaLnBrk="1" latinLnBrk="0" hangingPunct="1">
              <a:spcBef>
                <a:spcPts val="700"/>
              </a:spcBef>
              <a:buSzPct val="100000"/>
              <a:buFontTx/>
              <a:buBlip>
                <a:blip r:embed="rId2"/>
              </a:buBlip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Необходимость реализации инфраструктурных проектов </a:t>
            </a:r>
            <a:br>
              <a:rPr lang="ru-RU" dirty="0" smtClean="0"/>
            </a:br>
            <a:r>
              <a:rPr lang="ru-RU" dirty="0" smtClean="0"/>
              <a:t>(безопасный город, Оснащение ЕДДС </a:t>
            </a:r>
            <a:r>
              <a:rPr lang="en-US" dirty="0" smtClean="0"/>
              <a:t>/</a:t>
            </a:r>
            <a:r>
              <a:rPr lang="ru-RU" dirty="0" smtClean="0"/>
              <a:t> Система 112 </a:t>
            </a:r>
            <a:r>
              <a:rPr lang="en-US" dirty="0" smtClean="0"/>
              <a:t>/</a:t>
            </a:r>
            <a:r>
              <a:rPr lang="ru-RU" dirty="0" smtClean="0"/>
              <a:t> системы оповещения, информатизация ЖКХ, Геоинформационные системы и др.) </a:t>
            </a:r>
            <a:br>
              <a:rPr lang="ru-RU" dirty="0" smtClean="0"/>
            </a:br>
            <a:r>
              <a:rPr lang="ru-RU" dirty="0" smtClean="0"/>
              <a:t>при остром Дефиците бюджетов в регионах и муниципалитетах</a:t>
            </a:r>
            <a:endParaRPr lang="en-US" dirty="0" smtClean="0"/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467544" y="1916832"/>
            <a:ext cx="8031164" cy="467904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Признаки </a:t>
            </a:r>
            <a:r>
              <a:rPr lang="ru-RU" dirty="0" err="1" smtClean="0"/>
              <a:t>гчп</a:t>
            </a:r>
            <a:endParaRPr lang="en-US" dirty="0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501276" y="4293096"/>
            <a:ext cx="8031164" cy="467904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формы </a:t>
            </a:r>
            <a:r>
              <a:rPr lang="ru-RU" dirty="0" err="1" smtClean="0"/>
              <a:t>гчп</a:t>
            </a:r>
            <a:endParaRPr lang="en-US" dirty="0"/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467544" y="224792"/>
            <a:ext cx="8031164" cy="467904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предпосылки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2671" y="368808"/>
            <a:ext cx="8031164" cy="467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ФОРМ ГЧП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37588"/>
              </p:ext>
            </p:extLst>
          </p:nvPr>
        </p:nvGraphicFramePr>
        <p:xfrm>
          <a:off x="323528" y="1031892"/>
          <a:ext cx="8480327" cy="449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721"/>
                <a:gridCol w="2798508"/>
                <a:gridCol w="2544098"/>
              </a:tblGrid>
              <a:tr h="4551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Формы ГЧП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НПА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Передача имущества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Концессионное 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соглашение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Федеральный закон 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№ </a:t>
                      </a:r>
                      <a:r>
                        <a:rPr lang="ru-RU" sz="1800" dirty="0" smtClean="0"/>
                        <a:t>115-ФЗ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Создаваемое имущество</a:t>
                      </a:r>
                      <a:r>
                        <a:rPr lang="ru-RU" sz="1800" baseline="0" dirty="0" smtClean="0"/>
                        <a:t>  находится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в собственности  Заказчика</a:t>
                      </a: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266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Инвестиционное соглашение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Закон субъекта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smtClean="0"/>
                        <a:t>РФ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До выкупа имущество принадлежит Инвестору</a:t>
                      </a: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Государственный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контракт (стройка)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Федеральный закон 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№ </a:t>
                      </a:r>
                      <a:r>
                        <a:rPr lang="ru-RU" sz="1800" dirty="0" smtClean="0"/>
                        <a:t>44-ФЗ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Передача на баланс Заказчика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Государственный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контракт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(сервис)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Федеральный закон 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№ </a:t>
                      </a:r>
                      <a:r>
                        <a:rPr lang="ru-RU" sz="1800" dirty="0" smtClean="0"/>
                        <a:t>44-ФЗ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Имущество</a:t>
                      </a:r>
                      <a:r>
                        <a:rPr lang="ru-RU" sz="1800" baseline="0" dirty="0" smtClean="0"/>
                        <a:t> принадлежит  Исполнителю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404812"/>
            <a:ext cx="8031164" cy="539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НПА и источники информации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" y="4005064"/>
            <a:ext cx="7490793" cy="15841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Центр развития государственного частного партнерства </a:t>
            </a:r>
            <a:r>
              <a:rPr lang="en-US" sz="1800" dirty="0"/>
              <a:t>http://www.pppcenter.ru/</a:t>
            </a:r>
            <a:endParaRPr lang="ru-RU" sz="1800" dirty="0" smtClean="0"/>
          </a:p>
          <a:p>
            <a:r>
              <a:rPr lang="ru-RU" sz="1800" dirty="0" smtClean="0"/>
              <a:t>ГЧП-журнал </a:t>
            </a:r>
            <a:r>
              <a:rPr lang="en-US" sz="1800" dirty="0"/>
              <a:t>http://www.pppjournal.ru/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инфраструктура и государственно-частное партнерство в </a:t>
            </a:r>
            <a:r>
              <a:rPr lang="ru-RU" sz="1800" dirty="0" err="1" smtClean="0"/>
              <a:t>россии</a:t>
            </a:r>
            <a:r>
              <a:rPr lang="ru-RU" sz="1800" dirty="0"/>
              <a:t>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www.pppi.ru/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160" y="1341438"/>
            <a:ext cx="8016604" cy="3023666"/>
          </a:xfrm>
        </p:spPr>
        <p:txBody>
          <a:bodyPr>
            <a:normAutofit/>
          </a:bodyPr>
          <a:lstStyle/>
          <a:p>
            <a:r>
              <a:rPr lang="ru-RU" sz="1800" dirty="0"/>
              <a:t> Федеральный закон </a:t>
            </a:r>
            <a:r>
              <a:rPr lang="ru-RU" sz="1800" dirty="0" smtClean="0"/>
              <a:t>«О </a:t>
            </a:r>
            <a:r>
              <a:rPr lang="ru-RU" sz="1800" dirty="0"/>
              <a:t>Концессионных </a:t>
            </a:r>
            <a:r>
              <a:rPr lang="ru-RU" sz="1800" dirty="0" smtClean="0"/>
              <a:t>Соглашениях» (</a:t>
            </a:r>
            <a:r>
              <a:rPr lang="en-US" sz="1800" dirty="0" smtClean="0"/>
              <a:t>115</a:t>
            </a:r>
            <a:r>
              <a:rPr lang="ru-RU" sz="1800" dirty="0" smtClean="0"/>
              <a:t>-ФЗ  </a:t>
            </a:r>
            <a:r>
              <a:rPr lang="ru-RU" sz="1800" dirty="0" smtClean="0"/>
              <a:t>от 21.07.2005)</a:t>
            </a:r>
          </a:p>
          <a:p>
            <a:r>
              <a:rPr lang="ru-RU" sz="1800" dirty="0" smtClean="0"/>
              <a:t> Федеральный закон «Об особых экономических зонах в Российской Федерации»(116-ФЗ от 22.05.2005)</a:t>
            </a:r>
            <a:endParaRPr lang="ru-RU" sz="1800" dirty="0" smtClean="0"/>
          </a:p>
          <a:p>
            <a:r>
              <a:rPr lang="ru-RU" sz="1800" dirty="0"/>
              <a:t> Проект федерального закона «О государственно-частном партнерстве» (разработчик проекта акта: Минэкономразвития России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Региональные НПА (приняты в 65 субъектах)</a:t>
            </a:r>
          </a:p>
          <a:p>
            <a:r>
              <a:rPr lang="ru-RU" sz="1800" dirty="0" smtClean="0"/>
              <a:t>Федеральный Закон О </a:t>
            </a:r>
            <a:r>
              <a:rPr lang="ru-RU" sz="1800" dirty="0" err="1" smtClean="0"/>
              <a:t>гос.Закупках</a:t>
            </a:r>
            <a:r>
              <a:rPr lang="ru-RU" sz="1800" dirty="0" smtClean="0"/>
              <a:t> </a:t>
            </a:r>
            <a:r>
              <a:rPr lang="ru-RU" sz="1800" dirty="0" smtClean="0"/>
              <a:t>№44-фЗ</a:t>
            </a:r>
          </a:p>
          <a:p>
            <a:pPr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00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развития ГЧП в РФ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609835" y="1556792"/>
            <a:ext cx="5294313" cy="500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9516" y="1340768"/>
            <a:ext cx="7932924" cy="43564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За </a:t>
            </a:r>
            <a:r>
              <a:rPr lang="ru-RU" sz="2000" dirty="0" smtClean="0"/>
              <a:t>9 лет работы закона о концессиях 131 проект ГЧП</a:t>
            </a:r>
          </a:p>
          <a:p>
            <a:r>
              <a:rPr lang="ru-RU" sz="2000" dirty="0" smtClean="0"/>
              <a:t> Реализовано  </a:t>
            </a:r>
            <a:r>
              <a:rPr lang="ru-RU" sz="2000" dirty="0" smtClean="0"/>
              <a:t>10 проектов</a:t>
            </a:r>
          </a:p>
          <a:p>
            <a:r>
              <a:rPr lang="ru-RU" sz="2000" dirty="0" smtClean="0"/>
              <a:t> Региональное </a:t>
            </a:r>
            <a:r>
              <a:rPr lang="ru-RU" sz="2000" dirty="0" smtClean="0"/>
              <a:t>законодательство зачастую не адаптировано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 </a:t>
            </a:r>
            <a:r>
              <a:rPr lang="ru-RU" sz="2000" dirty="0" smtClean="0"/>
              <a:t>проекты ГЧП</a:t>
            </a:r>
          </a:p>
          <a:p>
            <a:r>
              <a:rPr lang="ru-RU" sz="2000" dirty="0" smtClean="0"/>
              <a:t> Недостаточная </a:t>
            </a:r>
            <a:r>
              <a:rPr lang="ru-RU" sz="2000" dirty="0" smtClean="0"/>
              <a:t>помощь в развитии ГЧП со стороны федерального центра</a:t>
            </a:r>
          </a:p>
          <a:p>
            <a:r>
              <a:rPr lang="ru-RU" sz="2000" dirty="0" smtClean="0"/>
              <a:t> Острая </a:t>
            </a:r>
            <a:r>
              <a:rPr lang="ru-RU" sz="2000" dirty="0" smtClean="0"/>
              <a:t>нехватка опыта, знаний профессионалов</a:t>
            </a:r>
          </a:p>
          <a:p>
            <a:r>
              <a:rPr lang="ru-RU" sz="2000" dirty="0" smtClean="0"/>
              <a:t> отсутствие </a:t>
            </a:r>
            <a:r>
              <a:rPr lang="ru-RU" sz="2000" dirty="0" smtClean="0"/>
              <a:t>профессиональных </a:t>
            </a:r>
            <a:r>
              <a:rPr lang="ru-RU" sz="2000" dirty="0"/>
              <a:t>операторов ГЧП-проектов, которые владеют технологиями управления объектами инфраструктуры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ГЧП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609835" y="1556792"/>
            <a:ext cx="5294313" cy="500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9516" y="1151670"/>
            <a:ext cx="7932924" cy="4509578"/>
          </a:xfrm>
        </p:spPr>
        <p:txBody>
          <a:bodyPr>
            <a:normAutofit/>
          </a:bodyPr>
          <a:lstStyle/>
          <a:p>
            <a:r>
              <a:rPr lang="ru-RU" dirty="0" smtClean="0"/>
              <a:t>ГЧП оптимален, когда </a:t>
            </a:r>
            <a:r>
              <a:rPr lang="ru-RU" dirty="0" smtClean="0"/>
              <a:t>необходимо </a:t>
            </a:r>
            <a:r>
              <a:rPr lang="ru-RU" dirty="0" smtClean="0"/>
              <a:t>быстро решить задачу в условиях </a:t>
            </a:r>
            <a:r>
              <a:rPr lang="ru-RU" dirty="0" smtClean="0"/>
              <a:t>бюджетного дефицита</a:t>
            </a:r>
            <a:endParaRPr lang="ru-RU" dirty="0" smtClean="0"/>
          </a:p>
          <a:p>
            <a:r>
              <a:rPr lang="ru-RU" dirty="0" smtClean="0"/>
              <a:t>ГЧП не только привлечение денег, но и стадия эксплуатации</a:t>
            </a:r>
          </a:p>
          <a:p>
            <a:r>
              <a:rPr lang="ru-RU" dirty="0"/>
              <a:t>позволяет повысить качество </a:t>
            </a:r>
            <a:r>
              <a:rPr lang="ru-RU" dirty="0" smtClean="0"/>
              <a:t>услуг, оказываемых населению</a:t>
            </a:r>
            <a:endParaRPr lang="ru-RU" dirty="0"/>
          </a:p>
          <a:p>
            <a:r>
              <a:rPr lang="ru-RU" dirty="0"/>
              <a:t>позволяет успешно осуществлять крупные инфраструктурные проекты,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реализации которых у государства не хватает </a:t>
            </a:r>
            <a:r>
              <a:rPr lang="ru-RU" dirty="0" smtClean="0"/>
              <a:t>ресурсов</a:t>
            </a:r>
            <a:endParaRPr lang="ru-RU" dirty="0"/>
          </a:p>
          <a:p>
            <a:r>
              <a:rPr lang="ru-RU" dirty="0"/>
              <a:t>способствует эффективному развитию объектов государственного </a:t>
            </a:r>
            <a:r>
              <a:rPr lang="ru-RU" dirty="0" smtClean="0"/>
              <a:t>имущества</a:t>
            </a:r>
            <a:endParaRPr lang="ru-RU" dirty="0"/>
          </a:p>
          <a:p>
            <a:r>
              <a:rPr lang="ru-RU" dirty="0"/>
              <a:t>снижает финансовую нагрузку на налогоплательщиков и предоставляет возможность доведения средств до конечных </a:t>
            </a:r>
            <a:r>
              <a:rPr lang="ru-RU" dirty="0" smtClean="0"/>
              <a:t>потребителей</a:t>
            </a:r>
            <a:endParaRPr lang="ru-RU" dirty="0"/>
          </a:p>
          <a:p>
            <a:r>
              <a:rPr lang="ru-RU" dirty="0"/>
              <a:t>позволяет успешно использовать опыт и компетенции по управлению крупными инфраструктурными объектами частным инвестором при сохранении государственного контроля над </a:t>
            </a:r>
            <a:r>
              <a:rPr lang="ru-RU" dirty="0" smtClean="0"/>
              <a:t>активами</a:t>
            </a:r>
            <a:endParaRPr lang="ru-RU" dirty="0"/>
          </a:p>
          <a:p>
            <a:r>
              <a:rPr lang="ru-RU" dirty="0"/>
              <a:t>способствует развитию новаторских форм проектного </a:t>
            </a:r>
            <a:r>
              <a:rPr lang="ru-RU" dirty="0" smtClean="0"/>
              <a:t>финансирования</a:t>
            </a:r>
            <a:endParaRPr lang="ru-RU" dirty="0"/>
          </a:p>
          <a:p>
            <a:r>
              <a:rPr lang="ru-RU" dirty="0"/>
              <a:t>способствует внедрению передовых методов управления в органах </a:t>
            </a:r>
            <a:r>
              <a:rPr lang="ru-RU" dirty="0" smtClean="0"/>
              <a:t>власти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8399"/>
            <a:ext cx="8031164" cy="936626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Рейтинг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регионов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СФО по ГЧП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88022416"/>
              </p:ext>
            </p:extLst>
          </p:nvPr>
        </p:nvGraphicFramePr>
        <p:xfrm>
          <a:off x="673290" y="836712"/>
          <a:ext cx="7967474" cy="478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5652411"/>
            <a:ext cx="61421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000" b="1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учитываемые при оценке потенциала для привлечения инвестиций в проекты ГЧП: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Развитость </a:t>
            </a:r>
            <a:r>
              <a:rPr lang="ru-RU" sz="1000" dirty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институциональной среды в сфере ГЧП в </a:t>
            </a: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регионе; 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1000" dirty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ГЧП-проектов;</a:t>
            </a:r>
          </a:p>
          <a:p>
            <a:pPr marL="342900" indent="-342900" defTabSz="457200">
              <a:buFontTx/>
              <a:buAutoNum type="arabicPeriod"/>
            </a:pP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</a:t>
            </a:r>
            <a:r>
              <a:rPr lang="ru-RU" sz="1000" dirty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привлекательность для инфраструктурных инвесторов </a:t>
            </a:r>
            <a:r>
              <a:rPr lang="ru-RU" sz="1000" dirty="0" smtClean="0">
                <a:solidFill>
                  <a:srgbClr val="1C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данных рейтингового агентства «Эксперт».</a:t>
            </a:r>
            <a:endParaRPr lang="ru-RU" sz="1000" dirty="0">
              <a:solidFill>
                <a:srgbClr val="1C2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Tx/>
              <a:buAutoNum type="arabicPeriod"/>
            </a:pPr>
            <a:endParaRPr lang="ru-RU" dirty="0">
              <a:solidFill>
                <a:srgbClr val="1C2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616620"/>
            <a:ext cx="8031164" cy="936626"/>
          </a:xfrm>
        </p:spPr>
        <p:txBody>
          <a:bodyPr/>
          <a:lstStyle/>
          <a:p>
            <a:r>
              <a:rPr lang="ru-RU" dirty="0">
                <a:latin typeface="+mn-lt"/>
              </a:rPr>
              <a:t>Эффект от </a:t>
            </a:r>
            <a:r>
              <a:rPr lang="ru-RU" dirty="0" smtClean="0">
                <a:latin typeface="+mn-lt"/>
              </a:rPr>
              <a:t>реализации </a:t>
            </a:r>
            <a:r>
              <a:rPr lang="ru-RU" dirty="0" smtClean="0">
                <a:latin typeface="+mn-lt"/>
              </a:rPr>
              <a:t>проектов ГЧП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068" y="1264692"/>
            <a:ext cx="804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в форме ГЧП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заказчику: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FontTx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Обеспечить своевременное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законов, указов и поручений Президента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Привлечь внебюджетное финансирование;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поступление дополнительных доходов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бюджет;</a:t>
            </a:r>
          </a:p>
          <a:p>
            <a:pPr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Передать обязанность создания и эксплуатации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финансово-мотивированному партнеру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Снизить операционные и финансовые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99832"/>
              </p:ext>
            </p:extLst>
          </p:nvPr>
        </p:nvGraphicFramePr>
        <p:xfrm>
          <a:off x="1010739" y="1837298"/>
          <a:ext cx="6873629" cy="2755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193"/>
                <a:gridCol w="2627271"/>
                <a:gridCol w="1368152"/>
                <a:gridCol w="1329013"/>
              </a:tblGrid>
              <a:tr h="829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соглашения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инвестиций, млн. руб.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контракта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Нижний Новгород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ГЧП (Инвестиционное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соглашение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Мордовия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ГЧП (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Инвестиционное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соглашение)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44-ФЗ (Оказание услуг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предоставлению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видеоконтента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</a:t>
            </a:r>
            <a:r>
              <a:rPr lang="ru-RU" dirty="0" smtClean="0">
                <a:latin typeface="+mn-lt"/>
              </a:rPr>
              <a:t>пыт </a:t>
            </a:r>
            <a:r>
              <a:rPr lang="ru-RU" dirty="0">
                <a:latin typeface="+mn-lt"/>
              </a:rPr>
              <a:t>ОАО «Ростелеком»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507" y="980728"/>
            <a:ext cx="8241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проекты АПК «Безопасный город», реализованные ОАО «Ростелеком» в 2012-2014 </a:t>
            </a:r>
            <a:r>
              <a:rPr lang="ru-RU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  <a:endParaRPr lang="ru-RU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T colors">
      <a:dk1>
        <a:srgbClr val="1C2329"/>
      </a:dk1>
      <a:lt1>
        <a:sysClr val="window" lastClr="FFFFFF"/>
      </a:lt1>
      <a:dk2>
        <a:srgbClr val="008CC2"/>
      </a:dk2>
      <a:lt2>
        <a:srgbClr val="FFFFFF"/>
      </a:lt2>
      <a:accent1>
        <a:srgbClr val="D02324"/>
      </a:accent1>
      <a:accent2>
        <a:srgbClr val="00547A"/>
      </a:accent2>
      <a:accent3>
        <a:srgbClr val="2A8DC2"/>
      </a:accent3>
      <a:accent4>
        <a:srgbClr val="4A357A"/>
      </a:accent4>
      <a:accent5>
        <a:srgbClr val="713F80"/>
      </a:accent5>
      <a:accent6>
        <a:srgbClr val="44A641"/>
      </a:accent6>
      <a:hlink>
        <a:srgbClr val="519A76"/>
      </a:hlink>
      <a:folHlink>
        <a:srgbClr val="5EBD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sz="1200" b="1" cap="all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5"/>
          </a:solidFill>
          <a:prstDash val="dot"/>
          <a:round/>
          <a:headEnd type="oval" w="sm" len="sm"/>
          <a:tailEnd type="oval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12345</TotalTime>
  <Words>406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Применение механизмов государственно-частного  партнерства  Красноярск октябрь 2014</vt:lpstr>
      <vt:lpstr>Презентация PowerPoint</vt:lpstr>
      <vt:lpstr>СРАВНЕНИЕ ФОРМ ГЧП</vt:lpstr>
      <vt:lpstr>НПА и источники информации </vt:lpstr>
      <vt:lpstr>особенности развития ГЧП в РФ</vt:lpstr>
      <vt:lpstr>Преимущества ГЧП</vt:lpstr>
      <vt:lpstr>Рейтинг регионов СФО по ГЧП</vt:lpstr>
      <vt:lpstr>Эффект от реализации проектов ГЧП</vt:lpstr>
      <vt:lpstr>Опыт ОАО «Ростелеком»</vt:lpstr>
    </vt:vector>
  </TitlesOfParts>
  <Company>Brendlab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Brendlab Brendlab</dc:creator>
  <cp:lastModifiedBy>User</cp:lastModifiedBy>
  <cp:revision>548</cp:revision>
  <cp:lastPrinted>2013-12-18T07:13:24Z</cp:lastPrinted>
  <dcterms:created xsi:type="dcterms:W3CDTF">2012-06-22T13:20:05Z</dcterms:created>
  <dcterms:modified xsi:type="dcterms:W3CDTF">2014-10-16T02:18:19Z</dcterms:modified>
</cp:coreProperties>
</file>