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3" r:id="rId3"/>
    <p:sldId id="272" r:id="rId4"/>
    <p:sldId id="257" r:id="rId5"/>
    <p:sldId id="271" r:id="rId6"/>
    <p:sldId id="258" r:id="rId7"/>
    <p:sldId id="261" r:id="rId8"/>
    <p:sldId id="264" r:id="rId9"/>
    <p:sldId id="266" r:id="rId10"/>
    <p:sldId id="270" r:id="rId11"/>
  </p:sldIdLst>
  <p:sldSz cx="9144000" cy="5715000" type="screen16x10"/>
  <p:notesSz cx="6797675" cy="9926638"/>
  <p:defaultTextStyle>
    <a:defPPr>
      <a:defRPr lang="ru-RU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36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DF906-0B23-4CC0-88B0-E98B6AA86BAB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3005-8630-4A82-9786-6B58AFFFC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44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3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8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9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3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0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1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011E-8563-4E4B-A5D9-6D16EB2D3A9E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7CB0-752C-4582-9E34-E38861144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9" y="171196"/>
            <a:ext cx="8219941" cy="15493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работы муниципальных библиотек и предоставления библиотечных услуг 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на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примере города Петропавловска – Камчатского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16155"/>
          <a:stretch/>
        </p:blipFill>
        <p:spPr>
          <a:xfrm>
            <a:off x="924058" y="2388684"/>
            <a:ext cx="7122661" cy="1919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" y="64267"/>
            <a:ext cx="1071674" cy="10382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334" y="4714852"/>
            <a:ext cx="5351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Шевчук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Анатолий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Александрович,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МБУК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«ЦГБ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AShevchuk@lib-pk.ru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254" y="2683098"/>
            <a:ext cx="7910848" cy="71835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ru-RU" sz="4200" b="1" dirty="0">
                <a:solidFill>
                  <a:srgbClr val="0070C0"/>
                </a:solidFill>
              </a:rPr>
              <a:t>Спасибо за внимание</a:t>
            </a:r>
            <a:endParaRPr lang="ru-RU" sz="4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8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860"/>
            <a:ext cx="91440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Нормативный правовые акты информатизации библиотек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991" y="1101687"/>
            <a:ext cx="8667521" cy="446276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ru-RU" b="1" dirty="0" smtClean="0"/>
              <a:t>Стратегия </a:t>
            </a:r>
            <a:r>
              <a:rPr lang="ru-RU" b="1" dirty="0"/>
              <a:t>развития информационного общества в Российской Федерации</a:t>
            </a:r>
            <a:r>
              <a:rPr lang="ru-RU" dirty="0"/>
              <a:t>, </a:t>
            </a:r>
            <a:r>
              <a:rPr lang="ru-RU" dirty="0" smtClean="0"/>
              <a:t>утверждена </a:t>
            </a:r>
            <a:r>
              <a:rPr lang="ru-RU" dirty="0"/>
              <a:t>Президентом Российской Федерации 7 февраля 2008 г. № </a:t>
            </a:r>
            <a:r>
              <a:rPr lang="ru-RU" dirty="0" smtClean="0"/>
              <a:t>Пр-212</a:t>
            </a:r>
          </a:p>
          <a:p>
            <a:endParaRPr lang="ru-RU" dirty="0" smtClean="0"/>
          </a:p>
          <a:p>
            <a:r>
              <a:rPr lang="ru-RU" b="1" u="sng" dirty="0" smtClean="0"/>
              <a:t>Федеральный законы  Российской Федерации:</a:t>
            </a:r>
          </a:p>
          <a:p>
            <a:r>
              <a:rPr lang="ru-RU" dirty="0"/>
              <a:t>N 78-ФЗ </a:t>
            </a:r>
            <a:r>
              <a:rPr lang="ru-RU" dirty="0" smtClean="0"/>
              <a:t>от </a:t>
            </a:r>
            <a:r>
              <a:rPr lang="ru-RU" dirty="0"/>
              <a:t>29 декабря 1994 г. </a:t>
            </a:r>
            <a:r>
              <a:rPr lang="ru-RU" dirty="0" smtClean="0"/>
              <a:t>«</a:t>
            </a:r>
            <a:r>
              <a:rPr lang="ru-RU" dirty="0"/>
              <a:t>О библиотечном деле</a:t>
            </a:r>
            <a:r>
              <a:rPr lang="ru-RU" dirty="0" smtClean="0"/>
              <a:t>»;</a:t>
            </a:r>
          </a:p>
          <a:p>
            <a:r>
              <a:rPr lang="ru-RU" dirty="0"/>
              <a:t>N 149-ФЗ </a:t>
            </a:r>
            <a:r>
              <a:rPr lang="ru-RU" dirty="0" smtClean="0"/>
              <a:t>от </a:t>
            </a:r>
            <a:r>
              <a:rPr lang="ru-RU" dirty="0"/>
              <a:t>27 июля 2006 </a:t>
            </a:r>
            <a:r>
              <a:rPr lang="ru-RU" dirty="0" smtClean="0"/>
              <a:t>г. «</a:t>
            </a:r>
            <a:r>
              <a:rPr lang="ru-RU" dirty="0"/>
              <a:t>Об информации, информационных технологиях и о защите информации</a:t>
            </a:r>
            <a:r>
              <a:rPr lang="ru-RU" dirty="0" smtClean="0"/>
              <a:t>»;</a:t>
            </a:r>
          </a:p>
          <a:p>
            <a:r>
              <a:rPr lang="ru-RU" dirty="0"/>
              <a:t>N 210-ФЗ </a:t>
            </a:r>
            <a:r>
              <a:rPr lang="ru-RU" dirty="0" smtClean="0"/>
              <a:t>от </a:t>
            </a:r>
            <a:r>
              <a:rPr lang="ru-RU" dirty="0"/>
              <a:t>27 июля 2010 г. </a:t>
            </a:r>
            <a:r>
              <a:rPr lang="ru-RU" dirty="0" smtClean="0"/>
              <a:t>«</a:t>
            </a:r>
            <a:r>
              <a:rPr lang="ru-RU" dirty="0"/>
              <a:t>Об организации предоставления государственных и муниципальных услуг</a:t>
            </a:r>
            <a:r>
              <a:rPr lang="ru-RU" dirty="0" smtClean="0"/>
              <a:t>»;</a:t>
            </a:r>
          </a:p>
          <a:p>
            <a:r>
              <a:rPr lang="ru-RU" dirty="0"/>
              <a:t>N 152-ФЗ </a:t>
            </a:r>
            <a:r>
              <a:rPr lang="ru-RU" dirty="0" smtClean="0"/>
              <a:t>от </a:t>
            </a:r>
            <a:r>
              <a:rPr lang="ru-RU" dirty="0"/>
              <a:t>27 июля 2006 г. </a:t>
            </a:r>
            <a:r>
              <a:rPr lang="ru-RU" dirty="0" smtClean="0"/>
              <a:t>«</a:t>
            </a:r>
            <a:r>
              <a:rPr lang="ru-RU" dirty="0"/>
              <a:t>О персональных данных</a:t>
            </a:r>
            <a:r>
              <a:rPr lang="ru-RU" dirty="0" smtClean="0"/>
              <a:t>»;</a:t>
            </a:r>
          </a:p>
          <a:p>
            <a:r>
              <a:rPr lang="ru-RU" dirty="0"/>
              <a:t>N 63-ФЗ от 06.04.2011 </a:t>
            </a:r>
            <a:r>
              <a:rPr lang="ru-RU" dirty="0" smtClean="0"/>
              <a:t>«</a:t>
            </a:r>
            <a:r>
              <a:rPr lang="ru-RU" dirty="0"/>
              <a:t>Об электронной подписи</a:t>
            </a:r>
            <a:r>
              <a:rPr lang="ru-RU" dirty="0" smtClean="0"/>
              <a:t>». </a:t>
            </a:r>
          </a:p>
          <a:p>
            <a:endParaRPr lang="ru-RU" dirty="0"/>
          </a:p>
          <a:p>
            <a:r>
              <a:rPr lang="ru-RU" b="1" u="sng" dirty="0" smtClean="0"/>
              <a:t>Постановления Правительства Российской Федерации </a:t>
            </a:r>
            <a:r>
              <a:rPr lang="ru-RU" b="1" u="sng" dirty="0"/>
              <a:t>и распоряжений Правительства </a:t>
            </a:r>
            <a:r>
              <a:rPr lang="ru-RU" b="1" u="sng" dirty="0" smtClean="0"/>
              <a:t>Российской Федерации:</a:t>
            </a:r>
          </a:p>
          <a:p>
            <a:r>
              <a:rPr lang="ru-RU" dirty="0"/>
              <a:t>№2516-р </a:t>
            </a:r>
            <a:r>
              <a:rPr lang="ru-RU" dirty="0" smtClean="0"/>
              <a:t>от </a:t>
            </a:r>
            <a:r>
              <a:rPr lang="ru-RU" dirty="0"/>
              <a:t>25 декабря 2013 года </a:t>
            </a:r>
            <a:r>
              <a:rPr lang="ru-RU" dirty="0" smtClean="0"/>
              <a:t>Об </a:t>
            </a:r>
            <a:r>
              <a:rPr lang="ru-RU" dirty="0"/>
              <a:t>утверждении Концепции развития механизмов предоставления государственных и муниципальных услуг в электронном </a:t>
            </a:r>
            <a:r>
              <a:rPr lang="ru-RU" dirty="0" smtClean="0"/>
              <a:t>виде;</a:t>
            </a:r>
          </a:p>
          <a:p>
            <a:r>
              <a:rPr lang="ru-RU" dirty="0"/>
              <a:t>N 729-р </a:t>
            </a:r>
            <a:r>
              <a:rPr lang="ru-RU" dirty="0" smtClean="0"/>
              <a:t>от </a:t>
            </a:r>
            <a:r>
              <a:rPr lang="ru-RU" dirty="0"/>
              <a:t>25 апреля 2011 </a:t>
            </a:r>
            <a:r>
              <a:rPr lang="ru-RU" dirty="0" smtClean="0"/>
              <a:t>г «</a:t>
            </a:r>
            <a:r>
              <a:rPr lang="ru-RU" dirty="0"/>
              <a:t>Перечень услуг, оказываемых государственными и муниципальными учреждениями и другими организациями, в которых размещается государственное задание (заказ) или муниципальное задание (заказ), подлежащих включению в реестры государственных или муниципальных услуг и предоставляемых в электронной </a:t>
            </a:r>
            <a:r>
              <a:rPr lang="ru-RU" dirty="0" smtClean="0"/>
              <a:t>форме»;</a:t>
            </a:r>
          </a:p>
          <a:p>
            <a:r>
              <a:rPr lang="ru-RU" dirty="0"/>
              <a:t>№ 1993-р </a:t>
            </a:r>
            <a:r>
              <a:rPr lang="ru-RU" dirty="0" smtClean="0"/>
              <a:t>от </a:t>
            </a:r>
            <a:r>
              <a:rPr lang="ru-RU" dirty="0"/>
              <a:t>17 декабря 2009 г. </a:t>
            </a:r>
            <a:r>
              <a:rPr lang="ru-RU" dirty="0" smtClean="0"/>
              <a:t>«</a:t>
            </a:r>
            <a:r>
              <a:rPr lang="ru-RU" dirty="0"/>
              <a:t>Об утверждении сводного перечня первоочередных государственных и муниципальных услуг, предоставляемых в электронном виде</a:t>
            </a:r>
            <a:r>
              <a:rPr lang="ru-RU" dirty="0" smtClean="0"/>
              <a:t>»</a:t>
            </a:r>
            <a:r>
              <a:rPr lang="ru-RU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0485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8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860"/>
            <a:ext cx="91440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Структура МБУК «ЦГБ»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t="22439" r="12872" b="7192"/>
          <a:stretch/>
        </p:blipFill>
        <p:spPr bwMode="auto">
          <a:xfrm>
            <a:off x="1378793" y="891392"/>
            <a:ext cx="6386413" cy="456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6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859"/>
            <a:ext cx="9144000" cy="53368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Внедрение </a:t>
            </a:r>
            <a:r>
              <a:rPr lang="ru-RU" sz="3000" b="1" dirty="0">
                <a:solidFill>
                  <a:schemeClr val="bg1"/>
                </a:solidFill>
              </a:rPr>
              <a:t>сервисов объединённых коммуникаций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01" y="3572413"/>
            <a:ext cx="6915955" cy="199562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Корпоративная почта;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Обмен мгновенными сообщениями;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Ведение совместных календарей;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Решения совместных задач;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C00000"/>
                </a:solidFill>
              </a:rPr>
              <a:t>Управление проектами.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522">
            <a:off x="3858520" y="1547504"/>
            <a:ext cx="4986338" cy="256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1" y="1164513"/>
            <a:ext cx="3234714" cy="2026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5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3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5859"/>
            <a:ext cx="9144000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Корпоративный </a:t>
            </a:r>
            <a:r>
              <a:rPr lang="ru-RU" sz="3100" b="1" dirty="0">
                <a:solidFill>
                  <a:schemeClr val="bg1"/>
                </a:solidFill>
              </a:rPr>
              <a:t>портал</a:t>
            </a: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58" y="3036634"/>
            <a:ext cx="7423464" cy="244190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Календарь мероприятий;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Новости;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Интеграция с социальными коммуникациями;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Доступ к методическим документам;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Декларация деятельности МБУК «ЦГБ» и уставных НПА;</a:t>
            </a:r>
          </a:p>
          <a:p>
            <a:pPr marL="210503" indent="-210503">
              <a:buFont typeface="Wingdings" panose="05000000000000000000" pitchFamily="2" charset="2"/>
              <a:buChar char="Ø"/>
              <a:tabLst>
                <a:tab pos="281083" algn="l"/>
              </a:tabLst>
            </a:pPr>
            <a:r>
              <a:rPr lang="ru-RU" sz="2200" b="1" dirty="0">
                <a:solidFill>
                  <a:srgbClr val="0070C0"/>
                </a:solidFill>
              </a:rPr>
              <a:t>Вовлечение читателей в реализуемые проекты;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Доступ к структурированной информации.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755" y="1589261"/>
            <a:ext cx="3081271" cy="5952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3400" b="1" dirty="0">
                <a:solidFill>
                  <a:srgbClr val="0070C0"/>
                </a:solidFill>
              </a:rPr>
              <a:t>Открытая часть</a:t>
            </a:r>
            <a:endParaRPr lang="ru-RU" sz="3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2" t="37105" r="27867"/>
          <a:stretch/>
        </p:blipFill>
        <p:spPr bwMode="auto">
          <a:xfrm rot="20493371">
            <a:off x="4339267" y="1091660"/>
            <a:ext cx="1899574" cy="1822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t="7944" r="32347"/>
          <a:stretch/>
        </p:blipFill>
        <p:spPr bwMode="auto">
          <a:xfrm rot="808786">
            <a:off x="6327755" y="588663"/>
            <a:ext cx="2374135" cy="319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8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859"/>
            <a:ext cx="9144000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Корпоративный </a:t>
            </a:r>
            <a:r>
              <a:rPr lang="ru-RU" sz="3100" b="1" dirty="0">
                <a:solidFill>
                  <a:schemeClr val="bg1"/>
                </a:solidFill>
              </a:rPr>
              <a:t>портал</a:t>
            </a: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48508"/>
            <a:ext cx="8804723" cy="210334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Календарь мероприятий и событий;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Учет и контроль планов проектов;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Ведение реестров методических документов;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Публикация официальных документов;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База знаний;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70C0"/>
                </a:solidFill>
              </a:rPr>
              <a:t>Структуризация и классификация накопленной информацией.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755" y="1589261"/>
            <a:ext cx="3081271" cy="5952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3400" b="1" dirty="0">
                <a:solidFill>
                  <a:srgbClr val="0070C0"/>
                </a:solidFill>
              </a:rPr>
              <a:t>Закрытая часть</a:t>
            </a:r>
            <a:endParaRPr lang="ru-RU" sz="3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8208" r="12031"/>
          <a:stretch/>
        </p:blipFill>
        <p:spPr bwMode="auto">
          <a:xfrm rot="1192739">
            <a:off x="5916705" y="1140824"/>
            <a:ext cx="2875616" cy="186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t="27885" r="49334" b="19116"/>
          <a:stretch/>
        </p:blipFill>
        <p:spPr bwMode="auto">
          <a:xfrm rot="20598842">
            <a:off x="6217920" y="3111261"/>
            <a:ext cx="1968649" cy="162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8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859"/>
            <a:ext cx="9144000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Оцифровка </a:t>
            </a:r>
            <a:r>
              <a:rPr lang="ru-RU" sz="3100" b="1" dirty="0">
                <a:solidFill>
                  <a:schemeClr val="bg1"/>
                </a:solidFill>
              </a:rPr>
              <a:t>библиотечного фонда</a:t>
            </a:r>
            <a:endParaRPr lang="ru-RU" sz="31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259">
            <a:off x="4837927" y="1814934"/>
            <a:ext cx="3975378" cy="2758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713" y="4308537"/>
            <a:ext cx="7379594" cy="74912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445770" indent="-44577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2"/>
                </a:solidFill>
              </a:rPr>
              <a:t>Создание реестра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ru-RU" sz="2200" b="1" dirty="0" smtClean="0">
                <a:solidFill>
                  <a:schemeClr val="accent2"/>
                </a:solidFill>
              </a:rPr>
              <a:t>электронных ресурсов;</a:t>
            </a:r>
            <a:endParaRPr lang="ru-RU" sz="2200" b="1" dirty="0">
              <a:solidFill>
                <a:schemeClr val="accent2"/>
              </a:solidFill>
            </a:endParaRPr>
          </a:p>
          <a:p>
            <a:pPr marL="445770" indent="-44577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2"/>
                </a:solidFill>
              </a:rPr>
              <a:t>Организация учета и хранения оцифрованного фонда.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6" y="1045979"/>
            <a:ext cx="3324164" cy="2774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7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8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859"/>
            <a:ext cx="9144000" cy="5490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Единая </a:t>
            </a:r>
            <a:r>
              <a:rPr lang="ru-RU" sz="3100" b="1" dirty="0">
                <a:solidFill>
                  <a:schemeClr val="bg1"/>
                </a:solidFill>
              </a:rPr>
              <a:t>база библиотечного фонда и читателей</a:t>
            </a: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61" y="4068604"/>
            <a:ext cx="8896574" cy="142623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</a:rPr>
              <a:t>Подключение </a:t>
            </a:r>
            <a:r>
              <a:rPr lang="ru-RU" sz="2200" b="1" dirty="0" smtClean="0">
                <a:solidFill>
                  <a:srgbClr val="7030A0"/>
                </a:solidFill>
              </a:rPr>
              <a:t>к </a:t>
            </a:r>
            <a:r>
              <a:rPr lang="ru-RU" sz="2200" b="1" dirty="0">
                <a:solidFill>
                  <a:srgbClr val="7030A0"/>
                </a:solidFill>
              </a:rPr>
              <a:t>региональным и федеральным фондам;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</a:rPr>
              <a:t>Учет библиотечного фонда в электронном виде с использованием системы штрихкодирования;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7030A0"/>
                </a:solidFill>
              </a:rPr>
              <a:t>Единый электронный читательский билет. 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7" y="1487295"/>
            <a:ext cx="2139072" cy="178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56" y="1487295"/>
            <a:ext cx="1748102" cy="1512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845">
            <a:off x="5898457" y="1667716"/>
            <a:ext cx="2598266" cy="1623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6797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83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5859"/>
            <a:ext cx="91440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Предоставления </a:t>
            </a:r>
            <a:r>
              <a:rPr lang="ru-RU" sz="2400" b="1" dirty="0">
                <a:solidFill>
                  <a:schemeClr val="bg1"/>
                </a:solidFill>
              </a:rPr>
              <a:t>библиотечных услуг в электронном виде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124548"/>
            <a:ext cx="8627633" cy="244190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Запись в библиотеку;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Доступ к электронным каталогам (муниципальный, региональный, федеральный);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Подбор литературы по тематике;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Предварительный заказ литературы;</a:t>
            </a: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Электронный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абонемент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оступ к электронным документам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22885" indent="-222885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Продление срока сдачи взятой литературы.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85" y="1166587"/>
            <a:ext cx="3895950" cy="2118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20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426</Words>
  <Application>Microsoft Office PowerPoint</Application>
  <PresentationFormat>Экран (16:10)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Anatol</dc:creator>
  <cp:lastModifiedBy>User</cp:lastModifiedBy>
  <cp:revision>39</cp:revision>
  <cp:lastPrinted>2015-03-16T22:15:33Z</cp:lastPrinted>
  <dcterms:created xsi:type="dcterms:W3CDTF">2015-03-16T12:33:18Z</dcterms:created>
  <dcterms:modified xsi:type="dcterms:W3CDTF">2015-10-16T02:01:29Z</dcterms:modified>
</cp:coreProperties>
</file>