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5"/>
  </p:sldMasterIdLst>
  <p:notesMasterIdLst>
    <p:notesMasterId r:id="rId14"/>
  </p:notesMasterIdLst>
  <p:handoutMasterIdLst>
    <p:handoutMasterId r:id="rId15"/>
  </p:handoutMasterIdLst>
  <p:sldIdLst>
    <p:sldId id="448" r:id="rId6"/>
    <p:sldId id="496" r:id="rId7"/>
    <p:sldId id="513" r:id="rId8"/>
    <p:sldId id="501" r:id="rId9"/>
    <p:sldId id="503" r:id="rId10"/>
    <p:sldId id="510" r:id="rId11"/>
    <p:sldId id="511" r:id="rId12"/>
    <p:sldId id="512" r:id="rId13"/>
  </p:sldIdLst>
  <p:sldSz cx="12168188" cy="6840538"/>
  <p:notesSz cx="6797675" cy="9928225"/>
  <p:defaultTextStyle>
    <a:defPPr>
      <a:defRPr lang="en-US"/>
    </a:defPPr>
    <a:lvl1pPr marL="0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1pPr>
    <a:lvl2pPr marL="456194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2pPr>
    <a:lvl3pPr marL="912388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3pPr>
    <a:lvl4pPr marL="1368582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4pPr>
    <a:lvl5pPr marL="1824777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5pPr>
    <a:lvl6pPr marL="2280971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6pPr>
    <a:lvl7pPr marL="2737165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7pPr>
    <a:lvl8pPr marL="3193359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8pPr>
    <a:lvl9pPr marL="3649553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orient="horz" pos="4055" userDrawn="1">
          <p15:clr>
            <a:srgbClr val="A4A3A4"/>
          </p15:clr>
        </p15:guide>
        <p15:guide id="3" orient="horz" pos="4145" userDrawn="1">
          <p15:clr>
            <a:srgbClr val="A4A3A4"/>
          </p15:clr>
        </p15:guide>
        <p15:guide id="4" orient="horz" pos="571" userDrawn="1">
          <p15:clr>
            <a:srgbClr val="A4A3A4"/>
          </p15:clr>
        </p15:guide>
        <p15:guide id="5" orient="horz" pos="1477" userDrawn="1">
          <p15:clr>
            <a:srgbClr val="A4A3A4"/>
          </p15:clr>
        </p15:guide>
        <p15:guide id="6" orient="horz" pos="1318" userDrawn="1">
          <p15:clr>
            <a:srgbClr val="A4A3A4"/>
          </p15:clr>
        </p15:guide>
        <p15:guide id="7" orient="horz" pos="1974" userDrawn="1">
          <p15:clr>
            <a:srgbClr val="A4A3A4"/>
          </p15:clr>
        </p15:guide>
        <p15:guide id="8" orient="horz" pos="2064" userDrawn="1">
          <p15:clr>
            <a:srgbClr val="A4A3A4"/>
          </p15:clr>
        </p15:guide>
        <p15:guide id="9" orient="horz" pos="2646" userDrawn="1">
          <p15:clr>
            <a:srgbClr val="A4A3A4"/>
          </p15:clr>
        </p15:guide>
        <p15:guide id="10" orient="horz" pos="2743" userDrawn="1">
          <p15:clr>
            <a:srgbClr val="A4A3A4"/>
          </p15:clr>
        </p15:guide>
        <p15:guide id="11" orient="horz" pos="3330" userDrawn="1">
          <p15:clr>
            <a:srgbClr val="A4A3A4"/>
          </p15:clr>
        </p15:guide>
        <p15:guide id="12" orient="horz" pos="3421" userDrawn="1">
          <p15:clr>
            <a:srgbClr val="A4A3A4"/>
          </p15:clr>
        </p15:guide>
        <p15:guide id="13" orient="horz" pos="3754" userDrawn="1">
          <p15:clr>
            <a:srgbClr val="A4A3A4"/>
          </p15:clr>
        </p15:guide>
        <p15:guide id="14" pos="271" userDrawn="1">
          <p15:clr>
            <a:srgbClr val="A4A3A4"/>
          </p15:clr>
        </p15:guide>
        <p15:guide id="15" pos="7394" userDrawn="1">
          <p15:clr>
            <a:srgbClr val="A4A3A4"/>
          </p15:clr>
        </p15:guide>
        <p15:guide id="16" pos="3773" userDrawn="1">
          <p15:clr>
            <a:srgbClr val="A4A3A4"/>
          </p15:clr>
        </p15:guide>
        <p15:guide id="17" pos="3892" userDrawn="1">
          <p15:clr>
            <a:srgbClr val="A4A3A4"/>
          </p15:clr>
        </p15:guide>
        <p15:guide id="18" pos="4979" userDrawn="1">
          <p15:clr>
            <a:srgbClr val="A4A3A4"/>
          </p15:clr>
        </p15:guide>
        <p15:guide id="19" pos="5101" userDrawn="1">
          <p15:clr>
            <a:srgbClr val="A4A3A4"/>
          </p15:clr>
        </p15:guide>
        <p15:guide id="20" pos="6187" userDrawn="1">
          <p15:clr>
            <a:srgbClr val="A4A3A4"/>
          </p15:clr>
        </p15:guide>
        <p15:guide id="21" pos="6308" userDrawn="1">
          <p15:clr>
            <a:srgbClr val="A4A3A4"/>
          </p15:clr>
        </p15:guide>
        <p15:guide id="22" pos="2686" userDrawn="1">
          <p15:clr>
            <a:srgbClr val="A4A3A4"/>
          </p15:clr>
        </p15:guide>
        <p15:guide id="23" pos="2564" userDrawn="1">
          <p15:clr>
            <a:srgbClr val="A4A3A4"/>
          </p15:clr>
        </p15:guide>
        <p15:guide id="24" pos="1478" userDrawn="1">
          <p15:clr>
            <a:srgbClr val="A4A3A4"/>
          </p15:clr>
        </p15:guide>
        <p15:guide id="25" pos="1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5939">
          <p15:clr>
            <a:srgbClr val="A4A3A4"/>
          </p15:clr>
        </p15:guide>
        <p15:guide id="2" orient="horz" pos="517">
          <p15:clr>
            <a:srgbClr val="A4A3A4"/>
          </p15:clr>
        </p15:guide>
        <p15:guide id="3" pos="282">
          <p15:clr>
            <a:srgbClr val="A4A3A4"/>
          </p15:clr>
        </p15:guide>
        <p15:guide id="4" pos="40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D3"/>
    <a:srgbClr val="93DFF1"/>
    <a:srgbClr val="FFFFFF"/>
    <a:srgbClr val="B2D0E0"/>
    <a:srgbClr val="8BB8D1"/>
    <a:srgbClr val="A1C6DB"/>
    <a:srgbClr val="90BCD4"/>
    <a:srgbClr val="5B80A1"/>
    <a:srgbClr val="00704A"/>
    <a:srgbClr val="F9B2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2" autoAdjust="0"/>
    <p:restoredTop sz="65362" autoAdjust="0"/>
  </p:normalViewPr>
  <p:slideViewPr>
    <p:cSldViewPr snapToGrid="0" showGuides="1">
      <p:cViewPr varScale="1">
        <p:scale>
          <a:sx n="76" d="100"/>
          <a:sy n="76" d="100"/>
        </p:scale>
        <p:origin x="1536" y="90"/>
      </p:cViewPr>
      <p:guideLst>
        <p:guide orient="horz" pos="713"/>
        <p:guide orient="horz" pos="4055"/>
        <p:guide orient="horz" pos="4145"/>
        <p:guide orient="horz" pos="571"/>
        <p:guide orient="horz" pos="1477"/>
        <p:guide orient="horz" pos="1318"/>
        <p:guide orient="horz" pos="1974"/>
        <p:guide orient="horz" pos="2064"/>
        <p:guide orient="horz" pos="2646"/>
        <p:guide orient="horz" pos="2743"/>
        <p:guide orient="horz" pos="3330"/>
        <p:guide orient="horz" pos="3421"/>
        <p:guide orient="horz" pos="3754"/>
        <p:guide pos="271"/>
        <p:guide pos="7394"/>
        <p:guide pos="3773"/>
        <p:guide pos="3892"/>
        <p:guide pos="4979"/>
        <p:guide pos="5101"/>
        <p:guide pos="6187"/>
        <p:guide pos="6308"/>
        <p:guide pos="2686"/>
        <p:guide pos="2564"/>
        <p:guide pos="1478"/>
        <p:guide pos="1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howGuides="1">
      <p:cViewPr>
        <p:scale>
          <a:sx n="140" d="100"/>
          <a:sy n="140" d="100"/>
        </p:scale>
        <p:origin x="2724" y="-6"/>
      </p:cViewPr>
      <p:guideLst>
        <p:guide orient="horz" pos="5939"/>
        <p:guide orient="horz" pos="517"/>
        <p:guide pos="282"/>
        <p:guide pos="40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5682888" y="9429488"/>
            <a:ext cx="66835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pPr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089" y="9429447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GfK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382588" y="820738"/>
            <a:ext cx="66182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089" y="4729556"/>
            <a:ext cx="5905499" cy="445659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  <a:endParaRPr lang="en-US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5682888" y="9429488"/>
            <a:ext cx="668700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89" y="9429447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GfK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2388" rtl="0" eaLnBrk="1" latinLnBrk="0" hangingPunct="1">
      <a:spcAft>
        <a:spcPts val="299"/>
      </a:spcAft>
      <a:buFont typeface="Arial" pitchFamily="34" charset="0"/>
      <a:buNone/>
      <a:defRPr sz="998" kern="1200">
        <a:solidFill>
          <a:schemeClr val="tx2"/>
        </a:solidFill>
        <a:latin typeface="+mn-lt"/>
        <a:ea typeface="+mn-ea"/>
        <a:cs typeface="+mn-cs"/>
      </a:defRPr>
    </a:lvl1pPr>
    <a:lvl2pPr marL="0" indent="0" algn="l" defTabSz="912388" rtl="0" eaLnBrk="1" latinLnBrk="0" hangingPunct="1">
      <a:spcAft>
        <a:spcPts val="299"/>
      </a:spcAft>
      <a:buFont typeface="Arial" pitchFamily="34" charset="0"/>
      <a:buNone/>
      <a:defRPr sz="998" kern="1200">
        <a:solidFill>
          <a:schemeClr val="tx1"/>
        </a:solidFill>
        <a:latin typeface="+mn-lt"/>
        <a:ea typeface="+mn-ea"/>
        <a:cs typeface="+mn-cs"/>
      </a:defRPr>
    </a:lvl2pPr>
    <a:lvl3pPr marL="90289" indent="-90289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3pPr>
    <a:lvl4pPr marL="178993" indent="-90289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4pPr>
    <a:lvl5pPr marL="262945" indent="-88704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5pPr>
    <a:lvl6pPr marL="262945" indent="-88704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6pPr>
    <a:lvl7pPr marL="266113" indent="-88704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7pPr>
    <a:lvl8pPr marL="266113" indent="-88704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8pPr>
    <a:lvl9pPr marL="266113" indent="-88704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0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2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60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3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81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9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4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5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99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6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64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7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2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8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6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5662" y="3077908"/>
            <a:ext cx="11240869" cy="32963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056" y="1017833"/>
            <a:ext cx="10972078" cy="1471257"/>
          </a:xfrm>
          <a:effectLst/>
        </p:spPr>
        <p:txBody>
          <a:bodyPr anchor="b">
            <a:normAutofit/>
          </a:bodyPr>
          <a:lstStyle>
            <a:lvl1pPr>
              <a:defRPr sz="359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59" y="2489091"/>
            <a:ext cx="10972075" cy="588818"/>
          </a:xfrm>
        </p:spPr>
        <p:txBody>
          <a:bodyPr anchor="t">
            <a:normAutofit/>
          </a:bodyPr>
          <a:lstStyle>
            <a:lvl1pPr marL="0" indent="0" algn="l">
              <a:buNone/>
              <a:defRPr sz="1596" cap="all">
                <a:solidFill>
                  <a:schemeClr val="accent2"/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1096" y="5940972"/>
            <a:ext cx="2839244" cy="36419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057" y="5936657"/>
            <a:ext cx="6903700" cy="36419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7679" y="5940972"/>
            <a:ext cx="1014455" cy="36419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872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39426" y="612842"/>
            <a:ext cx="11287250" cy="11862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057" y="700368"/>
            <a:ext cx="11008074" cy="10112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926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21938" y="598198"/>
            <a:ext cx="2901140" cy="58021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937" y="674006"/>
            <a:ext cx="2000250" cy="51698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3410" y="674006"/>
            <a:ext cx="7880857" cy="5169876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6108" y="5940972"/>
            <a:ext cx="1325547" cy="36419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A879A6-0FD0-4734-A311-86BFCA472E6E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3410" y="5936657"/>
            <a:ext cx="7880857" cy="36419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6212" y="5940972"/>
            <a:ext cx="1161921" cy="36419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495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-188" y="0"/>
            <a:ext cx="12168188" cy="233916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796714" y="2150875"/>
            <a:ext cx="10371286" cy="244169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2993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5" name="Picture 7" descr="E:\!_2014_08_25_Августовская\заставки\герб-без текст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84" y="233916"/>
            <a:ext cx="10620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62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0528" y="555542"/>
            <a:ext cx="10216957" cy="626879"/>
          </a:xfrm>
        </p:spPr>
        <p:txBody>
          <a:bodyPr/>
          <a:lstStyle/>
          <a:p>
            <a:r>
              <a:rPr lang="en-US" noProof="0" dirty="0" smtClean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0957" y="6436757"/>
            <a:ext cx="11306275" cy="144094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98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798">
                <a:solidFill>
                  <a:schemeClr val="bg2"/>
                </a:solidFill>
              </a:defRPr>
            </a:lvl4pPr>
            <a:lvl5pPr marL="0" indent="0">
              <a:spcBef>
                <a:spcPts val="299"/>
              </a:spcBef>
              <a:spcAft>
                <a:spcPts val="0"/>
              </a:spcAft>
              <a:buNone/>
              <a:defRPr sz="898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30528" y="1254099"/>
            <a:ext cx="5558503" cy="5110981"/>
          </a:xfrm>
        </p:spPr>
        <p:txBody>
          <a:bodyPr/>
          <a:lstStyle>
            <a:lvl7pPr>
              <a:defRPr>
                <a:latin typeface="Calibri" panose="020F0502020204030204" pitchFamily="34" charset="0"/>
              </a:defRPr>
            </a:lvl7pPr>
            <a:lvl8pPr>
              <a:defRPr>
                <a:latin typeface="Calibri" panose="020F0502020204030204" pitchFamily="34" charset="0"/>
              </a:defRPr>
            </a:lvl8pPr>
            <a:lvl9pPr>
              <a:defRPr>
                <a:latin typeface="Calibri" panose="020F0502020204030204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179920" y="1254099"/>
            <a:ext cx="5558503" cy="5110981"/>
          </a:xfrm>
        </p:spPr>
        <p:txBody>
          <a:bodyPr/>
          <a:lstStyle>
            <a:lvl7pPr>
              <a:defRPr>
                <a:latin typeface="Calibri" panose="020F0502020204030204" pitchFamily="34" charset="0"/>
              </a:defRPr>
            </a:lvl7pPr>
            <a:lvl8pPr>
              <a:defRPr>
                <a:latin typeface="Calibri" panose="020F0502020204030204" pitchFamily="34" charset="0"/>
              </a:defRPr>
            </a:lvl8pPr>
            <a:lvl9pPr>
              <a:defRPr>
                <a:latin typeface="Calibri" panose="020F0502020204030204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86028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057" y="703330"/>
            <a:ext cx="10155351" cy="571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8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430529" y="1491343"/>
            <a:ext cx="11307132" cy="4873737"/>
          </a:xfrm>
        </p:spPr>
        <p:txBody>
          <a:bodyPr/>
          <a:lstStyle>
            <a:lvl1pPr marL="0" indent="0">
              <a:spcBef>
                <a:spcPts val="1197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defRPr sz="1795">
                <a:latin typeface="Calibri" panose="020F0502020204030204" pitchFamily="34" charset="0"/>
              </a:defRPr>
            </a:lvl1pPr>
            <a:lvl2pPr marL="359100" indent="0">
              <a:spcBef>
                <a:spcPts val="299"/>
              </a:spcBef>
              <a:spcAft>
                <a:spcPts val="1197"/>
              </a:spcAft>
              <a:buClr>
                <a:schemeClr val="bg2"/>
              </a:buClr>
              <a:buFont typeface="+mj-lt"/>
              <a:buNone/>
              <a:defRPr sz="179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</a:defRPr>
            </a:lvl4pPr>
            <a:lvl5pPr marL="359100" indent="0">
              <a:spcAft>
                <a:spcPts val="1197"/>
              </a:spcAft>
              <a:buFontTx/>
              <a:buNone/>
              <a:defRPr sz="1795" b="0">
                <a:solidFill>
                  <a:schemeClr val="bg2"/>
                </a:solidFill>
              </a:defRPr>
            </a:lvl5pPr>
            <a:lvl6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</a:defRPr>
            </a:lvl6pPr>
            <a:lvl7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</a:defRPr>
            </a:lvl7pPr>
            <a:lvl8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</a:defRPr>
            </a:lvl8pPr>
            <a:lvl9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430529" y="574805"/>
            <a:ext cx="10304879" cy="701064"/>
          </a:xfrm>
        </p:spPr>
        <p:txBody>
          <a:bodyPr anchor="t" anchorCtr="0">
            <a:normAutofit/>
          </a:bodyPr>
          <a:lstStyle>
            <a:lvl1pPr>
              <a:defRPr sz="25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78242" y="6580554"/>
            <a:ext cx="359418" cy="1328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798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/>
            <a:fld id="{1BDBE1E8-50F2-49BA-A952-1CC1DEAA5FB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7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39426" y="612842"/>
            <a:ext cx="11287250" cy="11862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7" y="700368"/>
            <a:ext cx="11008074" cy="10112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58" y="2174945"/>
            <a:ext cx="11008073" cy="3668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7679" y="5940972"/>
            <a:ext cx="1050452" cy="36419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776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6942" y="5128882"/>
            <a:ext cx="11268808" cy="12556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8" y="3036160"/>
            <a:ext cx="11008073" cy="1493694"/>
          </a:xfrm>
        </p:spPr>
        <p:txBody>
          <a:bodyPr anchor="b">
            <a:normAutofit/>
          </a:bodyPr>
          <a:lstStyle>
            <a:lvl1pPr algn="l">
              <a:defRPr sz="3591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058" y="4529853"/>
            <a:ext cx="11008073" cy="599027"/>
          </a:xfrm>
        </p:spPr>
        <p:txBody>
          <a:bodyPr anchor="t">
            <a:normAutofit/>
          </a:bodyPr>
          <a:lstStyle>
            <a:lvl1pPr marL="0" indent="0" algn="l">
              <a:buNone/>
              <a:defRPr sz="1795" cap="all">
                <a:solidFill>
                  <a:schemeClr val="accent2"/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4E6425-0181-43F2-84FC-787E803FD2F8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44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111" y="605010"/>
            <a:ext cx="11277966" cy="12556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8" y="727800"/>
            <a:ext cx="11008074" cy="9858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058" y="2222331"/>
            <a:ext cx="5411800" cy="36237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330" y="2222331"/>
            <a:ext cx="5411802" cy="36237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254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111" y="605010"/>
            <a:ext cx="11277966" cy="12556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0058" y="727800"/>
            <a:ext cx="11008074" cy="9858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486" y="2245161"/>
            <a:ext cx="5077140" cy="534640"/>
          </a:xfrm>
        </p:spPr>
        <p:txBody>
          <a:bodyPr anchor="b">
            <a:noAutofit/>
          </a:bodyPr>
          <a:lstStyle>
            <a:lvl1pPr marL="0" indent="0">
              <a:buNone/>
              <a:defRPr sz="2195" b="0">
                <a:solidFill>
                  <a:schemeClr val="accent2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059" y="2918602"/>
            <a:ext cx="5382567" cy="292752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0994" y="2245161"/>
            <a:ext cx="5077138" cy="551964"/>
          </a:xfrm>
        </p:spPr>
        <p:txBody>
          <a:bodyPr anchor="b">
            <a:noAutofit/>
          </a:bodyPr>
          <a:lstStyle>
            <a:lvl1pPr marL="0" indent="0">
              <a:buNone/>
              <a:defRPr sz="2195" b="0">
                <a:solidFill>
                  <a:schemeClr val="accent2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5565" y="2918602"/>
            <a:ext cx="5382567" cy="292752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045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9822" y="605010"/>
            <a:ext cx="11277966" cy="12556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4769" y="727800"/>
            <a:ext cx="11008074" cy="9858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250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5516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6942" y="5128881"/>
            <a:ext cx="11276134" cy="12714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8" y="5248897"/>
            <a:ext cx="4899856" cy="687758"/>
          </a:xfrm>
        </p:spPr>
        <p:txBody>
          <a:bodyPr anchor="ctr"/>
          <a:lstStyle>
            <a:lvl1pPr algn="l">
              <a:defRPr sz="1995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41" y="599669"/>
            <a:ext cx="11270784" cy="4194094"/>
          </a:xfrm>
        </p:spPr>
        <p:txBody>
          <a:bodyPr anchor="ctr">
            <a:normAutofit/>
          </a:bodyPr>
          <a:lstStyle>
            <a:lvl1pPr>
              <a:defRPr sz="1995">
                <a:solidFill>
                  <a:schemeClr val="tx2"/>
                </a:solidFill>
              </a:defRPr>
            </a:lvl1pPr>
            <a:lvl2pPr>
              <a:defRPr sz="1795">
                <a:solidFill>
                  <a:schemeClr val="tx2"/>
                </a:solidFill>
              </a:defRPr>
            </a:lvl2pPr>
            <a:lvl3pPr>
              <a:defRPr sz="1596">
                <a:solidFill>
                  <a:schemeClr val="tx2"/>
                </a:solidFill>
              </a:defRPr>
            </a:lvl3pPr>
            <a:lvl4pPr>
              <a:defRPr sz="1397">
                <a:solidFill>
                  <a:schemeClr val="tx2"/>
                </a:solidFill>
              </a:defRPr>
            </a:lvl4pPr>
            <a:lvl5pPr>
              <a:defRPr sz="1397">
                <a:solidFill>
                  <a:schemeClr val="tx2"/>
                </a:solidFill>
              </a:defRPr>
            </a:lvl5pPr>
            <a:lvl6pPr>
              <a:defRPr sz="1397">
                <a:solidFill>
                  <a:schemeClr val="tx2"/>
                </a:solidFill>
              </a:defRPr>
            </a:lvl6pPr>
            <a:lvl7pPr>
              <a:defRPr sz="1397">
                <a:solidFill>
                  <a:schemeClr val="tx2"/>
                </a:solidFill>
              </a:defRPr>
            </a:lvl7pPr>
            <a:lvl8pPr>
              <a:defRPr sz="1397">
                <a:solidFill>
                  <a:schemeClr val="tx2"/>
                </a:solidFill>
              </a:defRPr>
            </a:lvl8pPr>
            <a:lvl9pPr>
              <a:defRPr sz="1397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9611" y="5248898"/>
            <a:ext cx="5858522" cy="687759"/>
          </a:xfrm>
        </p:spPr>
        <p:txBody>
          <a:bodyPr anchor="ctr">
            <a:normAutofit/>
          </a:bodyPr>
          <a:lstStyle>
            <a:lvl1pPr marL="0" indent="0" algn="r">
              <a:buNone/>
              <a:defRPr sz="1097">
                <a:solidFill>
                  <a:schemeClr val="bg1"/>
                </a:solidFill>
              </a:defRPr>
            </a:lvl1pPr>
            <a:lvl2pPr marL="456057" indent="0">
              <a:buNone/>
              <a:defRPr sz="10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E86A4C-8E40-4F87-A4F0-01A0687C5742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4603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8" y="4681439"/>
            <a:ext cx="11008074" cy="565295"/>
          </a:xfrm>
        </p:spPr>
        <p:txBody>
          <a:bodyPr anchor="b">
            <a:normAutofit/>
          </a:bodyPr>
          <a:lstStyle>
            <a:lvl1pPr algn="l">
              <a:defRPr sz="2394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6943" y="598198"/>
            <a:ext cx="11268807" cy="3548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057" y="5246734"/>
            <a:ext cx="11008075" cy="597147"/>
          </a:xfrm>
        </p:spPr>
        <p:txBody>
          <a:bodyPr>
            <a:normAutofit/>
          </a:bodyPr>
          <a:lstStyle>
            <a:lvl1pPr marL="0" indent="0">
              <a:buNone/>
              <a:defRPr sz="11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775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662" y="576330"/>
            <a:ext cx="10280953" cy="571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662" y="1427425"/>
            <a:ext cx="11142469" cy="4416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1096" y="5940972"/>
            <a:ext cx="283924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662" y="5936657"/>
            <a:ext cx="703809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7679" y="5940972"/>
            <a:ext cx="105045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5662" y="456036"/>
            <a:ext cx="3696087" cy="947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26440" y="452488"/>
            <a:ext cx="3696087" cy="9830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33545" y="456036"/>
            <a:ext cx="3696087" cy="912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7" descr="E:\!_2014_08_25_Августовская\заставки\герб-без текста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84" y="233916"/>
            <a:ext cx="10620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hdr="0" ftr="0" dt="0"/>
  <p:txStyles>
    <p:titleStyle>
      <a:lvl1pPr algn="l" defTabSz="456057" rtl="0" eaLnBrk="1" latinLnBrk="0" hangingPunct="1">
        <a:spcBef>
          <a:spcPct val="0"/>
        </a:spcBef>
        <a:buNone/>
        <a:defRPr sz="25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235" indent="-305235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95" kern="1200">
          <a:solidFill>
            <a:schemeClr val="tx2"/>
          </a:solidFill>
          <a:latin typeface="+mn-lt"/>
          <a:ea typeface="+mn-ea"/>
          <a:cs typeface="+mn-cs"/>
        </a:defRPr>
      </a:lvl1pPr>
      <a:lvl2pPr marL="628425" indent="-305235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596" kern="1200">
          <a:solidFill>
            <a:schemeClr val="tx2"/>
          </a:solidFill>
          <a:latin typeface="+mn-lt"/>
          <a:ea typeface="+mn-ea"/>
          <a:cs typeface="+mn-cs"/>
        </a:defRPr>
      </a:lvl2pPr>
      <a:lvl3pPr marL="897750" indent="-269325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97" kern="1200">
          <a:solidFill>
            <a:schemeClr val="tx2"/>
          </a:solidFill>
          <a:latin typeface="+mn-lt"/>
          <a:ea typeface="+mn-ea"/>
          <a:cs typeface="+mn-cs"/>
        </a:defRPr>
      </a:lvl3pPr>
      <a:lvl4pPr marL="1238895" indent="-233415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4pPr>
      <a:lvl5pPr marL="1597995" indent="-233415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5pPr>
      <a:lvl6pPr marL="1895250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6pPr>
      <a:lvl7pPr marL="2194500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7pPr>
      <a:lvl8pPr marL="2493750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8pPr>
      <a:lvl9pPr marL="2793000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1264"/>
            <a:ext cx="6356640" cy="68836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gray">
          <a:xfrm>
            <a:off x="0" y="-85060"/>
            <a:ext cx="12168000" cy="6925598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85000"/>
                  <a:alpha val="52000"/>
                </a:schemeClr>
              </a:gs>
              <a:gs pos="0">
                <a:schemeClr val="bg1">
                  <a:lumMod val="85000"/>
                </a:schemeClr>
              </a:gs>
              <a:gs pos="19000">
                <a:schemeClr val="accent2">
                  <a:lumMod val="45000"/>
                  <a:lumOff val="55000"/>
                  <a:alpha val="35000"/>
                </a:schemeClr>
              </a:gs>
              <a:gs pos="100000">
                <a:schemeClr val="bg1">
                  <a:lumMod val="85000"/>
                  <a:alpha val="74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  <a:tileRect/>
          </a:gradFill>
          <a:ln w="9525">
            <a:gradFill flip="none" rotWithShape="1">
              <a:gsLst>
                <a:gs pos="34000">
                  <a:schemeClr val="accent2">
                    <a:lumMod val="3000"/>
                    <a:lumOff val="97000"/>
                  </a:schemeClr>
                </a:gs>
                <a:gs pos="8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ru-RU" sz="16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3022600" y="2429435"/>
            <a:ext cx="9043894" cy="3361097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3600" dirty="0">
                <a:solidFill>
                  <a:schemeClr val="tx1"/>
                </a:solidFill>
                <a:latin typeface="Corbel" panose="020B0503020204020204" pitchFamily="34" charset="0"/>
              </a:rPr>
              <a:t>Мониторинг </a:t>
            </a:r>
            <a:r>
              <a:rPr lang="en-US" sz="3600" dirty="0" smtClean="0">
                <a:solidFill>
                  <a:schemeClr val="tx1"/>
                </a:solidFill>
                <a:latin typeface="Corbel" panose="020B0503020204020204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Corbel" panose="020B0503020204020204" pitchFamily="34" charset="0"/>
              </a:rPr>
              <a:t>финансово­</a:t>
            </a:r>
            <a:r>
              <a:rPr lang="en-US" sz="3600" dirty="0" smtClean="0">
                <a:solidFill>
                  <a:schemeClr val="tx1"/>
                </a:solidFill>
                <a:latin typeface="Corbel" panose="020B0503020204020204" pitchFamily="34" charset="0"/>
              </a:rPr>
              <a:t>-</a:t>
            </a:r>
            <a:r>
              <a:rPr lang="ru-RU" sz="3600" dirty="0" smtClean="0">
                <a:solidFill>
                  <a:schemeClr val="tx1"/>
                </a:solidFill>
                <a:latin typeface="Corbel" panose="020B0503020204020204" pitchFamily="34" charset="0"/>
              </a:rPr>
              <a:t>хозяйственной </a:t>
            </a:r>
            <a:r>
              <a:rPr lang="ru-RU" sz="3600" dirty="0">
                <a:solidFill>
                  <a:schemeClr val="tx1"/>
                </a:solidFill>
                <a:latin typeface="Corbel" panose="020B0503020204020204" pitchFamily="34" charset="0"/>
              </a:rPr>
              <a:t>деятельности ­­-</a:t>
            </a:r>
            <a:r>
              <a:rPr lang="ru-RU" sz="4000" u="none" dirty="0" smtClean="0">
                <a:solidFill>
                  <a:schemeClr val="tx1"/>
                </a:solidFill>
                <a:latin typeface="Corbel" panose="020B0503020204020204" pitchFamily="34" charset="0"/>
              </a:rPr>
              <a:t/>
            </a:r>
            <a:br>
              <a:rPr lang="ru-RU" sz="4000" u="none" dirty="0" smtClean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 </a:t>
            </a:r>
            <a:br>
              <a:rPr lang="ru-RU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</a:br>
            <a:r>
              <a:rPr lang="ru-RU" sz="3000" dirty="0">
                <a:solidFill>
                  <a:schemeClr val="accent1"/>
                </a:solidFill>
                <a:latin typeface="Corbel" panose="020B0503020204020204" pitchFamily="34" charset="0"/>
              </a:rPr>
              <a:t>какие </a:t>
            </a:r>
            <a:r>
              <a:rPr lang="en-US" sz="30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 </a:t>
            </a:r>
            <a:r>
              <a:rPr lang="ru-RU" sz="30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показатели </a:t>
            </a:r>
            <a:r>
              <a:rPr lang="en-US" sz="30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 </a:t>
            </a:r>
            <a:r>
              <a:rPr lang="ru-RU" sz="3000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нужны </a:t>
            </a:r>
            <a:r>
              <a:rPr lang="ru-RU" sz="3000" dirty="0">
                <a:solidFill>
                  <a:schemeClr val="accent1"/>
                </a:solidFill>
                <a:latin typeface="Corbel" panose="020B0503020204020204" pitchFamily="34" charset="0"/>
              </a:rPr>
              <a:t>руководителю?</a:t>
            </a:r>
          </a:p>
        </p:txBody>
      </p:sp>
    </p:spTree>
    <p:extLst>
      <p:ext uri="{BB962C8B-B14F-4D97-AF65-F5344CB8AC3E}">
        <p14:creationId xmlns:p14="http://schemas.microsoft.com/office/powerpoint/2010/main" val="7152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:\!_2014_08_25_Августовская\0_6bb53_c5ba4455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"/>
          <a:stretch>
            <a:fillRect/>
          </a:stretch>
        </p:blipFill>
        <p:spPr bwMode="auto">
          <a:xfrm>
            <a:off x="0" y="2053728"/>
            <a:ext cx="12168188" cy="478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 bwMode="gray">
          <a:xfrm>
            <a:off x="188" y="-85060"/>
            <a:ext cx="12168000" cy="6925598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85000"/>
                  <a:alpha val="52000"/>
                </a:schemeClr>
              </a:gs>
              <a:gs pos="0">
                <a:schemeClr val="bg1">
                  <a:lumMod val="85000"/>
                </a:schemeClr>
              </a:gs>
              <a:gs pos="19000">
                <a:schemeClr val="accent2">
                  <a:lumMod val="45000"/>
                  <a:lumOff val="55000"/>
                  <a:alpha val="35000"/>
                </a:schemeClr>
              </a:gs>
              <a:gs pos="100000">
                <a:schemeClr val="bg1">
                  <a:lumMod val="85000"/>
                  <a:alpha val="74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  <a:tileRect/>
          </a:gradFill>
          <a:ln w="9525">
            <a:gradFill flip="none" rotWithShape="1">
              <a:gsLst>
                <a:gs pos="34000">
                  <a:schemeClr val="accent2">
                    <a:lumMod val="3000"/>
                    <a:lumOff val="97000"/>
                  </a:schemeClr>
                </a:gs>
                <a:gs pos="8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ru-RU" sz="16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1BDBE1E8-50F2-49BA-A952-1CC1DEAA5FBD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 rot="10800000">
            <a:off x="1242378" y="1661834"/>
            <a:ext cx="9749276" cy="4256366"/>
          </a:xfrm>
          <a:prstGeom prst="snip1Rect">
            <a:avLst>
              <a:gd name="adj" fmla="val 1313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42379" y="1661834"/>
            <a:ext cx="9749276" cy="6856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84000">
                <a:schemeClr val="accent2">
                  <a:shade val="90000"/>
                  <a:lumMod val="88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0529" y="574805"/>
            <a:ext cx="10745471" cy="881690"/>
          </a:xfrm>
        </p:spPr>
        <p:txBody>
          <a:bodyPr>
            <a:noAutofit/>
          </a:bodyPr>
          <a:lstStyle/>
          <a:p>
            <a:r>
              <a:rPr lang="ru-RU" sz="2800" dirty="0" smtClean="0"/>
              <a:t>Новосибирск – крупнейшее муниципальной образование российской Федерации 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87500" y="1935734"/>
            <a:ext cx="9218623" cy="356336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А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дминистративный центр Сибирского федерального округа</a:t>
            </a:r>
          </a:p>
          <a:p>
            <a:endParaRPr lang="ru-RU" sz="9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Торговый, деловой, культурный, промышленный, транспортный и научный центр федерального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значения</a:t>
            </a:r>
          </a:p>
          <a:p>
            <a:endParaRPr lang="ru-RU" sz="9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Численность населения —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1 567 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087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человек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0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687" y="996267"/>
            <a:ext cx="4379526" cy="2918010"/>
          </a:xfrm>
          <a:prstGeom prst="rect">
            <a:avLst/>
          </a:prstGeom>
        </p:spPr>
      </p:pic>
      <p:sp>
        <p:nvSpPr>
          <p:cNvPr id="6" name="Прямоугольник с одним вырезанным углом 5"/>
          <p:cNvSpPr/>
          <p:nvPr/>
        </p:nvSpPr>
        <p:spPr>
          <a:xfrm rot="10800000">
            <a:off x="1308100" y="3162298"/>
            <a:ext cx="6819900" cy="2628902"/>
          </a:xfrm>
          <a:prstGeom prst="snip1Rect">
            <a:avLst>
              <a:gd name="adj" fmla="val 1313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8100" y="3162298"/>
            <a:ext cx="6819900" cy="45719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84000">
                <a:schemeClr val="accent2">
                  <a:shade val="90000"/>
                  <a:lumMod val="88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0774" y="3305633"/>
            <a:ext cx="6594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507</a:t>
            </a:r>
            <a:r>
              <a:rPr lang="en-US" sz="2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latin typeface="Calibri" panose="020F0502020204030204" pitchFamily="34" charset="0"/>
              </a:rPr>
              <a:t>учреждений</a:t>
            </a:r>
            <a:r>
              <a:rPr lang="ru-RU" sz="2400" dirty="0" smtClean="0">
                <a:latin typeface="Calibri" panose="020F0502020204030204" pitchFamily="34" charset="0"/>
              </a:rPr>
              <a:t>, </a:t>
            </a:r>
            <a:r>
              <a:rPr lang="ru-RU" sz="4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34 093 </a:t>
            </a:r>
            <a:r>
              <a:rPr lang="ru-RU" sz="2800" dirty="0" smtClean="0">
                <a:latin typeface="Calibri" panose="020F0502020204030204" pitchFamily="34" charset="0"/>
              </a:rPr>
              <a:t>человека:</a:t>
            </a:r>
            <a:r>
              <a:rPr lang="ru-RU" sz="2400" dirty="0" smtClean="0">
                <a:latin typeface="Calibri" panose="020F0502020204030204" pitchFamily="34" charset="0"/>
              </a:rPr>
              <a:t> </a:t>
            </a:r>
            <a:endParaRPr lang="ru-RU" sz="2400" dirty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618 </a:t>
            </a:r>
            <a:r>
              <a:rPr lang="ru-RU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­ </a:t>
            </a:r>
            <a:r>
              <a:rPr lang="ru-RU" sz="2400" dirty="0">
                <a:latin typeface="Calibri" panose="020F0502020204030204" pitchFamily="34" charset="0"/>
              </a:rPr>
              <a:t>руководящие работники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17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507 </a:t>
            </a:r>
            <a:r>
              <a:rPr lang="ru-RU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­ </a:t>
            </a:r>
            <a:r>
              <a:rPr lang="ru-RU" sz="2400" dirty="0">
                <a:latin typeface="Calibri" panose="020F0502020204030204" pitchFamily="34" charset="0"/>
              </a:rPr>
              <a:t>педагогические </a:t>
            </a:r>
            <a:r>
              <a:rPr lang="ru-RU" sz="2400" dirty="0" smtClean="0">
                <a:latin typeface="Calibri" panose="020F0502020204030204" pitchFamily="34" charset="0"/>
              </a:rPr>
              <a:t>работники</a:t>
            </a:r>
            <a:endParaRPr lang="ru-RU" sz="2400" dirty="0">
              <a:latin typeface="Calibri" panose="020F0502020204030204" pitchFamily="34" charset="0"/>
            </a:endParaRPr>
          </a:p>
          <a:p>
            <a:endParaRPr lang="ru-RU" sz="2400" dirty="0">
              <a:latin typeface="Calibri" panose="020F0502020204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0529" y="574804"/>
            <a:ext cx="10304879" cy="987295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Отрасль «Образование» города Новосибирска – Крупнейший </a:t>
            </a:r>
            <a:r>
              <a:rPr lang="ru-RU" sz="2800" dirty="0" err="1" smtClean="0"/>
              <a:t>грбс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Пятиугольник 2"/>
          <p:cNvSpPr/>
          <p:nvPr/>
        </p:nvSpPr>
        <p:spPr>
          <a:xfrm rot="10800000">
            <a:off x="7315200" y="4620536"/>
            <a:ext cx="3460750" cy="1697381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00950" y="4870491"/>
            <a:ext cx="3175000" cy="1117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УПРАВЛЕНИЕ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373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566" y="1661834"/>
            <a:ext cx="3925094" cy="26167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961" y="4130932"/>
            <a:ext cx="3673160" cy="251801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529" y="584232"/>
            <a:ext cx="10304879" cy="701064"/>
          </a:xfrm>
        </p:spPr>
        <p:txBody>
          <a:bodyPr>
            <a:normAutofit fontScale="90000"/>
          </a:bodyPr>
          <a:lstStyle/>
          <a:p>
            <a:pPr lvl="0"/>
            <a:r>
              <a:rPr lang="ru-RU" sz="2400" dirty="0" smtClean="0"/>
              <a:t>Отрасль «Образование» </a:t>
            </a:r>
            <a:br>
              <a:rPr lang="ru-RU" sz="2400" dirty="0" smtClean="0"/>
            </a:br>
            <a:r>
              <a:rPr lang="ru-RU" sz="2400" dirty="0" smtClean="0"/>
              <a:t>Цель: </a:t>
            </a:r>
            <a:r>
              <a:rPr lang="ru-RU" sz="2400" dirty="0"/>
              <a:t>м</a:t>
            </a:r>
            <a:r>
              <a:rPr lang="ru-RU" sz="2400" dirty="0" smtClean="0"/>
              <a:t>аксимальная эффективность и отдача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BDBE1E8-50F2-49BA-A952-1CC1DEAA5FBD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rot="10800000">
            <a:off x="430520" y="1661834"/>
            <a:ext cx="7062479" cy="3430866"/>
          </a:xfrm>
          <a:prstGeom prst="snip1Rect">
            <a:avLst>
              <a:gd name="adj" fmla="val 1313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529" y="1616450"/>
            <a:ext cx="7062470" cy="136150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84000">
                <a:schemeClr val="accent2">
                  <a:shade val="90000"/>
                  <a:lumMod val="88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0523" y="1862438"/>
            <a:ext cx="6732277" cy="29889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Оптимизация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деятельности учреждений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Рациональное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использование материальной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базы</a:t>
            </a:r>
            <a:endParaRPr lang="en-US" sz="2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Формирование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современного педагогического сообщества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Повышение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</a:rPr>
              <a:t>эффективности деятельности руководящих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4867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с одним вырезанным углом 10"/>
          <p:cNvSpPr/>
          <p:nvPr/>
        </p:nvSpPr>
        <p:spPr>
          <a:xfrm rot="10800000">
            <a:off x="709284" y="1676381"/>
            <a:ext cx="10021577" cy="4500375"/>
          </a:xfrm>
          <a:prstGeom prst="snip1Rect">
            <a:avLst>
              <a:gd name="adj" fmla="val 1313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показатели  эффективности</a:t>
            </a:r>
            <a:r>
              <a:rPr lang="en-US" sz="2800" dirty="0" smtClean="0"/>
              <a:t> </a:t>
            </a:r>
            <a:r>
              <a:rPr lang="ru-RU" sz="2800" dirty="0" smtClean="0"/>
              <a:t>каждого учреждения и </a:t>
            </a:r>
            <a:br>
              <a:rPr lang="ru-RU" sz="2800" dirty="0" smtClean="0"/>
            </a:br>
            <a:r>
              <a:rPr lang="ru-RU" sz="2800" dirty="0" smtClean="0"/>
              <a:t>отрасли в целом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BDBE1E8-50F2-49BA-A952-1CC1DEAA5FBD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84" y="1651497"/>
            <a:ext cx="10034270" cy="119863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84000">
                <a:schemeClr val="accent2">
                  <a:shade val="90000"/>
                  <a:lumMod val="88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24864" y="1935442"/>
            <a:ext cx="9590416" cy="40421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Выполнение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муниципального задания (заказа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Эффективность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финансово-экономической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деятельности</a:t>
            </a:r>
          </a:p>
          <a:p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Развитие 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кадрового состава </a:t>
            </a:r>
          </a:p>
        </p:txBody>
      </p:sp>
    </p:spTree>
    <p:extLst>
      <p:ext uri="{BB962C8B-B14F-4D97-AF65-F5344CB8AC3E}">
        <p14:creationId xmlns:p14="http://schemas.microsoft.com/office/powerpoint/2010/main" val="221034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958" y="485271"/>
            <a:ext cx="9428659" cy="645754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Большая отрасль – важные вопросы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BDBE1E8-50F2-49BA-A952-1CC1DEAA5FBD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 rot="10800000">
            <a:off x="493698" y="1328154"/>
            <a:ext cx="10212402" cy="5252397"/>
          </a:xfrm>
          <a:prstGeom prst="snip1Rect">
            <a:avLst>
              <a:gd name="adj" fmla="val 1313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008" y="1328159"/>
            <a:ext cx="10225092" cy="9424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84000">
                <a:schemeClr val="accent2">
                  <a:shade val="90000"/>
                  <a:lumMod val="88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67764" y="2557354"/>
            <a:ext cx="9590416" cy="279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Эффективно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ли расходуются бюджетные средства?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?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Целесообразно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ли распределяются бюджетные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средства?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?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Есть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ли разумная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экономия?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?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В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каком состоянии находятся материальная база?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?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Обеспеченность кадрами: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состояние сейчас и перспективы?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?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Профессиональное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развитие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сотрудников: условия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и требования?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?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Рост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управленческих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компетенций: как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</a:rPr>
              <a:t>развивать современного руководителя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Единая  облачная  система  учета  финансово</a:t>
            </a:r>
            <a:r>
              <a:rPr lang="ru-RU" dirty="0" smtClean="0"/>
              <a:t>­-хозяйственной  </a:t>
            </a:r>
            <a:r>
              <a:rPr lang="ru-RU" dirty="0"/>
              <a:t>деятельности  для  работников </a:t>
            </a:r>
            <a:r>
              <a:rPr lang="ru-RU" dirty="0" smtClean="0"/>
              <a:t>бухгалтерских </a:t>
            </a:r>
            <a:r>
              <a:rPr lang="ru-RU" dirty="0"/>
              <a:t>и кадровых </a:t>
            </a:r>
            <a:r>
              <a:rPr lang="ru-RU" dirty="0" smtClean="0"/>
              <a:t>служб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BDBE1E8-50F2-49BA-A952-1CC1DEAA5FBD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4568" y="1736484"/>
            <a:ext cx="10549792" cy="77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Автоматизация </a:t>
            </a:r>
            <a:r>
              <a:rPr lang="ru-RU" sz="2600" b="1" dirty="0">
                <a:solidFill>
                  <a:schemeClr val="tx1"/>
                </a:solidFill>
              </a:rPr>
              <a:t>ведения бухгалтерского учета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4568" y="3946766"/>
            <a:ext cx="10549792" cy="77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Автоматизация </a:t>
            </a:r>
            <a:r>
              <a:rPr lang="ru-RU" sz="2600" b="1" dirty="0">
                <a:solidFill>
                  <a:schemeClr val="tx1"/>
                </a:solidFill>
              </a:rPr>
              <a:t>ведения кадрового учета и расчета заработной платы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4568" y="2841625"/>
            <a:ext cx="10549792" cy="77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Унифицированный </a:t>
            </a:r>
            <a:r>
              <a:rPr lang="ru-RU" sz="2600" b="1" dirty="0">
                <a:solidFill>
                  <a:schemeClr val="tx1"/>
                </a:solidFill>
              </a:rPr>
              <a:t>сбор регламентированной отчетности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4568" y="5051907"/>
            <a:ext cx="10554336" cy="7747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dirty="0" smtClean="0">
                <a:solidFill>
                  <a:schemeClr val="tx1"/>
                </a:solidFill>
              </a:rPr>
              <a:t>Формирование </a:t>
            </a:r>
            <a:r>
              <a:rPr lang="ru-RU" sz="2600" b="1" dirty="0">
                <a:solidFill>
                  <a:schemeClr val="tx1"/>
                </a:solidFill>
              </a:rPr>
              <a:t>регистра педагогических работников </a:t>
            </a:r>
          </a:p>
        </p:txBody>
      </p:sp>
    </p:spTree>
    <p:extLst>
      <p:ext uri="{BB962C8B-B14F-4D97-AF65-F5344CB8AC3E}">
        <p14:creationId xmlns:p14="http://schemas.microsoft.com/office/powerpoint/2010/main" val="8391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углом 6"/>
          <p:cNvSpPr/>
          <p:nvPr/>
        </p:nvSpPr>
        <p:spPr>
          <a:xfrm rot="10800000">
            <a:off x="722298" y="1612899"/>
            <a:ext cx="7532702" cy="3815346"/>
          </a:xfrm>
          <a:prstGeom prst="snip1Rect">
            <a:avLst>
              <a:gd name="adj" fmla="val 1313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Единая облачная система учета финансово-хозяйственной деятельности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BDBE1E8-50F2-49BA-A952-1CC1DEAA5FBD}" type="slidenum">
              <a:rPr lang="en-US" smtClean="0"/>
              <a:pPr algn="r"/>
              <a:t>8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608" y="1559428"/>
            <a:ext cx="7545392" cy="106941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84000">
                <a:schemeClr val="accent2">
                  <a:shade val="90000"/>
                  <a:lumMod val="88000"/>
                </a:schemeClr>
              </a:gs>
            </a:gsLst>
          </a:gra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4992" y="2150307"/>
            <a:ext cx="6309908" cy="279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УПРАВЛЕНИЕ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6000" b="1" dirty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АНАЛИЗ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ПРОГНОЗИРОВАНИЕ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3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">
      <a:dk1>
        <a:sysClr val="windowText" lastClr="000000"/>
      </a:dk1>
      <a:lt1>
        <a:sysClr val="window" lastClr="FFFFFF"/>
      </a:lt1>
      <a:dk2>
        <a:srgbClr val="E95E0F"/>
      </a:dk2>
      <a:lt2>
        <a:srgbClr val="928580"/>
      </a:lt2>
      <a:accent1>
        <a:srgbClr val="E31B19"/>
      </a:accent1>
      <a:accent2>
        <a:srgbClr val="F9B200"/>
      </a:accent2>
      <a:accent3>
        <a:srgbClr val="FFD600"/>
      </a:accent3>
      <a:accent4>
        <a:srgbClr val="A1AF00"/>
      </a:accent4>
      <a:accent5>
        <a:srgbClr val="0087C8"/>
      </a:accent5>
      <a:accent6>
        <a:srgbClr val="004186"/>
      </a:accent6>
      <a:hlink>
        <a:srgbClr val="E95E0F"/>
      </a:hlink>
      <a:folHlink>
        <a:srgbClr val="92858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title xmlns="http://schemas.microsoft.com/sharepoint/v3" xsi:nil="true"/>
    <Language xmlns="http://schemas.microsoft.com/sharepoint/v3" xsi:nil="true"/>
    <TaxKeywordTaxHTField xmlns="85bc9c74-2901-4952-8a0a-0d1c8668b424">
      <Terms xmlns="http://schemas.microsoft.com/office/infopath/2007/PartnerControls"/>
    </TaxKeywordTaxHTField>
    <GfkContact xmlns="http://schemas.microsoft.com/sharepoint/v3">
      <UserInfo>
        <DisplayName/>
        <AccountId xsi:nil="true"/>
        <AccountType/>
      </UserInfo>
    </GfkContact>
    <TaxCatchAll xmlns="85bc9c74-2901-4952-8a0a-0d1c8668b424"/>
    <GfkDescription xmlns="http://schemas.microsoft.com/sharepoint/v3" xsi:nil="true"/>
    <e9da6f78a93d4c7e89ff2f39545192b7 xmlns="85bc9c74-2901-4952-8a0a-0d1c8668b424">
      <Terms xmlns="http://schemas.microsoft.com/office/infopath/2007/PartnerControls"/>
    </e9da6f78a93d4c7e89ff2f39545192b7>
    <eb0c3dca602047788a4f3765986a7bfd xmlns="85bc9c74-2901-4952-8a0a-0d1c8668b424">
      <Terms xmlns="http://schemas.microsoft.com/office/infopath/2007/PartnerControls"/>
    </eb0c3dca602047788a4f3765986a7bfd>
    <e27b61bac2024836adba988cad0186a2 xmlns="85bc9c74-2901-4952-8a0a-0d1c8668b424">
      <Terms xmlns="http://schemas.microsoft.com/office/infopath/2007/PartnerControls"/>
    </e27b61bac2024836adba988cad0186a2>
    <i159c3d1092a48d6a4aa6315fbebc71f xmlns="85bc9c74-2901-4952-8a0a-0d1c8668b424">
      <Terms xmlns="http://schemas.microsoft.com/office/infopath/2007/PartnerControls"/>
    </i159c3d1092a48d6a4aa6315fbebc71f>
    <AverageRating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fK Document" ma:contentTypeID="0x01010088EAE9B377E5468FAC0EE8E5E1C01F0200847FB5B49AAEE3438B76F412143E7735" ma:contentTypeVersion="8" ma:contentTypeDescription="" ma:contentTypeScope="" ma:versionID="8d378a149c473207b546a5e922526b3e">
  <xsd:schema xmlns:xsd="http://www.w3.org/2001/XMLSchema" xmlns:xs="http://www.w3.org/2001/XMLSchema" xmlns:p="http://schemas.microsoft.com/office/2006/metadata/properties" xmlns:ns1="http://schemas.microsoft.com/sharepoint/v3" xmlns:ns2="85bc9c74-2901-4952-8a0a-0d1c8668b424" targetNamespace="http://schemas.microsoft.com/office/2006/metadata/properties" ma:root="true" ma:fieldsID="3e29b65ea4049b08610854bebfb87c2c" ns1:_="" ns2:_="">
    <xsd:import namespace="http://schemas.microsoft.com/sharepoint/v3"/>
    <xsd:import namespace="85bc9c74-2901-4952-8a0a-0d1c8668b424"/>
    <xsd:element name="properties">
      <xsd:complexType>
        <xsd:sequence>
          <xsd:element name="documentManagement">
            <xsd:complexType>
              <xsd:all>
                <xsd:element ref="ns1:Subtitle" minOccurs="0"/>
                <xsd:element ref="ns1:GfkDescription" minOccurs="0"/>
                <xsd:element ref="ns1:GfkContact" minOccurs="0"/>
                <xsd:element ref="ns1:Language" minOccurs="0"/>
                <xsd:element ref="ns2:e27b61bac2024836adba988cad0186a2" minOccurs="0"/>
                <xsd:element ref="ns2:TaxCatchAll" minOccurs="0"/>
                <xsd:element ref="ns2:TaxCatchAllLabel" minOccurs="0"/>
                <xsd:element ref="ns2:i159c3d1092a48d6a4aa6315fbebc71f" minOccurs="0"/>
                <xsd:element ref="ns2:eb0c3dca602047788a4f3765986a7bfd" minOccurs="0"/>
                <xsd:element ref="ns2:e9da6f78a93d4c7e89ff2f39545192b7" minOccurs="0"/>
                <xsd:element ref="ns2:TaxKeywordTaxHTFiel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ubtitle" ma:index="8" nillable="true" ma:displayName="Subtitle" ma:internalName="Subtitle">
      <xsd:simpleType>
        <xsd:restriction base="dms:Text"/>
      </xsd:simpleType>
    </xsd:element>
    <xsd:element name="GfkDescription" ma:index="9" nillable="true" ma:displayName="Description" ma:internalName="GfkDescription">
      <xsd:simpleType>
        <xsd:restriction base="dms:Text"/>
      </xsd:simpleType>
    </xsd:element>
    <xsd:element name="GfkContact" ma:index="10" nillable="true" ma:displayName="Contact" ma:internalName="Gfk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nguage" ma:index="11" nillable="true" ma:displayName="Language" ma:internalName="Language">
      <xsd:simpleType>
        <xsd:restriction base="dms:Choice">
          <xsd:enumeration value="English"/>
          <xsd:enumeration value="German"/>
        </xsd:restriction>
      </xsd:simpleType>
    </xsd:element>
    <xsd:element name="AverageRating" ma:index="24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5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c9c74-2901-4952-8a0a-0d1c8668b424" elementFormDefault="qualified">
    <xsd:import namespace="http://schemas.microsoft.com/office/2006/documentManagement/types"/>
    <xsd:import namespace="http://schemas.microsoft.com/office/infopath/2007/PartnerControls"/>
    <xsd:element name="e27b61bac2024836adba988cad0186a2" ma:index="12" nillable="true" ma:taxonomy="true" ma:internalName="e27b61bac2024836adba988cad0186a2" ma:taxonomyFieldName="Countries" ma:displayName="Countries" ma:fieldId="{e27b61ba-c202-4836-adba-988cad0186a2}" ma:taxonomyMulti="true" ma:sspId="7fdb7824-644c-459b-9912-3396219adf04" ma:termSetId="17f85a7b-bb8b-458a-ba28-17ef49c29a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7471f3da-a353-46af-9e75-61bd8e875c92}" ma:internalName="TaxCatchAll" ma:showField="CatchAllData" ma:web="85bc9c74-2901-4952-8a0a-0d1c8668b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7471f3da-a353-46af-9e75-61bd8e875c92}" ma:internalName="TaxCatchAllLabel" ma:readOnly="true" ma:showField="CatchAllDataLabel" ma:web="85bc9c74-2901-4952-8a0a-0d1c8668b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159c3d1092a48d6a4aa6315fbebc71f" ma:index="16" nillable="true" ma:taxonomy="true" ma:internalName="i159c3d1092a48d6a4aa6315fbebc71f" ma:taxonomyFieldName="Industries" ma:displayName="Industries" ma:fieldId="{2159c3d1-092a-48d6-a4aa-6315fbebc71f}" ma:taxonomyMulti="true" ma:sspId="7fdb7824-644c-459b-9912-3396219adf04" ma:termSetId="5a885248-49da-421b-8a8b-00dd6ab23a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0c3dca602047788a4f3765986a7bfd" ma:index="18" nillable="true" ma:taxonomy="true" ma:internalName="eb0c3dca602047788a4f3765986a7bfd" ma:taxonomyFieldName="Solutions" ma:displayName="Solutions" ma:fieldId="{eb0c3dca-6020-4778-8a4f-3765986a7bfd}" ma:taxonomyMulti="true" ma:sspId="7fdb7824-644c-459b-9912-3396219adf04" ma:termSetId="cbb9bdaf-82c2-446c-b699-94acba818c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9da6f78a93d4c7e89ff2f39545192b7" ma:index="20" nillable="true" ma:taxonomy="true" ma:internalName="e9da6f78a93d4c7e89ff2f39545192b7" ma:taxonomyFieldName="Methodologies" ma:displayName="Methodologies" ma:fieldId="{e9da6f78-a93d-4c7e-89ff-2f39545192b7}" ma:taxonomyMulti="true" ma:sspId="7fdb7824-644c-459b-9912-3396219adf04" ma:termSetId="bdaf93d5-d711-4073-8d3b-7629a135f3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7fdb7824-644c-459b-9912-3396219adf0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GfK.SharePoint.ClientPortal.WebTemplates.UserCode.Receiver.GfKDocumentReceiver - ItemAdded</Name>
    <Synchronization>Synchronous</Synchronization>
    <Type>10001</Type>
    <SequenceNumber>10000</SequenceNumber>
    <Assembly>GfK.SharePoint.ClientPortal.WebTemplates, Version=1.0.0.0, Culture=neutral, PublicKeyToken=4c10a9baeeeeba67</Assembly>
    <Class>GfK.SharePoint.ClientPortal.WebTemplates.UserCode.Receiver.GfKDocumentReceiver</Class>
    <Data/>
    <Filter/>
  </Receiver>
</spe:Receivers>
</file>

<file path=customXml/itemProps1.xml><?xml version="1.0" encoding="utf-8"?>
<ds:datastoreItem xmlns:ds="http://schemas.openxmlformats.org/officeDocument/2006/customXml" ds:itemID="{01557A7D-EB8A-4A23-B68A-230B3A736D34}">
  <ds:schemaRefs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85bc9c74-2901-4952-8a0a-0d1c8668b424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0D88ACA-5EFD-40D1-AA0E-82AFB218C9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8124B9-F325-457F-9A8A-62B888C7D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bc9c74-2901-4952-8a0a-0d1c8668b4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B20AB99-6F66-4387-8619-F05AC432AA0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GfK Shopper and Retail Strategy Template 2012</Template>
  <TotalTime>13151</TotalTime>
  <Words>229</Words>
  <Application>Microsoft Office PowerPoint</Application>
  <PresentationFormat>Произвольный</PresentationFormat>
  <Paragraphs>54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Corbel</vt:lpstr>
      <vt:lpstr>Gill Sans MT</vt:lpstr>
      <vt:lpstr>Wingdings</vt:lpstr>
      <vt:lpstr>Wingdings 2</vt:lpstr>
      <vt:lpstr>Дивиденд</vt:lpstr>
      <vt:lpstr>Мониторинг  финансово­-хозяйственной деятельности ­­-   какие   показатели   нужны руководителю?</vt:lpstr>
      <vt:lpstr>Новосибирск – крупнейшее муниципальной образование российской Федерации </vt:lpstr>
      <vt:lpstr>Отрасль «Образование» города Новосибирска – Крупнейший грбс </vt:lpstr>
      <vt:lpstr>Отрасль «Образование»  Цель: максимальная эффективность и отдача </vt:lpstr>
      <vt:lpstr>показатели  эффективности каждого учреждения и  отрасли в целом </vt:lpstr>
      <vt:lpstr>Большая отрасль – важные вопросы</vt:lpstr>
      <vt:lpstr>Единая  облачная  система  учета  финансово­-хозяйственной  деятельности  для  работников бухгалтерских и кадровых служб</vt:lpstr>
      <vt:lpstr>Единая облачная система учета финансово-хозяйственной деятельности </vt:lpstr>
    </vt:vector>
  </TitlesOfParts>
  <Company>GfK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[Subtitle of presentation]</dc:subject>
  <dc:creator>1С-Rarus Nsk</dc:creator>
  <dc:description>Optimized for MS PowerPoint 2010 (optionally can be used under MS PowerPoint 2007).</dc:description>
  <cp:lastModifiedBy>Сандакова Юлия Викторовна</cp:lastModifiedBy>
  <cp:revision>1303</cp:revision>
  <cp:lastPrinted>2015-04-24T09:58:03Z</cp:lastPrinted>
  <dcterms:created xsi:type="dcterms:W3CDTF">2014-08-13T13:19:37Z</dcterms:created>
  <dcterms:modified xsi:type="dcterms:W3CDTF">2016-03-02T12:10:50Z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0x01010088EAE9B377E5468FAC0EE8E5E1C01F0200847FB5B49AAEE3438B76F412143E7735</vt:lpwstr>
  </property>
  <property fmtid="{D5CDD505-2E9C-101B-9397-08002B2CF9AE}" pid="3" name="Countries">
    <vt:lpwstr/>
  </property>
  <property fmtid="{D5CDD505-2E9C-101B-9397-08002B2CF9AE}" pid="4" name="TaxKeyword">
    <vt:lpwstr/>
  </property>
  <property fmtid="{D5CDD505-2E9C-101B-9397-08002B2CF9AE}" pid="5" name="Solutions">
    <vt:lpwstr/>
  </property>
  <property fmtid="{D5CDD505-2E9C-101B-9397-08002B2CF9AE}" pid="6" name="Methodologies">
    <vt:lpwstr/>
  </property>
  <property fmtid="{D5CDD505-2E9C-101B-9397-08002B2CF9AE}" pid="7" name="Industries">
    <vt:lpwstr/>
  </property>
</Properties>
</file>