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77" r:id="rId9"/>
    <p:sldId id="265" r:id="rId10"/>
    <p:sldId id="271" r:id="rId11"/>
    <p:sldId id="267" r:id="rId12"/>
    <p:sldId id="279" r:id="rId13"/>
    <p:sldId id="269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99"/>
    <a:srgbClr val="FFCCCC"/>
    <a:srgbClr val="990099"/>
    <a:srgbClr val="CC3300"/>
    <a:srgbClr val="A50021"/>
    <a:srgbClr val="9900FF"/>
    <a:srgbClr val="336600"/>
    <a:srgbClr val="9933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image" Target="../media/image11.jpeg"/><Relationship Id="rId6" Type="http://schemas.openxmlformats.org/officeDocument/2006/relationships/package" Target="../embeddings/Microsoft_Excel_Worksheet21.xlsx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image" Target="../media/image11.jpeg"/><Relationship Id="rId6" Type="http://schemas.openxmlformats.org/officeDocument/2006/relationships/package" Target="../embeddings/Microsoft_Excel_Worksheet22.xlsx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990099"/>
                </a:solidFill>
              </a:defRPr>
            </a:pPr>
            <a:r>
              <a:rPr lang="ru-RU" sz="1400" dirty="0">
                <a:solidFill>
                  <a:srgbClr val="990099"/>
                </a:solidFill>
              </a:rPr>
              <a:t>Объем </a:t>
            </a:r>
            <a:r>
              <a:rPr lang="ru-RU" sz="1400" dirty="0" smtClean="0">
                <a:solidFill>
                  <a:srgbClr val="990099"/>
                </a:solidFill>
              </a:rPr>
              <a:t>закупок в стоимостном</a:t>
            </a:r>
            <a:r>
              <a:rPr lang="ru-RU" sz="1400" baseline="0" dirty="0" smtClean="0">
                <a:solidFill>
                  <a:srgbClr val="990099"/>
                </a:solidFill>
              </a:rPr>
              <a:t> выражении</a:t>
            </a:r>
            <a:r>
              <a:rPr lang="ru-RU" sz="1400" dirty="0" smtClean="0">
                <a:solidFill>
                  <a:srgbClr val="990099"/>
                </a:solidFill>
              </a:rPr>
              <a:t> </a:t>
            </a:r>
          </a:p>
          <a:p>
            <a:pPr>
              <a:defRPr sz="1400">
                <a:solidFill>
                  <a:srgbClr val="990099"/>
                </a:solidFill>
              </a:defRPr>
            </a:pPr>
            <a:r>
              <a:rPr lang="ru-RU" sz="1400" dirty="0" smtClean="0">
                <a:solidFill>
                  <a:srgbClr val="990099"/>
                </a:solidFill>
              </a:rPr>
              <a:t>в </a:t>
            </a:r>
            <a:r>
              <a:rPr lang="ru-RU" sz="1400" dirty="0">
                <a:solidFill>
                  <a:srgbClr val="990099"/>
                </a:solidFill>
              </a:rPr>
              <a:t>млрд. рублей</a:t>
            </a:r>
          </a:p>
        </c:rich>
      </c:tx>
      <c:layout>
        <c:manualLayout>
          <c:xMode val="edge"/>
          <c:yMode val="edge"/>
          <c:x val="0.18207266587865464"/>
          <c:y val="4.409232307521386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2052549716698"/>
          <c:y val="0.34739406059259409"/>
          <c:w val="0.80363042995222767"/>
          <c:h val="0.474891257873704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закупок в млрд. рублей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2608344063774335E-2"/>
                  <c:y val="0.12790845209118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33677678800716E-2"/>
                  <c:y val="0.15851900293906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9.5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95680"/>
        <c:axId val="91288640"/>
        <c:axId val="0"/>
      </c:bar3DChart>
      <c:catAx>
        <c:axId val="11789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1288640"/>
        <c:crosses val="autoZero"/>
        <c:auto val="1"/>
        <c:lblAlgn val="ctr"/>
        <c:lblOffset val="100"/>
        <c:noMultiLvlLbl val="0"/>
      </c:catAx>
      <c:valAx>
        <c:axId val="912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1789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47928466138357"/>
          <c:y val="9.4726703418649527E-2"/>
          <c:w val="0.55264764396166743"/>
          <c:h val="0.74345116666024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</c:spPr>
          <c:explosion val="25"/>
          <c:dPt>
            <c:idx val="0"/>
            <c:bubble3D val="0"/>
            <c:explosion val="4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explosion val="13"/>
            <c:spPr>
              <a:solidFill>
                <a:srgbClr val="FF99FF"/>
              </a:solidFill>
            </c:spPr>
          </c:dPt>
          <c:dPt>
            <c:idx val="2"/>
            <c:bubble3D val="0"/>
            <c:explosion val="13"/>
            <c:spPr>
              <a:solidFill>
                <a:srgbClr val="F9AC6D"/>
              </a:solidFill>
            </c:spPr>
          </c:dPt>
          <c:dPt>
            <c:idx val="3"/>
            <c:bubble3D val="0"/>
            <c:explosion val="15"/>
            <c:spPr>
              <a:solidFill>
                <a:srgbClr val="CCFF99"/>
              </a:solidFill>
            </c:spPr>
          </c:dPt>
          <c:dPt>
            <c:idx val="4"/>
            <c:bubble3D val="0"/>
            <c:explosion val="16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-6.2667721914059948E-2"/>
                  <c:y val="-2.176844349170107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C000"/>
                        </a:solidFill>
                      </a:rPr>
                      <a:t>72,9%</a:t>
                    </a:r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 </a:t>
                    </a:r>
                  </a:p>
                  <a:p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электронный аукцион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2969406606597E-2"/>
                  <c:y val="-0.316055482977538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C000"/>
                        </a:solidFill>
                      </a:rPr>
                      <a:t>15,3%</a:t>
                    </a:r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 естественные монополии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10332070777933"/>
                  <c:y val="7.374659520600816E-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C000"/>
                        </a:solidFill>
                      </a:rPr>
                      <a:t>6,1%</a:t>
                    </a:r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 </a:t>
                    </a:r>
                  </a:p>
                  <a:p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открытый конкурс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307122805369849E-2"/>
                  <c:y val="1.495653514466799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C000"/>
                        </a:solidFill>
                      </a:rPr>
                      <a:t>5%</a:t>
                    </a:r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 </a:t>
                    </a:r>
                  </a:p>
                  <a:p>
                    <a:r>
                      <a:rPr lang="ru-RU" sz="1400" b="1" dirty="0" smtClean="0">
                        <a:solidFill>
                          <a:srgbClr val="FFC000"/>
                        </a:solidFill>
                      </a:rPr>
                      <a:t>малого объема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7338056367161956"/>
                  <c:y val="-3.393780558630707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0,7%</a:t>
                    </a:r>
                    <a:r>
                      <a:rPr lang="ru-RU" sz="1400" baseline="0" dirty="0" smtClean="0"/>
                      <a:t> </a:t>
                    </a:r>
                  </a:p>
                  <a:p>
                    <a:r>
                      <a:rPr lang="ru-RU" sz="1400" baseline="0" dirty="0" smtClean="0"/>
                      <a:t>запрос предложений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2225" cap="rnd" cmpd="sng">
                  <a:solidFill>
                    <a:schemeClr val="bg1"/>
                  </a:solidFill>
                  <a:bevel/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аукцион</c:v>
                </c:pt>
                <c:pt idx="1">
                  <c:v>естественные монополии</c:v>
                </c:pt>
                <c:pt idx="2">
                  <c:v>конкурс</c:v>
                </c:pt>
                <c:pt idx="3">
                  <c:v>малого объема</c:v>
                </c:pt>
                <c:pt idx="4">
                  <c:v>запрос предложений 0,7%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0.72899999999999998</c:v>
                </c:pt>
                <c:pt idx="1">
                  <c:v>0.153</c:v>
                </c:pt>
                <c:pt idx="2">
                  <c:v>6.0999999999999999E-2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2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18518518518517"/>
          <c:y val="0.12198191928280364"/>
          <c:w val="0.56778628365898709"/>
          <c:h val="0.76032859950864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"/>
          </c:dPt>
          <c:dPt>
            <c:idx val="1"/>
            <c:bubble3D val="0"/>
            <c:explosion val="9"/>
          </c:dPt>
          <c:dPt>
            <c:idx val="2"/>
            <c:bubble3D val="0"/>
            <c:explosion val="7"/>
          </c:dPt>
          <c:dPt>
            <c:idx val="3"/>
            <c:bubble3D val="0"/>
            <c:explosion val="5"/>
          </c:dPt>
          <c:dPt>
            <c:idx val="4"/>
            <c:bubble3D val="0"/>
            <c:explosion val="4"/>
          </c:dPt>
          <c:dPt>
            <c:idx val="5"/>
            <c:bubble3D val="0"/>
            <c:explosion val="4"/>
          </c:dPt>
          <c:dPt>
            <c:idx val="6"/>
            <c:bubble3D val="0"/>
            <c:explosion val="4"/>
          </c:dPt>
          <c:dPt>
            <c:idx val="7"/>
            <c:bubble3D val="0"/>
            <c:explosion val="8"/>
          </c:dPt>
          <c:dLbls>
            <c:dLbl>
              <c:idx val="0"/>
              <c:layout>
                <c:manualLayout>
                  <c:x val="0.12326188393117526"/>
                  <c:y val="-0.15382009156521909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C000"/>
                        </a:solidFill>
                      </a:rPr>
                      <a:t>0,05</a:t>
                    </a:r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%</a:t>
                    </a:r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 </a:t>
                    </a: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открытый конкурс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26337853601632"/>
                  <c:y val="4.0438078332792763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C000"/>
                        </a:solidFill>
                      </a:rPr>
                      <a:t>0,16</a:t>
                    </a:r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%</a:t>
                    </a:r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 </a:t>
                    </a: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электронный аукцион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14819675318363E-2"/>
                  <c:y val="0.1100922479332611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C000"/>
                        </a:solidFill>
                      </a:rPr>
                      <a:t>0,17</a:t>
                    </a:r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%</a:t>
                    </a:r>
                    <a:endParaRPr lang="ru-RU" sz="1300" dirty="0" smtClean="0">
                      <a:solidFill>
                        <a:srgbClr val="FFC000"/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запрос</a:t>
                    </a:r>
                    <a:r>
                      <a:rPr lang="ru-RU" sz="1300" baseline="0" dirty="0" smtClean="0">
                        <a:solidFill>
                          <a:srgbClr val="FFC000"/>
                        </a:solidFill>
                      </a:rPr>
                      <a:t> котировок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0943788276465436"/>
                  <c:y val="7.2633147098413758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0,6%</a:t>
                    </a:r>
                    <a:endParaRPr lang="ru-RU" sz="1300" dirty="0" smtClean="0">
                      <a:solidFill>
                        <a:srgbClr val="FFC000"/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естественный монополист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585022358316328"/>
                  <c:y val="-4.0443173214777641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C000"/>
                        </a:solidFill>
                      </a:rPr>
                      <a:t>12,73</a:t>
                    </a:r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%</a:t>
                    </a:r>
                    <a:endParaRPr lang="ru-RU" sz="1300" dirty="0" smtClean="0">
                      <a:solidFill>
                        <a:srgbClr val="FFC000"/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единственный  поставщик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566297268396999E-2"/>
                  <c:y val="-7.5086842263472717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C000"/>
                        </a:solidFill>
                      </a:rPr>
                      <a:t>11,85</a:t>
                    </a:r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%</a:t>
                    </a:r>
                    <a:endParaRPr lang="ru-RU" sz="1300" dirty="0" smtClean="0">
                      <a:solidFill>
                        <a:srgbClr val="FFC000"/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запрос предложений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6022406921357047E-2"/>
                  <c:y val="-4.6936090819328355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13,84</a:t>
                    </a:r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%</a:t>
                    </a:r>
                    <a:endParaRPr lang="ru-RU" sz="1300" dirty="0" smtClean="0">
                      <a:solidFill>
                        <a:srgbClr val="FFC000"/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иные конкурентные 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9895742198891802E-2"/>
                  <c:y val="1.4558880022662035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rgbClr val="FFC000"/>
                        </a:solidFill>
                      </a:rPr>
                      <a:t>60,6% </a:t>
                    </a:r>
                    <a:endParaRPr lang="ru-RU" sz="1300" dirty="0" smtClean="0">
                      <a:solidFill>
                        <a:srgbClr val="FFC000"/>
                      </a:solidFill>
                    </a:endParaRPr>
                  </a:p>
                  <a:p>
                    <a:r>
                      <a:rPr lang="ru-RU" sz="1300" dirty="0" smtClean="0">
                        <a:solidFill>
                          <a:srgbClr val="FFC000"/>
                        </a:solidFill>
                      </a:rPr>
                      <a:t>малого</a:t>
                    </a:r>
                    <a:r>
                      <a:rPr lang="ru-RU" sz="1300" baseline="0" dirty="0" smtClean="0">
                        <a:solidFill>
                          <a:srgbClr val="FFC000"/>
                        </a:solidFill>
                      </a:rPr>
                      <a:t> объема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lnSpc>
                    <a:spcPts val="1200"/>
                  </a:lnSpc>
                  <a:defRPr sz="13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5400">
                  <a:solidFill>
                    <a:srgbClr val="993366"/>
                  </a:solidFill>
                </a:ln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конкурс</c:v>
                </c:pt>
                <c:pt idx="1">
                  <c:v>аукцион</c:v>
                </c:pt>
                <c:pt idx="2">
                  <c:v>запрос котировок</c:v>
                </c:pt>
                <c:pt idx="3">
                  <c:v>естественный монополист</c:v>
                </c:pt>
                <c:pt idx="4">
                  <c:v>единственный поставщик</c:v>
                </c:pt>
                <c:pt idx="5">
                  <c:v>запрос предложений </c:v>
                </c:pt>
                <c:pt idx="6">
                  <c:v>иные конкурентные</c:v>
                </c:pt>
                <c:pt idx="7">
                  <c:v>малого объема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5.0000000000000001E-4</c:v>
                </c:pt>
                <c:pt idx="1">
                  <c:v>1.6000000000000001E-3</c:v>
                </c:pt>
                <c:pt idx="2">
                  <c:v>1.6999999999999999E-3</c:v>
                </c:pt>
                <c:pt idx="3">
                  <c:v>6.0000000000000001E-3</c:v>
                </c:pt>
                <c:pt idx="4">
                  <c:v>0.1273</c:v>
                </c:pt>
                <c:pt idx="5">
                  <c:v>0.11849999999999999</c:v>
                </c:pt>
                <c:pt idx="6">
                  <c:v>0.1384</c:v>
                </c:pt>
                <c:pt idx="7">
                  <c:v>0.60599999999999998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dirty="0">
                <a:solidFill>
                  <a:schemeClr val="bg1"/>
                </a:solidFill>
              </a:rPr>
              <a:t>2016 год 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dirty="0" smtClean="0">
                <a:solidFill>
                  <a:schemeClr val="bg1"/>
                </a:solidFill>
              </a:rPr>
              <a:t>108 </a:t>
            </a:r>
            <a:r>
              <a:rPr lang="ru-RU" sz="1400" dirty="0">
                <a:solidFill>
                  <a:schemeClr val="bg1"/>
                </a:solidFill>
              </a:rPr>
              <a:t>проверок</a:t>
            </a:r>
          </a:p>
        </c:rich>
      </c:tx>
      <c:layout>
        <c:manualLayout>
          <c:xMode val="edge"/>
          <c:yMode val="edge"/>
          <c:x val="6.3155937859237316E-2"/>
          <c:y val="2.86664955705749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416724142955682E-2"/>
          <c:y val="0.25035408015303245"/>
          <c:w val="0.52597182602146808"/>
          <c:h val="0.57268999397100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108 проверок</c:v>
                </c:pt>
              </c:strCache>
            </c:strRef>
          </c:tx>
          <c:explosion val="25"/>
          <c:dPt>
            <c:idx val="0"/>
            <c:bubble3D val="0"/>
            <c:explosion val="12"/>
          </c:dPt>
          <c:dPt>
            <c:idx val="1"/>
            <c:bubble3D val="0"/>
            <c:explosion val="8"/>
          </c:dPt>
          <c:dPt>
            <c:idx val="2"/>
            <c:bubble3D val="0"/>
            <c:explosion val="6"/>
          </c:dPt>
          <c:dLbls>
            <c:dLbl>
              <c:idx val="0"/>
              <c:layout>
                <c:manualLayout>
                  <c:x val="-9.8509552802090519E-2"/>
                  <c:y val="-0.24249058143783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201549916942714E-2"/>
                  <c:y val="5.81233180064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985083688714895E-2"/>
                  <c:y val="0.10207139146728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совместные c иными контрольными органами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056934537184399"/>
          <c:y val="2.8980246978788374E-2"/>
          <c:w val="0.59092506014703439"/>
          <c:h val="0.22443023642863291"/>
        </c:manualLayout>
      </c:layout>
      <c:overlay val="0"/>
      <c:txPr>
        <a:bodyPr/>
        <a:lstStyle/>
        <a:p>
          <a:pPr algn="just">
            <a:defRPr sz="1200" b="1">
              <a:solidFill>
                <a:srgbClr val="FFC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dirty="0">
                <a:solidFill>
                  <a:schemeClr val="bg1"/>
                </a:solidFill>
              </a:rPr>
              <a:t>2017 год 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defRPr sz="1400">
                <a:solidFill>
                  <a:schemeClr val="bg1"/>
                </a:solidFill>
              </a:defRPr>
            </a:pPr>
            <a:r>
              <a:rPr lang="ru-RU" sz="1400" dirty="0" smtClean="0">
                <a:solidFill>
                  <a:schemeClr val="bg1"/>
                </a:solidFill>
              </a:rPr>
              <a:t>106 </a:t>
            </a:r>
            <a:r>
              <a:rPr lang="ru-RU" sz="1400" dirty="0">
                <a:solidFill>
                  <a:schemeClr val="bg1"/>
                </a:solidFill>
              </a:rPr>
              <a:t>проверок</a:t>
            </a:r>
          </a:p>
        </c:rich>
      </c:tx>
      <c:layout>
        <c:manualLayout>
          <c:xMode val="edge"/>
          <c:yMode val="edge"/>
          <c:x val="0.50937720243222595"/>
          <c:y val="3.7499999999999999E-2"/>
        </c:manualLayout>
      </c:layout>
      <c:overlay val="0"/>
    </c:title>
    <c:autoTitleDeleted val="0"/>
    <c:view3D>
      <c:rotX val="30"/>
      <c:rotY val="1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7213395444128"/>
          <c:y val="0.2021771653543307"/>
          <c:w val="0.72375864834948556"/>
          <c:h val="0.78532283464566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106 проверок</c:v>
                </c:pt>
              </c:strCache>
            </c:strRef>
          </c:tx>
          <c:explosion val="5"/>
          <c:dLbls>
            <c:dLbl>
              <c:idx val="2"/>
              <c:layout>
                <c:manualLayout>
                  <c:x val="2.4699068816715877E-3"/>
                  <c:y val="0.1186190944881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совместные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24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400" dirty="0">
                <a:solidFill>
                  <a:schemeClr val="bg1"/>
                </a:solidFill>
              </a:rPr>
              <a:t>2018 год 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defRPr>
                <a:solidFill>
                  <a:schemeClr val="bg1"/>
                </a:solidFill>
              </a:defRPr>
            </a:pPr>
            <a:r>
              <a:rPr lang="ru-RU" sz="1400" dirty="0" smtClean="0">
                <a:solidFill>
                  <a:schemeClr val="bg1"/>
                </a:solidFill>
              </a:rPr>
              <a:t>111 </a:t>
            </a:r>
            <a:r>
              <a:rPr lang="ru-RU" sz="1400" dirty="0">
                <a:solidFill>
                  <a:schemeClr val="bg1"/>
                </a:solidFill>
              </a:rPr>
              <a:t>проверок</a:t>
            </a:r>
          </a:p>
        </c:rich>
      </c:tx>
      <c:layout>
        <c:manualLayout>
          <c:xMode val="edge"/>
          <c:yMode val="edge"/>
          <c:x val="0.30450717957727708"/>
          <c:y val="2.742461665070614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50623737168792"/>
          <c:y val="0.323920527806414"/>
          <c:w val="0.73220714453082003"/>
          <c:h val="0.66791535259518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111 проверок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7"/>
          </c:dPt>
          <c:dPt>
            <c:idx val="2"/>
            <c:bubble3D val="0"/>
            <c:explosion val="5"/>
          </c:dPt>
          <c:dLbls>
            <c:dLbl>
              <c:idx val="2"/>
              <c:layout>
                <c:manualLayout>
                  <c:x val="4.908519220316173E-2"/>
                  <c:y val="0.14072677762314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совместные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68021653543307"/>
          <c:y val="4.9860244780761703E-2"/>
        </c:manualLayout>
      </c:layout>
      <c:overlay val="0"/>
      <c:txPr>
        <a:bodyPr/>
        <a:lstStyle/>
        <a:p>
          <a:pPr>
            <a:defRPr sz="1200" baseline="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89238845144356"/>
          <c:y val="0.30729861757076837"/>
          <c:w val="0.71447933070866143"/>
          <c:h val="0.46523762717321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Составлено актов по результатам проверок: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</c:v>
                </c:pt>
                <c:pt idx="1">
                  <c:v>106</c:v>
                </c:pt>
                <c:pt idx="2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30432"/>
        <c:axId val="155349504"/>
        <c:axId val="0"/>
      </c:bar3DChart>
      <c:catAx>
        <c:axId val="15093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993366"/>
                </a:solidFill>
              </a:defRPr>
            </a:pPr>
            <a:endParaRPr lang="ru-RU"/>
          </a:p>
        </c:txPr>
        <c:crossAx val="155349504"/>
        <c:crosses val="autoZero"/>
        <c:auto val="1"/>
        <c:lblAlgn val="ctr"/>
        <c:lblOffset val="100"/>
        <c:noMultiLvlLbl val="0"/>
      </c:catAx>
      <c:valAx>
        <c:axId val="15534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993366"/>
                </a:solidFill>
              </a:defRPr>
            </a:pPr>
            <a:endParaRPr lang="ru-RU"/>
          </a:p>
        </c:txPr>
        <c:crossAx val="15093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823275423101136"/>
          <c:y val="4.5049651182686008E-2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03674982314161"/>
          <c:y val="0.32670833319882103"/>
          <c:w val="0.62580575537903194"/>
          <c:h val="0.41038359681603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предписаний по результатам проверок: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</c:v>
                </c:pt>
                <c:pt idx="1">
                  <c:v>93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32992"/>
        <c:axId val="155336704"/>
        <c:axId val="0"/>
      </c:bar3DChart>
      <c:catAx>
        <c:axId val="15093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993366"/>
                </a:solidFill>
              </a:defRPr>
            </a:pPr>
            <a:endParaRPr lang="ru-RU"/>
          </a:p>
        </c:txPr>
        <c:crossAx val="155336704"/>
        <c:crosses val="autoZero"/>
        <c:auto val="1"/>
        <c:lblAlgn val="ctr"/>
        <c:lblOffset val="100"/>
        <c:noMultiLvlLbl val="0"/>
      </c:catAx>
      <c:valAx>
        <c:axId val="15533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993366"/>
                </a:solidFill>
              </a:defRPr>
            </a:pPr>
            <a:endParaRPr lang="ru-RU"/>
          </a:p>
        </c:txPr>
        <c:crossAx val="15093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993366"/>
                </a:solidFill>
              </a:defRPr>
            </a:pPr>
            <a:r>
              <a:rPr lang="ru-RU" sz="1200" dirty="0">
                <a:solidFill>
                  <a:schemeClr val="bg1"/>
                </a:solidFill>
              </a:rPr>
              <a:t>Направлено актов и предписаний в Контрольное управление Новосибирской области (КУ НСО)</a:t>
            </a:r>
          </a:p>
        </c:rich>
      </c:tx>
      <c:layout>
        <c:manualLayout>
          <c:xMode val="edge"/>
          <c:yMode val="edge"/>
          <c:x val="7.991843271480524E-2"/>
          <c:y val="5.734091983531639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06975378416558"/>
          <c:y val="0.41938243708850492"/>
          <c:w val="0.6244966243630905"/>
          <c:h val="0.293002492529822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актов и предписаний в Контрольное управление Новосибирской области (КУ НСО)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Lbl>
              <c:idx val="0"/>
              <c:layout>
                <c:manualLayout>
                  <c:x val="1.4179595405900408E-2"/>
                  <c:y val="4.034213518956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79595405900408E-2"/>
                  <c:y val="4.034213518956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79595405900304E-2"/>
                  <c:y val="-6.7236891982609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47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32480"/>
        <c:axId val="155338432"/>
        <c:axId val="0"/>
      </c:bar3DChart>
      <c:catAx>
        <c:axId val="1509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55338432"/>
        <c:crosses val="autoZero"/>
        <c:auto val="1"/>
        <c:lblAlgn val="ctr"/>
        <c:lblOffset val="100"/>
        <c:noMultiLvlLbl val="0"/>
      </c:catAx>
      <c:valAx>
        <c:axId val="15533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5093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209245853692756"/>
          <c:y val="0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96269065458635"/>
          <c:y val="0.32140630820869798"/>
          <c:w val="0.685062501517682"/>
          <c:h val="0.45964260122097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Возбуждено  КУ НСО административных производств: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</c:v>
                </c:pt>
                <c:pt idx="1">
                  <c:v>82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825024"/>
        <c:axId val="155340160"/>
        <c:axId val="0"/>
      </c:bar3DChart>
      <c:catAx>
        <c:axId val="16582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55340160"/>
        <c:crosses val="autoZero"/>
        <c:auto val="1"/>
        <c:lblAlgn val="ctr"/>
        <c:lblOffset val="100"/>
        <c:noMultiLvlLbl val="0"/>
      </c:catAx>
      <c:valAx>
        <c:axId val="15534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6582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969410806206718"/>
          <c:y val="5.3658540707397021E-3"/>
        </c:manualLayout>
      </c:layout>
      <c:overlay val="0"/>
      <c:txPr>
        <a:bodyPr/>
        <a:lstStyle/>
        <a:p>
          <a:pPr algn="ctr">
            <a:defRPr sz="120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0457480033084"/>
          <c:y val="0.37559668719774819"/>
          <c:w val="0.76666851831278005"/>
          <c:h val="0.36443655574699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административной ответственности привлечено  должностных лиц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38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995008"/>
        <c:axId val="155341888"/>
        <c:axId val="0"/>
      </c:bar3DChart>
      <c:catAx>
        <c:axId val="1659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55341888"/>
        <c:crosses val="autoZero"/>
        <c:auto val="1"/>
        <c:lblAlgn val="ctr"/>
        <c:lblOffset val="100"/>
        <c:noMultiLvlLbl val="0"/>
      </c:catAx>
      <c:valAx>
        <c:axId val="15534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6599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9999"/>
                </a:solidFill>
              </a:defRPr>
            </a:pPr>
            <a:r>
              <a:rPr lang="ru-RU" sz="1400" dirty="0">
                <a:solidFill>
                  <a:srgbClr val="FF9999"/>
                </a:solidFill>
              </a:rPr>
              <a:t>Объем закупок в количественном </a:t>
            </a:r>
            <a:r>
              <a:rPr lang="ru-RU" sz="1400" dirty="0" smtClean="0">
                <a:solidFill>
                  <a:srgbClr val="FF9999"/>
                </a:solidFill>
              </a:rPr>
              <a:t>выражении (количество контрактов)</a:t>
            </a:r>
            <a:endParaRPr lang="ru-RU" sz="1400" dirty="0">
              <a:solidFill>
                <a:srgbClr val="FF9999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закупок в количественном выражении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</c:spPr>
          </c:dPt>
          <c:dLbls>
            <c:dLbl>
              <c:idx val="0"/>
              <c:layout>
                <c:manualLayout>
                  <c:x val="2.5064866031251479E-2"/>
                  <c:y val="0.1497589033268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49631855668477E-2"/>
                  <c:y val="0.24389273421686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57215</c:v>
                </c:pt>
                <c:pt idx="1">
                  <c:v>63266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749888"/>
        <c:axId val="91289792"/>
        <c:axId val="0"/>
      </c:bar3DChart>
      <c:catAx>
        <c:axId val="5174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91289792"/>
        <c:crosses val="autoZero"/>
        <c:auto val="1"/>
        <c:lblAlgn val="ctr"/>
        <c:lblOffset val="100"/>
        <c:noMultiLvlLbl val="0"/>
      </c:catAx>
      <c:valAx>
        <c:axId val="9128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517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644727223273245"/>
          <c:y val="4.1993664577847943E-2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778791940544035"/>
          <c:y val="0.26700554467530724"/>
          <c:w val="0.64897430000413903"/>
          <c:h val="0.52143990829732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штрафов, тыс.рублей: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-7.2459119872587583E-17"/>
                  <c:y val="4.62135554910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23612869012108E-3"/>
                  <c:y val="1.320387299745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7083860703849E-2"/>
                  <c:y val="4.62135554910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740.3</c:v>
                </c:pt>
                <c:pt idx="1">
                  <c:v>768.3</c:v>
                </c:pt>
                <c:pt idx="2">
                  <c:v>270.3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193216"/>
        <c:axId val="155343616"/>
        <c:axId val="0"/>
      </c:bar3DChart>
      <c:catAx>
        <c:axId val="1651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55343616"/>
        <c:crosses val="autoZero"/>
        <c:auto val="1"/>
        <c:lblAlgn val="ctr"/>
        <c:lblOffset val="100"/>
        <c:noMultiLvlLbl val="0"/>
      </c:catAx>
      <c:valAx>
        <c:axId val="15534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FFC000"/>
                </a:solidFill>
              </a:defRPr>
            </a:pPr>
            <a:endParaRPr lang="ru-RU"/>
          </a:p>
        </c:txPr>
        <c:crossAx val="16519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993366"/>
                </a:solidFill>
              </a:defRPr>
            </a:pPr>
            <a:r>
              <a:rPr lang="ru-RU" sz="1600" dirty="0">
                <a:solidFill>
                  <a:srgbClr val="993366"/>
                </a:solidFill>
              </a:rPr>
              <a:t>В 2017 году проверено </a:t>
            </a:r>
            <a:endParaRPr lang="ru-RU" sz="1600" dirty="0" smtClean="0">
              <a:solidFill>
                <a:srgbClr val="993366"/>
              </a:solidFill>
            </a:endParaRPr>
          </a:p>
          <a:p>
            <a:pPr>
              <a:defRPr sz="1600">
                <a:solidFill>
                  <a:srgbClr val="993366"/>
                </a:solidFill>
              </a:defRPr>
            </a:pPr>
            <a:r>
              <a:rPr lang="ru-RU" sz="1600" dirty="0" smtClean="0">
                <a:solidFill>
                  <a:srgbClr val="993366"/>
                </a:solidFill>
              </a:rPr>
              <a:t>54,7 </a:t>
            </a:r>
            <a:r>
              <a:rPr lang="ru-RU" sz="1600" dirty="0">
                <a:solidFill>
                  <a:srgbClr val="993366"/>
                </a:solidFill>
              </a:rPr>
              <a:t>тысячи документов:</a:t>
            </a:r>
          </a:p>
        </c:rich>
      </c:tx>
      <c:layout>
        <c:manualLayout>
          <c:xMode val="edge"/>
          <c:yMode val="edge"/>
          <c:x val="9.1614286446805068E-2"/>
          <c:y val="2.65817538934246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74050461629617E-2"/>
          <c:y val="0"/>
          <c:w val="0.61631660409117406"/>
          <c:h val="0.80433962830196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2017 году проверено 54,7 тысячи документов:</c:v>
                </c:pt>
              </c:strCache>
            </c:strRef>
          </c:tx>
          <c:explosion val="18"/>
          <c:dPt>
            <c:idx val="0"/>
            <c:bubble3D val="0"/>
            <c:explosion val="4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explosion val="8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explosion val="7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bubble3D val="0"/>
            <c:explosion val="8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4"/>
            <c:bubble3D val="0"/>
            <c:explosion val="3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0.10219501964169216"/>
                  <c:y val="6.119338353866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06643706254819E-2"/>
                  <c:y val="-0.15400603077901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7475568953876919"/>
                  <c:y val="2.29030996232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планы закупок (в т.ч. изменения)</c:v>
                </c:pt>
                <c:pt idx="1">
                  <c:v>планы-грфики закупок (в т.ч. изменения)</c:v>
                </c:pt>
                <c:pt idx="2">
                  <c:v>извещения о закупке (в т.ч. изменения)</c:v>
                </c:pt>
                <c:pt idx="3">
                  <c:v>протоколы</c:v>
                </c:pt>
                <c:pt idx="4">
                  <c:v>контракты (исполнение, изменение, расторжение)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8329</c:v>
                </c:pt>
                <c:pt idx="1">
                  <c:v>9162</c:v>
                </c:pt>
                <c:pt idx="2">
                  <c:v>8227</c:v>
                </c:pt>
                <c:pt idx="3">
                  <c:v>4503</c:v>
                </c:pt>
                <c:pt idx="4">
                  <c:v>24507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6574440446787966"/>
          <c:y val="0.65293560936403328"/>
          <c:w val="0.74154865983551688"/>
          <c:h val="0.2372159903552187"/>
        </c:manualLayout>
      </c:layout>
      <c:overlay val="0"/>
      <c:txPr>
        <a:bodyPr/>
        <a:lstStyle/>
        <a:p>
          <a:pPr>
            <a:lnSpc>
              <a:spcPts val="1200"/>
            </a:lnSpc>
            <a:spcAft>
              <a:spcPts val="0"/>
            </a:spcAft>
            <a:defRPr sz="1200" b="1">
              <a:solidFill>
                <a:srgbClr val="99FFCC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993366"/>
                </a:solidFill>
              </a:defRPr>
            </a:pPr>
            <a:r>
              <a:rPr lang="ru-RU" sz="1600" dirty="0">
                <a:solidFill>
                  <a:srgbClr val="993366"/>
                </a:solidFill>
              </a:rPr>
              <a:t>В 2018 году проверено </a:t>
            </a:r>
            <a:endParaRPr lang="ru-RU" sz="1600" dirty="0" smtClean="0">
              <a:solidFill>
                <a:srgbClr val="993366"/>
              </a:solidFill>
            </a:endParaRPr>
          </a:p>
          <a:p>
            <a:pPr>
              <a:defRPr sz="1600">
                <a:solidFill>
                  <a:srgbClr val="993366"/>
                </a:solidFill>
              </a:defRPr>
            </a:pPr>
            <a:r>
              <a:rPr lang="ru-RU" sz="1600" dirty="0" smtClean="0">
                <a:solidFill>
                  <a:srgbClr val="993366"/>
                </a:solidFill>
              </a:rPr>
              <a:t>54,4 </a:t>
            </a:r>
            <a:r>
              <a:rPr lang="ru-RU" sz="1600" dirty="0">
                <a:solidFill>
                  <a:srgbClr val="993366"/>
                </a:solidFill>
              </a:rPr>
              <a:t>тысячи документов:</a:t>
            </a:r>
          </a:p>
        </c:rich>
      </c:tx>
      <c:layout>
        <c:manualLayout>
          <c:xMode val="edge"/>
          <c:yMode val="edge"/>
          <c:x val="0.2520077677822707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2293343384715E-2"/>
          <c:y val="0.26501543978557207"/>
          <c:w val="0.95225770665661524"/>
          <c:h val="0.73498456021442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2018 году проверено 54,4 тысячи документов:</c:v>
                </c:pt>
              </c:strCache>
            </c:strRef>
          </c:tx>
          <c:explosion val="19"/>
          <c:dPt>
            <c:idx val="0"/>
            <c:bubble3D val="0"/>
            <c:explosion val="4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explosion val="5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explosion val="5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bubble3D val="0"/>
            <c:explosion val="5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4"/>
            <c:bubble3D val="0"/>
            <c:explosion val="3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Lbls>
            <c:dLbl>
              <c:idx val="1"/>
              <c:layout>
                <c:manualLayout>
                  <c:x val="-0.17101838803770983"/>
                  <c:y val="-0.15076764833340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523016100776556E-2"/>
                  <c:y val="-0.17875975517069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17791097792787"/>
                  <c:y val="4.634785949709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планы закупок</c:v>
                </c:pt>
                <c:pt idx="1">
                  <c:v>планы-графики</c:v>
                </c:pt>
                <c:pt idx="2">
                  <c:v>извещения</c:v>
                </c:pt>
                <c:pt idx="3">
                  <c:v>протоколы</c:v>
                </c:pt>
                <c:pt idx="4">
                  <c:v>контракты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10811</c:v>
                </c:pt>
                <c:pt idx="1">
                  <c:v>12222</c:v>
                </c:pt>
                <c:pt idx="2">
                  <c:v>8754</c:v>
                </c:pt>
                <c:pt idx="3">
                  <c:v>2480</c:v>
                </c:pt>
                <c:pt idx="4">
                  <c:v>20182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64526163759586"/>
          <c:y val="5.3881067722035082E-2"/>
          <c:w val="0.77616237084768358"/>
          <c:h val="0.7559513827604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состоявшиеся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ln w="15875"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3.9020664370625485E-3"/>
                  <c:y val="0.102412799695910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34</a:t>
                    </a:r>
                    <a:r>
                      <a:rPr lang="en-US" sz="9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71469836684814E-3"/>
                  <c:y val="0.12349815778680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59873238139279E-16"/>
                  <c:y val="7.5892008545889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Лист1!$B$4:$B$5</c:f>
              <c:numCache>
                <c:formatCode>0.00%</c:formatCode>
                <c:ptCount val="2"/>
                <c:pt idx="0" formatCode="0%">
                  <c:v>0.34</c:v>
                </c:pt>
                <c:pt idx="1">
                  <c:v>0.45300000000000001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несостоявшиеся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6.6720364403955118E-3"/>
                  <c:y val="0.12665573846092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0.1016906577116868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54,7</a:t>
                    </a:r>
                    <a:r>
                      <a:rPr lang="en-US" sz="9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2729121485824E-3"/>
                  <c:y val="6.86641982081859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51,1%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Лист1!$C$4:$C$5</c:f>
              <c:numCache>
                <c:formatCode>0.00%</c:formatCode>
                <c:ptCount val="2"/>
                <c:pt idx="0" formatCode="0%">
                  <c:v>0.66000000000000014</c:v>
                </c:pt>
                <c:pt idx="1">
                  <c:v>0.54700000000000004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7898752"/>
        <c:axId val="116934336"/>
      </c:barChart>
      <c:catAx>
        <c:axId val="11789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ru-RU"/>
          </a:p>
        </c:txPr>
        <c:crossAx val="116934336"/>
        <c:crosses val="autoZero"/>
        <c:auto val="1"/>
        <c:lblAlgn val="ctr"/>
        <c:lblOffset val="100"/>
        <c:noMultiLvlLbl val="0"/>
      </c:catAx>
      <c:valAx>
        <c:axId val="116934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11789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600349961115436"/>
          <c:y val="0.93770215259101186"/>
          <c:w val="0.66600338057676134"/>
          <c:h val="6.2297907137766111E-2"/>
        </c:manualLayout>
      </c:layout>
      <c:overlay val="0"/>
      <c:txPr>
        <a:bodyPr/>
        <a:lstStyle/>
        <a:p>
          <a:pPr>
            <a:defRPr sz="1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размещенных </a:t>
            </a:r>
            <a:r>
              <a:rPr lang="ru-RU" sz="1400" dirty="0" smtClean="0"/>
              <a:t>извещений:</a:t>
            </a:r>
            <a:endParaRPr lang="ru-RU" sz="1400" dirty="0"/>
          </a:p>
        </c:rich>
      </c:tx>
      <c:layout/>
      <c:overlay val="0"/>
    </c:title>
    <c:autoTitleDeleted val="0"/>
    <c:view3D>
      <c:rotX val="30"/>
      <c:rotY val="20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96855345911951"/>
          <c:y val="0.32938253906380299"/>
          <c:w val="0.62399519635517253"/>
          <c:h val="0.633511808922448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размещенных извещений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7.2575768830782886E-2"/>
                  <c:y val="0.1144293743517953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FFC000"/>
                        </a:solidFill>
                      </a:rPr>
                      <a:t>80,8%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39622641509436"/>
                  <c:y val="-1.420259177167457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FFC000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614495122072005"/>
                  <c:y val="-6.219019276191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электронный аукцион</c:v>
                </c:pt>
                <c:pt idx="1">
                  <c:v>открытый конкурс</c:v>
                </c:pt>
                <c:pt idx="2">
                  <c:v>запрос котировок</c:v>
                </c:pt>
                <c:pt idx="3">
                  <c:v>запрос предложений 0,02%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0.80800000000000005</c:v>
                </c:pt>
                <c:pt idx="1">
                  <c:v>0.05</c:v>
                </c:pt>
                <c:pt idx="2" formatCode="0%">
                  <c:v>0.14000000000000001</c:v>
                </c:pt>
                <c:pt idx="3">
                  <c:v>2.0000000000000001E-4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405808943693368"/>
          <c:y val="0.16067015145067498"/>
          <c:w val="0.58669662754419871"/>
          <c:h val="0.22136023236606936"/>
        </c:manualLayout>
      </c:layout>
      <c:overlay val="0"/>
      <c:spPr>
        <a:gradFill>
          <a:gsLst>
            <a:gs pos="100000">
              <a:srgbClr val="F68222">
                <a:lumMod val="95000"/>
                <a:lumOff val="5000"/>
              </a:srgbClr>
            </a:gs>
            <a:gs pos="62000">
              <a:srgbClr val="F9AC6D"/>
            </a:gs>
            <a:gs pos="10000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65000" b="98000"/>
          </a:path>
        </a:gradFill>
      </c:spPr>
      <c:txPr>
        <a:bodyPr/>
        <a:lstStyle/>
        <a:p>
          <a:pPr>
            <a:defRPr sz="11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Стоимостной </a:t>
            </a:r>
            <a:r>
              <a:rPr lang="ru-RU" sz="1400" dirty="0"/>
              <a:t>объем </a:t>
            </a:r>
            <a:endParaRPr lang="ru-RU" sz="1400" dirty="0" smtClean="0"/>
          </a:p>
          <a:p>
            <a:pPr>
              <a:defRPr sz="1400"/>
            </a:pPr>
            <a:r>
              <a:rPr lang="ru-RU" sz="1400" dirty="0" smtClean="0"/>
              <a:t>извещений:</a:t>
            </a:r>
            <a:endParaRPr lang="ru-RU" sz="1400" dirty="0"/>
          </a:p>
        </c:rich>
      </c:tx>
      <c:layout/>
      <c:overlay val="0"/>
    </c:title>
    <c:autoTitleDeleted val="0"/>
    <c:view3D>
      <c:rotX val="30"/>
      <c:rotY val="18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383647798742139"/>
          <c:y val="0.32087700168098671"/>
          <c:w val="0.58940400138661908"/>
          <c:h val="0.669331591268120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Стоимостной объем извещений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1.2875749021938295E-3"/>
                  <c:y val="0.1162471310020875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8441539147229"/>
                  <c:y val="2.335803115106599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04897736839497E-2"/>
                  <c:y val="7.351547749042895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913200118853071"/>
                  <c:y val="-8.06750366503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электронный аукцион</c:v>
                </c:pt>
                <c:pt idx="1">
                  <c:v>открытый конкурс</c:v>
                </c:pt>
                <c:pt idx="2">
                  <c:v>запрос котировок </c:v>
                </c:pt>
                <c:pt idx="3">
                  <c:v>запрос предложений 0,05%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0.96099999999999997</c:v>
                </c:pt>
                <c:pt idx="1">
                  <c:v>2.5000000000000001E-2</c:v>
                </c:pt>
                <c:pt idx="2">
                  <c:v>1.4E-2</c:v>
                </c:pt>
                <c:pt idx="3">
                  <c:v>5.0000000000000001E-4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4663670578913485"/>
          <c:y val="0.17405691872799642"/>
          <c:w val="0.55210543257564515"/>
          <c:h val="0.22824678666410192"/>
        </c:manualLayout>
      </c:layout>
      <c:overlay val="0"/>
      <c:spPr>
        <a:gradFill>
          <a:gsLst>
            <a:gs pos="100000">
              <a:srgbClr val="F68222">
                <a:lumMod val="95000"/>
                <a:lumOff val="5000"/>
              </a:srgbClr>
            </a:gs>
            <a:gs pos="62000">
              <a:srgbClr val="F9AC6D"/>
            </a:gs>
            <a:gs pos="10000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65000" b="98000"/>
          </a:path>
        </a:gradFill>
      </c:spPr>
      <c:txPr>
        <a:bodyPr/>
        <a:lstStyle/>
        <a:p>
          <a:pPr>
            <a:defRPr sz="11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400" dirty="0">
                <a:solidFill>
                  <a:schemeClr val="bg1"/>
                </a:solidFill>
              </a:rPr>
              <a:t>Количество контрактов по способам определения поставщика (подрядчика, исполнителя</a:t>
            </a:r>
            <a:r>
              <a:rPr lang="ru-RU" sz="1400" dirty="0" smtClean="0">
                <a:solidFill>
                  <a:schemeClr val="bg1"/>
                </a:solidFill>
              </a:rPr>
              <a:t>):</a:t>
            </a:r>
            <a:endParaRPr lang="ru-RU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164786175312575"/>
          <c:y val="4.4896525880902829E-2"/>
        </c:manualLayout>
      </c:layout>
      <c:overlay val="0"/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15893994950708"/>
          <c:y val="0.5777612513623126"/>
          <c:w val="0.72887957591969221"/>
          <c:h val="0.33016055933727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контрактов по способам определения поставщика (подрядчика, исполнителя)</c:v>
                </c:pt>
              </c:strCache>
            </c:strRef>
          </c:tx>
          <c:dLbls>
            <c:dLbl>
              <c:idx val="0"/>
              <c:layout>
                <c:manualLayout>
                  <c:x val="-0.16861822628636691"/>
                  <c:y val="-0.120711851504446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274031092209674E-2"/>
                  <c:y val="-0.149375757021380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589484964835296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111065610723723E-2"/>
                  <c:y val="-1.12241331235215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184714249218525E-2"/>
                  <c:y val="9.92007886942046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единственный поставщик</c:v>
                </c:pt>
                <c:pt idx="1">
                  <c:v>электронный аукцион</c:v>
                </c:pt>
                <c:pt idx="2">
                  <c:v>запрос котировок и предложений</c:v>
                </c:pt>
                <c:pt idx="3">
                  <c:v>открытый конкурс</c:v>
                </c:pt>
                <c:pt idx="4">
                  <c:v>малого объема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23.8</c:v>
                </c:pt>
                <c:pt idx="1">
                  <c:v>6.1</c:v>
                </c:pt>
                <c:pt idx="2">
                  <c:v>1.1000000000000001</c:v>
                </c:pt>
                <c:pt idx="3">
                  <c:v>0.4</c:v>
                </c:pt>
                <c:pt idx="4">
                  <c:v>68.599999999999994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0268426717660495"/>
          <c:y val="0.29896902964584776"/>
          <c:w val="0.58866713189769171"/>
          <c:h val="0.22302174340283362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  <c:txPr>
        <a:bodyPr/>
        <a:lstStyle/>
        <a:p>
          <a:pPr>
            <a:defRPr sz="1000" b="0" kern="1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589600532060891"/>
          <c:y val="4.6230974336184866E-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30"/>
      <c:rotY val="22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98344347556811"/>
          <c:y val="0.59362385660852501"/>
          <c:w val="0.73254966957329559"/>
          <c:h val="0.33347014940726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Стоимостной объем  контрактов по способам определения поставщика (подрядчика, исполнителя):</c:v>
                </c:pt>
              </c:strCache>
            </c:strRef>
          </c:tx>
          <c:dLbls>
            <c:dLbl>
              <c:idx val="0"/>
              <c:layout>
                <c:manualLayout>
                  <c:x val="0.15120100781904305"/>
                  <c:y val="-6.66653357960226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605754140010839"/>
                  <c:y val="0.112280710129430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530217856413938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030598779638109"/>
                  <c:y val="-6.88270408978948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7691297355882533E-2"/>
                  <c:y val="-0.1067959928571622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12,6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единственный поставщик</c:v>
                </c:pt>
                <c:pt idx="1">
                  <c:v>электронный аукцион</c:v>
                </c:pt>
                <c:pt idx="2">
                  <c:v>запрос котировок и предложений</c:v>
                </c:pt>
                <c:pt idx="3">
                  <c:v>открытый конкурс</c:v>
                </c:pt>
                <c:pt idx="4">
                  <c:v>малого объема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19.2</c:v>
                </c:pt>
                <c:pt idx="1">
                  <c:v>65.7</c:v>
                </c:pt>
                <c:pt idx="2">
                  <c:v>1.4</c:v>
                </c:pt>
                <c:pt idx="3">
                  <c:v>1.6</c:v>
                </c:pt>
                <c:pt idx="4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2151851128518044"/>
          <c:y val="0.29636959062161816"/>
          <c:w val="0.55696275749706159"/>
          <c:h val="0.23914266727565248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  <c:txPr>
        <a:bodyPr/>
        <a:lstStyle/>
        <a:p>
          <a:pPr>
            <a:defRPr sz="10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ru-RU" sz="1400" dirty="0">
                <a:solidFill>
                  <a:schemeClr val="bg1"/>
                </a:solidFill>
              </a:rPr>
              <a:t>Стоимость </a:t>
            </a:r>
            <a:r>
              <a:rPr lang="ru-RU" sz="1400" dirty="0" smtClean="0">
                <a:solidFill>
                  <a:schemeClr val="bg1"/>
                </a:solidFill>
              </a:rPr>
              <a:t>контрактов</a:t>
            </a:r>
            <a:r>
              <a:rPr lang="ru-RU" sz="1400" baseline="0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defRPr>
                <a:solidFill>
                  <a:schemeClr val="bg1"/>
                </a:solidFill>
              </a:defRPr>
            </a:pPr>
            <a:r>
              <a:rPr lang="ru-RU" sz="1400" baseline="0" dirty="0" smtClean="0">
                <a:solidFill>
                  <a:schemeClr val="bg1"/>
                </a:solidFill>
              </a:rPr>
              <a:t>1736,7 </a:t>
            </a:r>
            <a:r>
              <a:rPr lang="ru-RU" sz="1400" dirty="0" smtClean="0">
                <a:solidFill>
                  <a:schemeClr val="bg1"/>
                </a:solidFill>
              </a:rPr>
              <a:t> млн. рублей</a:t>
            </a:r>
            <a:endParaRPr lang="ru-RU" sz="14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4945722876669625"/>
          <c:y val="0.39237342399758574"/>
          <c:w val="0.52075665427855677"/>
          <c:h val="0.605894826930639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контрактов, в млн.рублей</c:v>
                </c:pt>
              </c:strCache>
            </c:strRef>
          </c:tx>
          <c:dPt>
            <c:idx val="2"/>
            <c:bubble3D val="0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-2.8446660048525078E-3"/>
                  <c:y val="-2.4823042976702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636929230085546"/>
                  <c:y val="-0.15390310701062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8440029960829E-2"/>
                  <c:y val="-4.9648040523715391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rgbClr val="F6822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6822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открытый конкурс</c:v>
                </c:pt>
                <c:pt idx="1">
                  <c:v>электронный аукцион</c:v>
                </c:pt>
                <c:pt idx="2">
                  <c:v>запрос котировок</c:v>
                </c:pt>
                <c:pt idx="3">
                  <c:v>запрос предложений 0,5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117.4</c:v>
                </c:pt>
                <c:pt idx="1">
                  <c:v>1383.4</c:v>
                </c:pt>
                <c:pt idx="2">
                  <c:v>56.4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holeSize val="50"/>
      </c:doughnutChart>
    </c:plotArea>
    <c:legend>
      <c:legendPos val="r"/>
      <c:layout>
        <c:manualLayout>
          <c:xMode val="edge"/>
          <c:yMode val="edge"/>
          <c:x val="1.6269025663815131E-2"/>
          <c:y val="0.18917397523846408"/>
          <c:w val="0.46884642745788108"/>
          <c:h val="0.20521004982589994"/>
        </c:manualLayout>
      </c:layout>
      <c:overlay val="0"/>
      <c:spPr>
        <a:gradFill>
          <a:gsLst>
            <a:gs pos="30000">
              <a:srgbClr val="CCCCFF">
                <a:lumMod val="82000"/>
              </a:srgbClr>
            </a:gs>
            <a:gs pos="100000">
              <a:srgbClr val="CCCCFF"/>
            </a:gs>
            <a:gs pos="100000">
              <a:srgbClr val="CCFF99"/>
            </a:gs>
          </a:gsLst>
          <a:lin ang="2700000" scaled="1"/>
        </a:gradFill>
      </c:spPr>
      <c:txPr>
        <a:bodyPr/>
        <a:lstStyle/>
        <a:p>
          <a:pPr>
            <a:defRPr sz="11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ru-RU" dirty="0"/>
              <a:t>Количество </a:t>
            </a:r>
            <a:r>
              <a:rPr lang="ru-RU" dirty="0" smtClean="0"/>
              <a:t>контрактов</a:t>
            </a:r>
            <a:r>
              <a:rPr lang="ru-RU" baseline="0" dirty="0" smtClean="0"/>
              <a:t> </a:t>
            </a:r>
          </a:p>
          <a:p>
            <a:pPr>
              <a:defRPr sz="1400">
                <a:solidFill>
                  <a:schemeClr val="bg1"/>
                </a:solidFill>
              </a:defRPr>
            </a:pPr>
            <a:r>
              <a:rPr lang="en-US" dirty="0" smtClean="0"/>
              <a:t>2928 </a:t>
            </a:r>
            <a:r>
              <a:rPr lang="ru-RU" dirty="0" smtClean="0"/>
              <a:t>единиц</a:t>
            </a:r>
            <a:endParaRPr lang="ru-RU" dirty="0"/>
          </a:p>
        </c:rich>
      </c:tx>
      <c:layout>
        <c:manualLayout>
          <c:xMode val="edge"/>
          <c:yMode val="edge"/>
          <c:x val="0.23213836477987421"/>
          <c:y val="6.38440877107169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38543534845333"/>
          <c:y val="0.39051190932702307"/>
          <c:w val="0.59044158783944645"/>
          <c:h val="0.609488090672976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контрактов</c:v>
                </c:pt>
              </c:strCache>
            </c:strRef>
          </c:tx>
          <c:dPt>
            <c:idx val="2"/>
            <c:bubble3D val="0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3.144629326994515E-2"/>
                  <c:y val="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29438594124451"/>
                  <c:y val="-0.2448790892153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78616352201257E-2"/>
                  <c:y val="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6822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открытый конкурс</c:v>
                </c:pt>
                <c:pt idx="1">
                  <c:v>электронный аукцион</c:v>
                </c:pt>
                <c:pt idx="2">
                  <c:v>запрос котировок</c:v>
                </c:pt>
                <c:pt idx="3">
                  <c:v>запрос предложений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2510</c:v>
                </c:pt>
                <c:pt idx="2">
                  <c:v>359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5723270440251572E-2"/>
          <c:y val="0.17013393685266745"/>
          <c:w val="0.49685534591194985"/>
          <c:h val="0.2056817975935282"/>
        </c:manualLayout>
      </c:layout>
      <c:overlay val="0"/>
      <c:spPr>
        <a:gradFill flip="none" rotWithShape="1">
          <a:gsLst>
            <a:gs pos="30000">
              <a:srgbClr val="CCCCFF">
                <a:lumMod val="82000"/>
              </a:srgbClr>
            </a:gs>
            <a:gs pos="100000">
              <a:srgbClr val="CC99FF"/>
            </a:gs>
            <a:gs pos="100000">
              <a:srgbClr val="CCFF99"/>
            </a:gs>
          </a:gsLst>
          <a:lin ang="2700000" scaled="1"/>
          <a:tileRect/>
        </a:gradFill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732A7E-C7A8-4DB5-928F-776ED5F65C4B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0007F-BDD5-434D-9FB6-AA2F88D0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6480720" cy="2232249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C000"/>
                </a:solidFill>
              </a:rPr>
              <a:t>ОСОБЕННОСТИ РЕАЛИЗАЦИИ ЗАКОНОДАТЕЛЬСТВА О ЗАКУПКАХ В ГОРОДЕ НОВОСИБИРСКЕ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7614"/>
            <a:ext cx="2088232" cy="1944216"/>
          </a:xfrm>
        </p:spPr>
      </p:pic>
    </p:spTree>
    <p:extLst>
      <p:ext uri="{BB962C8B-B14F-4D97-AF65-F5344CB8AC3E}">
        <p14:creationId xmlns:p14="http://schemas.microsoft.com/office/powerpoint/2010/main" val="11947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1360516" y="357504"/>
            <a:ext cx="6192688" cy="1494166"/>
          </a:xfrm>
          <a:prstGeom prst="ribbon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«Электронный магазин» </a:t>
            </a:r>
          </a:p>
          <a:p>
            <a:pPr algn="ctr"/>
            <a:r>
              <a:rPr lang="ru-RU" sz="2000" b="1" dirty="0" smtClean="0"/>
              <a:t>результаты </a:t>
            </a:r>
          </a:p>
          <a:p>
            <a:pPr algn="ctr"/>
            <a:r>
              <a:rPr lang="en-US" sz="2000" b="1" dirty="0" smtClean="0"/>
              <a:t>1 </a:t>
            </a:r>
            <a:r>
              <a:rPr lang="ru-RU" sz="2000" b="1" dirty="0" smtClean="0"/>
              <a:t>квартала 2019 года </a:t>
            </a:r>
            <a:endParaRPr lang="ru-RU" sz="2000" b="1" dirty="0"/>
          </a:p>
        </p:txBody>
      </p:sp>
      <p:sp>
        <p:nvSpPr>
          <p:cNvPr id="6" name="Стрелка вниз 5"/>
          <p:cNvSpPr/>
          <p:nvPr/>
        </p:nvSpPr>
        <p:spPr>
          <a:xfrm rot="19548655">
            <a:off x="6102046" y="1909043"/>
            <a:ext cx="607951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980204">
            <a:off x="2205524" y="1879059"/>
            <a:ext cx="570695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2731078"/>
            <a:ext cx="2232248" cy="1136816"/>
          </a:xfrm>
          <a:prstGeom prst="roundRect">
            <a:avLst/>
          </a:prstGeom>
          <a:solidFill>
            <a:srgbClr val="0099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Сумма заключенных контрактов 76 млн. рублей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2709086"/>
            <a:ext cx="2160240" cy="1158808"/>
          </a:xfrm>
          <a:prstGeom prst="roundRect">
            <a:avLst/>
          </a:prstGeom>
          <a:solidFill>
            <a:srgbClr val="9933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Заключено 1030 контрактов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6180" y="3828897"/>
            <a:ext cx="5237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90%</a:t>
            </a:r>
            <a:r>
              <a:rPr lang="ru-RU" sz="2400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контрактов заключены с субъектами малого предпринимательства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8,6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млн. рублей составила экономия денежных средств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11510"/>
            <a:ext cx="8964488" cy="4860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>
                <a:solidFill>
                  <a:srgbClr val="FFC000"/>
                </a:solidFill>
              </a:rPr>
              <a:t>Всероссийский форум «Территория бизнеса-территория жизни»</a:t>
            </a:r>
            <a:br>
              <a:rPr lang="ru-RU" sz="2300" dirty="0">
                <a:solidFill>
                  <a:srgbClr val="FFC000"/>
                </a:solidFill>
              </a:rPr>
            </a:br>
            <a:r>
              <a:rPr lang="ru-RU" sz="2300" dirty="0">
                <a:solidFill>
                  <a:srgbClr val="FFC000"/>
                </a:solidFill>
              </a:rPr>
              <a:t>Победа в номинации «Лучшая муниципальная практика в сфере закупок»</a:t>
            </a:r>
            <a:r>
              <a:rPr lang="ru-RU" sz="2700" dirty="0">
                <a:solidFill>
                  <a:srgbClr val="FFC000"/>
                </a:solidFill>
              </a:rPr>
              <a:t/>
            </a:r>
            <a:br>
              <a:rPr lang="ru-RU" sz="2700" dirty="0">
                <a:solidFill>
                  <a:srgbClr val="FFC000"/>
                </a:solidFill>
              </a:rPr>
            </a:br>
            <a:endParaRPr lang="ru-RU" sz="27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5256584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51570"/>
            <a:ext cx="3456384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314663"/>
              </p:ext>
            </p:extLst>
          </p:nvPr>
        </p:nvGraphicFramePr>
        <p:xfrm>
          <a:off x="802275" y="1203598"/>
          <a:ext cx="6984776" cy="376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51471"/>
            <a:ext cx="8970932" cy="9361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Объем контрактов, заключенных МУПами за счет средств от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приносящей</a:t>
            </a:r>
            <a:r>
              <a:rPr lang="ru-RU" sz="2400" dirty="0" smtClean="0">
                <a:solidFill>
                  <a:schemeClr val="tx1"/>
                </a:solidFill>
              </a:rPr>
              <a:t> доход деятельности в 2018 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stolica18.ru/images/menu/valu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43858"/>
            <a:ext cx="2130172" cy="17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215900" y="119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0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368300" y="1262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2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520700" y="2405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14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673100" y="3548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6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825500" y="4691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18" descr="http://resize.blogsys.jp/05d71bead73e9a932298227587e88088a5bd074e/crop8/320x320/http:/livedoor.blogimg.jp/akb48matomemory/imgs/c/e/ce34530e-s.jpg"/>
          <p:cNvSpPr>
            <a:spLocks noChangeAspect="1" noChangeArrowheads="1"/>
          </p:cNvSpPr>
          <p:nvPr/>
        </p:nvSpPr>
        <p:spPr bwMode="auto">
          <a:xfrm>
            <a:off x="977900" y="5834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5" y="1066794"/>
            <a:ext cx="535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Объем закупок – 3,5 млрд. рублей</a:t>
            </a:r>
          </a:p>
          <a:p>
            <a:r>
              <a:rPr lang="ru-RU" b="1" dirty="0" smtClean="0">
                <a:solidFill>
                  <a:srgbClr val="CC3399"/>
                </a:solidFill>
              </a:rPr>
              <a:t>Количество контрактов – 9,2 тысячи единиц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111612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Количество заключенных договоров в процентном отношении по процедурам определения поставщика в рамках закона 223-ФЗ в 2018 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373710"/>
              </p:ext>
            </p:extLst>
          </p:nvPr>
        </p:nvGraphicFramePr>
        <p:xfrm>
          <a:off x="827584" y="1167594"/>
          <a:ext cx="8229600" cy="392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707" y="1167594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Общее количество договоров - 56,4 тысяч единиц</a:t>
            </a:r>
            <a:endParaRPr lang="ru-RU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539553" y="68386"/>
            <a:ext cx="8136905" cy="85505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ФУНКЦИИ УПРАВЛЕНИЯ</a:t>
            </a:r>
            <a:endParaRPr lang="ru-RU" sz="2800" b="1" dirty="0"/>
          </a:p>
        </p:txBody>
      </p:sp>
      <p:sp>
        <p:nvSpPr>
          <p:cNvPr id="3" name="Овал 2"/>
          <p:cNvSpPr/>
          <p:nvPr/>
        </p:nvSpPr>
        <p:spPr>
          <a:xfrm>
            <a:off x="376697" y="1140706"/>
            <a:ext cx="737912" cy="7166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3506" y="955926"/>
            <a:ext cx="7844260" cy="12162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 smtClean="0"/>
              <a:t>проведение </a:t>
            </a:r>
            <a:r>
              <a:rPr lang="ru-RU" sz="1700" dirty="0"/>
              <a:t>плановых и внеплановых проверок субъектов контроля (заказчиков, контрактных служб, контрактных управляющих, комиссий по осуществлению закупок  и их членов, уполномоченных органов</a:t>
            </a:r>
            <a:r>
              <a:rPr lang="ru-RU" sz="1700" dirty="0" smtClean="0"/>
              <a:t>)</a:t>
            </a:r>
            <a:r>
              <a:rPr lang="ru-RU" sz="1700" dirty="0"/>
              <a:t> в соответствии с частью 3 статьи 99 Закона </a:t>
            </a:r>
            <a:r>
              <a:rPr lang="ru-RU" sz="1700" dirty="0" smtClean="0"/>
              <a:t>№ 44-ФЗ</a:t>
            </a:r>
            <a:endParaRPr lang="ru-RU" sz="1700" dirty="0"/>
          </a:p>
        </p:txBody>
      </p:sp>
      <p:sp>
        <p:nvSpPr>
          <p:cNvPr id="5" name="Овал 4"/>
          <p:cNvSpPr/>
          <p:nvPr/>
        </p:nvSpPr>
        <p:spPr>
          <a:xfrm>
            <a:off x="348478" y="2272340"/>
            <a:ext cx="766131" cy="73145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9268" y="4413310"/>
            <a:ext cx="7888750" cy="6244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/>
              <a:t>м</a:t>
            </a:r>
            <a:r>
              <a:rPr lang="ru-RU" sz="1700" dirty="0" smtClean="0"/>
              <a:t>етодологическое сопровождение </a:t>
            </a:r>
            <a:r>
              <a:rPr lang="ru-RU" sz="1700" smtClean="0"/>
              <a:t>закупочной деятельности, </a:t>
            </a:r>
            <a:r>
              <a:rPr lang="ru-RU" sz="1700" dirty="0" smtClean="0"/>
              <a:t>формирование и аналитика отчетов о закупках заказчиков города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8363" y="3184585"/>
            <a:ext cx="7861242" cy="1201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 smtClean="0"/>
              <a:t>проведение </a:t>
            </a:r>
            <a:r>
              <a:rPr lang="ru-RU" sz="1700" dirty="0"/>
              <a:t>казначейского контроля на соответствие </a:t>
            </a:r>
            <a:r>
              <a:rPr lang="ru-RU" sz="1700" dirty="0" smtClean="0"/>
              <a:t> информации</a:t>
            </a:r>
            <a:r>
              <a:rPr lang="ru-RU" sz="1700" dirty="0"/>
              <a:t>, подлежащей размещению в ЕИС, информации об объеме финансового обеспечения закупки и ее начальной максимальной </a:t>
            </a:r>
            <a:r>
              <a:rPr lang="ru-RU" sz="1700" dirty="0" smtClean="0"/>
              <a:t>цене в </a:t>
            </a:r>
            <a:r>
              <a:rPr lang="ru-RU" sz="1700" dirty="0"/>
              <a:t>соответствии с частью 5 статьи 99 </a:t>
            </a:r>
            <a:r>
              <a:rPr lang="ru-RU" sz="1700" dirty="0" smtClean="0"/>
              <a:t>Закона № 44-ФЗ</a:t>
            </a:r>
            <a:endParaRPr lang="ru-RU" sz="1700" dirty="0"/>
          </a:p>
        </p:txBody>
      </p:sp>
      <p:sp>
        <p:nvSpPr>
          <p:cNvPr id="9" name="Овал 8"/>
          <p:cNvSpPr/>
          <p:nvPr/>
        </p:nvSpPr>
        <p:spPr>
          <a:xfrm>
            <a:off x="348478" y="3363839"/>
            <a:ext cx="766131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536" y="4452791"/>
            <a:ext cx="730262" cy="62446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3506" y="2199568"/>
            <a:ext cx="7888749" cy="958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 smtClean="0"/>
              <a:t>согласование заключений контрактов с единственным поставщиком (подрядчиком, исполнителем), рассмотрение и регистрация уведомлений о заключении муниципального контракта  по п. п. 6, 9 части 1 </a:t>
            </a:r>
            <a:r>
              <a:rPr lang="ru-RU" sz="1700" dirty="0"/>
              <a:t>статьи 99 Закона </a:t>
            </a:r>
            <a:r>
              <a:rPr lang="ru-RU" sz="1700" dirty="0" smtClean="0"/>
              <a:t>№ 44-ФЗ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1777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272" y="141481"/>
            <a:ext cx="6393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КОНТРОЛЬНЫЕ МЕРОПРИЯТИЯ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47170"/>
              </p:ext>
            </p:extLst>
          </p:nvPr>
        </p:nvGraphicFramePr>
        <p:xfrm>
          <a:off x="0" y="580062"/>
          <a:ext cx="6588224" cy="332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7827045"/>
              </p:ext>
            </p:extLst>
          </p:nvPr>
        </p:nvGraphicFramePr>
        <p:xfrm>
          <a:off x="5364088" y="519522"/>
          <a:ext cx="377991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4368417"/>
              </p:ext>
            </p:extLst>
          </p:nvPr>
        </p:nvGraphicFramePr>
        <p:xfrm>
          <a:off x="2402582" y="2211710"/>
          <a:ext cx="5458469" cy="29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78" y="3692001"/>
            <a:ext cx="2411760" cy="146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105" y="4346763"/>
            <a:ext cx="551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57272" y="4299942"/>
            <a:ext cx="566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838" y="4169445"/>
            <a:ext cx="347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4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7037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66"/>
                </a:solidFill>
              </a:rPr>
              <a:t>РЕЗУЛЬТАТЫ КОНТРОЛЬНЫХ МЕРОПРИЯТИЙ </a:t>
            </a:r>
            <a:endParaRPr lang="ru-RU" sz="2400" b="1" dirty="0">
              <a:solidFill>
                <a:srgbClr val="993366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2251804"/>
              </p:ext>
            </p:extLst>
          </p:nvPr>
        </p:nvGraphicFramePr>
        <p:xfrm>
          <a:off x="95536" y="173125"/>
          <a:ext cx="3382803" cy="182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92882689"/>
              </p:ext>
            </p:extLst>
          </p:nvPr>
        </p:nvGraphicFramePr>
        <p:xfrm>
          <a:off x="4355327" y="173124"/>
          <a:ext cx="4112047" cy="185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трелка вниз 5"/>
          <p:cNvSpPr/>
          <p:nvPr/>
        </p:nvSpPr>
        <p:spPr>
          <a:xfrm rot="19308865">
            <a:off x="3046504" y="1661745"/>
            <a:ext cx="375147" cy="202563"/>
          </a:xfrm>
          <a:prstGeom prst="down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2466242">
            <a:off x="4409488" y="1639120"/>
            <a:ext cx="372035" cy="226704"/>
          </a:xfrm>
          <a:prstGeom prst="down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45806733"/>
              </p:ext>
            </p:extLst>
          </p:nvPr>
        </p:nvGraphicFramePr>
        <p:xfrm>
          <a:off x="331928" y="1763027"/>
          <a:ext cx="4478266" cy="188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439584" y="3309247"/>
            <a:ext cx="340616" cy="183452"/>
          </a:xfrm>
          <a:prstGeom prst="down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67794146"/>
              </p:ext>
            </p:extLst>
          </p:nvPr>
        </p:nvGraphicFramePr>
        <p:xfrm>
          <a:off x="7711" y="3492698"/>
          <a:ext cx="3628185" cy="16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Стрелка вниз 10"/>
          <p:cNvSpPr/>
          <p:nvPr/>
        </p:nvSpPr>
        <p:spPr>
          <a:xfrm rot="16200000">
            <a:off x="3242024" y="4035342"/>
            <a:ext cx="255462" cy="244602"/>
          </a:xfrm>
          <a:prstGeom prst="down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33690268"/>
              </p:ext>
            </p:extLst>
          </p:nvPr>
        </p:nvGraphicFramePr>
        <p:xfrm>
          <a:off x="3357955" y="3219822"/>
          <a:ext cx="3240360" cy="195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Стрелка вниз 12"/>
          <p:cNvSpPr/>
          <p:nvPr/>
        </p:nvSpPr>
        <p:spPr>
          <a:xfrm rot="16200000">
            <a:off x="6071147" y="4035341"/>
            <a:ext cx="255462" cy="244602"/>
          </a:xfrm>
          <a:prstGeom prst="downArrow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19847626"/>
              </p:ext>
            </p:extLst>
          </p:nvPr>
        </p:nvGraphicFramePr>
        <p:xfrm>
          <a:off x="5960247" y="3219823"/>
          <a:ext cx="3213269" cy="192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877947"/>
            <a:ext cx="122413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16216" y="1877947"/>
            <a:ext cx="2448272" cy="12618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000"/>
              </a:lnSpc>
            </a:pPr>
            <a:r>
              <a:rPr lang="ru-RU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Вниманию заказчиков Размер штрафов  для должностных лиц от 3 000 до 50 000 рублей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5803" y="2770499"/>
            <a:ext cx="163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83574"/>
            <a:ext cx="48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КАЗНАЧЕСКИЙ КОНТРОЛЬ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63441384"/>
              </p:ext>
            </p:extLst>
          </p:nvPr>
        </p:nvGraphicFramePr>
        <p:xfrm>
          <a:off x="107504" y="685214"/>
          <a:ext cx="5688632" cy="445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6911237"/>
              </p:ext>
            </p:extLst>
          </p:nvPr>
        </p:nvGraphicFramePr>
        <p:xfrm>
          <a:off x="4474660" y="771550"/>
          <a:ext cx="4669340" cy="271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51870"/>
            <a:ext cx="2843808" cy="14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1023" y="2225502"/>
            <a:ext cx="937395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100" b="1" i="1" dirty="0" smtClean="0">
                <a:ln w="11430"/>
                <a:solidFill>
                  <a:srgbClr val="99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Благодарю</a:t>
            </a:r>
            <a:r>
              <a:rPr lang="ru-RU" sz="52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200" b="1" i="1" dirty="0" smtClean="0">
                <a:ln w="11430"/>
                <a:solidFill>
                  <a:srgbClr val="99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за внимание!</a:t>
            </a:r>
            <a:endParaRPr lang="ru-RU" sz="5200" b="1" i="1" cap="none" spc="0" dirty="0">
              <a:ln w="11430"/>
              <a:solidFill>
                <a:srgbClr val="9933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10996"/>
            <a:ext cx="8928992" cy="372900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				</a:t>
            </a:r>
          </a:p>
          <a:p>
            <a:pPr marL="109728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715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</a:t>
            </a:r>
          </a:p>
          <a:p>
            <a:pPr marL="109728" indent="0" algn="ctr">
              <a:buNone/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         </a:t>
            </a:r>
            <a:r>
              <a:rPr lang="ru-RU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</a:t>
            </a:r>
            <a:r>
              <a:rPr lang="ru-RU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109728" indent="0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КАЗЕННЫЕ                  БЮДЖЕТНЫЕ         СТРУКТУРНЫЕ ПОДРАЗДЕЛЕНИЯ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УЧРЕЖДЕНИЯ          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УЧРЕЖДЕНИЯ            МЭРИИ, ОРГАНЫ МЕСТНОГО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САМОУПРАВЛЕНИЯ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95486"/>
            <a:ext cx="8856984" cy="85725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90 %</a:t>
            </a:r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ОСУЩЕСТВЛЯЮТСЯ 	      ЗАКУПОК ОСУЩЕСТВЛЯЮТСЯ ЧЕРЕЗ</a:t>
            </a:r>
            <a:b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ЗАКАЗЧИКАМИ САМОСТОЯТЕЛЬНО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ОТРАСЛЕВЫЕ УПОЛНОМОЧЕННЫЕ ОРГАНЫ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88000" y="2565000"/>
            <a:ext cx="720080" cy="702078"/>
          </a:xfrm>
          <a:prstGeom prst="straightConnector1">
            <a:avLst/>
          </a:prstGeom>
          <a:ln w="38100">
            <a:solidFill>
              <a:srgbClr val="FFC000"/>
            </a:solidFill>
            <a:bevel/>
            <a:tailEnd type="arrow"/>
          </a:ln>
          <a:scene3d>
            <a:camera prst="orthographicFront">
              <a:rot lat="1200000" lon="0" rev="21000000"/>
            </a:camera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952" y="2700078"/>
            <a:ext cx="0" cy="567000"/>
          </a:xfrm>
          <a:prstGeom prst="straightConnector1">
            <a:avLst/>
          </a:prstGeom>
          <a:ln w="31750">
            <a:solidFill>
              <a:srgbClr val="FFC000"/>
            </a:solidFill>
            <a:headEnd type="none"/>
            <a:tailEnd type="arrow"/>
          </a:ln>
          <a:scene3d>
            <a:camera prst="orthographicFront"/>
            <a:lightRig rig="threePt" dir="t"/>
          </a:scene3d>
          <a:sp3d>
            <a:bevelT w="0"/>
            <a:bevelB w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00192" y="2638241"/>
            <a:ext cx="527278" cy="648423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4"/>
            <a:ext cx="9144000" cy="1069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годовой объем закупок в стоимостном (млрд. рублей) и количественном выражении (контракты)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11168358"/>
              </p:ext>
            </p:extLst>
          </p:nvPr>
        </p:nvGraphicFramePr>
        <p:xfrm>
          <a:off x="107504" y="1203598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25068344"/>
              </p:ext>
            </p:extLst>
          </p:nvPr>
        </p:nvGraphicFramePr>
        <p:xfrm>
          <a:off x="4355976" y="2067694"/>
          <a:ext cx="4560168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2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318560"/>
              </p:ext>
            </p:extLst>
          </p:nvPr>
        </p:nvGraphicFramePr>
        <p:xfrm>
          <a:off x="1475656" y="915566"/>
          <a:ext cx="6408712" cy="4135220"/>
        </p:xfrm>
        <a:graphic>
          <a:graphicData uri="http://schemas.openxmlformats.org/drawingml/2006/table">
            <a:tbl>
              <a:tblPr firstRow="1" firstCol="1" bandRow="1"/>
              <a:tblGrid>
                <a:gridCol w="582610"/>
                <a:gridCol w="3036916"/>
                <a:gridCol w="772962"/>
                <a:gridCol w="864096"/>
                <a:gridCol w="1152128"/>
              </a:tblGrid>
              <a:tr h="5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 способов определения поставщиков (подрядчиков, исполнителей)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Относительное значение к прошлому году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6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 Объем закупок,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12 552,6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9 526,0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+31,8%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единственного поставщика (подрядчика, исполнителя)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2 411,3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2 001,0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+20,5%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сделкам до 100 тыс. (400 тыс.) рублей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1 588,6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1 438,7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+10,4%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 осуществлении конкурентных способов,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8 552,7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6 086,3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+40,5%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1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1.3.1.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-23,4%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1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аукционов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8 243,0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5 702,3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+44,6%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1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запросов котировок (предложений)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-10,4%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 Снижение цены закупок в результате проведения конкурентных процедур,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563,5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+31,2%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8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-47,7%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8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аукционов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681,3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481,5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+41,5%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8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запросов котировок (предложений)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-26,5%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95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 Объем закупок у субъектов малого предпринимательства и социально ориентированных некоммерческих организаций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1736,7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1692,1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+2,6%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99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637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Стоимостные показатели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закупок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 млн. рублей:</a:t>
            </a:r>
          </a:p>
        </p:txBody>
      </p:sp>
    </p:spTree>
    <p:extLst>
      <p:ext uri="{BB962C8B-B14F-4D97-AF65-F5344CB8AC3E}">
        <p14:creationId xmlns:p14="http://schemas.microsoft.com/office/powerpoint/2010/main" val="11947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809220"/>
              </p:ext>
            </p:extLst>
          </p:nvPr>
        </p:nvGraphicFramePr>
        <p:xfrm>
          <a:off x="1414463" y="1221596"/>
          <a:ext cx="6397896" cy="3592044"/>
        </p:xfrm>
        <a:graphic>
          <a:graphicData uri="http://schemas.openxmlformats.org/drawingml/2006/table">
            <a:tbl>
              <a:tblPr firstRow="1" firstCol="1" bandRow="1"/>
              <a:tblGrid>
                <a:gridCol w="466098"/>
                <a:gridCol w="3193799"/>
                <a:gridCol w="717973"/>
                <a:gridCol w="766217"/>
                <a:gridCol w="1253809"/>
              </a:tblGrid>
              <a:tr h="53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 способов определения поставщиков (подрядчиков, исполнителей)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Относительное значение к прошлому году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55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 Всего заключено контрактов, в том числе: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63 266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57 215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+10,6%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единственным поставщиком (подрядчиком, исполнителем)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15 053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9 089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+65,6%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проведения процедур по сделкам до 100 тыс. (400 тыс.) рублей: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43 407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43 786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9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результате проведения конкурентных процедур, в том числе по результатам: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4 806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4 341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+10,7%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9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1.3.1.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+1,5%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1.3.2.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аукционов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3 862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3 390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+13,9%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9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1.3.3.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запросов котировок (предложений)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-1,4%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0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 Общее количество поданных заявок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том числе: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16 286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14 376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+13,3%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9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конкурсы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+18,4%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9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аукционы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14 391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12 240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+17,6%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1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запросы котировок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(предложений)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1 453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1 766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-17,7%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CCFF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849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Количественные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проведенных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процедур:</a:t>
            </a:r>
          </a:p>
        </p:txBody>
      </p:sp>
    </p:spTree>
    <p:extLst>
      <p:ext uri="{BB962C8B-B14F-4D97-AF65-F5344CB8AC3E}">
        <p14:creationId xmlns:p14="http://schemas.microsoft.com/office/powerpoint/2010/main" val="143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42462"/>
              </p:ext>
            </p:extLst>
          </p:nvPr>
        </p:nvGraphicFramePr>
        <p:xfrm>
          <a:off x="35496" y="1113588"/>
          <a:ext cx="3600400" cy="325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закупок в результате состоявшихся и несостоявшихся способов определения поставщика (подрядчика, исполнителя):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20807"/>
              </p:ext>
            </p:extLst>
          </p:nvPr>
        </p:nvGraphicFramePr>
        <p:xfrm>
          <a:off x="3491882" y="1599643"/>
          <a:ext cx="5556902" cy="1409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502"/>
                <a:gridCol w="605434"/>
                <a:gridCol w="421305"/>
                <a:gridCol w="702176"/>
                <a:gridCol w="421305"/>
                <a:gridCol w="631958"/>
                <a:gridCol w="561741"/>
                <a:gridCol w="631958"/>
                <a:gridCol w="491523"/>
              </a:tblGrid>
              <a:tr h="188309">
                <a:tc row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Показатели закупок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Аукцион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Запрос котировок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Всего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6033">
                <a:tc>
                  <a:txBody>
                    <a:bodyPr/>
                    <a:lstStyle/>
                    <a:p>
                      <a:pPr marL="6858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Состоявшиеся процедуры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168,5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1 836,4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32,2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66,6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55,2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2 071,5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5748">
                <a:tc>
                  <a:txBody>
                    <a:bodyPr/>
                    <a:lstStyle/>
                    <a:p>
                      <a:pPr marL="6858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Несостоявшиеся процедуры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94,9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3 865,9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67,8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54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44,8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4 014,8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6858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Общий объем закупок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263,4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5 702,3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120,6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6 086,3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23916"/>
              </p:ext>
            </p:extLst>
          </p:nvPr>
        </p:nvGraphicFramePr>
        <p:xfrm>
          <a:off x="3491880" y="3579862"/>
          <a:ext cx="5544616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768388"/>
                <a:gridCol w="355483"/>
                <a:gridCol w="639869"/>
                <a:gridCol w="426579"/>
                <a:gridCol w="639869"/>
                <a:gridCol w="568772"/>
                <a:gridCol w="710965"/>
                <a:gridCol w="354571"/>
              </a:tblGrid>
              <a:tr h="216024">
                <a:tc row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Показатели закупок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Аукцион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Запрос котировок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Всего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млн. руб.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%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6589">
                <a:tc>
                  <a:txBody>
                    <a:bodyPr/>
                    <a:lstStyle/>
                    <a:p>
                      <a:pPr marL="6858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Состоявшиеся процедуры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98,9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3715,7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45,1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55,2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51,1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3869,8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45,3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6858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Несостоявшиеся процедуры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102,8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51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4527,3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54,9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52,8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48,9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4682,9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54,7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6858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Общий объем закупок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201,7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8243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8552,7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232911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2017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2413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2018 год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72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размещенных извещений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осуществлении конкурентных закупок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3964037"/>
              </p:ext>
            </p:extLst>
          </p:nvPr>
        </p:nvGraphicFramePr>
        <p:xfrm>
          <a:off x="467544" y="1113588"/>
          <a:ext cx="4038600" cy="410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1115376"/>
              </p:ext>
            </p:extLst>
          </p:nvPr>
        </p:nvGraphicFramePr>
        <p:xfrm>
          <a:off x="4644008" y="1113588"/>
          <a:ext cx="4038600" cy="389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7755263"/>
              </p:ext>
            </p:extLst>
          </p:nvPr>
        </p:nvGraphicFramePr>
        <p:xfrm>
          <a:off x="107504" y="1113588"/>
          <a:ext cx="4258816" cy="402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1311435"/>
              </p:ext>
            </p:extLst>
          </p:nvPr>
        </p:nvGraphicFramePr>
        <p:xfrm>
          <a:off x="4139952" y="1131590"/>
          <a:ext cx="45468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заключенных контрактов в разбивке по способам определения поставщика (подрядчика, исполнителя) и объем контрактов в стоимостном 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выражении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году: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5379678"/>
              </p:ext>
            </p:extLst>
          </p:nvPr>
        </p:nvGraphicFramePr>
        <p:xfrm>
          <a:off x="4355976" y="1131590"/>
          <a:ext cx="4464496" cy="38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Контракты, заключенные с СМП, СОНО в 2018 году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9549477"/>
              </p:ext>
            </p:extLst>
          </p:nvPr>
        </p:nvGraphicFramePr>
        <p:xfrm>
          <a:off x="179512" y="1113588"/>
          <a:ext cx="4032448" cy="390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85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13624</TotalTime>
  <Words>1025</Words>
  <Application>Microsoft Office PowerPoint</Application>
  <PresentationFormat>Экран (16:9)</PresentationFormat>
  <Paragraphs>349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ОСОБЕННОСТИ РЕАЛИЗАЦИИ ЗАКОНОДАТЕЛЬСТВА О ЗАКУПКАХ В ГОРОДЕ НОВОСИБИРСКЕ</vt:lpstr>
      <vt:lpstr>90 %                                            10 %   ЗАКУПОК ОСУЩЕСТВЛЯЮТСЯ        ЗАКУПОК ОСУЩЕСТВЛЯЮТСЯ ЧЕРЕЗ ЗАКАЗЧИКАМИ САМОСТОЯТЕЛЬНО       ОТРАСЛЕВЫЕ УПОЛНОМОЧЕННЫЕ ОРГАНЫ</vt:lpstr>
      <vt:lpstr>Совокупный годовой объем закупок в стоимостном (млрд. рублей) и количественном выражении (контракты)</vt:lpstr>
      <vt:lpstr>Стоимостные показатели закупок  в  млн. рублей:</vt:lpstr>
      <vt:lpstr> Количественные показатели         проведенных процедур:</vt:lpstr>
      <vt:lpstr>Структура закупок в результате состоявшихся и несостоявшихся способов определения поставщика (подрядчика, исполнителя):</vt:lpstr>
      <vt:lpstr>Количество размещенных извещений об осуществлении конкурентных закупок в 2018 году</vt:lpstr>
      <vt:lpstr>Объем заключенных контрактов в разбивке по способам определения поставщика (подрядчика, исполнителя) и объем контрактов в стоимостном выражении в 2018 году:</vt:lpstr>
      <vt:lpstr>Контракты, заключенные с СМП, СОНО в 2018 году</vt:lpstr>
      <vt:lpstr>Презентация PowerPoint</vt:lpstr>
      <vt:lpstr>Всероссийский форум «Территория бизнеса-территория жизни» Победа в номинации «Лучшая муниципальная практика в сфере закупок» </vt:lpstr>
      <vt:lpstr>Объем контрактов, заключенных МУПами за счет средств от приносящей доход деятельности в 2018 году</vt:lpstr>
      <vt:lpstr>Количество заключенных договоров в процентном отношении по процедурам определения поставщика в рамках закона 223-ФЗ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Асташкина Наталия Анатольевна</dc:creator>
  <cp:lastModifiedBy>Асташкина Наталия Анатольевна</cp:lastModifiedBy>
  <cp:revision>208</cp:revision>
  <cp:lastPrinted>2019-04-17T10:39:45Z</cp:lastPrinted>
  <dcterms:created xsi:type="dcterms:W3CDTF">2019-03-20T05:15:21Z</dcterms:created>
  <dcterms:modified xsi:type="dcterms:W3CDTF">2019-04-18T05:17:04Z</dcterms:modified>
</cp:coreProperties>
</file>