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6" r:id="rId2"/>
    <p:sldMasterId id="2147483701" r:id="rId3"/>
    <p:sldMasterId id="2147483730" r:id="rId4"/>
    <p:sldMasterId id="2147483788" r:id="rId5"/>
    <p:sldMasterId id="2147483817" r:id="rId6"/>
  </p:sldMasterIdLst>
  <p:notesMasterIdLst>
    <p:notesMasterId r:id="rId49"/>
  </p:notesMasterIdLst>
  <p:sldIdLst>
    <p:sldId id="257" r:id="rId7"/>
    <p:sldId id="296" r:id="rId8"/>
    <p:sldId id="298" r:id="rId9"/>
    <p:sldId id="299" r:id="rId10"/>
    <p:sldId id="300" r:id="rId11"/>
    <p:sldId id="301" r:id="rId12"/>
    <p:sldId id="302" r:id="rId13"/>
    <p:sldId id="303" r:id="rId14"/>
    <p:sldId id="293" r:id="rId15"/>
    <p:sldId id="258" r:id="rId16"/>
    <p:sldId id="294" r:id="rId17"/>
    <p:sldId id="295"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9" r:id="rId40"/>
    <p:sldId id="280" r:id="rId41"/>
    <p:sldId id="281" r:id="rId42"/>
    <p:sldId id="282" r:id="rId43"/>
    <p:sldId id="283" r:id="rId44"/>
    <p:sldId id="284" r:id="rId45"/>
    <p:sldId id="285" r:id="rId46"/>
    <p:sldId id="286" r:id="rId47"/>
    <p:sldId id="28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502BF-B805-45E3-836A-FBA9A349190B}" type="datetimeFigureOut">
              <a:rPr lang="en-US" smtClean="0"/>
              <a:t>10/13/2016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C0131-6C3C-403D-8982-2155A6B1C381}" type="slidenum">
              <a:rPr lang="en-US" smtClean="0"/>
              <a:t>‹#›</a:t>
            </a:fld>
            <a:endParaRPr lang="en-US"/>
          </a:p>
        </p:txBody>
      </p:sp>
    </p:spTree>
    <p:extLst>
      <p:ext uri="{BB962C8B-B14F-4D97-AF65-F5344CB8AC3E}">
        <p14:creationId xmlns:p14="http://schemas.microsoft.com/office/powerpoint/2010/main" val="211474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upport.office.com/ru-ru/article/Import-data-from-external-data-sources-be4330b3-5356-486c-a168-b68e9e616f5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Purpose of this presentation: </a:t>
            </a:r>
            <a:r>
              <a:rPr lang="en-US" baseline="0" dirty="0"/>
              <a:t>Describe the capabilities and value of Power BI (the service, Power BI Desktop and APIs)</a:t>
            </a:r>
          </a:p>
          <a:p>
            <a:r>
              <a:rPr lang="en-US" b="1" dirty="0"/>
              <a:t>Target audience:</a:t>
            </a:r>
            <a:r>
              <a:rPr lang="en-US" b="1" baseline="0" dirty="0"/>
              <a:t> </a:t>
            </a:r>
            <a:r>
              <a:rPr lang="en-US" baseline="0" dirty="0"/>
              <a:t>Power BI Technical Decision Makers - inclusive of BI analysts and BI-focused IT professionals </a:t>
            </a:r>
          </a:p>
          <a:p>
            <a:endParaRPr lang="en-US" dirty="0"/>
          </a:p>
        </p:txBody>
      </p:sp>
      <p:sp>
        <p:nvSpPr>
          <p:cNvPr id="4" name="Slide Number Placeholder 3"/>
          <p:cNvSpPr>
            <a:spLocks noGrp="1"/>
          </p:cNvSpPr>
          <p:nvPr>
            <p:ph type="sldNum" sz="quarter" idx="10"/>
          </p:nvPr>
        </p:nvSpPr>
        <p:spPr/>
        <p:txBody>
          <a:bodyPr/>
          <a:lstStyle/>
          <a:p>
            <a:fld id="{075C3270-D5B6-4AE0-BFEC-3BB548CBAE0E}" type="slidenum">
              <a:rPr lang="en-US" smtClean="0"/>
              <a:t>1</a:t>
            </a:fld>
            <a:endParaRPr lang="en-US"/>
          </a:p>
        </p:txBody>
      </p:sp>
    </p:spTree>
    <p:extLst>
      <p:ext uri="{BB962C8B-B14F-4D97-AF65-F5344CB8AC3E}">
        <p14:creationId xmlns:p14="http://schemas.microsoft.com/office/powerpoint/2010/main" val="159244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walk through an overview of how Power BI works.  </a:t>
            </a:r>
          </a:p>
          <a:p>
            <a:pPr marL="228600" indent="-228600">
              <a:buFont typeface="+mj-lt"/>
              <a:buAutoNum type="arabicPeriod"/>
            </a:pPr>
            <a:endParaRPr lang="en-US" b="1" baseline="0" dirty="0"/>
          </a:p>
          <a:p>
            <a:r>
              <a:rPr lang="en-US" b="1" dirty="0"/>
              <a:t>1. The</a:t>
            </a:r>
            <a:r>
              <a:rPr lang="en-US" b="1" baseline="0" dirty="0"/>
              <a:t> Power BI service, sometimes referred to as </a:t>
            </a:r>
            <a:r>
              <a:rPr lang="en-US" b="1" dirty="0"/>
              <a:t>powerbi.com,</a:t>
            </a:r>
            <a:r>
              <a:rPr lang="en-US" b="1" baseline="0" dirty="0"/>
              <a:t> </a:t>
            </a:r>
            <a:r>
              <a:rPr lang="en-US" dirty="0"/>
              <a:t>is what allows</a:t>
            </a:r>
            <a:r>
              <a:rPr lang="en-US" baseline="0" dirty="0"/>
              <a:t> you to</a:t>
            </a:r>
            <a:r>
              <a:rPr lang="en-US" dirty="0"/>
              <a:t>: </a:t>
            </a:r>
          </a:p>
          <a:p>
            <a:pPr marL="628650" lvl="1" indent="-171450">
              <a:buFont typeface="Arial" panose="020B0604020202020204" pitchFamily="34" charset="0"/>
              <a:buChar char="•"/>
            </a:pPr>
            <a:r>
              <a:rPr lang="en-US" baseline="0" dirty="0"/>
              <a:t>Create beautiful visualizations to tell compelling data stories </a:t>
            </a:r>
          </a:p>
          <a:p>
            <a:pPr marL="628650" lvl="1" indent="-171450">
              <a:buFont typeface="Arial" panose="020B0604020202020204" pitchFamily="34" charset="0"/>
              <a:buChar char="•"/>
            </a:pPr>
            <a:r>
              <a:rPr lang="en-US" baseline="0" dirty="0"/>
              <a:t>Build rich, live dashboards that turn BI into business insights</a:t>
            </a:r>
          </a:p>
          <a:p>
            <a:pPr marL="628650" lvl="1" indent="-171450">
              <a:buFont typeface="Arial" panose="020B0604020202020204" pitchFamily="34" charset="0"/>
              <a:buChar char="•"/>
            </a:pPr>
            <a:r>
              <a:rPr lang="en-US" dirty="0"/>
              <a:t>Create reports</a:t>
            </a:r>
            <a:r>
              <a:rPr lang="en-US" baseline="0" dirty="0"/>
              <a:t> &amp; datasets from which you can create visualizations and dashboards</a:t>
            </a:r>
          </a:p>
          <a:p>
            <a:pPr marL="628650" lvl="1" indent="-171450">
              <a:buFont typeface="Arial" panose="020B0604020202020204" pitchFamily="34" charset="0"/>
              <a:buChar char="•"/>
            </a:pPr>
            <a:r>
              <a:rPr lang="en-US" baseline="0" dirty="0"/>
              <a:t>Enjoy the benefits of up-to-date data with real-time, automatic and scheduled refreshes</a:t>
            </a:r>
          </a:p>
          <a:p>
            <a:pPr marL="628650" lvl="1" indent="-171450">
              <a:buFont typeface="Arial" panose="020B0604020202020204" pitchFamily="34" charset="0"/>
              <a:buChar char="•"/>
            </a:pPr>
            <a:r>
              <a:rPr lang="en-US" baseline="0" dirty="0"/>
              <a:t>Share dashboards easily with other people in your organization</a:t>
            </a:r>
          </a:p>
          <a:p>
            <a:pPr marL="628650" lvl="1" indent="-171450">
              <a:buFont typeface="Arial" panose="020B0604020202020204" pitchFamily="34" charset="0"/>
              <a:buChar char="•"/>
            </a:pPr>
            <a:r>
              <a:rPr lang="en-US" baseline="0" dirty="0"/>
              <a:t>Ask questions of data in plain English with Natural Language Query</a:t>
            </a:r>
          </a:p>
          <a:p>
            <a:pPr marL="628650" lvl="1" indent="-171450">
              <a:buFont typeface="Arial" panose="020B0604020202020204" pitchFamily="34" charset="0"/>
              <a:buChar char="•"/>
            </a:pPr>
            <a:r>
              <a:rPr lang="en-US" baseline="0" dirty="0"/>
              <a:t>Stay connected to your data all the time with mobile applications</a:t>
            </a:r>
          </a:p>
          <a:p>
            <a:pPr marL="457200" lvl="1" indent="0">
              <a:buFont typeface="Arial" panose="020B0604020202020204" pitchFamily="34" charset="0"/>
              <a:buNone/>
            </a:pPr>
            <a:endParaRPr lang="en-US" baseline="0" dirty="0"/>
          </a:p>
          <a:p>
            <a:pPr marL="0" indent="0">
              <a:buFont typeface="+mj-lt"/>
              <a:buNone/>
            </a:pPr>
            <a:r>
              <a:rPr lang="en-US" b="1" baseline="0" dirty="0"/>
              <a:t>2. </a:t>
            </a:r>
            <a:r>
              <a:rPr lang="en-US" b="0" baseline="0" dirty="0"/>
              <a:t>Power BI </a:t>
            </a:r>
            <a:r>
              <a:rPr lang="en-US" b="1" baseline="0" dirty="0"/>
              <a:t>connects to a variety of data sources. </a:t>
            </a:r>
            <a:r>
              <a:rPr lang="en-US" baseline="0" dirty="0"/>
              <a:t>These range across both cloud and on-premises sources, and include:</a:t>
            </a:r>
          </a:p>
          <a:p>
            <a:pPr marL="628650" lvl="1" indent="-171450">
              <a:buFont typeface="Arial" panose="020B0604020202020204" pitchFamily="34" charset="0"/>
              <a:buChar char="•"/>
            </a:pPr>
            <a:r>
              <a:rPr lang="en-US" baseline="0" dirty="0"/>
              <a:t>A variety of </a:t>
            </a:r>
            <a:r>
              <a:rPr lang="en-US" b="1" baseline="0" dirty="0"/>
              <a:t>popular SaaS solutions</a:t>
            </a:r>
            <a:r>
              <a:rPr lang="en-US" baseline="0" dirty="0"/>
              <a:t>, such as </a:t>
            </a:r>
            <a:r>
              <a:rPr lang="en-US" baseline="0" dirty="0" err="1"/>
              <a:t>Marketo</a:t>
            </a:r>
            <a:r>
              <a:rPr lang="en-US" baseline="0" dirty="0"/>
              <a:t>, Salesforce, GitHub, Dynamics CRM, </a:t>
            </a:r>
            <a:r>
              <a:rPr lang="en-US" baseline="0" dirty="0" err="1"/>
              <a:t>Zendesk</a:t>
            </a:r>
            <a:r>
              <a:rPr lang="en-US" baseline="0" dirty="0"/>
              <a:t>, and several others</a:t>
            </a:r>
            <a:endParaRPr lang="en-US" b="0" baseline="0" dirty="0"/>
          </a:p>
          <a:p>
            <a:pPr marL="628650" lvl="1" indent="-171450">
              <a:buFont typeface="Arial" panose="020B0604020202020204" pitchFamily="34" charset="0"/>
              <a:buChar char="•"/>
            </a:pPr>
            <a:r>
              <a:rPr lang="en-US" b="1" baseline="0" dirty="0"/>
              <a:t>On-premises databases </a:t>
            </a:r>
            <a:r>
              <a:rPr lang="en-US" baseline="0" dirty="0"/>
              <a:t>– Power BI offers live connectivity to SQL Server Analysis Services, which we’ll cover in more detail later. And using a gateway solution, Power BI can connect to other database solutions. </a:t>
            </a:r>
          </a:p>
          <a:p>
            <a:pPr marL="628650" lvl="1" indent="-171450">
              <a:buFont typeface="Arial" panose="020B0604020202020204" pitchFamily="34" charset="0"/>
              <a:buChar char="•"/>
            </a:pPr>
            <a:r>
              <a:rPr lang="en-US" b="1" baseline="0" dirty="0"/>
              <a:t>Custom data sources </a:t>
            </a:r>
            <a:r>
              <a:rPr lang="en-US" baseline="0" dirty="0"/>
              <a:t>– </a:t>
            </a:r>
            <a:r>
              <a:rPr lang="en-US" b="0" baseline="0" dirty="0"/>
              <a:t>Power BI can connect to any data source you need it to thanks to its extensibility via REST APIs. This includes both proprietary corporate data sources, as well as external data services. For example, if you are a SaaS solution provider, you can work with Microsoft to connect your solution to Power BI.</a:t>
            </a:r>
            <a:endParaRPr lang="en-US" baseline="0" dirty="0"/>
          </a:p>
          <a:p>
            <a:pPr marL="628650" lvl="1" indent="-171450">
              <a:buFont typeface="Arial" panose="020B0604020202020204" pitchFamily="34" charset="0"/>
              <a:buChar char="•"/>
            </a:pPr>
            <a:r>
              <a:rPr lang="en-US" b="1" baseline="0" dirty="0"/>
              <a:t>Other Azure services</a:t>
            </a:r>
            <a:r>
              <a:rPr lang="en-US" baseline="0" dirty="0"/>
              <a:t> – Power BI integrates tightly with SQL Azure and Stream Analytics, and will be integrating closely with more Azure services over time</a:t>
            </a:r>
          </a:p>
          <a:p>
            <a:pPr marL="628650" lvl="1" indent="-171450">
              <a:buFont typeface="Arial" panose="020B0604020202020204" pitchFamily="34" charset="0"/>
              <a:buChar char="•"/>
            </a:pPr>
            <a:r>
              <a:rPr lang="en-US" b="1" baseline="0" dirty="0"/>
              <a:t>Power BI Desktop and Excel files </a:t>
            </a:r>
            <a:r>
              <a:rPr lang="en-US" baseline="0" dirty="0"/>
              <a:t>– Excel workbooks can be directly connected to Power BI.com, or may be used with Power BI Desktop. Power BI Desktop is a companion application to the Power BI service – it is a desktop tool that supports data analysis and reporting. Like Excel files, Power BI Desktop files may be uploaded to the Power BI service. </a:t>
            </a:r>
          </a:p>
          <a:p>
            <a:pPr marL="0" lvl="0" indent="0">
              <a:buFont typeface="Arial" panose="020B0604020202020204" pitchFamily="34" charset="0"/>
              <a:buNone/>
            </a:pPr>
            <a:endParaRPr lang="en-US" baseline="0"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3329DEA-6433-4493-B9C4-3E0AC755FE5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683774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is more….</a:t>
            </a:r>
          </a:p>
          <a:p>
            <a:pPr marL="228600" indent="-228600">
              <a:buFont typeface="+mj-lt"/>
              <a:buAutoNum type="arabicPeriod"/>
            </a:pPr>
            <a:endParaRPr lang="en-US" b="1" baseline="0" dirty="0"/>
          </a:p>
          <a:p>
            <a:pPr marL="0" lvl="0" indent="0">
              <a:buFont typeface="Arial" panose="020B0604020202020204" pitchFamily="34" charset="0"/>
              <a:buNone/>
            </a:pPr>
            <a:r>
              <a:rPr lang="en-US" b="1" baseline="0" dirty="0"/>
              <a:t>3. Power BI Desktop </a:t>
            </a:r>
            <a:r>
              <a:rPr lang="en-US" baseline="0" dirty="0"/>
              <a:t>is a visual data exploration tool that enables you to analyze data and create stunning reports. With Power BI Desktop, you are able to:</a:t>
            </a:r>
          </a:p>
          <a:p>
            <a:pPr marL="628650" lvl="1" indent="-171450">
              <a:buFont typeface="Arial" panose="020B0604020202020204" pitchFamily="34" charset="0"/>
              <a:buChar char="•"/>
            </a:pPr>
            <a:r>
              <a:rPr lang="en-GB" sz="1200" dirty="0">
                <a:solidFill>
                  <a:schemeClr val="tx2"/>
                </a:solidFill>
              </a:rPr>
              <a:t>Acquire and </a:t>
            </a:r>
            <a:r>
              <a:rPr lang="en-GB" sz="1200" i="1" dirty="0">
                <a:solidFill>
                  <a:schemeClr val="tx2"/>
                </a:solidFill>
              </a:rPr>
              <a:t>prepare</a:t>
            </a:r>
            <a:r>
              <a:rPr lang="en-GB" sz="1200" dirty="0">
                <a:solidFill>
                  <a:schemeClr val="tx2"/>
                </a:solidFill>
              </a:rPr>
              <a:t> data using extensive query capabilities</a:t>
            </a:r>
          </a:p>
          <a:p>
            <a:pPr marL="628650" lvl="1" indent="-171450">
              <a:buFont typeface="Arial" panose="020B0604020202020204" pitchFamily="34" charset="0"/>
              <a:buChar char="•"/>
            </a:pPr>
            <a:r>
              <a:rPr lang="en-GB" sz="1200" dirty="0">
                <a:solidFill>
                  <a:schemeClr val="tx2"/>
                </a:solidFill>
              </a:rPr>
              <a:t>Manipulation</a:t>
            </a:r>
            <a:r>
              <a:rPr lang="en-GB" sz="1200" baseline="0" dirty="0">
                <a:solidFill>
                  <a:schemeClr val="tx2"/>
                </a:solidFill>
              </a:rPr>
              <a:t> and consolidation of m</a:t>
            </a:r>
            <a:r>
              <a:rPr lang="en-GB" sz="1200" dirty="0">
                <a:solidFill>
                  <a:schemeClr val="tx2"/>
                </a:solidFill>
              </a:rPr>
              <a:t>ultiple</a:t>
            </a:r>
            <a:r>
              <a:rPr lang="en-GB" sz="1200" baseline="0" dirty="0">
                <a:solidFill>
                  <a:schemeClr val="tx2"/>
                </a:solidFill>
              </a:rPr>
              <a:t> data sources is performed in Power BI Desktop – this enables Power BI service users to use data from multiple sources in a single report</a:t>
            </a:r>
            <a:endParaRPr lang="en-GB" sz="1200" dirty="0">
              <a:solidFill>
                <a:schemeClr val="tx2"/>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Establish data structure, then transform and analyze data</a:t>
            </a:r>
            <a:endParaRPr lang="en-GB" sz="1200" dirty="0">
              <a:solidFill>
                <a:schemeClr val="tx2"/>
              </a:solidFill>
            </a:endParaRPr>
          </a:p>
          <a:p>
            <a:pPr marL="628650" lvl="1" indent="-171450">
              <a:buFont typeface="Arial" panose="020B0604020202020204" pitchFamily="34" charset="0"/>
              <a:buChar char="•"/>
            </a:pPr>
            <a:r>
              <a:rPr lang="en-GB" sz="1200" dirty="0">
                <a:solidFill>
                  <a:schemeClr val="tx2"/>
                </a:solidFill>
              </a:rPr>
              <a:t>Visualize and </a:t>
            </a:r>
            <a:r>
              <a:rPr lang="en-GB" sz="1200" i="1" dirty="0">
                <a:solidFill>
                  <a:schemeClr val="tx2"/>
                </a:solidFill>
              </a:rPr>
              <a:t>explore</a:t>
            </a:r>
            <a:r>
              <a:rPr lang="en-GB" sz="1200" dirty="0">
                <a:solidFill>
                  <a:schemeClr val="tx2"/>
                </a:solidFill>
              </a:rPr>
              <a:t> your data in new ways </a:t>
            </a:r>
            <a:r>
              <a:rPr lang="en-US" sz="1200" dirty="0">
                <a:solidFill>
                  <a:schemeClr val="tx2"/>
                </a:solidFill>
              </a:rPr>
              <a:t>through a freeform drag-and-drop canvas</a:t>
            </a:r>
            <a:endParaRPr lang="en-GB" sz="1200" dirty="0">
              <a:solidFill>
                <a:schemeClr val="tx2"/>
              </a:solidFill>
            </a:endParaRPr>
          </a:p>
          <a:p>
            <a:pPr marL="628650" lvl="1" indent="-171450">
              <a:buFont typeface="Arial" panose="020B0604020202020204" pitchFamily="34" charset="0"/>
              <a:buChar char="•"/>
            </a:pPr>
            <a:r>
              <a:rPr lang="en-US" sz="1200" dirty="0">
                <a:solidFill>
                  <a:schemeClr val="tx2"/>
                </a:solidFill>
              </a:rPr>
              <a:t>Author </a:t>
            </a:r>
            <a:r>
              <a:rPr lang="en-US" sz="1200" i="1" dirty="0">
                <a:solidFill>
                  <a:schemeClr val="tx2"/>
                </a:solidFill>
              </a:rPr>
              <a:t>reports</a:t>
            </a:r>
            <a:r>
              <a:rPr lang="en-US" sz="1200" dirty="0">
                <a:solidFill>
                  <a:schemeClr val="tx2"/>
                </a:solidFill>
              </a:rPr>
              <a:t> with a broad range of modern data visualizations</a:t>
            </a:r>
          </a:p>
          <a:p>
            <a:pPr marL="628650" lvl="1" indent="-171450">
              <a:buFont typeface="Arial" panose="020B0604020202020204" pitchFamily="34" charset="0"/>
              <a:buChar char="•"/>
            </a:pPr>
            <a:r>
              <a:rPr lang="en-US" sz="1200" dirty="0">
                <a:solidFill>
                  <a:schemeClr val="tx2"/>
                </a:solidFill>
              </a:rPr>
              <a:t>Publish beautiful, interactive reports directly to powerbi.com</a:t>
            </a:r>
            <a:endParaRPr lang="en-US" sz="1400" dirty="0">
              <a:solidFill>
                <a:schemeClr val="tx2"/>
              </a:solidFill>
            </a:endParaRPr>
          </a:p>
          <a:p>
            <a:pPr marL="628650" lvl="1" indent="-171450">
              <a:buFont typeface="Arial" panose="020B0604020202020204" pitchFamily="34" charset="0"/>
              <a:buChar char="•"/>
            </a:pPr>
            <a:r>
              <a:rPr lang="en-US" sz="1200" dirty="0">
                <a:solidFill>
                  <a:schemeClr val="tx2"/>
                </a:solidFill>
              </a:rPr>
              <a:t>Securely </a:t>
            </a:r>
            <a:r>
              <a:rPr lang="en-US" sz="1200" i="1" dirty="0">
                <a:solidFill>
                  <a:schemeClr val="tx2"/>
                </a:solidFill>
              </a:rPr>
              <a:t>share</a:t>
            </a:r>
            <a:r>
              <a:rPr lang="en-US" sz="1200" dirty="0">
                <a:solidFill>
                  <a:schemeClr val="tx2"/>
                </a:solidFill>
              </a:rPr>
              <a:t> reports through unique, curated content library approach</a:t>
            </a:r>
            <a:endParaRPr lang="en-US" sz="1400" dirty="0">
              <a:solidFill>
                <a:schemeClr val="tx2"/>
              </a:solidFill>
            </a:endParaRPr>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4. Finally, the Power BI REST API library </a:t>
            </a:r>
            <a:r>
              <a:rPr lang="en-US" dirty="0"/>
              <a:t>allows you to customize nearly every aspect of Power BI, including</a:t>
            </a:r>
            <a:r>
              <a:rPr lang="en-US" baseline="0" dirty="0"/>
              <a:t> connecting to </a:t>
            </a:r>
            <a:r>
              <a:rPr lang="en-US" dirty="0"/>
              <a:t>custom data sources</a:t>
            </a:r>
            <a:r>
              <a:rPr lang="en-US" baseline="0" dirty="0"/>
              <a:t>, enabling real-time data streaming from your data source to Power BI, and integrating other applications with Power BI</a:t>
            </a:r>
            <a:endParaRPr lang="en-US" dirty="0"/>
          </a:p>
        </p:txBody>
      </p:sp>
      <p:sp>
        <p:nvSpPr>
          <p:cNvPr id="4" name="Slide Number Placeholder 3"/>
          <p:cNvSpPr>
            <a:spLocks noGrp="1"/>
          </p:cNvSpPr>
          <p:nvPr>
            <p:ph type="sldNum" sz="quarter" idx="10"/>
          </p:nvPr>
        </p:nvSpPr>
        <p:spPr/>
        <p:txBody>
          <a:bodyPr/>
          <a:lstStyle/>
          <a:p>
            <a:fld id="{13329DEA-6433-4493-B9C4-3E0AC755FE5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643475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42">
              <a:lnSpc>
                <a:spcPct val="90000"/>
              </a:lnSpc>
              <a:spcAft>
                <a:spcPts val="340"/>
              </a:spcAft>
              <a:defRPr/>
            </a:pPr>
            <a:r>
              <a:rPr lang="en-US" sz="1200" b="1" dirty="0">
                <a:gradFill>
                  <a:gsLst>
                    <a:gs pos="0">
                      <a:srgbClr val="FFFFFF"/>
                    </a:gs>
                    <a:gs pos="100000">
                      <a:srgbClr val="FFFFFF"/>
                    </a:gs>
                  </a:gsLst>
                  <a:lin ang="5400000" scaled="0"/>
                </a:gradFill>
                <a:ea typeface="Segoe UI" pitchFamily="34" charset="0"/>
                <a:cs typeface="Segoe UI" pitchFamily="34" charset="0"/>
              </a:rPr>
              <a:t>Key message:</a:t>
            </a:r>
          </a:p>
          <a:p>
            <a:pPr defTabSz="932742">
              <a:lnSpc>
                <a:spcPct val="90000"/>
              </a:lnSpc>
              <a:spcAft>
                <a:spcPts val="340"/>
              </a:spcAft>
              <a:defRPr/>
            </a:pPr>
            <a:r>
              <a:rPr lang="en-US" sz="1200" dirty="0">
                <a:gradFill>
                  <a:gsLst>
                    <a:gs pos="0">
                      <a:srgbClr val="FFFFFF"/>
                    </a:gs>
                    <a:gs pos="100000">
                      <a:srgbClr val="FFFFFF"/>
                    </a:gs>
                  </a:gsLst>
                  <a:lin ang="5400000" scaled="0"/>
                </a:gradFill>
                <a:ea typeface="Segoe UI" pitchFamily="34" charset="0"/>
                <a:cs typeface="Segoe UI" pitchFamily="34" charset="0"/>
              </a:rPr>
              <a:t>Get started quickly with the Power BI service (powerbi.com)</a:t>
            </a:r>
            <a:r>
              <a:rPr lang="en-US" sz="1200" baseline="0" dirty="0">
                <a:gradFill>
                  <a:gsLst>
                    <a:gs pos="0">
                      <a:srgbClr val="FFFFFF"/>
                    </a:gs>
                    <a:gs pos="100000">
                      <a:srgbClr val="FFFFFF"/>
                    </a:gs>
                  </a:gsLst>
                  <a:lin ang="5400000" scaled="0"/>
                </a:gradFill>
                <a:ea typeface="Segoe UI" pitchFamily="34" charset="0"/>
                <a:cs typeface="Segoe UI" pitchFamily="34" charset="0"/>
              </a:rPr>
              <a:t> for faster decision-making by displaying all of your data in one place</a:t>
            </a:r>
          </a:p>
          <a:p>
            <a:pPr defTabSz="932742">
              <a:lnSpc>
                <a:spcPct val="90000"/>
              </a:lnSpc>
              <a:spcAft>
                <a:spcPts val="340"/>
              </a:spcAft>
              <a:defRPr/>
            </a:pPr>
            <a:endParaRPr lang="en-US" sz="1200" baseline="0" dirty="0">
              <a:gradFill>
                <a:gsLst>
                  <a:gs pos="0">
                    <a:srgbClr val="FFFFFF"/>
                  </a:gs>
                  <a:gs pos="100000">
                    <a:srgbClr val="FFFFFF"/>
                  </a:gs>
                </a:gsLst>
                <a:lin ang="5400000" scaled="0"/>
              </a:gradFill>
              <a:ea typeface="Segoe UI" pitchFamily="34" charset="0"/>
              <a:cs typeface="Segoe UI" pitchFamily="34" charset="0"/>
            </a:endParaRPr>
          </a:p>
          <a:p>
            <a:pPr defTabSz="932742">
              <a:lnSpc>
                <a:spcPct val="90000"/>
              </a:lnSpc>
              <a:spcAft>
                <a:spcPts val="340"/>
              </a:spcAft>
              <a:defRPr/>
            </a:pPr>
            <a:r>
              <a:rPr lang="en-US" sz="1200" b="1" baseline="0" dirty="0">
                <a:gradFill>
                  <a:gsLst>
                    <a:gs pos="0">
                      <a:srgbClr val="FFFFFF"/>
                    </a:gs>
                    <a:gs pos="100000">
                      <a:srgbClr val="FFFFFF"/>
                    </a:gs>
                  </a:gsLst>
                  <a:lin ang="5400000" scaled="0"/>
                </a:gradFill>
                <a:ea typeface="Segoe UI" pitchFamily="34" charset="0"/>
                <a:cs typeface="Segoe UI" pitchFamily="34" charset="0"/>
              </a:rPr>
              <a:t>Talking points:</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1200" baseline="0" dirty="0">
                <a:gradFill>
                  <a:gsLst>
                    <a:gs pos="0">
                      <a:srgbClr val="FFFFFF"/>
                    </a:gs>
                    <a:gs pos="100000">
                      <a:srgbClr val="FFFFFF"/>
                    </a:gs>
                  </a:gsLst>
                  <a:lin ang="5400000" scaled="0"/>
                </a:gradFill>
                <a:ea typeface="Segoe UI" pitchFamily="34" charset="0"/>
                <a:cs typeface="Segoe UI" pitchFamily="34" charset="0"/>
              </a:rPr>
              <a:t>As discussed earlier, you can get started </a:t>
            </a:r>
            <a:r>
              <a:rPr lang="en-US" sz="1200" dirty="0"/>
              <a:t>quickly with pre-built content packs for popular SaaS solutions</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1200" dirty="0"/>
              <a:t>The</a:t>
            </a:r>
            <a:r>
              <a:rPr lang="en-US" sz="1200" baseline="0" dirty="0"/>
              <a:t> primary capability of Power BI is that it empowers you to c</a:t>
            </a:r>
            <a:r>
              <a:rPr lang="en-US" sz="1200" dirty="0"/>
              <a:t>reate and customize live dashboards</a:t>
            </a:r>
            <a:r>
              <a:rPr lang="en-US" sz="1200" baseline="0" dirty="0"/>
              <a:t> – dashboards that include </a:t>
            </a:r>
            <a:r>
              <a:rPr lang="en-US" sz="1200" dirty="0"/>
              <a:t>visualizations from multiple data sources</a:t>
            </a:r>
          </a:p>
          <a:p>
            <a:pPr marL="628650" lvl="1" indent="-171450" defTabSz="932742">
              <a:lnSpc>
                <a:spcPct val="90000"/>
              </a:lnSpc>
              <a:spcAft>
                <a:spcPts val="340"/>
              </a:spcAft>
              <a:buFont typeface="Arial" panose="020B0604020202020204" pitchFamily="34" charset="0"/>
              <a:buChar char="•"/>
              <a:defRPr/>
            </a:pPr>
            <a:r>
              <a:rPr lang="en-US" sz="1200" baseline="0" dirty="0">
                <a:gradFill>
                  <a:gsLst>
                    <a:gs pos="0">
                      <a:srgbClr val="FFFFFF"/>
                    </a:gs>
                    <a:gs pos="100000">
                      <a:srgbClr val="FFFFFF"/>
                    </a:gs>
                  </a:gsLst>
                  <a:lin ang="5400000" scaled="0"/>
                </a:gradFill>
                <a:ea typeface="Segoe UI" pitchFamily="34" charset="0"/>
                <a:cs typeface="Segoe UI" pitchFamily="34" charset="0"/>
              </a:rPr>
              <a:t>That is, dashboards can show different types of data from a variety of sources, and can use a range of unique visualizations</a:t>
            </a:r>
          </a:p>
          <a:p>
            <a:pPr marL="628650" lvl="1" indent="-171450" defTabSz="932742">
              <a:lnSpc>
                <a:spcPct val="90000"/>
              </a:lnSpc>
              <a:spcAft>
                <a:spcPts val="340"/>
              </a:spcAft>
              <a:buFont typeface="Arial" panose="020B0604020202020204" pitchFamily="34" charset="0"/>
              <a:buChar char="•"/>
              <a:defRPr/>
            </a:pPr>
            <a:r>
              <a:rPr lang="en-US" sz="1200" baseline="0" dirty="0">
                <a:gradFill>
                  <a:gsLst>
                    <a:gs pos="0">
                      <a:srgbClr val="FFFFFF"/>
                    </a:gs>
                    <a:gs pos="100000">
                      <a:srgbClr val="FFFFFF"/>
                    </a:gs>
                  </a:gsLst>
                  <a:lin ang="5400000" scaled="0"/>
                </a:gradFill>
                <a:ea typeface="Segoe UI" pitchFamily="34" charset="0"/>
                <a:cs typeface="Segoe UI" pitchFamily="34" charset="0"/>
              </a:rPr>
              <a:t>If applicable, you can track status in real-time thanks to </a:t>
            </a:r>
            <a:r>
              <a:rPr lang="en-US" sz="1200" dirty="0"/>
              <a:t>support for real-time data sources</a:t>
            </a:r>
            <a:endParaRPr lang="en-US" sz="1200" baseline="0" dirty="0">
              <a:gradFill>
                <a:gsLst>
                  <a:gs pos="0">
                    <a:srgbClr val="FFFFFF"/>
                  </a:gs>
                  <a:gs pos="100000">
                    <a:srgbClr val="FFFFFF"/>
                  </a:gs>
                </a:gsLst>
                <a:lin ang="5400000" scaled="0"/>
              </a:gradFill>
              <a:ea typeface="Segoe UI" pitchFamily="34" charset="0"/>
              <a:cs typeface="Segoe UI" pitchFamily="34" charset="0"/>
            </a:endParaRPr>
          </a:p>
          <a:p>
            <a:pPr marL="628650" lvl="1" indent="-171450" defTabSz="932742">
              <a:lnSpc>
                <a:spcPct val="90000"/>
              </a:lnSpc>
              <a:spcAft>
                <a:spcPts val="340"/>
              </a:spcAft>
              <a:buFont typeface="Arial" panose="020B0604020202020204" pitchFamily="34" charset="0"/>
              <a:buChar char="•"/>
              <a:defRPr/>
            </a:pPr>
            <a:r>
              <a:rPr lang="en-US" sz="1200" baseline="0" dirty="0">
                <a:gradFill>
                  <a:gsLst>
                    <a:gs pos="0">
                      <a:srgbClr val="FFFFFF"/>
                    </a:gs>
                    <a:gs pos="100000">
                      <a:srgbClr val="FFFFFF"/>
                    </a:gs>
                  </a:gsLst>
                  <a:lin ang="5400000" scaled="0"/>
                </a:gradFill>
                <a:ea typeface="Segoe UI" pitchFamily="34" charset="0"/>
                <a:cs typeface="Segoe UI" pitchFamily="34" charset="0"/>
              </a:rPr>
              <a:t>You have full control over your dashboards – pin any visualization from any report to any dashboard</a:t>
            </a:r>
          </a:p>
          <a:p>
            <a:pPr marL="171450" indent="-171450" defTabSz="932742">
              <a:lnSpc>
                <a:spcPct val="90000"/>
              </a:lnSpc>
              <a:spcAft>
                <a:spcPts val="340"/>
              </a:spcAft>
              <a:buFont typeface="Arial" panose="020B0604020202020204" pitchFamily="34" charset="0"/>
              <a:buChar char="•"/>
              <a:defRPr/>
            </a:pPr>
            <a:r>
              <a:rPr lang="en-US" sz="1200" baseline="0" dirty="0">
                <a:gradFill>
                  <a:gsLst>
                    <a:gs pos="0">
                      <a:srgbClr val="FFFFFF"/>
                    </a:gs>
                    <a:gs pos="100000">
                      <a:srgbClr val="FFFFFF"/>
                    </a:gs>
                  </a:gsLst>
                  <a:lin ang="5400000" scaled="0"/>
                </a:gradFill>
                <a:ea typeface="Segoe UI" pitchFamily="34" charset="0"/>
                <a:cs typeface="Segoe UI" pitchFamily="34" charset="0"/>
              </a:rPr>
              <a:t>Click through visualizations to access their underlying reports to discover more data and new insights</a:t>
            </a:r>
            <a:endParaRPr lang="en-US" sz="1200" dirty="0">
              <a:gradFill>
                <a:gsLst>
                  <a:gs pos="0">
                    <a:srgbClr val="FFFFFF"/>
                  </a:gs>
                  <a:gs pos="100000">
                    <a:srgbClr val="FFFFFF"/>
                  </a:gs>
                </a:gsLst>
                <a:lin ang="5400000" scaled="0"/>
              </a:gradFill>
              <a:ea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075C3270-D5B6-4AE0-BFEC-3BB548CBAE0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7041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42">
              <a:lnSpc>
                <a:spcPct val="90000"/>
              </a:lnSpc>
              <a:spcAft>
                <a:spcPts val="340"/>
              </a:spcAft>
              <a:defRPr/>
            </a:pPr>
            <a:r>
              <a:rPr lang="en-US" b="1" dirty="0">
                <a:gradFill>
                  <a:gsLst>
                    <a:gs pos="0">
                      <a:srgbClr val="FFFFFF"/>
                    </a:gs>
                    <a:gs pos="100000">
                      <a:srgbClr val="FFFFFF"/>
                    </a:gs>
                  </a:gsLst>
                  <a:lin ang="5400000" scaled="0"/>
                </a:gradFill>
                <a:ea typeface="Segoe UI" pitchFamily="34" charset="0"/>
                <a:cs typeface="Segoe UI" pitchFamily="34" charset="0"/>
              </a:rPr>
              <a:t>Key message:</a:t>
            </a:r>
          </a:p>
          <a:p>
            <a:pPr defTabSz="932742">
              <a:lnSpc>
                <a:spcPct val="90000"/>
              </a:lnSpc>
              <a:spcAft>
                <a:spcPts val="340"/>
              </a:spcAft>
              <a:defRPr/>
            </a:pPr>
            <a:r>
              <a:rPr lang="en-US" dirty="0">
                <a:gradFill>
                  <a:gsLst>
                    <a:gs pos="0">
                      <a:srgbClr val="FFFFFF"/>
                    </a:gs>
                    <a:gs pos="100000">
                      <a:srgbClr val="FFFFFF"/>
                    </a:gs>
                  </a:gsLst>
                  <a:lin ang="5400000" scaled="0"/>
                </a:gradFill>
                <a:ea typeface="Segoe UI" pitchFamily="34" charset="0"/>
                <a:cs typeface="Segoe UI" pitchFamily="34" charset="0"/>
              </a:rPr>
              <a:t>With Power BI you can create reports from a</a:t>
            </a:r>
            <a:r>
              <a:rPr lang="en-US" baseline="0" dirty="0">
                <a:gradFill>
                  <a:gsLst>
                    <a:gs pos="0">
                      <a:srgbClr val="FFFFFF"/>
                    </a:gs>
                    <a:gs pos="100000">
                      <a:srgbClr val="FFFFFF"/>
                    </a:gs>
                  </a:gsLst>
                  <a:lin ang="5400000" scaled="0"/>
                </a:gradFill>
                <a:ea typeface="Segoe UI" pitchFamily="34" charset="0"/>
                <a:cs typeface="Segoe UI" pitchFamily="34" charset="0"/>
              </a:rPr>
              <a:t> dataset </a:t>
            </a:r>
            <a:r>
              <a:rPr lang="en-US" dirty="0">
                <a:gradFill>
                  <a:gsLst>
                    <a:gs pos="0">
                      <a:srgbClr val="FFFFFF"/>
                    </a:gs>
                    <a:gs pos="100000">
                      <a:srgbClr val="FFFFFF"/>
                    </a:gs>
                  </a:gsLst>
                  <a:lin ang="5400000" scaled="0"/>
                </a:gradFill>
                <a:ea typeface="Segoe UI" pitchFamily="34" charset="0"/>
                <a:cs typeface="Segoe UI" pitchFamily="34" charset="0"/>
              </a:rPr>
              <a:t>and surface them where you need them</a:t>
            </a:r>
          </a:p>
          <a:p>
            <a:pPr defTabSz="932742">
              <a:lnSpc>
                <a:spcPct val="90000"/>
              </a:lnSpc>
              <a:spcAft>
                <a:spcPts val="340"/>
              </a:spcAft>
              <a:defRPr/>
            </a:pPr>
            <a:endParaRPr lang="en-US" dirty="0">
              <a:gradFill>
                <a:gsLst>
                  <a:gs pos="0">
                    <a:srgbClr val="FFFFFF"/>
                  </a:gs>
                  <a:gs pos="100000">
                    <a:srgbClr val="FFFFFF"/>
                  </a:gs>
                </a:gsLst>
                <a:lin ang="5400000" scaled="0"/>
              </a:gradFill>
              <a:ea typeface="Segoe UI" pitchFamily="34" charset="0"/>
              <a:cs typeface="Segoe UI" pitchFamily="34" charset="0"/>
            </a:endParaRPr>
          </a:p>
          <a:p>
            <a:pPr defTabSz="932742">
              <a:lnSpc>
                <a:spcPct val="90000"/>
              </a:lnSpc>
              <a:spcAft>
                <a:spcPts val="340"/>
              </a:spcAft>
              <a:defRPr/>
            </a:pPr>
            <a:r>
              <a:rPr lang="en-US" b="1" dirty="0">
                <a:gradFill>
                  <a:gsLst>
                    <a:gs pos="0">
                      <a:srgbClr val="FFFFFF"/>
                    </a:gs>
                    <a:gs pos="100000">
                      <a:srgbClr val="FFFFFF"/>
                    </a:gs>
                  </a:gsLst>
                  <a:lin ang="5400000" scaled="0"/>
                </a:gradFill>
                <a:ea typeface="Segoe UI" pitchFamily="34" charset="0"/>
                <a:cs typeface="Segoe UI" pitchFamily="34" charset="0"/>
              </a:rPr>
              <a:t>Talking points:</a:t>
            </a:r>
          </a:p>
          <a:p>
            <a:pPr marL="171450" indent="-171450" defTabSz="932742">
              <a:lnSpc>
                <a:spcPct val="90000"/>
              </a:lnSpc>
              <a:spcAft>
                <a:spcPts val="340"/>
              </a:spcAft>
              <a:buFont typeface="Arial" panose="020B0604020202020204" pitchFamily="34" charset="0"/>
              <a:buChar char="•"/>
              <a:defRPr/>
            </a:pPr>
            <a:r>
              <a:rPr lang="en-US" sz="900" baseline="0" dirty="0">
                <a:gradFill>
                  <a:gsLst>
                    <a:gs pos="0">
                      <a:srgbClr val="FFFFFF"/>
                    </a:gs>
                    <a:gs pos="100000">
                      <a:srgbClr val="FFFFFF"/>
                    </a:gs>
                  </a:gsLst>
                  <a:lin ang="5400000" scaled="0"/>
                </a:gradFill>
                <a:ea typeface="Segoe UI" pitchFamily="34" charset="0"/>
                <a:cs typeface="Segoe UI" pitchFamily="34" charset="0"/>
              </a:rPr>
              <a:t>A report consists of a set of charts and other data visualizations, all drawing from the same underlying dataset</a:t>
            </a:r>
          </a:p>
          <a:p>
            <a:pPr marL="171450" indent="-171450" defTabSz="932742">
              <a:lnSpc>
                <a:spcPct val="90000"/>
              </a:lnSpc>
              <a:spcAft>
                <a:spcPts val="340"/>
              </a:spcAft>
              <a:buFont typeface="Arial" panose="020B0604020202020204" pitchFamily="34" charset="0"/>
              <a:buChar char="•"/>
              <a:defRPr/>
            </a:pPr>
            <a:r>
              <a:rPr lang="en-US" dirty="0">
                <a:gradFill>
                  <a:gsLst>
                    <a:gs pos="0">
                      <a:srgbClr val="FFFFFF"/>
                    </a:gs>
                    <a:gs pos="100000">
                      <a:srgbClr val="FFFFFF"/>
                    </a:gs>
                  </a:gsLst>
                  <a:lin ang="5400000" scaled="0"/>
                </a:gradFill>
                <a:ea typeface="Segoe UI" pitchFamily="34" charset="0"/>
                <a:cs typeface="Segoe UI" pitchFamily="34" charset="0"/>
              </a:rPr>
              <a:t>Choose from different ways to build a report</a:t>
            </a:r>
          </a:p>
          <a:p>
            <a:pPr marL="628650" lvl="1" indent="-171450" defTabSz="932742">
              <a:lnSpc>
                <a:spcPct val="90000"/>
              </a:lnSpc>
              <a:spcAft>
                <a:spcPts val="340"/>
              </a:spcAft>
              <a:buFont typeface="Arial" panose="020B0604020202020204" pitchFamily="34" charset="0"/>
              <a:buChar char="•"/>
              <a:defRPr/>
            </a:pPr>
            <a:r>
              <a:rPr lang="en-US" dirty="0">
                <a:gradFill>
                  <a:gsLst>
                    <a:gs pos="0">
                      <a:srgbClr val="FFFFFF"/>
                    </a:gs>
                    <a:gs pos="100000">
                      <a:srgbClr val="FFFFFF"/>
                    </a:gs>
                  </a:gsLst>
                  <a:lin ang="5400000" scaled="0"/>
                </a:gradFill>
                <a:ea typeface="Segoe UI" pitchFamily="34" charset="0"/>
                <a:cs typeface="Segoe UI" pitchFamily="34" charset="0"/>
              </a:rPr>
              <a:t>Create a report from scratch </a:t>
            </a:r>
          </a:p>
          <a:p>
            <a:pPr marL="628650" lvl="1" indent="-171450" defTabSz="932742">
              <a:lnSpc>
                <a:spcPct val="90000"/>
              </a:lnSpc>
              <a:spcAft>
                <a:spcPts val="340"/>
              </a:spcAft>
              <a:buFont typeface="Arial" panose="020B0604020202020204" pitchFamily="34" charset="0"/>
              <a:buChar char="•"/>
              <a:defRPr/>
            </a:pPr>
            <a:r>
              <a:rPr lang="en-US" dirty="0">
                <a:gradFill>
                  <a:gsLst>
                    <a:gs pos="0">
                      <a:srgbClr val="FFFFFF"/>
                    </a:gs>
                    <a:gs pos="100000">
                      <a:srgbClr val="FFFFFF"/>
                    </a:gs>
                  </a:gsLst>
                  <a:lin ang="5400000" scaled="0"/>
                </a:gradFill>
                <a:ea typeface="Segoe UI" pitchFamily="34" charset="0"/>
                <a:cs typeface="Segoe UI" pitchFamily="34" charset="0"/>
              </a:rPr>
              <a:t>Select a read-only, pre-authored report</a:t>
            </a:r>
          </a:p>
          <a:p>
            <a:pPr marL="628650" lvl="1" indent="-171450" defTabSz="932742">
              <a:lnSpc>
                <a:spcPct val="90000"/>
              </a:lnSpc>
              <a:spcAft>
                <a:spcPts val="340"/>
              </a:spcAft>
              <a:buFont typeface="Arial" panose="020B0604020202020204" pitchFamily="34" charset="0"/>
              <a:buChar char="•"/>
              <a:defRPr/>
            </a:pPr>
            <a:r>
              <a:rPr lang="en-US" dirty="0">
                <a:gradFill>
                  <a:gsLst>
                    <a:gs pos="0">
                      <a:srgbClr val="FFFFFF"/>
                    </a:gs>
                    <a:gs pos="100000">
                      <a:srgbClr val="FFFFFF"/>
                    </a:gs>
                  </a:gsLst>
                  <a:lin ang="5400000" scaled="0"/>
                </a:gradFill>
                <a:ea typeface="Segoe UI" pitchFamily="34" charset="0"/>
                <a:cs typeface="Segoe UI" pitchFamily="34" charset="0"/>
              </a:rPr>
              <a:t>Apply a default report format for an individual data set</a:t>
            </a:r>
          </a:p>
          <a:p>
            <a:pPr marL="171450" lvl="0" indent="-171450" defTabSz="932742">
              <a:lnSpc>
                <a:spcPct val="90000"/>
              </a:lnSpc>
              <a:spcAft>
                <a:spcPts val="340"/>
              </a:spcAft>
              <a:buFont typeface="Arial" panose="020B0604020202020204" pitchFamily="34" charset="0"/>
              <a:buChar char="•"/>
              <a:defRPr/>
            </a:pPr>
            <a:r>
              <a:rPr lang="en-US" dirty="0">
                <a:gradFill>
                  <a:gsLst>
                    <a:gs pos="0">
                      <a:srgbClr val="FFFFFF"/>
                    </a:gs>
                    <a:gs pos="100000">
                      <a:srgbClr val="FFFFFF"/>
                    </a:gs>
                  </a:gsLst>
                  <a:lin ang="5400000" scaled="0"/>
                </a:gradFill>
                <a:ea typeface="Segoe UI" pitchFamily="34" charset="0"/>
                <a:cs typeface="Segoe UI" pitchFamily="34" charset="0"/>
              </a:rPr>
              <a:t>Generate as many reports as needed from</a:t>
            </a:r>
            <a:r>
              <a:rPr lang="en-US" baseline="0" dirty="0">
                <a:gradFill>
                  <a:gsLst>
                    <a:gs pos="0">
                      <a:srgbClr val="FFFFFF"/>
                    </a:gs>
                    <a:gs pos="100000">
                      <a:srgbClr val="FFFFFF"/>
                    </a:gs>
                  </a:gsLst>
                  <a:lin ang="5400000" scaled="0"/>
                </a:gradFill>
                <a:ea typeface="Segoe UI" pitchFamily="34" charset="0"/>
                <a:cs typeface="Segoe UI" pitchFamily="34" charset="0"/>
              </a:rPr>
              <a:t> a single data set</a:t>
            </a:r>
            <a:endParaRPr lang="en-US" dirty="0">
              <a:gradFill>
                <a:gsLst>
                  <a:gs pos="0">
                    <a:srgbClr val="FFFFFF"/>
                  </a:gs>
                  <a:gs pos="100000">
                    <a:srgbClr val="FFFFFF"/>
                  </a:gs>
                </a:gsLst>
                <a:lin ang="5400000" scaled="0"/>
              </a:gradFill>
              <a:ea typeface="Segoe UI" pitchFamily="34" charset="0"/>
              <a:cs typeface="Segoe UI" pitchFamily="34" charset="0"/>
            </a:endParaRPr>
          </a:p>
          <a:p>
            <a:pPr marL="171450" indent="-171450" defTabSz="932742">
              <a:lnSpc>
                <a:spcPct val="90000"/>
              </a:lnSpc>
              <a:spcAft>
                <a:spcPts val="340"/>
              </a:spcAft>
              <a:buFont typeface="Arial" panose="020B0604020202020204" pitchFamily="34" charset="0"/>
              <a:buChar char="•"/>
              <a:defRPr/>
            </a:pPr>
            <a:r>
              <a:rPr lang="en-US" dirty="0">
                <a:gradFill>
                  <a:gsLst>
                    <a:gs pos="0">
                      <a:srgbClr val="FFFFFF"/>
                    </a:gs>
                    <a:gs pos="100000">
                      <a:srgbClr val="FFFFFF"/>
                    </a:gs>
                  </a:gsLst>
                  <a:lin ang="5400000" scaled="0"/>
                </a:gradFill>
                <a:ea typeface="Segoe UI" pitchFamily="34" charset="0"/>
                <a:cs typeface="Segoe UI" pitchFamily="34" charset="0"/>
              </a:rPr>
              <a:t>Draw from a range of visualizations in any given report to tell a compelling data story— this applies to both new and existing reports</a:t>
            </a:r>
            <a:endParaRPr lang="en-US" sz="900" baseline="0" dirty="0">
              <a:gradFill>
                <a:gsLst>
                  <a:gs pos="0">
                    <a:srgbClr val="FFFFFF"/>
                  </a:gs>
                  <a:gs pos="100000">
                    <a:srgbClr val="FFFFFF"/>
                  </a:gs>
                </a:gsLst>
                <a:lin ang="5400000" scaled="0"/>
              </a:gradFill>
              <a:ea typeface="Segoe UI" pitchFamily="34" charset="0"/>
              <a:cs typeface="Segoe UI" pitchFamily="34" charset="0"/>
            </a:endParaRPr>
          </a:p>
          <a:p>
            <a:pPr marL="171450" indent="-171450" defTabSz="932742">
              <a:lnSpc>
                <a:spcPct val="90000"/>
              </a:lnSpc>
              <a:spcAft>
                <a:spcPts val="340"/>
              </a:spcAft>
              <a:buFont typeface="Arial" panose="020B0604020202020204" pitchFamily="34" charset="0"/>
              <a:buChar char="•"/>
              <a:defRPr/>
            </a:pPr>
            <a:r>
              <a:rPr lang="en-US" dirty="0">
                <a:gradFill>
                  <a:gsLst>
                    <a:gs pos="0">
                      <a:srgbClr val="FFFFFF"/>
                    </a:gs>
                    <a:gs pos="100000">
                      <a:srgbClr val="FFFFFF"/>
                    </a:gs>
                  </a:gsLst>
                  <a:lin ang="5400000" scaled="0"/>
                </a:gradFill>
                <a:ea typeface="Segoe UI" pitchFamily="34" charset="0"/>
                <a:cs typeface="Segoe UI" pitchFamily="34" charset="0"/>
              </a:rPr>
              <a:t>Pin reports directly to dashboards to keep the right data top-of-mind</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34A55B-0232-4B2A-8DB0-D59B999B87D7}" type="datetime1">
              <a:rPr lang="en-US" smtClean="0">
                <a:solidFill>
                  <a:prstClr val="black"/>
                </a:solidFill>
              </a:rPr>
              <a:pPr/>
              <a:t>10/13/2016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686793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Key message: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See data the way you want it using the array of visualizations that are available in Power BI</a:t>
            </a:r>
          </a:p>
          <a:p>
            <a:endParaRPr lang="en-US" b="1" baseline="0" dirty="0"/>
          </a:p>
          <a:p>
            <a:r>
              <a:rPr lang="en-US" b="1" baseline="0" dirty="0"/>
              <a:t>Talking points:</a:t>
            </a:r>
          </a:p>
          <a:p>
            <a:pPr marL="171450" indent="-171450">
              <a:buFont typeface="Arial" panose="020B0604020202020204" pitchFamily="34" charset="0"/>
              <a:buChar char="•"/>
            </a:pPr>
            <a:r>
              <a:rPr lang="en-US" baseline="0" dirty="0"/>
              <a:t>You can experiment with visualizing data in different ways, enabling previously inaccessible business insights</a:t>
            </a:r>
          </a:p>
          <a:p>
            <a:pPr marL="171450" indent="-171450">
              <a:buFont typeface="Arial" panose="020B0604020202020204" pitchFamily="34" charset="0"/>
              <a:buChar char="•"/>
            </a:pPr>
            <a:r>
              <a:rPr lang="en-US" baseline="0" dirty="0"/>
              <a:t>Select from a growing number of visualization types different chart types</a:t>
            </a:r>
          </a:p>
          <a:p>
            <a:pPr marL="171450" lvl="0" indent="-171450">
              <a:buFont typeface="Arial" panose="020B0604020202020204" pitchFamily="34" charset="0"/>
              <a:buChar char="•"/>
            </a:pPr>
            <a:r>
              <a:rPr lang="en-US" baseline="0" dirty="0"/>
              <a:t>Use visualizations that go beyond standard charts – such as slicers, maps, tiles, stand alone images and others</a:t>
            </a:r>
          </a:p>
          <a:p>
            <a:pPr marL="171450" indent="-171450">
              <a:buFont typeface="Arial" panose="020B0604020202020204" pitchFamily="34" charset="0"/>
              <a:buChar char="•"/>
            </a:pPr>
            <a:r>
              <a:rPr lang="en-US" baseline="0" dirty="0"/>
              <a:t>Cross-filter across visualizations within a report to surface new insights</a:t>
            </a:r>
          </a:p>
          <a:p>
            <a:endParaRPr lang="en-US" dirty="0"/>
          </a:p>
        </p:txBody>
      </p:sp>
      <p:sp>
        <p:nvSpPr>
          <p:cNvPr id="4" name="Slide Number Placeholder 3"/>
          <p:cNvSpPr>
            <a:spLocks noGrp="1"/>
          </p:cNvSpPr>
          <p:nvPr>
            <p:ph type="sldNum" sz="quarter" idx="10"/>
          </p:nvPr>
        </p:nvSpPr>
        <p:spPr/>
        <p:txBody>
          <a:bodyPr/>
          <a:lstStyle/>
          <a:p>
            <a:fld id="{075C3270-D5B6-4AE0-BFEC-3BB548CBAE0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447596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Power BI mobile apps for Windows, iOS and Android </a:t>
            </a:r>
            <a:r>
              <a:rPr lang="en-US" baseline="0" dirty="0"/>
              <a:t>make it possible to stay connected to your dashboards and reports from any device.</a:t>
            </a:r>
          </a:p>
          <a:p>
            <a:endParaRPr lang="en-US" b="1" dirty="0"/>
          </a:p>
          <a:p>
            <a:r>
              <a:rPr lang="en-US" b="1" dirty="0"/>
              <a:t>Talking points:</a:t>
            </a:r>
          </a:p>
          <a:p>
            <a:pPr marL="171450" indent="-171450">
              <a:buFont typeface="Arial" panose="020B0604020202020204" pitchFamily="34" charset="0"/>
              <a:buChar char="•"/>
            </a:pPr>
            <a:r>
              <a:rPr lang="en-US" baseline="0" dirty="0"/>
              <a:t>Power BI native applications are available for Windows, iOS and Android devices</a:t>
            </a:r>
          </a:p>
          <a:p>
            <a:pPr marL="171450" indent="-171450">
              <a:buFont typeface="Arial" panose="020B0604020202020204" pitchFamily="34" charset="0"/>
              <a:buChar char="•"/>
            </a:pPr>
            <a:r>
              <a:rPr lang="en-US" sz="1200" dirty="0"/>
              <a:t>These applications make it easy to access live dashboards and reports securely from anywhere</a:t>
            </a:r>
            <a:endParaRPr lang="en-US" baseline="0" dirty="0"/>
          </a:p>
          <a:p>
            <a:pPr marL="171450" indent="-171450">
              <a:buFont typeface="Arial" panose="020B0604020202020204" pitchFamily="34" charset="0"/>
              <a:buChar char="•"/>
            </a:pPr>
            <a:r>
              <a:rPr lang="en-US" baseline="0" dirty="0"/>
              <a:t>You can set favorites for easy access to the most important visualizations</a:t>
            </a:r>
          </a:p>
          <a:p>
            <a:pPr marL="171450" indent="-171450">
              <a:buFont typeface="Arial" panose="020B0604020202020204" pitchFamily="34" charset="0"/>
              <a:buChar char="•"/>
            </a:pPr>
            <a:r>
              <a:rPr lang="en-US" sz="1200" dirty="0"/>
              <a:t>Zoom in and out of a visualization to look at data more closely</a:t>
            </a:r>
          </a:p>
          <a:p>
            <a:pPr marL="171450" indent="-171450">
              <a:buFont typeface="Arial" panose="020B0604020202020204" pitchFamily="34" charset="0"/>
              <a:buChar char="•"/>
            </a:pPr>
            <a:r>
              <a:rPr lang="en-US" sz="1200" dirty="0"/>
              <a:t>Annotate a report or visualization and share your marked-up snapshot with others</a:t>
            </a:r>
          </a:p>
          <a:p>
            <a:pPr marL="171450" indent="-171450">
              <a:buFont typeface="Arial" panose="020B0604020202020204" pitchFamily="34" charset="0"/>
              <a:buChar char="•"/>
            </a:pPr>
            <a:r>
              <a:rPr lang="en-US" sz="1200" dirty="0"/>
              <a:t>Configure alerts to get instant notification of important changes</a:t>
            </a:r>
          </a:p>
          <a:p>
            <a:pPr marL="171450" lvl="0" indent="-171450">
              <a:buFont typeface="Arial" panose="020B0604020202020204" pitchFamily="34" charset="0"/>
              <a:buChar char="•"/>
            </a:pPr>
            <a:r>
              <a:rPr lang="en-US" baseline="0" dirty="0"/>
              <a:t>You can configure your settings to receive alerts and notifications as data reaches or drops below pre-defined thresholds, or based on other indicators</a:t>
            </a:r>
          </a:p>
        </p:txBody>
      </p:sp>
      <p:sp>
        <p:nvSpPr>
          <p:cNvPr id="4" name="Slide Number Placeholder 3"/>
          <p:cNvSpPr>
            <a:spLocks noGrp="1"/>
          </p:cNvSpPr>
          <p:nvPr>
            <p:ph type="sldNum" sz="quarter" idx="10"/>
          </p:nvPr>
        </p:nvSpPr>
        <p:spPr/>
        <p:txBody>
          <a:bodyPr/>
          <a:lstStyle/>
          <a:p>
            <a:fld id="{075C3270-D5B6-4AE0-BFEC-3BB548CBAE0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961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p>
          <a:p>
            <a:r>
              <a:rPr lang="en-US" dirty="0"/>
              <a:t>One of the unique capabilities of Power BI is that it lets you ask questions</a:t>
            </a:r>
            <a:r>
              <a:rPr lang="en-US" baseline="0" dirty="0"/>
              <a:t> of your data the same way you’d ask a person</a:t>
            </a:r>
          </a:p>
          <a:p>
            <a:endParaRPr lang="en-US" baseline="0" dirty="0"/>
          </a:p>
          <a:p>
            <a:r>
              <a:rPr lang="en-US" b="1" baseline="0" dirty="0"/>
              <a:t>Talking points:</a:t>
            </a:r>
          </a:p>
          <a:p>
            <a:pPr marL="171450" indent="-171450">
              <a:buFont typeface="Arial" panose="020B0604020202020204" pitchFamily="34" charset="0"/>
              <a:buChar char="•"/>
            </a:pPr>
            <a:r>
              <a:rPr lang="en-US" dirty="0"/>
              <a:t>Now, even </a:t>
            </a:r>
            <a:r>
              <a:rPr lang="en-US" baseline="0" dirty="0"/>
              <a:t>the least quantitatively inclined person can find answers quickly by phrasing data questions in plain English</a:t>
            </a:r>
          </a:p>
          <a:p>
            <a:pPr marL="628650" lvl="1" indent="-171450">
              <a:buFont typeface="Arial" panose="020B0604020202020204" pitchFamily="34" charset="0"/>
              <a:buChar char="•"/>
            </a:pPr>
            <a:r>
              <a:rPr lang="en-US" baseline="0" dirty="0"/>
              <a:t>Type a question, and powerbi.com answers by generating a relevant chart</a:t>
            </a:r>
          </a:p>
          <a:p>
            <a:pPr marL="171450" indent="-171450">
              <a:buFont typeface="Arial" panose="020B0604020202020204" pitchFamily="34" charset="0"/>
              <a:buChar char="•"/>
            </a:pPr>
            <a:r>
              <a:rPr lang="en-US" baseline="0" dirty="0"/>
              <a:t>Pin the subsequent chart directly on a dashboard</a:t>
            </a:r>
          </a:p>
          <a:p>
            <a:pPr marL="171450" indent="-171450">
              <a:buFont typeface="Arial" panose="020B0604020202020204" pitchFamily="34" charset="0"/>
              <a:buChar char="•"/>
            </a:pPr>
            <a:r>
              <a:rPr lang="en-US" baseline="0" dirty="0"/>
              <a:t>Enable the best results by using key phrasing as you build models in Power BI Desktop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rgbClr val="0072C6"/>
                </a:solidFill>
              </a:rPr>
              <a:t>Power BI’s Natural Language Query, or Q&amp;A feature, intelligently filters, sorts, aggregates, groups and displays data based on the key words in the question asked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75C3270-D5B6-4AE0-BFEC-3BB548CBAE0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10644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p>
          <a:p>
            <a:r>
              <a:rPr lang="en-US" dirty="0"/>
              <a:t>With Power BI,</a:t>
            </a:r>
            <a:r>
              <a:rPr lang="en-US" baseline="0" dirty="0"/>
              <a:t> you can enable everyone in a given team or organization to stay on the same page by providing access to the same dashboards</a:t>
            </a:r>
          </a:p>
          <a:p>
            <a:endParaRPr lang="en-US" baseline="0" dirty="0"/>
          </a:p>
          <a:p>
            <a:r>
              <a:rPr lang="en-US" b="1" baseline="0" dirty="0"/>
              <a:t>Talking points:</a:t>
            </a:r>
          </a:p>
          <a:p>
            <a:r>
              <a:rPr lang="en-US" dirty="0"/>
              <a:t>Power BI </a:t>
            </a:r>
            <a:r>
              <a:rPr lang="en-US" baseline="0" dirty="0"/>
              <a:t>sharing functionality </a:t>
            </a:r>
            <a:r>
              <a:rPr lang="en-US" dirty="0"/>
              <a:t>allows </a:t>
            </a:r>
            <a:r>
              <a:rPr lang="en-US" baseline="0" dirty="0"/>
              <a:t>you to: </a:t>
            </a:r>
          </a:p>
          <a:p>
            <a:pPr marL="171450" indent="-171450">
              <a:buFont typeface="Arial" panose="020B0604020202020204" pitchFamily="34" charset="0"/>
              <a:buChar char="•"/>
            </a:pPr>
            <a:r>
              <a:rPr lang="en-US" baseline="0" dirty="0"/>
              <a:t>Share dashboards with others in the same organization (i.e. others whose email accounts end with the same domain – e.g. @contoso.com) </a:t>
            </a:r>
          </a:p>
          <a:p>
            <a:pPr marL="171450" indent="-171450">
              <a:buFont typeface="Arial" panose="020B0604020202020204" pitchFamily="34" charset="0"/>
              <a:buChar char="•"/>
            </a:pPr>
            <a:r>
              <a:rPr lang="en-US" baseline="0" dirty="0"/>
              <a:t>Make changes to dashboard after you’ve sent it out, and it will automatically sync across all users</a:t>
            </a:r>
          </a:p>
          <a:p>
            <a:pPr marL="171450" indent="-171450">
              <a:buFont typeface="Arial" panose="020B0604020202020204" pitchFamily="34" charset="0"/>
              <a:buChar char="•"/>
            </a:pPr>
            <a:r>
              <a:rPr lang="en-US" baseline="0" dirty="0"/>
              <a:t>Share only your </a:t>
            </a:r>
            <a:r>
              <a:rPr lang="en-US" dirty="0"/>
              <a:t>dashboard</a:t>
            </a:r>
            <a:r>
              <a:rPr lang="en-US" baseline="0" dirty="0"/>
              <a:t>, keeping access to the source data and reports secure</a:t>
            </a:r>
          </a:p>
          <a:p>
            <a:pPr marL="628650" lvl="1" indent="-171450">
              <a:buFont typeface="Arial" panose="020B0604020202020204" pitchFamily="34" charset="0"/>
              <a:buChar char="•"/>
              <a:defRPr/>
            </a:pPr>
            <a:r>
              <a:rPr lang="en-US" dirty="0"/>
              <a:t>What</a:t>
            </a:r>
            <a:r>
              <a:rPr lang="en-US" baseline="0" dirty="0"/>
              <a:t> this means: </a:t>
            </a:r>
            <a:r>
              <a:rPr lang="en-US" dirty="0"/>
              <a:t>Users who receiving a sharing invitation cannot change filters or drill down into data  - they only see</a:t>
            </a:r>
            <a:r>
              <a:rPr lang="en-US" baseline="0" dirty="0"/>
              <a:t> what’s in the dashboard</a:t>
            </a:r>
            <a:endParaRPr lang="en-US" dirty="0"/>
          </a:p>
          <a:p>
            <a:pPr marL="171450" indent="-171450">
              <a:buFont typeface="Arial" panose="020B0604020202020204" pitchFamily="34" charset="0"/>
              <a:buChar char="•"/>
            </a:pPr>
            <a:r>
              <a:rPr lang="en-US" baseline="0" dirty="0"/>
              <a:t>Manage who can re-share dashboards with others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Leveraging Office 365 groups, a team of people can collaborate on team dashboards and reports, that are built on top of datasets that reside in the group’s workspace. Group members can also collaborate using other Office 365 apps, in addition to Power BI.</a:t>
            </a:r>
            <a:endParaRPr lang="en-US" dirty="0"/>
          </a:p>
        </p:txBody>
      </p:sp>
      <p:sp>
        <p:nvSpPr>
          <p:cNvPr id="4" name="Slide Number Placeholder 3"/>
          <p:cNvSpPr>
            <a:spLocks noGrp="1"/>
          </p:cNvSpPr>
          <p:nvPr>
            <p:ph type="sldNum" sz="quarter" idx="10"/>
          </p:nvPr>
        </p:nvSpPr>
        <p:spPr/>
        <p:txBody>
          <a:bodyPr/>
          <a:lstStyle/>
          <a:p>
            <a:fld id="{075C3270-D5B6-4AE0-BFEC-3BB548CBAE0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425141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D2D2D2">
                    <a:lumMod val="50000"/>
                  </a:srgbClr>
                </a:solidFill>
              </a:rPr>
              <a:t>Key message: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D2D2D2">
                    <a:lumMod val="50000"/>
                  </a:srgbClr>
                </a:solidFill>
              </a:rPr>
              <a:t>Power BI makes it possible to keep all</a:t>
            </a:r>
            <a:r>
              <a:rPr lang="en-US" sz="1200" b="0" i="0" baseline="0" dirty="0">
                <a:solidFill>
                  <a:srgbClr val="D2D2D2">
                    <a:lumMod val="50000"/>
                  </a:srgbClr>
                </a:solidFill>
              </a:rPr>
              <a:t> your data current – and visualizations automatically recalibrate when data changes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baseline="0" dirty="0">
              <a:solidFill>
                <a:srgbClr val="D2D2D2">
                  <a:lumMod val="50000"/>
                </a:srgb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D2D2D2">
                    <a:lumMod val="50000"/>
                  </a:srgbClr>
                </a:solidFill>
              </a:rPr>
              <a:t>Talking points:</a:t>
            </a:r>
          </a:p>
          <a:p>
            <a:pPr marL="171450" indent="-171450">
              <a:buFont typeface="Arial" panose="020B0604020202020204" pitchFamily="34" charset="0"/>
              <a:buChar char="•"/>
            </a:pPr>
            <a:r>
              <a:rPr lang="en-US" sz="1200" dirty="0"/>
              <a:t>Get </a:t>
            </a:r>
            <a:r>
              <a:rPr lang="en-US" sz="1200" b="1" dirty="0"/>
              <a:t>real-time</a:t>
            </a:r>
            <a:r>
              <a:rPr lang="en-US" sz="1200" dirty="0"/>
              <a:t> visibility via integration with Azure Stream Analytics, or by pushing data into Power BI using REST APIs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baseline="0" dirty="0">
                <a:solidFill>
                  <a:srgbClr val="D2D2D2">
                    <a:lumMod val="50000"/>
                  </a:srgbClr>
                </a:solidFill>
              </a:rPr>
              <a:t>With SaaS solutions, data is refreshed automatically, typically on a daily basis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baseline="0" dirty="0">
                <a:solidFill>
                  <a:srgbClr val="D2D2D2">
                    <a:lumMod val="50000"/>
                  </a:srgbClr>
                </a:solidFill>
              </a:rPr>
              <a:t>Data may also be refreshed on demand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baseline="0" dirty="0">
                <a:solidFill>
                  <a:srgbClr val="D2D2D2">
                    <a:lumMod val="50000"/>
                  </a:srgbClr>
                </a:solidFill>
              </a:rPr>
              <a:t>When </a:t>
            </a:r>
            <a:r>
              <a:rPr lang="en-US" sz="1200" b="1" i="0" baseline="0" dirty="0">
                <a:solidFill>
                  <a:srgbClr val="D2D2D2">
                    <a:lumMod val="50000"/>
                  </a:srgbClr>
                </a:solidFill>
              </a:rPr>
              <a:t>live</a:t>
            </a:r>
            <a:r>
              <a:rPr lang="en-US" sz="1200" b="0" i="0" baseline="0" dirty="0">
                <a:solidFill>
                  <a:srgbClr val="D2D2D2">
                    <a:lumMod val="50000"/>
                  </a:srgbClr>
                </a:solidFill>
              </a:rPr>
              <a:t> connectivity is established to </a:t>
            </a:r>
            <a:r>
              <a:rPr lang="en-US" sz="1200" dirty="0"/>
              <a:t>SQL Server Analysis Services (SSAS), data in a Power BI dashboard/report is updated in real time</a:t>
            </a:r>
            <a:r>
              <a:rPr lang="en-US" sz="1200" baseline="0" dirty="0"/>
              <a:t> </a:t>
            </a:r>
            <a:r>
              <a:rPr lang="en-US" sz="1200" dirty="0"/>
              <a:t>as a user</a:t>
            </a:r>
            <a:r>
              <a:rPr lang="en-US" sz="1200" baseline="0" dirty="0"/>
              <a:t> interacts with it</a:t>
            </a:r>
            <a:endParaRPr lang="en-US" sz="12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And even without user intervention, data is queried every 10 minutes to keep the dashboard up-to-date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baseline="0" dirty="0">
                <a:solidFill>
                  <a:srgbClr val="D2D2D2">
                    <a:lumMod val="50000"/>
                  </a:srgbClr>
                </a:solidFill>
              </a:rPr>
              <a:t>With the Power BI Data Management Gateway, you can schedule refreshes for on-premises databases, such as Oracle and IBM </a:t>
            </a:r>
          </a:p>
        </p:txBody>
      </p:sp>
      <p:sp>
        <p:nvSpPr>
          <p:cNvPr id="4" name="Slide Number Placeholder 3"/>
          <p:cNvSpPr>
            <a:spLocks noGrp="1"/>
          </p:cNvSpPr>
          <p:nvPr>
            <p:ph type="sldNum" sz="quarter" idx="10"/>
          </p:nvPr>
        </p:nvSpPr>
        <p:spPr/>
        <p:txBody>
          <a:bodyPr/>
          <a:lstStyle/>
          <a:p>
            <a:fld id="{075C3270-D5B6-4AE0-BFEC-3BB548CBAE0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26513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D2D2D2">
                    <a:lumMod val="50000"/>
                  </a:srgbClr>
                </a:solidFill>
              </a:rPr>
              <a:t>Key message: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Power BI Personal Gateway empowers business analysts to securely and easily keep their data in sync with on-premises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baseline="0" dirty="0">
              <a:solidFill>
                <a:srgbClr val="D2D2D2">
                  <a:lumMod val="50000"/>
                </a:srgb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D2D2D2">
                    <a:lumMod val="50000"/>
                  </a:srgbClr>
                </a:solidFill>
              </a:rPr>
              <a:t>Talking points:</a:t>
            </a:r>
          </a:p>
          <a:p>
            <a:pPr marL="285750" lvl="0" indent="-285750">
              <a:buFont typeface="Arial" panose="020B0604020202020204" pitchFamily="34" charset="0"/>
              <a:buChar char="•"/>
            </a:pPr>
            <a:r>
              <a:rPr lang="en-US" sz="1400" dirty="0">
                <a:ln w="3175">
                  <a:noFill/>
                </a:ln>
              </a:rPr>
              <a:t>Using Personal</a:t>
            </a:r>
            <a:r>
              <a:rPr lang="en-US" sz="1400" baseline="0" dirty="0">
                <a:ln w="3175">
                  <a:noFill/>
                </a:ln>
              </a:rPr>
              <a:t> Gateway f</a:t>
            </a:r>
            <a:r>
              <a:rPr lang="en-US" sz="1400" dirty="0">
                <a:ln w="3175">
                  <a:noFill/>
                </a:ln>
              </a:rPr>
              <a:t>or on-premises data:</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Empowering analysts to securely &amp; easily access on-premises data from Power BI</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Power BI Personal Gateway empowers business analysts to securely and easily keep their data in sync with on-premises data. With the Power BI Desktop or Excel, business analysts can import data from a wide range of on-premises sources and publish it to Power BI. The Personal Gateway keeps this imported data in sync so that reports and dashboards in Power BI are always up-to-date.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power of the Personal Gateway is in its ease of use. Once the Personal Gateway is running on the user’s computer, data refresh is seamless. The Personal Gateway helps analysts to quickly get started and refresh content in Power BI without having to depend on IT – this is a tremendous productivity gain offering self-service in its truest sense!</a:t>
            </a:r>
          </a:p>
          <a:p>
            <a:pPr lvl="1"/>
            <a:endParaRPr lang="en-US" sz="1400" dirty="0">
              <a:ln w="3175">
                <a:noFill/>
              </a:ln>
            </a:endParaRPr>
          </a:p>
        </p:txBody>
      </p:sp>
      <p:sp>
        <p:nvSpPr>
          <p:cNvPr id="4" name="Slide Number Placeholder 3"/>
          <p:cNvSpPr>
            <a:spLocks noGrp="1"/>
          </p:cNvSpPr>
          <p:nvPr>
            <p:ph type="sldNum" sz="quarter" idx="10"/>
          </p:nvPr>
        </p:nvSpPr>
        <p:spPr/>
        <p:txBody>
          <a:bodyPr/>
          <a:lstStyle/>
          <a:p>
            <a:fld id="{075C3270-D5B6-4AE0-BFEC-3BB548CBAE0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43908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Key message: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See data the way you want it using the array of visualizations that are available in Power BI</a:t>
            </a:r>
          </a:p>
          <a:p>
            <a:endParaRPr lang="en-US" b="1" baseline="0" dirty="0"/>
          </a:p>
          <a:p>
            <a:r>
              <a:rPr lang="en-US" b="1" baseline="0" dirty="0"/>
              <a:t>Talking points:</a:t>
            </a:r>
          </a:p>
          <a:p>
            <a:pPr marL="171450" indent="-171450">
              <a:buFont typeface="Arial" panose="020B0604020202020204" pitchFamily="34" charset="0"/>
              <a:buChar char="•"/>
            </a:pPr>
            <a:r>
              <a:rPr lang="en-US" baseline="0" dirty="0"/>
              <a:t>You can experiment with visualizing data in different ways, enabling previously inaccessible business insights</a:t>
            </a:r>
          </a:p>
          <a:p>
            <a:pPr marL="171450" indent="-171450">
              <a:buFont typeface="Arial" panose="020B0604020202020204" pitchFamily="34" charset="0"/>
              <a:buChar char="•"/>
            </a:pPr>
            <a:r>
              <a:rPr lang="en-US" baseline="0" dirty="0"/>
              <a:t>Select from a growing number of visualization types different chart types</a:t>
            </a:r>
          </a:p>
          <a:p>
            <a:pPr marL="171450" lvl="0" indent="-171450">
              <a:buFont typeface="Arial" panose="020B0604020202020204" pitchFamily="34" charset="0"/>
              <a:buChar char="•"/>
            </a:pPr>
            <a:r>
              <a:rPr lang="en-US" baseline="0" dirty="0"/>
              <a:t>Use visualizations that go beyond standard charts – such as slicers, maps, tiles, stand alone images and others</a:t>
            </a:r>
          </a:p>
          <a:p>
            <a:pPr marL="171450" indent="-171450">
              <a:buFont typeface="Arial" panose="020B0604020202020204" pitchFamily="34" charset="0"/>
              <a:buChar char="•"/>
            </a:pPr>
            <a:r>
              <a:rPr lang="en-US" baseline="0" dirty="0"/>
              <a:t>Cross-filter across visualizations within a report to surface new insights</a:t>
            </a:r>
          </a:p>
          <a:p>
            <a:endParaRPr lang="en-US" dirty="0"/>
          </a:p>
        </p:txBody>
      </p:sp>
      <p:sp>
        <p:nvSpPr>
          <p:cNvPr id="4" name="Slide Number Placeholder 3"/>
          <p:cNvSpPr>
            <a:spLocks noGrp="1"/>
          </p:cNvSpPr>
          <p:nvPr>
            <p:ph type="sldNum" sz="quarter" idx="10"/>
          </p:nvPr>
        </p:nvSpPr>
        <p:spPr/>
        <p:txBody>
          <a:bodyPr/>
          <a:lstStyle/>
          <a:p>
            <a:fld id="{075C3270-D5B6-4AE0-BFEC-3BB548CBAE0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29281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32742" rtl="0" eaLnBrk="1" fontAlgn="auto" latinLnBrk="0" hangingPunct="1">
              <a:lnSpc>
                <a:spcPct val="90000"/>
              </a:lnSpc>
              <a:spcBef>
                <a:spcPts val="0"/>
              </a:spcBef>
              <a:spcAft>
                <a:spcPts val="340"/>
              </a:spcAft>
              <a:buClrTx/>
              <a:buSzTx/>
              <a:buFontTx/>
              <a:buNone/>
              <a:tabLst/>
              <a:defRPr/>
            </a:pPr>
            <a:r>
              <a:rPr lang="en-US" sz="2040" b="1" dirty="0">
                <a:solidFill>
                  <a:schemeClr val="bg1"/>
                </a:solidFill>
              </a:rPr>
              <a:t>Key message:</a:t>
            </a:r>
          </a:p>
          <a:p>
            <a:pPr marL="0" marR="0" lvl="1" indent="0" algn="l" defTabSz="932742" rtl="0" eaLnBrk="1" fontAlgn="auto" latinLnBrk="0" hangingPunct="1">
              <a:lnSpc>
                <a:spcPct val="90000"/>
              </a:lnSpc>
              <a:spcBef>
                <a:spcPts val="0"/>
              </a:spcBef>
              <a:spcAft>
                <a:spcPts val="340"/>
              </a:spcAft>
              <a:buClrTx/>
              <a:buSzTx/>
              <a:buFontTx/>
              <a:buNone/>
              <a:tabLst/>
              <a:defRPr/>
            </a:pPr>
            <a:r>
              <a:rPr lang="en-US" sz="2040" dirty="0">
                <a:solidFill>
                  <a:schemeClr val="bg1"/>
                </a:solidFill>
              </a:rPr>
              <a:t>Power BI connects to a variety of data sources, enabling you to</a:t>
            </a:r>
            <a:r>
              <a:rPr lang="en-US" sz="2040" baseline="0" dirty="0">
                <a:solidFill>
                  <a:schemeClr val="bg1"/>
                </a:solidFill>
              </a:rPr>
              <a:t> </a:t>
            </a:r>
            <a:r>
              <a:rPr lang="en-US" sz="2040" dirty="0">
                <a:solidFill>
                  <a:schemeClr val="bg1"/>
                </a:solidFill>
              </a:rPr>
              <a:t>view and explore data from hybrid sources in</a:t>
            </a:r>
            <a:r>
              <a:rPr lang="en-US" sz="2040" baseline="0" dirty="0">
                <a:solidFill>
                  <a:schemeClr val="bg1"/>
                </a:solidFill>
              </a:rPr>
              <a:t> a single location. </a:t>
            </a:r>
          </a:p>
          <a:p>
            <a:pPr marL="0" marR="0" lvl="1" indent="0" algn="l" defTabSz="932742" rtl="0" eaLnBrk="1" fontAlgn="auto" latinLnBrk="0" hangingPunct="1">
              <a:lnSpc>
                <a:spcPct val="90000"/>
              </a:lnSpc>
              <a:spcBef>
                <a:spcPts val="0"/>
              </a:spcBef>
              <a:spcAft>
                <a:spcPts val="340"/>
              </a:spcAft>
              <a:buClrTx/>
              <a:buSzTx/>
              <a:buFontTx/>
              <a:buNone/>
              <a:tabLst/>
              <a:defRPr/>
            </a:pPr>
            <a:endParaRPr lang="en-US" sz="2040" baseline="0" dirty="0">
              <a:solidFill>
                <a:schemeClr val="bg1"/>
              </a:solidFill>
            </a:endParaRPr>
          </a:p>
          <a:p>
            <a:pPr marL="0" marR="0" lvl="1" indent="0" algn="l" defTabSz="932742" rtl="0" eaLnBrk="1" fontAlgn="auto" latinLnBrk="0" hangingPunct="1">
              <a:lnSpc>
                <a:spcPct val="90000"/>
              </a:lnSpc>
              <a:spcBef>
                <a:spcPts val="0"/>
              </a:spcBef>
              <a:spcAft>
                <a:spcPts val="340"/>
              </a:spcAft>
              <a:buClrTx/>
              <a:buSzTx/>
              <a:buFontTx/>
              <a:buNone/>
              <a:tabLst/>
              <a:defRPr/>
            </a:pPr>
            <a:r>
              <a:rPr lang="en-US" sz="2040" b="1" baseline="0" dirty="0">
                <a:solidFill>
                  <a:schemeClr val="bg1"/>
                </a:solidFill>
              </a:rPr>
              <a:t>Talking points:</a:t>
            </a:r>
          </a:p>
          <a:p>
            <a:pPr marL="1714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1200" dirty="0"/>
              <a:t>The Power BI</a:t>
            </a:r>
            <a:r>
              <a:rPr lang="en-US" sz="1200" baseline="0" dirty="0"/>
              <a:t> Get Data feature lets you q</a:t>
            </a:r>
            <a:r>
              <a:rPr lang="en-US" sz="1200" dirty="0"/>
              <a:t>uickly and easily connect to all of your data</a:t>
            </a:r>
            <a:endParaRPr lang="en-US" dirty="0">
              <a:solidFill>
                <a:schemeClr val="bg1"/>
              </a:solidFill>
            </a:endParaRPr>
          </a:p>
          <a:p>
            <a:pPr marL="171450" lvl="1" indent="-171450" defTabSz="932742">
              <a:lnSpc>
                <a:spcPct val="90000"/>
              </a:lnSpc>
              <a:spcAft>
                <a:spcPts val="340"/>
              </a:spcAft>
              <a:buFont typeface="Arial" panose="020B0604020202020204" pitchFamily="34" charset="0"/>
              <a:buChar char="•"/>
              <a:defRPr/>
            </a:pPr>
            <a:r>
              <a:rPr lang="en-US" dirty="0">
                <a:solidFill>
                  <a:schemeClr val="bg1"/>
                </a:solidFill>
              </a:rPr>
              <a:t>This includes a</a:t>
            </a:r>
            <a:r>
              <a:rPr lang="en-US" baseline="0" dirty="0">
                <a:solidFill>
                  <a:schemeClr val="bg1"/>
                </a:solidFill>
              </a:rPr>
              <a:t> range of both cloud sources, on premises sources and specific data files </a:t>
            </a:r>
            <a:r>
              <a:rPr lang="en-US" dirty="0">
                <a:solidFill>
                  <a:schemeClr val="bg1"/>
                </a:solidFill>
              </a:rPr>
              <a:t>—from the SaaS solutions you already use to your organization’s on-premises data</a:t>
            </a:r>
          </a:p>
          <a:p>
            <a:pPr marL="171450" indent="-171450">
              <a:buFont typeface="Arial" panose="020B0604020202020204" pitchFamily="34" charset="0"/>
              <a:buChar char="•"/>
            </a:pPr>
            <a:r>
              <a:rPr lang="en-US" dirty="0"/>
              <a:t>Many</a:t>
            </a:r>
            <a:r>
              <a:rPr lang="en-US" baseline="0" dirty="0"/>
              <a:t> sources have been integrated with Power BI, connecting in minutes with pre-built dashboards and reports </a:t>
            </a:r>
          </a:p>
          <a:p>
            <a:pPr marL="171450" indent="-171450">
              <a:buFont typeface="Arial" panose="020B0604020202020204" pitchFamily="34" charset="0"/>
              <a:buChar char="•"/>
            </a:pPr>
            <a:r>
              <a:rPr lang="en-US" baseline="0" dirty="0"/>
              <a:t>For the first time, you can easily get a consolidated view of your data, no matter where the data actually lives</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34A55B-0232-4B2A-8DB0-D59B999B87D7}" type="datetime1">
              <a:rPr lang="en-US" smtClean="0">
                <a:solidFill>
                  <a:prstClr val="black"/>
                </a:solidFill>
              </a:rPr>
              <a:pPr/>
              <a:t>10/13/2016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819416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gradFill>
                <a:gsLst>
                  <a:gs pos="0">
                    <a:srgbClr val="FFFFFF"/>
                  </a:gs>
                  <a:gs pos="100000">
                    <a:srgbClr val="FFFFFF"/>
                  </a:gs>
                </a:gsLst>
                <a:lin ang="5400000" scaled="0"/>
              </a:gradFill>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It’s easy to discover business insights</a:t>
            </a:r>
            <a:r>
              <a:rPr lang="en-US" baseline="0" dirty="0">
                <a:gradFill>
                  <a:gsLst>
                    <a:gs pos="0">
                      <a:srgbClr val="FFFFFF"/>
                    </a:gs>
                    <a:gs pos="100000">
                      <a:srgbClr val="FFFFFF"/>
                    </a:gs>
                  </a:gsLst>
                  <a:lin ang="5400000" scaled="0"/>
                </a:gradFill>
                <a:ea typeface="Segoe UI" pitchFamily="34" charset="0"/>
                <a:cs typeface="Segoe UI" pitchFamily="34" charset="0"/>
              </a:rPr>
              <a:t> quickly by connecting all of the SaaS data sources you already use to Power BI </a:t>
            </a:r>
            <a:endParaRPr lang="en-US" dirty="0">
              <a:gradFill>
                <a:gsLst>
                  <a:gs pos="0">
                    <a:srgbClr val="FFFFFF"/>
                  </a:gs>
                  <a:gs pos="100000">
                    <a:srgbClr val="FFFFFF"/>
                  </a:gs>
                </a:gsLst>
                <a:lin ang="5400000" scaled="0"/>
              </a:gradFill>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Power BI has “connector” functionality that establishes a direct connection to a variety of popular SaaS solutions</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aseline="0" dirty="0">
                <a:gradFill>
                  <a:gsLst>
                    <a:gs pos="0">
                      <a:srgbClr val="FFFFFF"/>
                    </a:gs>
                    <a:gs pos="100000">
                      <a:srgbClr val="FFFFFF"/>
                    </a:gs>
                  </a:gsLst>
                  <a:lin ang="5400000" scaled="0"/>
                </a:gradFill>
                <a:ea typeface="Segoe UI" pitchFamily="34" charset="0"/>
                <a:cs typeface="Segoe UI" pitchFamily="34" charset="0"/>
              </a:rPr>
              <a:t>It’s more than just a connection though – Power BI has a “content pack” for each SaaS solution </a:t>
            </a:r>
          </a:p>
          <a:p>
            <a:pPr marL="6286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aseline="0" dirty="0">
                <a:gradFill>
                  <a:gsLst>
                    <a:gs pos="0">
                      <a:srgbClr val="FFFFFF"/>
                    </a:gs>
                    <a:gs pos="100000">
                      <a:srgbClr val="FFFFFF"/>
                    </a:gs>
                  </a:gsLst>
                  <a:lin ang="5400000" scaled="0"/>
                </a:gradFill>
                <a:ea typeface="Segoe UI" pitchFamily="34" charset="0"/>
                <a:cs typeface="Segoe UI" pitchFamily="34" charset="0"/>
              </a:rPr>
              <a:t>These “content packs” consist of </a:t>
            </a:r>
            <a:r>
              <a:rPr lang="en-US" sz="900" dirty="0">
                <a:gradFill>
                  <a:gsLst>
                    <a:gs pos="1250">
                      <a:schemeClr val="tx2"/>
                    </a:gs>
                    <a:gs pos="99000">
                      <a:schemeClr val="tx2"/>
                    </a:gs>
                  </a:gsLst>
                  <a:lin ang="5400000" scaled="0"/>
                </a:gradFill>
              </a:rPr>
              <a:t>pre-configured dashboards, reports, data models, embedded queries and metadata</a:t>
            </a:r>
          </a:p>
          <a:p>
            <a:pPr marL="6286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aseline="0" dirty="0">
                <a:gradFill>
                  <a:gsLst>
                    <a:gs pos="1250">
                      <a:schemeClr val="tx2"/>
                    </a:gs>
                    <a:gs pos="99000">
                      <a:schemeClr val="tx2"/>
                    </a:gs>
                  </a:gsLst>
                  <a:lin ang="5400000" scaled="0"/>
                </a:gradFill>
                <a:ea typeface="Segoe UI" pitchFamily="34" charset="0"/>
                <a:cs typeface="Segoe UI" pitchFamily="34" charset="0"/>
              </a:rPr>
              <a:t>That means users don’t have to set anything up from scratch – you connect your data and instantly have a beautiful dashboard ready for you to customize to your needs</a:t>
            </a:r>
            <a:endParaRPr lang="en-US" sz="900" baseline="0" dirty="0">
              <a:gradFill>
                <a:gsLst>
                  <a:gs pos="0">
                    <a:srgbClr val="FFFFFF"/>
                  </a:gs>
                  <a:gs pos="100000">
                    <a:srgbClr val="FFFFFF"/>
                  </a:gs>
                </a:gsLst>
                <a:lin ang="5400000" scaled="0"/>
              </a:gradFill>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Thanks to the direct</a:t>
            </a:r>
            <a:r>
              <a:rPr lang="en-US" baseline="0" dirty="0">
                <a:gradFill>
                  <a:gsLst>
                    <a:gs pos="0">
                      <a:srgbClr val="FFFFFF"/>
                    </a:gs>
                    <a:gs pos="100000">
                      <a:srgbClr val="FFFFFF"/>
                    </a:gs>
                  </a:gsLst>
                  <a:lin ang="5400000" scaled="0"/>
                </a:gradFill>
                <a:ea typeface="Segoe UI" pitchFamily="34" charset="0"/>
                <a:cs typeface="Segoe UI" pitchFamily="34" charset="0"/>
              </a:rPr>
              <a:t> connection from Power BI, data processing is optimized, so you can explore at a rapid pace</a:t>
            </a:r>
            <a:endParaRPr lang="en-US" dirty="0">
              <a:gradFill>
                <a:gsLst>
                  <a:gs pos="0">
                    <a:srgbClr val="FFFFFF"/>
                  </a:gs>
                  <a:gs pos="100000">
                    <a:srgbClr val="FFFFFF"/>
                  </a:gs>
                </a:gsLst>
                <a:lin ang="5400000" scaled="0"/>
              </a:gradFill>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And data is updated automatically</a:t>
            </a:r>
            <a:r>
              <a:rPr lang="en-US" baseline="0" dirty="0">
                <a:gradFill>
                  <a:gsLst>
                    <a:gs pos="0">
                      <a:srgbClr val="FFFFFF"/>
                    </a:gs>
                    <a:gs pos="100000">
                      <a:srgbClr val="FFFFFF"/>
                    </a:gs>
                  </a:gsLst>
                  <a:lin ang="5400000" scaled="0"/>
                </a:gradFill>
                <a:ea typeface="Segoe UI" pitchFamily="34" charset="0"/>
                <a:cs typeface="Segoe UI" pitchFamily="34" charset="0"/>
              </a:rPr>
              <a:t> each day (or on-demand if you need it) – no need for special refresh configuration</a:t>
            </a:r>
            <a:endParaRPr lang="en-US" sz="900" dirty="0">
              <a:gradFill>
                <a:gsLst>
                  <a:gs pos="0">
                    <a:srgbClr val="FFFFFF"/>
                  </a:gs>
                  <a:gs pos="100000">
                    <a:srgbClr val="FFFFFF"/>
                  </a:gs>
                </a:gsLst>
                <a:lin ang="5400000" scaled="0"/>
              </a:gradFill>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34A55B-0232-4B2A-8DB0-D59B999B87D7}" type="datetime1">
              <a:rPr lang="en-US" smtClean="0">
                <a:solidFill>
                  <a:prstClr val="black"/>
                </a:solidFill>
              </a:rPr>
              <a:pPr/>
              <a:t>10/13/2016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218953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32742" rtl="0" eaLnBrk="1" fontAlgn="auto" latinLnBrk="0" hangingPunct="1">
              <a:lnSpc>
                <a:spcPct val="90000"/>
              </a:lnSpc>
              <a:spcBef>
                <a:spcPts val="0"/>
              </a:spcBef>
              <a:spcAft>
                <a:spcPts val="340"/>
              </a:spcAft>
              <a:buClrTx/>
              <a:buSzTx/>
              <a:buFontTx/>
              <a:buNone/>
              <a:tabLst/>
              <a:defRPr/>
            </a:pPr>
            <a:r>
              <a:rPr lang="en-US" b="1" dirty="0"/>
              <a:t>Key message:</a:t>
            </a:r>
          </a:p>
          <a:p>
            <a:pPr marL="0" marR="0" lvl="1" indent="0" algn="l" defTabSz="932742" rtl="0" eaLnBrk="1" fontAlgn="auto" latinLnBrk="0" hangingPunct="1">
              <a:lnSpc>
                <a:spcPct val="90000"/>
              </a:lnSpc>
              <a:spcBef>
                <a:spcPts val="0"/>
              </a:spcBef>
              <a:spcAft>
                <a:spcPts val="340"/>
              </a:spcAft>
              <a:buClrTx/>
              <a:buSzTx/>
              <a:buFontTx/>
              <a:buNone/>
              <a:tabLst/>
              <a:defRPr/>
            </a:pPr>
            <a:r>
              <a:rPr lang="en-US" sz="1200" kern="1200" dirty="0">
                <a:solidFill>
                  <a:schemeClr val="tx1"/>
                </a:solidFill>
                <a:effectLst/>
                <a:latin typeface="+mn-lt"/>
                <a:ea typeface="Calibri" panose="020F0502020204030204" pitchFamily="34" charset="0"/>
                <a:cs typeface="Times New Roman" panose="02020603050405020304" pitchFamily="18" charset="0"/>
              </a:rPr>
              <a:t>Connect live to your existing on-premises data, such as </a:t>
            </a:r>
            <a:r>
              <a:rPr lang="en-US" sz="1200" kern="1200" dirty="0">
                <a:solidFill>
                  <a:schemeClr val="tx1"/>
                </a:solidFill>
                <a:latin typeface="+mn-lt"/>
                <a:ea typeface="Calibri" panose="020F0502020204030204" pitchFamily="34" charset="0"/>
                <a:cs typeface="Times New Roman" panose="02020603050405020304" pitchFamily="18" charset="0"/>
              </a:rPr>
              <a:t>SQL Server Analysis Services. No need to move your data to the cloud</a:t>
            </a:r>
            <a:endParaRPr lang="en-US" sz="1200" kern="1200" dirty="0">
              <a:solidFill>
                <a:schemeClr val="tx1"/>
              </a:solidFill>
              <a:effectLst/>
              <a:latin typeface="+mn-lt"/>
              <a:ea typeface="Calibri" panose="020F0502020204030204" pitchFamily="34" charset="0"/>
              <a:cs typeface="Times New Roman" panose="02020603050405020304" pitchFamily="18" charset="0"/>
            </a:endParaRPr>
          </a:p>
          <a:p>
            <a:pPr marL="0" marR="0" lvl="1" indent="0" algn="l" defTabSz="932742" rtl="0" eaLnBrk="1" fontAlgn="auto" latinLnBrk="0" hangingPunct="1">
              <a:lnSpc>
                <a:spcPct val="90000"/>
              </a:lnSpc>
              <a:spcBef>
                <a:spcPts val="0"/>
              </a:spcBef>
              <a:spcAft>
                <a:spcPts val="340"/>
              </a:spcAft>
              <a:buClrTx/>
              <a:buSzTx/>
              <a:buFontTx/>
              <a:buNone/>
              <a:tabLst/>
              <a:defRPr/>
            </a:pPr>
            <a:endParaRPr lang="en-US" b="1" dirty="0"/>
          </a:p>
          <a:p>
            <a:pPr marL="0" marR="0" lvl="1" indent="0" algn="l" defTabSz="932742" rtl="0" eaLnBrk="1" fontAlgn="auto" latinLnBrk="0" hangingPunct="1">
              <a:lnSpc>
                <a:spcPct val="90000"/>
              </a:lnSpc>
              <a:spcBef>
                <a:spcPts val="0"/>
              </a:spcBef>
              <a:spcAft>
                <a:spcPts val="340"/>
              </a:spcAft>
              <a:buClrTx/>
              <a:buSzTx/>
              <a:buFontTx/>
              <a:buNone/>
              <a:tabLst/>
              <a:defRPr/>
            </a:pPr>
            <a:r>
              <a:rPr lang="en-US" b="1" dirty="0"/>
              <a:t>Talking points:</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Power BI lets you establish live connectivity with on-premises SQL Server Analysis Services tabular models</a:t>
            </a:r>
          </a:p>
          <a:p>
            <a:pPr marL="6286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Simply configure the connector to work with your existing SSAS</a:t>
            </a:r>
            <a:r>
              <a:rPr lang="en-US" baseline="0" dirty="0">
                <a:gradFill>
                  <a:gsLst>
                    <a:gs pos="0">
                      <a:srgbClr val="FFFFFF"/>
                    </a:gs>
                    <a:gs pos="100000">
                      <a:srgbClr val="FFFFFF"/>
                    </a:gs>
                  </a:gsLst>
                  <a:lin ang="5400000" scaled="0"/>
                </a:gradFill>
                <a:ea typeface="Segoe UI" pitchFamily="34" charset="0"/>
                <a:cs typeface="Segoe UI" pitchFamily="34" charset="0"/>
              </a:rPr>
              <a:t> solution</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With this connector,</a:t>
            </a:r>
            <a:r>
              <a:rPr lang="en-US" baseline="0" dirty="0">
                <a:gradFill>
                  <a:gsLst>
                    <a:gs pos="0">
                      <a:srgbClr val="FFFFFF"/>
                    </a:gs>
                    <a:gs pos="100000">
                      <a:srgbClr val="FFFFFF"/>
                    </a:gs>
                  </a:gsLst>
                  <a:lin ang="5400000" scaled="0"/>
                </a:gradFill>
                <a:ea typeface="Segoe UI" pitchFamily="34" charset="0"/>
                <a:cs typeface="Segoe UI" pitchFamily="34" charset="0"/>
              </a:rPr>
              <a:t> there is no need to move any data to the cloud – your data stays in SSAS on-premises, even while it is viewed in Power BI</a:t>
            </a:r>
            <a:endParaRPr lang="en-US" dirty="0">
              <a:gradFill>
                <a:gsLst>
                  <a:gs pos="0">
                    <a:srgbClr val="FFFFFF"/>
                  </a:gs>
                  <a:gs pos="100000">
                    <a:srgbClr val="FFFFFF"/>
                  </a:gs>
                </a:gsLst>
                <a:lin ang="5400000" scaled="0"/>
              </a:gradFill>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The connection is live</a:t>
            </a:r>
            <a:r>
              <a:rPr lang="en-US" baseline="0" dirty="0">
                <a:gradFill>
                  <a:gsLst>
                    <a:gs pos="0">
                      <a:srgbClr val="FFFFFF"/>
                    </a:gs>
                    <a:gs pos="100000">
                      <a:srgbClr val="FFFFFF"/>
                    </a:gs>
                  </a:gsLst>
                  <a:lin ang="5400000" scaled="0"/>
                </a:gradFill>
                <a:ea typeface="Segoe UI" pitchFamily="34" charset="0"/>
                <a:cs typeface="Segoe UI" pitchFamily="34" charset="0"/>
              </a:rPr>
              <a:t> – meaning that </a:t>
            </a:r>
            <a:r>
              <a:rPr lang="en-US" dirty="0">
                <a:gradFill>
                  <a:gsLst>
                    <a:gs pos="0">
                      <a:srgbClr val="FFFFFF"/>
                    </a:gs>
                    <a:gs pos="100000">
                      <a:srgbClr val="FFFFFF"/>
                    </a:gs>
                  </a:gsLst>
                  <a:lin ang="5400000" scaled="0"/>
                </a:gradFill>
                <a:ea typeface="Segoe UI" pitchFamily="34" charset="0"/>
                <a:cs typeface="Segoe UI" pitchFamily="34" charset="0"/>
              </a:rPr>
              <a:t>w</a:t>
            </a:r>
            <a:r>
              <a:rPr lang="en-US" dirty="0">
                <a:solidFill>
                  <a:srgbClr val="0072C6">
                    <a:lumMod val="75000"/>
                  </a:srgbClr>
                </a:solidFill>
                <a:ea typeface="Segoe UI" pitchFamily="34" charset="0"/>
                <a:cs typeface="Segoe UI" pitchFamily="34" charset="0"/>
              </a:rPr>
              <a:t>hen users view and explore dashboards, Power BI interactively queries the on-premises cube to fetch the data</a:t>
            </a:r>
            <a:r>
              <a:rPr lang="en-US" baseline="0" dirty="0">
                <a:solidFill>
                  <a:srgbClr val="0072C6">
                    <a:lumMod val="75000"/>
                  </a:srgbClr>
                </a:solidFill>
                <a:ea typeface="Segoe UI" pitchFamily="34" charset="0"/>
                <a:cs typeface="Segoe UI" pitchFamily="34" charset="0"/>
              </a:rPr>
              <a:t> right then</a:t>
            </a:r>
          </a:p>
          <a:p>
            <a:pPr marL="6286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solidFill>
                  <a:srgbClr val="0072C6">
                    <a:lumMod val="75000"/>
                  </a:srgbClr>
                </a:solidFill>
                <a:ea typeface="Segoe UI" pitchFamily="34" charset="0"/>
                <a:cs typeface="Segoe UI" pitchFamily="34" charset="0"/>
              </a:rPr>
              <a:t>This enables </a:t>
            </a:r>
            <a:r>
              <a:rPr lang="en-US" sz="1200" dirty="0">
                <a:gradFill>
                  <a:gsLst>
                    <a:gs pos="1250">
                      <a:schemeClr val="tx2"/>
                    </a:gs>
                    <a:gs pos="99000">
                      <a:schemeClr val="tx2"/>
                    </a:gs>
                  </a:gsLst>
                  <a:lin ang="5400000" scaled="0"/>
                </a:gradFill>
              </a:rPr>
              <a:t>efficient data exploration thanks to</a:t>
            </a:r>
            <a:r>
              <a:rPr lang="en-US" sz="1200" baseline="0" dirty="0">
                <a:gradFill>
                  <a:gsLst>
                    <a:gs pos="1250">
                      <a:schemeClr val="tx2"/>
                    </a:gs>
                    <a:gs pos="99000">
                      <a:schemeClr val="tx2"/>
                    </a:gs>
                  </a:gsLst>
                  <a:lin ang="5400000" scaled="0"/>
                </a:gradFill>
              </a:rPr>
              <a:t> </a:t>
            </a:r>
            <a:r>
              <a:rPr lang="en-US" sz="1200" dirty="0">
                <a:gradFill>
                  <a:gsLst>
                    <a:gs pos="1250">
                      <a:schemeClr val="tx2"/>
                    </a:gs>
                    <a:gs pos="99000">
                      <a:schemeClr val="tx2"/>
                    </a:gs>
                  </a:gsLst>
                  <a:lin ang="5400000" scaled="0"/>
                </a:gradFill>
              </a:rPr>
              <a:t>optimized query performance</a:t>
            </a:r>
            <a:endParaRPr lang="en-US" dirty="0">
              <a:gradFill>
                <a:gsLst>
                  <a:gs pos="0">
                    <a:srgbClr val="FFFFFF"/>
                  </a:gs>
                  <a:gs pos="100000">
                    <a:srgbClr val="FFFFFF"/>
                  </a:gs>
                </a:gsLst>
                <a:lin ang="5400000" scaled="0"/>
              </a:gradFill>
              <a:ea typeface="Segoe UI" pitchFamily="34" charset="0"/>
              <a:cs typeface="Segoe UI" pitchFamily="34" charset="0"/>
            </a:endParaRPr>
          </a:p>
          <a:p>
            <a:pPr marL="1714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You</a:t>
            </a:r>
            <a:r>
              <a:rPr lang="en-US" baseline="0" dirty="0">
                <a:gradFill>
                  <a:gsLst>
                    <a:gs pos="0">
                      <a:srgbClr val="FFFFFF"/>
                    </a:gs>
                    <a:gs pos="100000">
                      <a:srgbClr val="FFFFFF"/>
                    </a:gs>
                  </a:gsLst>
                  <a:lin ang="5400000" scaled="0"/>
                </a:gradFill>
                <a:ea typeface="Segoe UI" pitchFamily="34" charset="0"/>
                <a:cs typeface="Segoe UI" pitchFamily="34" charset="0"/>
              </a:rPr>
              <a:t> can </a:t>
            </a:r>
            <a:r>
              <a:rPr lang="en-US" sz="1800" baseline="0" dirty="0">
                <a:gradFill>
                  <a:gsLst>
                    <a:gs pos="1250">
                      <a:schemeClr val="tx2"/>
                    </a:gs>
                    <a:gs pos="99000">
                      <a:schemeClr val="tx2"/>
                    </a:gs>
                  </a:gsLst>
                  <a:lin ang="5400000" scaled="0"/>
                </a:gradFill>
                <a:ea typeface="+mn-ea"/>
                <a:cs typeface="+mn-cs"/>
              </a:rPr>
              <a:t>c</a:t>
            </a:r>
            <a:r>
              <a:rPr lang="en-US" sz="1800" dirty="0">
                <a:gradFill>
                  <a:gsLst>
                    <a:gs pos="1250">
                      <a:schemeClr val="tx2"/>
                    </a:gs>
                    <a:gs pos="99000">
                      <a:schemeClr val="tx2"/>
                    </a:gs>
                  </a:gsLst>
                  <a:lin ang="5400000" scaled="0"/>
                </a:gradFill>
              </a:rPr>
              <a:t>reate reports with SSAS data on powerbi.com,</a:t>
            </a:r>
            <a:r>
              <a:rPr lang="en-US" sz="1800" baseline="0" dirty="0">
                <a:gradFill>
                  <a:gsLst>
                    <a:gs pos="1250">
                      <a:schemeClr val="tx2"/>
                    </a:gs>
                    <a:gs pos="99000">
                      <a:schemeClr val="tx2"/>
                    </a:gs>
                  </a:gsLst>
                  <a:lin ang="5400000" scaled="0"/>
                </a:gradFill>
              </a:rPr>
              <a:t> even </a:t>
            </a:r>
            <a:r>
              <a:rPr lang="en-US" sz="1800" dirty="0">
                <a:gradFill>
                  <a:gsLst>
                    <a:gs pos="1250">
                      <a:schemeClr val="tx2"/>
                    </a:gs>
                    <a:gs pos="99000">
                      <a:schemeClr val="tx2"/>
                    </a:gs>
                  </a:gsLst>
                  <a:lin ang="5400000" scaled="0"/>
                </a:gradFill>
              </a:rPr>
              <a:t>while data remains on-premises</a:t>
            </a:r>
            <a:endParaRPr lang="en-US" sz="1800" dirty="0"/>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Your existing, role-based SSAS permissions still apply – user access to SSAS data via Power BI is controlled the same way</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The connection to SSAS is secured via</a:t>
            </a:r>
            <a:r>
              <a:rPr lang="en-US" baseline="0" dirty="0">
                <a:gradFill>
                  <a:gsLst>
                    <a:gs pos="0">
                      <a:srgbClr val="FFFFFF"/>
                    </a:gs>
                    <a:gs pos="100000">
                      <a:srgbClr val="FFFFFF"/>
                    </a:gs>
                  </a:gsLst>
                  <a:lin ang="5400000" scaled="0"/>
                </a:gradFill>
                <a:ea typeface="Segoe UI" pitchFamily="34" charset="0"/>
                <a:cs typeface="Segoe UI" pitchFamily="34" charset="0"/>
              </a:rPr>
              <a:t> </a:t>
            </a:r>
            <a:r>
              <a:rPr lang="en-US" dirty="0">
                <a:gradFill>
                  <a:gsLst>
                    <a:gs pos="0">
                      <a:srgbClr val="FFFFFF"/>
                    </a:gs>
                    <a:gs pos="100000">
                      <a:srgbClr val="FFFFFF"/>
                    </a:gs>
                  </a:gsLst>
                  <a:lin ang="5400000" scaled="0"/>
                </a:gradFill>
                <a:ea typeface="Segoe UI" pitchFamily="34" charset="0"/>
                <a:cs typeface="Segoe UI" pitchFamily="34" charset="0"/>
              </a:rPr>
              <a:t>Azure Service Bus SSL encryption</a:t>
            </a:r>
            <a:endParaRPr lang="en-US" b="1"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34A55B-0232-4B2A-8DB0-D59B999B87D7}" type="datetime1">
              <a:rPr lang="en-US" smtClean="0">
                <a:solidFill>
                  <a:prstClr val="black"/>
                </a:solidFill>
              </a:rPr>
              <a:pPr/>
              <a:t>10/13/2016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98586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32742" rtl="0" eaLnBrk="1" fontAlgn="auto" latinLnBrk="0" hangingPunct="1">
              <a:lnSpc>
                <a:spcPct val="90000"/>
              </a:lnSpc>
              <a:spcBef>
                <a:spcPts val="0"/>
              </a:spcBef>
              <a:spcAft>
                <a:spcPts val="340"/>
              </a:spcAft>
              <a:buClrTx/>
              <a:buSzTx/>
              <a:buFontTx/>
              <a:buNone/>
              <a:tabLst/>
              <a:defRPr/>
            </a:pPr>
            <a:r>
              <a:rPr lang="en-US" b="1" dirty="0"/>
              <a:t>Key message:</a:t>
            </a:r>
          </a:p>
          <a:p>
            <a:pPr marL="0" marR="0" lvl="1" indent="0" algn="l" defTabSz="932742" rtl="0" eaLnBrk="1" fontAlgn="auto" latinLnBrk="0" hangingPunct="1">
              <a:lnSpc>
                <a:spcPct val="90000"/>
              </a:lnSpc>
              <a:spcBef>
                <a:spcPts val="0"/>
              </a:spcBef>
              <a:spcAft>
                <a:spcPts val="340"/>
              </a:spcAft>
              <a:buClrTx/>
              <a:buSzTx/>
              <a:buFontTx/>
              <a:buNone/>
              <a:tabLst/>
              <a:defRPr/>
            </a:pPr>
            <a:r>
              <a:rPr lang="en-US" sz="1200" kern="1200" dirty="0">
                <a:solidFill>
                  <a:schemeClr val="tx1"/>
                </a:solidFill>
                <a:effectLst/>
                <a:latin typeface="+mn-lt"/>
                <a:ea typeface="Calibri" panose="020F0502020204030204" pitchFamily="34" charset="0"/>
                <a:cs typeface="Times New Roman" panose="02020603050405020304" pitchFamily="18" charset="0"/>
              </a:rPr>
              <a:t>Connect live to your existing on-premises data, such as </a:t>
            </a:r>
            <a:r>
              <a:rPr lang="en-US" sz="1200" kern="1200" dirty="0">
                <a:solidFill>
                  <a:schemeClr val="tx1"/>
                </a:solidFill>
                <a:latin typeface="+mn-lt"/>
                <a:ea typeface="Calibri" panose="020F0502020204030204" pitchFamily="34" charset="0"/>
                <a:cs typeface="Times New Roman" panose="02020603050405020304" pitchFamily="18" charset="0"/>
              </a:rPr>
              <a:t>SQL Server Analysis Services. No need to move your data to the cloud</a:t>
            </a:r>
            <a:endParaRPr lang="en-US" sz="1200" kern="1200" dirty="0">
              <a:solidFill>
                <a:schemeClr val="tx1"/>
              </a:solidFill>
              <a:effectLst/>
              <a:latin typeface="+mn-lt"/>
              <a:ea typeface="Calibri" panose="020F0502020204030204" pitchFamily="34" charset="0"/>
              <a:cs typeface="Times New Roman" panose="02020603050405020304" pitchFamily="18" charset="0"/>
            </a:endParaRPr>
          </a:p>
          <a:p>
            <a:pPr marL="0" marR="0" lvl="1" indent="0" algn="l" defTabSz="932742" rtl="0" eaLnBrk="1" fontAlgn="auto" latinLnBrk="0" hangingPunct="1">
              <a:lnSpc>
                <a:spcPct val="90000"/>
              </a:lnSpc>
              <a:spcBef>
                <a:spcPts val="0"/>
              </a:spcBef>
              <a:spcAft>
                <a:spcPts val="340"/>
              </a:spcAft>
              <a:buClrTx/>
              <a:buSzTx/>
              <a:buFontTx/>
              <a:buNone/>
              <a:tabLst/>
              <a:defRPr/>
            </a:pPr>
            <a:endParaRPr lang="en-US" b="1" dirty="0"/>
          </a:p>
          <a:p>
            <a:pPr marL="0" marR="0" lvl="1" indent="0" algn="l" defTabSz="932742" rtl="0" eaLnBrk="1" fontAlgn="auto" latinLnBrk="0" hangingPunct="1">
              <a:lnSpc>
                <a:spcPct val="90000"/>
              </a:lnSpc>
              <a:spcBef>
                <a:spcPts val="0"/>
              </a:spcBef>
              <a:spcAft>
                <a:spcPts val="340"/>
              </a:spcAft>
              <a:buClrTx/>
              <a:buSzTx/>
              <a:buFontTx/>
              <a:buNone/>
              <a:tabLst/>
              <a:defRPr/>
            </a:pPr>
            <a:r>
              <a:rPr lang="en-US" b="1" dirty="0"/>
              <a:t>Talking points:</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Power BI lets you establish live connectivity with on-premises SQL Server Analysis Services tabular models</a:t>
            </a:r>
          </a:p>
          <a:p>
            <a:pPr marL="6286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Simply configure the connector to work with your existing SSAS</a:t>
            </a:r>
            <a:r>
              <a:rPr lang="en-US" baseline="0" dirty="0">
                <a:gradFill>
                  <a:gsLst>
                    <a:gs pos="0">
                      <a:srgbClr val="FFFFFF"/>
                    </a:gs>
                    <a:gs pos="100000">
                      <a:srgbClr val="FFFFFF"/>
                    </a:gs>
                  </a:gsLst>
                  <a:lin ang="5400000" scaled="0"/>
                </a:gradFill>
                <a:ea typeface="Segoe UI" pitchFamily="34" charset="0"/>
                <a:cs typeface="Segoe UI" pitchFamily="34" charset="0"/>
              </a:rPr>
              <a:t> solution</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With this connector,</a:t>
            </a:r>
            <a:r>
              <a:rPr lang="en-US" baseline="0" dirty="0">
                <a:gradFill>
                  <a:gsLst>
                    <a:gs pos="0">
                      <a:srgbClr val="FFFFFF"/>
                    </a:gs>
                    <a:gs pos="100000">
                      <a:srgbClr val="FFFFFF"/>
                    </a:gs>
                  </a:gsLst>
                  <a:lin ang="5400000" scaled="0"/>
                </a:gradFill>
                <a:ea typeface="Segoe UI" pitchFamily="34" charset="0"/>
                <a:cs typeface="Segoe UI" pitchFamily="34" charset="0"/>
              </a:rPr>
              <a:t> there is no need to move any data to the cloud – your data stays in SSAS on-premises, even while it is viewed in Power BI</a:t>
            </a:r>
            <a:endParaRPr lang="en-US" dirty="0">
              <a:gradFill>
                <a:gsLst>
                  <a:gs pos="0">
                    <a:srgbClr val="FFFFFF"/>
                  </a:gs>
                  <a:gs pos="100000">
                    <a:srgbClr val="FFFFFF"/>
                  </a:gs>
                </a:gsLst>
                <a:lin ang="5400000" scaled="0"/>
              </a:gradFill>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The connection is live</a:t>
            </a:r>
            <a:r>
              <a:rPr lang="en-US" baseline="0" dirty="0">
                <a:gradFill>
                  <a:gsLst>
                    <a:gs pos="0">
                      <a:srgbClr val="FFFFFF"/>
                    </a:gs>
                    <a:gs pos="100000">
                      <a:srgbClr val="FFFFFF"/>
                    </a:gs>
                  </a:gsLst>
                  <a:lin ang="5400000" scaled="0"/>
                </a:gradFill>
                <a:ea typeface="Segoe UI" pitchFamily="34" charset="0"/>
                <a:cs typeface="Segoe UI" pitchFamily="34" charset="0"/>
              </a:rPr>
              <a:t> – meaning that </a:t>
            </a:r>
            <a:r>
              <a:rPr lang="en-US" dirty="0">
                <a:gradFill>
                  <a:gsLst>
                    <a:gs pos="0">
                      <a:srgbClr val="FFFFFF"/>
                    </a:gs>
                    <a:gs pos="100000">
                      <a:srgbClr val="FFFFFF"/>
                    </a:gs>
                  </a:gsLst>
                  <a:lin ang="5400000" scaled="0"/>
                </a:gradFill>
                <a:ea typeface="Segoe UI" pitchFamily="34" charset="0"/>
                <a:cs typeface="Segoe UI" pitchFamily="34" charset="0"/>
              </a:rPr>
              <a:t>w</a:t>
            </a:r>
            <a:r>
              <a:rPr lang="en-US" dirty="0">
                <a:solidFill>
                  <a:srgbClr val="0072C6">
                    <a:lumMod val="75000"/>
                  </a:srgbClr>
                </a:solidFill>
                <a:ea typeface="Segoe UI" pitchFamily="34" charset="0"/>
                <a:cs typeface="Segoe UI" pitchFamily="34" charset="0"/>
              </a:rPr>
              <a:t>hen users view and explore dashboards, Power BI interactively queries the on-premises cube to fetch the data</a:t>
            </a:r>
            <a:r>
              <a:rPr lang="en-US" baseline="0" dirty="0">
                <a:solidFill>
                  <a:srgbClr val="0072C6">
                    <a:lumMod val="75000"/>
                  </a:srgbClr>
                </a:solidFill>
                <a:ea typeface="Segoe UI" pitchFamily="34" charset="0"/>
                <a:cs typeface="Segoe UI" pitchFamily="34" charset="0"/>
              </a:rPr>
              <a:t> right then</a:t>
            </a:r>
          </a:p>
          <a:p>
            <a:pPr marL="6286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solidFill>
                  <a:srgbClr val="0072C6">
                    <a:lumMod val="75000"/>
                  </a:srgbClr>
                </a:solidFill>
                <a:ea typeface="Segoe UI" pitchFamily="34" charset="0"/>
                <a:cs typeface="Segoe UI" pitchFamily="34" charset="0"/>
              </a:rPr>
              <a:t>This enables </a:t>
            </a:r>
            <a:r>
              <a:rPr lang="en-US" sz="1200" dirty="0">
                <a:gradFill>
                  <a:gsLst>
                    <a:gs pos="1250">
                      <a:schemeClr val="tx2"/>
                    </a:gs>
                    <a:gs pos="99000">
                      <a:schemeClr val="tx2"/>
                    </a:gs>
                  </a:gsLst>
                  <a:lin ang="5400000" scaled="0"/>
                </a:gradFill>
              </a:rPr>
              <a:t>efficient data exploration thanks to</a:t>
            </a:r>
            <a:r>
              <a:rPr lang="en-US" sz="1200" baseline="0" dirty="0">
                <a:gradFill>
                  <a:gsLst>
                    <a:gs pos="1250">
                      <a:schemeClr val="tx2"/>
                    </a:gs>
                    <a:gs pos="99000">
                      <a:schemeClr val="tx2"/>
                    </a:gs>
                  </a:gsLst>
                  <a:lin ang="5400000" scaled="0"/>
                </a:gradFill>
              </a:rPr>
              <a:t> </a:t>
            </a:r>
            <a:r>
              <a:rPr lang="en-US" sz="1200" dirty="0">
                <a:gradFill>
                  <a:gsLst>
                    <a:gs pos="1250">
                      <a:schemeClr val="tx2"/>
                    </a:gs>
                    <a:gs pos="99000">
                      <a:schemeClr val="tx2"/>
                    </a:gs>
                  </a:gsLst>
                  <a:lin ang="5400000" scaled="0"/>
                </a:gradFill>
              </a:rPr>
              <a:t>optimized query performance</a:t>
            </a:r>
            <a:endParaRPr lang="en-US" dirty="0">
              <a:gradFill>
                <a:gsLst>
                  <a:gs pos="0">
                    <a:srgbClr val="FFFFFF"/>
                  </a:gs>
                  <a:gs pos="100000">
                    <a:srgbClr val="FFFFFF"/>
                  </a:gs>
                </a:gsLst>
                <a:lin ang="5400000" scaled="0"/>
              </a:gradFill>
              <a:ea typeface="Segoe UI" pitchFamily="34" charset="0"/>
              <a:cs typeface="Segoe UI" pitchFamily="34" charset="0"/>
            </a:endParaRPr>
          </a:p>
          <a:p>
            <a:pPr marL="1714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You</a:t>
            </a:r>
            <a:r>
              <a:rPr lang="en-US" baseline="0" dirty="0">
                <a:gradFill>
                  <a:gsLst>
                    <a:gs pos="0">
                      <a:srgbClr val="FFFFFF"/>
                    </a:gs>
                    <a:gs pos="100000">
                      <a:srgbClr val="FFFFFF"/>
                    </a:gs>
                  </a:gsLst>
                  <a:lin ang="5400000" scaled="0"/>
                </a:gradFill>
                <a:ea typeface="Segoe UI" pitchFamily="34" charset="0"/>
                <a:cs typeface="Segoe UI" pitchFamily="34" charset="0"/>
              </a:rPr>
              <a:t> can </a:t>
            </a:r>
            <a:r>
              <a:rPr lang="en-US" sz="1800" baseline="0" dirty="0">
                <a:gradFill>
                  <a:gsLst>
                    <a:gs pos="1250">
                      <a:schemeClr val="tx2"/>
                    </a:gs>
                    <a:gs pos="99000">
                      <a:schemeClr val="tx2"/>
                    </a:gs>
                  </a:gsLst>
                  <a:lin ang="5400000" scaled="0"/>
                </a:gradFill>
                <a:ea typeface="+mn-ea"/>
                <a:cs typeface="+mn-cs"/>
              </a:rPr>
              <a:t>c</a:t>
            </a:r>
            <a:r>
              <a:rPr lang="en-US" sz="1800" dirty="0">
                <a:gradFill>
                  <a:gsLst>
                    <a:gs pos="1250">
                      <a:schemeClr val="tx2"/>
                    </a:gs>
                    <a:gs pos="99000">
                      <a:schemeClr val="tx2"/>
                    </a:gs>
                  </a:gsLst>
                  <a:lin ang="5400000" scaled="0"/>
                </a:gradFill>
              </a:rPr>
              <a:t>reate reports with SSAS data on powerbi.com,</a:t>
            </a:r>
            <a:r>
              <a:rPr lang="en-US" sz="1800" baseline="0" dirty="0">
                <a:gradFill>
                  <a:gsLst>
                    <a:gs pos="1250">
                      <a:schemeClr val="tx2"/>
                    </a:gs>
                    <a:gs pos="99000">
                      <a:schemeClr val="tx2"/>
                    </a:gs>
                  </a:gsLst>
                  <a:lin ang="5400000" scaled="0"/>
                </a:gradFill>
              </a:rPr>
              <a:t> even </a:t>
            </a:r>
            <a:r>
              <a:rPr lang="en-US" sz="1800" dirty="0">
                <a:gradFill>
                  <a:gsLst>
                    <a:gs pos="1250">
                      <a:schemeClr val="tx2"/>
                    </a:gs>
                    <a:gs pos="99000">
                      <a:schemeClr val="tx2"/>
                    </a:gs>
                  </a:gsLst>
                  <a:lin ang="5400000" scaled="0"/>
                </a:gradFill>
              </a:rPr>
              <a:t>while data remains on-premises</a:t>
            </a:r>
            <a:endParaRPr lang="en-US" sz="1800" dirty="0"/>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Your existing, role-based SSAS permissions still apply – user access to SSAS data via Power BI is controlled the same way</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The connection to SSAS is secured via</a:t>
            </a:r>
            <a:r>
              <a:rPr lang="en-US" baseline="0" dirty="0">
                <a:gradFill>
                  <a:gsLst>
                    <a:gs pos="0">
                      <a:srgbClr val="FFFFFF"/>
                    </a:gs>
                    <a:gs pos="100000">
                      <a:srgbClr val="FFFFFF"/>
                    </a:gs>
                  </a:gsLst>
                  <a:lin ang="5400000" scaled="0"/>
                </a:gradFill>
                <a:ea typeface="Segoe UI" pitchFamily="34" charset="0"/>
                <a:cs typeface="Segoe UI" pitchFamily="34" charset="0"/>
              </a:rPr>
              <a:t> </a:t>
            </a:r>
            <a:r>
              <a:rPr lang="en-US" dirty="0">
                <a:gradFill>
                  <a:gsLst>
                    <a:gs pos="0">
                      <a:srgbClr val="FFFFFF"/>
                    </a:gs>
                    <a:gs pos="100000">
                      <a:srgbClr val="FFFFFF"/>
                    </a:gs>
                  </a:gsLst>
                  <a:lin ang="5400000" scaled="0"/>
                </a:gradFill>
                <a:ea typeface="Segoe UI" pitchFamily="34" charset="0"/>
                <a:cs typeface="Segoe UI" pitchFamily="34" charset="0"/>
              </a:rPr>
              <a:t>Azure Service Bus SSL encryption</a:t>
            </a:r>
            <a:endParaRPr lang="en-US" b="1"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34A55B-0232-4B2A-8DB0-D59B999B87D7}" type="datetime1">
              <a:rPr lang="en-US" smtClean="0">
                <a:solidFill>
                  <a:prstClr val="black"/>
                </a:solidFill>
              </a:rPr>
              <a:pPr/>
              <a:t>10/13/2016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803824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1" dirty="0">
                <a:gradFill>
                  <a:gsLst>
                    <a:gs pos="0">
                      <a:srgbClr val="FFFFFF"/>
                    </a:gs>
                    <a:gs pos="100000">
                      <a:srgbClr val="FFFFFF"/>
                    </a:gs>
                  </a:gsLst>
                  <a:lin ang="5400000" scaled="0"/>
                </a:gradFill>
                <a:ea typeface="Segoe UI" pitchFamily="34" charset="0"/>
                <a:cs typeface="Segoe UI" pitchFamily="34" charset="0"/>
              </a:rPr>
              <a:t>Key message:</a:t>
            </a:r>
            <a:endParaRPr lang="en-US" dirty="0">
              <a:gradFill>
                <a:gsLst>
                  <a:gs pos="0">
                    <a:srgbClr val="FFFFFF"/>
                  </a:gs>
                  <a:gs pos="100000">
                    <a:srgbClr val="FFFFFF"/>
                  </a:gs>
                </a:gsLst>
                <a:lin ang="5400000" scaled="0"/>
              </a:gradFill>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dirty="0">
                <a:gradFill>
                  <a:gsLst>
                    <a:gs pos="0">
                      <a:srgbClr val="FFFFFF"/>
                    </a:gs>
                    <a:gs pos="100000">
                      <a:srgbClr val="FFFFFF"/>
                    </a:gs>
                  </a:gsLst>
                  <a:lin ang="5400000" scaled="0"/>
                </a:gradFill>
                <a:ea typeface="Segoe UI" pitchFamily="34" charset="0"/>
                <a:cs typeface="Segoe UI" pitchFamily="34" charset="0"/>
              </a:rPr>
              <a:t>If your organization needs to connect to a data source</a:t>
            </a:r>
            <a:r>
              <a:rPr lang="en-US" baseline="0" dirty="0">
                <a:gradFill>
                  <a:gsLst>
                    <a:gs pos="0">
                      <a:srgbClr val="FFFFFF"/>
                    </a:gs>
                    <a:gs pos="100000">
                      <a:srgbClr val="FFFFFF"/>
                    </a:gs>
                  </a:gsLst>
                  <a:lin ang="5400000" scaled="0"/>
                </a:gradFill>
                <a:ea typeface="Segoe UI" pitchFamily="34" charset="0"/>
                <a:cs typeface="Segoe UI" pitchFamily="34" charset="0"/>
              </a:rPr>
              <a:t> that isn’t yet integrated with Power BI, no problem – that’s what custom “connectors” and content packs can address</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aseline="0" dirty="0">
              <a:gradFill>
                <a:gsLst>
                  <a:gs pos="0">
                    <a:srgbClr val="FFFFFF"/>
                  </a:gs>
                  <a:gs pos="100000">
                    <a:srgbClr val="FFFFFF"/>
                  </a:gs>
                </a:gsLst>
                <a:lin ang="5400000" scaled="0"/>
              </a:gradFill>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1" baseline="0" dirty="0">
                <a:gradFill>
                  <a:gsLst>
                    <a:gs pos="0">
                      <a:srgbClr val="FFFFFF"/>
                    </a:gs>
                    <a:gs pos="100000">
                      <a:srgbClr val="FFFFFF"/>
                    </a:gs>
                  </a:gsLst>
                  <a:lin ang="5400000" scaled="0"/>
                </a:gradFill>
                <a:ea typeface="Segoe UI" pitchFamily="34" charset="0"/>
                <a:cs typeface="Segoe UI" pitchFamily="34" charset="0"/>
              </a:rPr>
              <a:t>Talking points:</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aseline="0" dirty="0">
                <a:gradFill>
                  <a:gsLst>
                    <a:gs pos="0">
                      <a:srgbClr val="FFFFFF"/>
                    </a:gs>
                    <a:gs pos="100000">
                      <a:srgbClr val="FFFFFF"/>
                    </a:gs>
                  </a:gsLst>
                  <a:lin ang="5400000" scaled="0"/>
                </a:gradFill>
                <a:ea typeface="Segoe UI" pitchFamily="34" charset="0"/>
                <a:cs typeface="Segoe UI" pitchFamily="34" charset="0"/>
              </a:rPr>
              <a:t>Using the Power BI REST API library, developers can create custom “connectors” – i.e. code that integrates nearly any data source with Power BI </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gradFill>
                  <a:gsLst>
                    <a:gs pos="0">
                      <a:srgbClr val="FFFFFF"/>
                    </a:gs>
                    <a:gs pos="100000">
                      <a:srgbClr val="FFFFFF"/>
                    </a:gs>
                  </a:gsLst>
                  <a:lin ang="5400000" scaled="0"/>
                </a:gradFill>
                <a:ea typeface="Segoe UI" pitchFamily="34" charset="0"/>
                <a:cs typeface="Segoe UI" pitchFamily="34" charset="0"/>
              </a:rPr>
              <a:t>If you offer a data service, whether that’s a SaaS solution, industry-specific data, or some other type of service, a custom connector enables your customers to pull data into Power BI. This gives them more opportunity to  use your service and realize additional value</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gradFill>
                  <a:gsLst>
                    <a:gs pos="0">
                      <a:srgbClr val="FFFFFF"/>
                    </a:gs>
                    <a:gs pos="100000">
                      <a:srgbClr val="FFFFFF"/>
                    </a:gs>
                  </a:gsLst>
                  <a:lin ang="5400000" scaled="0"/>
                </a:gradFill>
                <a:ea typeface="Segoe UI" pitchFamily="34" charset="0"/>
                <a:cs typeface="Segoe UI" pitchFamily="34" charset="0"/>
              </a:rPr>
              <a:t>If you need to make data available across your organization, a custom connector can do just that in an efficient way. For example, your finance team can provide access to financial data to the appropriate users across the organization.  </a:t>
            </a:r>
            <a:endParaRPr lang="en-US" dirty="0">
              <a:gradFill>
                <a:gsLst>
                  <a:gs pos="0">
                    <a:srgbClr val="FFFFFF"/>
                  </a:gs>
                  <a:gs pos="100000">
                    <a:srgbClr val="FFFFFF"/>
                  </a:gs>
                </a:gsLst>
                <a:lin ang="5400000" scaled="0"/>
              </a:gradFill>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dirty="0">
                <a:gradFill>
                  <a:gsLst>
                    <a:gs pos="0">
                      <a:srgbClr val="FFFFFF"/>
                    </a:gs>
                    <a:gs pos="100000">
                      <a:srgbClr val="FFFFFF"/>
                    </a:gs>
                  </a:gsLst>
                  <a:lin ang="5400000" scaled="0"/>
                </a:gradFill>
                <a:cs typeface="Segoe UI" pitchFamily="34" charset="0"/>
              </a:rPr>
              <a:t>In addition to connecting your data source, Power</a:t>
            </a:r>
            <a:r>
              <a:rPr lang="en-US" baseline="0" dirty="0">
                <a:gradFill>
                  <a:gsLst>
                    <a:gs pos="0">
                      <a:srgbClr val="FFFFFF"/>
                    </a:gs>
                    <a:gs pos="100000">
                      <a:srgbClr val="FFFFFF"/>
                    </a:gs>
                  </a:gsLst>
                  <a:lin ang="5400000" scaled="0"/>
                </a:gradFill>
                <a:cs typeface="Segoe UI" pitchFamily="34" charset="0"/>
              </a:rPr>
              <a:t> BI REST APIs enable you to create and publish organizational content packs, which consist of </a:t>
            </a:r>
            <a:r>
              <a:rPr lang="en-US" sz="1200" i="0" dirty="0"/>
              <a:t>pre-built dashboards, reports, data models, embedded queries, and metadata</a:t>
            </a:r>
            <a:endParaRPr lang="en-US" i="0" dirty="0">
              <a:gradFill>
                <a:gsLst>
                  <a:gs pos="0">
                    <a:srgbClr val="FFFFFF"/>
                  </a:gs>
                  <a:gs pos="100000">
                    <a:srgbClr val="FFFFFF"/>
                  </a:gs>
                </a:gsLst>
                <a:lin ang="5400000" scaled="0"/>
              </a:gradFill>
              <a:cs typeface="Segoe UI" pitchFamily="34" charset="0"/>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cs typeface="Segoe UI" pitchFamily="34" charset="0"/>
              </a:rPr>
              <a:t>Content packs make it easier and faster for users to explore</a:t>
            </a:r>
            <a:r>
              <a:rPr lang="en-US" baseline="0" dirty="0">
                <a:gradFill>
                  <a:gsLst>
                    <a:gs pos="0">
                      <a:srgbClr val="FFFFFF"/>
                    </a:gs>
                    <a:gs pos="100000">
                      <a:srgbClr val="FFFFFF"/>
                    </a:gs>
                  </a:gsLst>
                  <a:lin ang="5400000" scaled="0"/>
                </a:gradFill>
                <a:cs typeface="Segoe UI" pitchFamily="34" charset="0"/>
              </a:rPr>
              <a:t> the data you’re providing – they get dashboards and reports that they can use immediately to drive insights</a:t>
            </a: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aseline="0" dirty="0">
                <a:gradFill>
                  <a:gsLst>
                    <a:gs pos="0">
                      <a:srgbClr val="FFFFFF"/>
                    </a:gs>
                    <a:gs pos="100000">
                      <a:srgbClr val="FFFFFF"/>
                    </a:gs>
                  </a:gsLst>
                  <a:lin ang="5400000" scaled="0"/>
                </a:gradFill>
                <a:cs typeface="Segoe UI" pitchFamily="34" charset="0"/>
              </a:rPr>
              <a:t>With connectors and content packs, users can also use data from custom sources alongside other data, giving them an even more comprehensive picture of what they need to manage</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34A55B-0232-4B2A-8DB0-D59B999B87D7}" type="datetime1">
              <a:rPr lang="en-US" smtClean="0">
                <a:solidFill>
                  <a:prstClr val="black"/>
                </a:solidFill>
              </a:rPr>
              <a:pPr/>
              <a:t>10/13/2016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980579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gradFill>
                <a:gsLst>
                  <a:gs pos="0">
                    <a:srgbClr val="FFFFFF"/>
                  </a:gs>
                  <a:gs pos="100000">
                    <a:srgbClr val="FFFFFF"/>
                  </a:gs>
                </a:gsLst>
                <a:lin ang="5400000" scaled="0"/>
              </a:gradFill>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Power BI integrates</a:t>
            </a:r>
            <a:r>
              <a:rPr lang="en-US" baseline="0" dirty="0">
                <a:gradFill>
                  <a:gsLst>
                    <a:gs pos="0">
                      <a:srgbClr val="FFFFFF"/>
                    </a:gs>
                    <a:gs pos="100000">
                      <a:srgbClr val="FFFFFF"/>
                    </a:gs>
                  </a:gsLst>
                  <a:lin ang="5400000" scaled="0"/>
                </a:gradFill>
                <a:ea typeface="Segoe UI" pitchFamily="34" charset="0"/>
                <a:cs typeface="Segoe UI" pitchFamily="34" charset="0"/>
              </a:rPr>
              <a:t> with select Azure services, enabling you to build seamless end-to-end data solutions </a:t>
            </a:r>
            <a:endParaRPr lang="en-US" dirty="0">
              <a:gradFill>
                <a:gsLst>
                  <a:gs pos="0">
                    <a:srgbClr val="FFFFFF"/>
                  </a:gs>
                  <a:gs pos="100000">
                    <a:srgbClr val="FFFFFF"/>
                  </a:gs>
                </a:gsLst>
                <a:lin ang="5400000" scaled="0"/>
              </a:gradFill>
              <a:ea typeface="Segoe UI" pitchFamily="34" charset="0"/>
              <a:cs typeface="Segoe UI" pitchFamily="34" charset="0"/>
            </a:endParaRPr>
          </a:p>
          <a:p>
            <a:pPr marL="6286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For example, Power BI</a:t>
            </a:r>
            <a:r>
              <a:rPr lang="en-US" baseline="0" dirty="0">
                <a:gradFill>
                  <a:gsLst>
                    <a:gs pos="0">
                      <a:srgbClr val="FFFFFF"/>
                    </a:gs>
                    <a:gs pos="100000">
                      <a:srgbClr val="FFFFFF"/>
                    </a:gs>
                  </a:gsLst>
                  <a:lin ang="5400000" scaled="0"/>
                </a:gradFill>
                <a:ea typeface="Segoe UI" pitchFamily="34" charset="0"/>
                <a:cs typeface="Segoe UI" pitchFamily="34" charset="0"/>
              </a:rPr>
              <a:t> integrates with SQL Database and SQL Database Auditing, making it easier to surface data from those solutions</a:t>
            </a:r>
          </a:p>
          <a:p>
            <a:pPr marL="6286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gradFill>
                  <a:gsLst>
                    <a:gs pos="0">
                      <a:srgbClr val="FFFFFF"/>
                    </a:gs>
                    <a:gs pos="100000">
                      <a:srgbClr val="FFFFFF"/>
                    </a:gs>
                  </a:gsLst>
                  <a:lin ang="5400000" scaled="0"/>
                </a:gradFill>
                <a:ea typeface="Segoe UI" pitchFamily="34" charset="0"/>
                <a:cs typeface="Segoe UI" pitchFamily="34" charset="0"/>
              </a:rPr>
              <a:t>Power BI also directly integrates with Azure Stream Analytics -  real-time data from Stream Analytics can be pushed directly into Power BI for real-time visibility via dashboards</a:t>
            </a:r>
          </a:p>
          <a:p>
            <a:pPr marL="1085850" marR="0" lvl="2"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gradFill>
                  <a:gsLst>
                    <a:gs pos="0">
                      <a:srgbClr val="FFFFFF"/>
                    </a:gs>
                    <a:gs pos="100000">
                      <a:srgbClr val="FFFFFF"/>
                    </a:gs>
                  </a:gsLst>
                  <a:lin ang="5400000" scaled="0"/>
                </a:gradFill>
                <a:ea typeface="Segoe UI" pitchFamily="34" charset="0"/>
                <a:cs typeface="Segoe UI" pitchFamily="34" charset="0"/>
              </a:rPr>
              <a:t>For example, if you have IoT devices like sensors and factory-floor machines connected to Stream Analytics, that data can be surfaced live to Power BI dashboards, so operations managers can get real-time information on the status of plant operations</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aseline="0" dirty="0">
                <a:gradFill>
                  <a:gsLst>
                    <a:gs pos="0">
                      <a:srgbClr val="FFFFFF"/>
                    </a:gs>
                    <a:gs pos="100000">
                      <a:srgbClr val="FFFFFF"/>
                    </a:gs>
                  </a:gsLst>
                  <a:lin ang="5400000" scaled="0"/>
                </a:gradFill>
                <a:ea typeface="Segoe UI" pitchFamily="34" charset="0"/>
                <a:cs typeface="Segoe UI" pitchFamily="34" charset="0"/>
              </a:rPr>
              <a:t>Integration with additional Azure services is planned, which will light up other scenarios</a:t>
            </a:r>
            <a:endParaRPr lang="en-US" sz="900" dirty="0">
              <a:gradFill>
                <a:gsLst>
                  <a:gs pos="0">
                    <a:srgbClr val="FFFFFF"/>
                  </a:gs>
                  <a:gs pos="100000">
                    <a:srgbClr val="FFFFFF"/>
                  </a:gs>
                </a:gsLst>
                <a:lin ang="5400000" scaled="0"/>
              </a:gradFill>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34A55B-0232-4B2A-8DB0-D59B999B87D7}" type="datetime1">
              <a:rPr lang="en-US" smtClean="0">
                <a:solidFill>
                  <a:prstClr val="black"/>
                </a:solidFill>
              </a:rPr>
              <a:pPr/>
              <a:t>10/13/2016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090522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32742" rtl="0" eaLnBrk="1" fontAlgn="auto" latinLnBrk="0" hangingPunct="1">
              <a:lnSpc>
                <a:spcPct val="90000"/>
              </a:lnSpc>
              <a:spcBef>
                <a:spcPts val="0"/>
              </a:spcBef>
              <a:spcAft>
                <a:spcPts val="340"/>
              </a:spcAft>
              <a:buClrTx/>
              <a:buSzTx/>
              <a:buFontTx/>
              <a:buNone/>
              <a:tabLst/>
              <a:defRPr/>
            </a:pPr>
            <a:r>
              <a:rPr lang="en-US" b="1" dirty="0"/>
              <a:t>Key message:</a:t>
            </a:r>
          </a:p>
          <a:p>
            <a:pPr marL="0" marR="0" lvl="1" indent="0" algn="l" defTabSz="932742" rtl="0" eaLnBrk="1" fontAlgn="auto" latinLnBrk="0" hangingPunct="1">
              <a:lnSpc>
                <a:spcPct val="90000"/>
              </a:lnSpc>
              <a:spcBef>
                <a:spcPts val="0"/>
              </a:spcBef>
              <a:spcAft>
                <a:spcPts val="340"/>
              </a:spcAft>
              <a:buClrTx/>
              <a:buSzTx/>
              <a:buFontTx/>
              <a:buNone/>
              <a:tabLst/>
              <a:defRPr/>
            </a:pPr>
            <a:r>
              <a:rPr lang="en-US" sz="1200" kern="1200" dirty="0">
                <a:solidFill>
                  <a:schemeClr val="tx1"/>
                </a:solidFill>
                <a:effectLst/>
                <a:latin typeface="+mn-lt"/>
                <a:ea typeface="+mn-ea"/>
                <a:cs typeface="+mn-cs"/>
              </a:rPr>
              <a:t>You can upload Excel and Power BI Desktop files from your computer, or connect to them on OneDrive for Business or OneDrive Personal</a:t>
            </a:r>
            <a:endParaRPr lang="en-US" b="1" dirty="0"/>
          </a:p>
          <a:p>
            <a:pPr marL="0" marR="0" lvl="1" indent="0" algn="l" defTabSz="932742" rtl="0" eaLnBrk="1" fontAlgn="auto" latinLnBrk="0" hangingPunct="1">
              <a:lnSpc>
                <a:spcPct val="90000"/>
              </a:lnSpc>
              <a:spcBef>
                <a:spcPts val="0"/>
              </a:spcBef>
              <a:spcAft>
                <a:spcPts val="340"/>
              </a:spcAft>
              <a:buClrTx/>
              <a:buSzTx/>
              <a:buFontTx/>
              <a:buNone/>
              <a:tabLst/>
              <a:defRPr/>
            </a:pPr>
            <a:endParaRPr lang="en-US" b="1" dirty="0"/>
          </a:p>
          <a:p>
            <a:pPr marL="0" marR="0" lvl="1" indent="0" algn="l" defTabSz="932742" rtl="0" eaLnBrk="1" fontAlgn="auto" latinLnBrk="0" hangingPunct="1">
              <a:lnSpc>
                <a:spcPct val="90000"/>
              </a:lnSpc>
              <a:spcBef>
                <a:spcPts val="0"/>
              </a:spcBef>
              <a:spcAft>
                <a:spcPts val="340"/>
              </a:spcAft>
              <a:buClrTx/>
              <a:buSzTx/>
              <a:buFontTx/>
              <a:buNone/>
              <a:tabLst/>
              <a:defRPr/>
            </a:pPr>
            <a:r>
              <a:rPr lang="en-US" b="1" dirty="0"/>
              <a:t>Talking points:</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gradFill>
                  <a:gsLst>
                    <a:gs pos="0">
                      <a:srgbClr val="FFFFFF"/>
                    </a:gs>
                    <a:gs pos="100000">
                      <a:srgbClr val="FFFFFF"/>
                    </a:gs>
                  </a:gsLst>
                  <a:lin ang="5400000" scaled="0"/>
                </a:gradFill>
                <a:ea typeface="Segoe UI" pitchFamily="34" charset="0"/>
                <a:cs typeface="Segoe UI" pitchFamily="34" charset="0"/>
              </a:rPr>
              <a:t>Excel files or Power BI Desktop files can be published directly to Power BI with one click</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gradFill>
                  <a:gsLst>
                    <a:gs pos="0">
                      <a:srgbClr val="FFFFFF"/>
                    </a:gs>
                    <a:gs pos="100000">
                      <a:srgbClr val="FFFFFF"/>
                    </a:gs>
                  </a:gsLst>
                  <a:lin ang="5400000" scaled="0"/>
                </a:gradFill>
                <a:ea typeface="Segoe UI" pitchFamily="34" charset="0"/>
                <a:cs typeface="Segoe UI" pitchFamily="34" charset="0"/>
              </a:rPr>
              <a:t>These files may content datasets, data models and reports that Power BI users can explore immediately</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Take advantage of OneDrive for Business –</a:t>
            </a:r>
            <a:r>
              <a:rPr lang="en-US" baseline="0" dirty="0">
                <a:gradFill>
                  <a:gsLst>
                    <a:gs pos="0">
                      <a:srgbClr val="FFFFFF"/>
                    </a:gs>
                    <a:gs pos="100000">
                      <a:srgbClr val="FFFFFF"/>
                    </a:gs>
                  </a:gsLst>
                  <a:lin ang="5400000" scaled="0"/>
                </a:gradFill>
                <a:ea typeface="Segoe UI" pitchFamily="34" charset="0"/>
                <a:cs typeface="Segoe UI" pitchFamily="34" charset="0"/>
              </a:rPr>
              <a:t> Excel workbooks stored in OneDrive for Business can be connected to Power BI</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aseline="0" dirty="0">
                <a:gradFill>
                  <a:gsLst>
                    <a:gs pos="0">
                      <a:srgbClr val="FFFFFF"/>
                    </a:gs>
                    <a:gs pos="100000">
                      <a:srgbClr val="FFFFFF"/>
                    </a:gs>
                  </a:gsLst>
                  <a:lin ang="5400000" scaled="0"/>
                </a:gradFill>
                <a:ea typeface="Segoe UI" pitchFamily="34" charset="0"/>
                <a:cs typeface="Segoe UI" pitchFamily="34" charset="0"/>
              </a:rPr>
              <a:t>Any time the file is updated, data is refreshed on the Power BI service</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gradFill>
                  <a:gsLst>
                    <a:gs pos="0">
                      <a:srgbClr val="FFFFFF"/>
                    </a:gs>
                    <a:gs pos="100000">
                      <a:srgbClr val="FFFFFF"/>
                    </a:gs>
                  </a:gsLst>
                  <a:lin ang="5400000" scaled="0"/>
                </a:gradFill>
                <a:ea typeface="Segoe UI" pitchFamily="34" charset="0"/>
                <a:cs typeface="Segoe UI" pitchFamily="34" charset="0"/>
              </a:rPr>
              <a:t>And as you’ll discover in a couple slides, Power BI Desktop connects to </a:t>
            </a:r>
            <a:r>
              <a:rPr lang="en-US" baseline="0" dirty="0">
                <a:gradFill>
                  <a:gsLst>
                    <a:gs pos="0">
                      <a:srgbClr val="FFFFFF"/>
                    </a:gs>
                    <a:gs pos="100000">
                      <a:srgbClr val="FFFFFF"/>
                    </a:gs>
                  </a:gsLst>
                  <a:lin ang="5400000" scaled="0"/>
                </a:gradFill>
                <a:ea typeface="Segoe UI" pitchFamily="34" charset="0"/>
                <a:cs typeface="Segoe UI" pitchFamily="34" charset="0"/>
              </a:rPr>
              <a:t>a broad variety of</a:t>
            </a:r>
            <a:r>
              <a:rPr lang="en-US" dirty="0">
                <a:gradFill>
                  <a:gsLst>
                    <a:gs pos="0">
                      <a:srgbClr val="FFFFFF"/>
                    </a:gs>
                    <a:gs pos="100000">
                      <a:srgbClr val="FFFFFF"/>
                    </a:gs>
                  </a:gsLst>
                  <a:lin ang="5400000" scaled="0"/>
                </a:gradFill>
                <a:ea typeface="Segoe UI" pitchFamily="34" charset="0"/>
                <a:cs typeface="Segoe UI" pitchFamily="34" charset="0"/>
              </a:rPr>
              <a:t> data sources,</a:t>
            </a:r>
            <a:r>
              <a:rPr lang="en-US" baseline="0" dirty="0">
                <a:gradFill>
                  <a:gsLst>
                    <a:gs pos="0">
                      <a:srgbClr val="FFFFFF"/>
                    </a:gs>
                    <a:gs pos="100000">
                      <a:srgbClr val="FFFFFF"/>
                    </a:gs>
                  </a:gsLst>
                  <a:lin ang="5400000" scaled="0"/>
                </a:gradFill>
                <a:ea typeface="Segoe UI" pitchFamily="34" charset="0"/>
                <a:cs typeface="Segoe UI" pitchFamily="34" charset="0"/>
              </a:rPr>
              <a:t> extending Power BI to an even greater range of data </a:t>
            </a:r>
            <a:endParaRPr lang="en-US" sz="900" dirty="0">
              <a:gradFill>
                <a:gsLst>
                  <a:gs pos="0">
                    <a:srgbClr val="FFFFFF"/>
                  </a:gs>
                  <a:gs pos="100000">
                    <a:srgbClr val="FFFFFF"/>
                  </a:gs>
                </a:gsLst>
                <a:lin ang="5400000" scaled="0"/>
              </a:gradFill>
              <a:ea typeface="Segoe UI" pitchFamily="34" charset="0"/>
              <a:cs typeface="Segoe UI" pitchFamily="34" charset="0"/>
            </a:endParaRPr>
          </a:p>
          <a:p>
            <a:pPr marL="171450"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1000" kern="1200" dirty="0">
                <a:solidFill>
                  <a:schemeClr val="tx1"/>
                </a:solidFill>
                <a:latin typeface="+mn-lt"/>
                <a:ea typeface="Calibri" panose="020F0502020204030204" pitchFamily="34" charset="0"/>
                <a:cs typeface="Times New Roman" panose="02020603050405020304" pitchFamily="18" charset="0"/>
              </a:rPr>
              <a:t>When you upload your files, the data gets uploaded to the cloud as well</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34A55B-0232-4B2A-8DB0-D59B999B87D7}" type="datetime1">
              <a:rPr lang="en-US" smtClean="0">
                <a:solidFill>
                  <a:prstClr val="black"/>
                </a:solidFill>
              </a:rPr>
              <a:pPr/>
              <a:t>10/13/2016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611899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Power BI Desktop</a:t>
            </a:r>
            <a:r>
              <a:rPr lang="en-US" sz="1200" kern="1200" dirty="0">
                <a:solidFill>
                  <a:schemeClr val="tx1"/>
                </a:solidFill>
                <a:effectLst/>
                <a:latin typeface="+mn-lt"/>
                <a:ea typeface="+mn-ea"/>
                <a:cs typeface="+mn-cs"/>
              </a:rPr>
              <a:t> is a </a:t>
            </a:r>
            <a:r>
              <a:rPr lang="en-US" sz="1200" b="1" kern="1200" dirty="0">
                <a:solidFill>
                  <a:schemeClr val="tx1"/>
                </a:solidFill>
                <a:effectLst/>
                <a:latin typeface="+mn-lt"/>
                <a:ea typeface="+mn-ea"/>
                <a:cs typeface="+mn-cs"/>
              </a:rPr>
              <a:t>visual data exploration and interactive reporting tool</a:t>
            </a:r>
            <a:r>
              <a:rPr lang="en-US" sz="1200" kern="1200" dirty="0">
                <a:solidFill>
                  <a:schemeClr val="tx1"/>
                </a:solidFill>
                <a:effectLst/>
                <a:latin typeface="+mn-lt"/>
                <a:ea typeface="+mn-ea"/>
                <a:cs typeface="+mn-cs"/>
              </a:rPr>
              <a:t>, providing a </a:t>
            </a:r>
            <a:r>
              <a:rPr lang="en-US" sz="1200" u="sng" kern="1200" dirty="0">
                <a:solidFill>
                  <a:schemeClr val="tx1"/>
                </a:solidFill>
                <a:effectLst/>
                <a:latin typeface="+mn-lt"/>
                <a:ea typeface="+mn-ea"/>
                <a:cs typeface="+mn-cs"/>
              </a:rPr>
              <a:t>free-form canvas</a:t>
            </a:r>
            <a:r>
              <a:rPr lang="en-US" sz="1200" kern="1200" dirty="0">
                <a:solidFill>
                  <a:schemeClr val="tx1"/>
                </a:solidFill>
                <a:effectLst/>
                <a:latin typeface="+mn-lt"/>
                <a:ea typeface="+mn-ea"/>
                <a:cs typeface="+mn-cs"/>
              </a:rPr>
              <a:t> for drag and drop exploration of your data, an extensive library of </a:t>
            </a:r>
            <a:r>
              <a:rPr lang="en-US" sz="1200" u="sng" kern="1200" dirty="0">
                <a:solidFill>
                  <a:schemeClr val="tx1"/>
                </a:solidFill>
                <a:effectLst/>
                <a:latin typeface="+mn-lt"/>
                <a:ea typeface="+mn-ea"/>
                <a:cs typeface="+mn-cs"/>
              </a:rPr>
              <a:t>interactive visualizations</a:t>
            </a:r>
            <a:r>
              <a:rPr lang="en-US" sz="1200" kern="1200" dirty="0">
                <a:solidFill>
                  <a:schemeClr val="tx1"/>
                </a:solidFill>
                <a:effectLst/>
                <a:latin typeface="+mn-lt"/>
                <a:ea typeface="+mn-ea"/>
                <a:cs typeface="+mn-cs"/>
              </a:rPr>
              <a:t>, and an authoring experience for </a:t>
            </a:r>
            <a:r>
              <a:rPr lang="en-US" sz="1200" u="sng" kern="1200" dirty="0">
                <a:solidFill>
                  <a:schemeClr val="tx1"/>
                </a:solidFill>
                <a:effectLst/>
                <a:latin typeface="+mn-lt"/>
                <a:ea typeface="+mn-ea"/>
                <a:cs typeface="+mn-cs"/>
              </a:rPr>
              <a:t>ease of report creation</a:t>
            </a:r>
            <a:r>
              <a:rPr lang="en-US" sz="1200" kern="1200" dirty="0">
                <a:solidFill>
                  <a:schemeClr val="tx1"/>
                </a:solidFill>
                <a:effectLst/>
                <a:latin typeface="+mn-lt"/>
                <a:ea typeface="+mn-ea"/>
                <a:cs typeface="+mn-cs"/>
              </a:rPr>
              <a:t> for the Power BI service. </a:t>
            </a:r>
          </a:p>
          <a:p>
            <a:pPr marL="52353" defTabSz="912992" fontAlgn="base">
              <a:spcAft>
                <a:spcPts val="1799"/>
              </a:spcAft>
              <a:buClr>
                <a:srgbClr val="107C10"/>
              </a:buClr>
            </a:pPr>
            <a:endParaRPr lang="en-US" sz="1200" kern="0" dirty="0">
              <a:ln>
                <a:solidFill>
                  <a:srgbClr val="FFFFFF">
                    <a:alpha val="0"/>
                  </a:srgbClr>
                </a:solidFill>
              </a:ln>
              <a:solidFill>
                <a:schemeClr val="tx1"/>
              </a:solidFill>
              <a:ea typeface="Segoe UI" pitchFamily="34" charset="0"/>
              <a:cs typeface="Segoe UI" pitchFamily="34" charset="0"/>
            </a:endParaRPr>
          </a:p>
          <a:p>
            <a:pPr marL="52353" defTabSz="912992" fontAlgn="base">
              <a:spcAft>
                <a:spcPts val="1799"/>
              </a:spcAft>
              <a:buClr>
                <a:srgbClr val="107C10"/>
              </a:buClr>
            </a:pPr>
            <a:r>
              <a:rPr lang="en-US" sz="1200" kern="0" dirty="0">
                <a:ln>
                  <a:solidFill>
                    <a:srgbClr val="FFFFFF">
                      <a:alpha val="0"/>
                    </a:srgbClr>
                  </a:solidFill>
                </a:ln>
                <a:solidFill>
                  <a:schemeClr val="tx1"/>
                </a:solidFill>
                <a:ea typeface="Segoe UI" pitchFamily="34" charset="0"/>
                <a:cs typeface="Segoe UI" pitchFamily="34" charset="0"/>
              </a:rPr>
              <a:t>A freely downloadable 32/64bit desktop application optimized for use the Power BI Service</a:t>
            </a:r>
          </a:p>
          <a:p>
            <a:pPr marL="52353" defTabSz="912992" fontAlgn="base">
              <a:spcAft>
                <a:spcPts val="1799"/>
              </a:spcAft>
              <a:buClr>
                <a:srgbClr val="107C10"/>
              </a:buClr>
            </a:pPr>
            <a:r>
              <a:rPr lang="en-US" sz="1200" kern="0" dirty="0">
                <a:ln>
                  <a:solidFill>
                    <a:srgbClr val="FFFFFF">
                      <a:alpha val="0"/>
                    </a:srgbClr>
                  </a:solidFill>
                </a:ln>
                <a:solidFill>
                  <a:schemeClr val="tx1"/>
                </a:solidFill>
                <a:ea typeface="Segoe UI" pitchFamily="34" charset="0"/>
                <a:cs typeface="Segoe UI" pitchFamily="34" charset="0"/>
              </a:rPr>
              <a:t>Combines the Power of Power Query, Power Pivot and Power View</a:t>
            </a:r>
          </a:p>
          <a:p>
            <a:pPr marL="52353" defTabSz="912992" fontAlgn="base">
              <a:spcAft>
                <a:spcPts val="1799"/>
              </a:spcAft>
              <a:buClr>
                <a:srgbClr val="107C10"/>
              </a:buClr>
            </a:pPr>
            <a:r>
              <a:rPr lang="en-US" sz="1200" kern="0" dirty="0">
                <a:ln>
                  <a:solidFill>
                    <a:srgbClr val="FFFFFF">
                      <a:alpha val="0"/>
                    </a:srgbClr>
                  </a:solidFill>
                </a:ln>
                <a:solidFill>
                  <a:schemeClr val="tx1"/>
                </a:solidFill>
                <a:ea typeface="Segoe UI" pitchFamily="34" charset="0"/>
                <a:cs typeface="Segoe UI" pitchFamily="34" charset="0"/>
              </a:rPr>
              <a:t>Specializing in Interactive Visualization and Analysis.</a:t>
            </a:r>
          </a:p>
          <a:p>
            <a:pPr marL="52353" defTabSz="912992" fontAlgn="base">
              <a:spcAft>
                <a:spcPts val="1799"/>
              </a:spcAft>
              <a:buClr>
                <a:srgbClr val="107C10"/>
              </a:buClr>
            </a:pPr>
            <a:r>
              <a:rPr lang="en-US" sz="1200" kern="0" dirty="0">
                <a:ln>
                  <a:solidFill>
                    <a:srgbClr val="FFFFFF">
                      <a:alpha val="0"/>
                    </a:srgbClr>
                  </a:solidFill>
                </a:ln>
                <a:solidFill>
                  <a:schemeClr val="tx1"/>
                </a:solidFill>
                <a:ea typeface="Segoe UI" pitchFamily="34" charset="0"/>
                <a:cs typeface="Segoe UI" pitchFamily="34" charset="0"/>
              </a:rPr>
              <a:t>Main output: Interactive Reports</a:t>
            </a:r>
          </a:p>
          <a:p>
            <a:pPr marL="52353" defTabSz="912992" fontAlgn="base">
              <a:spcAft>
                <a:spcPts val="1799"/>
              </a:spcAft>
              <a:buClr>
                <a:srgbClr val="107C10"/>
              </a:buClr>
            </a:pPr>
            <a:r>
              <a:rPr lang="en-US" sz="1200" kern="0" dirty="0">
                <a:ln>
                  <a:solidFill>
                    <a:srgbClr val="FFFFFF">
                      <a:alpha val="0"/>
                    </a:srgbClr>
                  </a:solidFill>
                </a:ln>
                <a:solidFill>
                  <a:schemeClr val="tx1"/>
                </a:solidFill>
                <a:ea typeface="Segoe UI" pitchFamily="34" charset="0"/>
                <a:cs typeface="Segoe UI" pitchFamily="34" charset="0"/>
              </a:rPr>
              <a:t>Effortlessly publish interactive visual reports to users of Power BI</a:t>
            </a:r>
          </a:p>
          <a:p>
            <a:pPr marL="52353" defTabSz="912992" fontAlgn="base">
              <a:spcAft>
                <a:spcPts val="1799"/>
              </a:spcAft>
              <a:buClr>
                <a:srgbClr val="107C10"/>
              </a:buClr>
            </a:pPr>
            <a:r>
              <a:rPr lang="en-US" sz="1200" kern="0" dirty="0">
                <a:ln>
                  <a:solidFill>
                    <a:srgbClr val="FFFFFF">
                      <a:alpha val="0"/>
                    </a:srgbClr>
                  </a:solidFill>
                </a:ln>
                <a:solidFill>
                  <a:schemeClr val="tx1"/>
                </a:solidFill>
                <a:ea typeface="Segoe UI" pitchFamily="34" charset="0"/>
                <a:cs typeface="Segoe UI" pitchFamily="34" charset="0"/>
              </a:rPr>
              <a:t>Updated on monthly basis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Excel 2013 is Microsoft’s premier business analyst tool – it includes rich business intelligence features (Power Query, Power Pivot, Power View, Power Map) fully integrated with the powerful ad hoc analysis capabilities and familiar features of Excel – like Pivot Tables and Excel Charting. With Excel 2013, analysts can publish Excel Workbooks to Power BI, sharing data, analysis and reports with users of Power BI.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customers who don’t have access to Excel 2013, the new Power BI Desktop can be used to import and model data, then author and publish Power BI Reports to the Power BI service. While lacking the rich analytical features of Excel, it does provide a simple solution expressly design for Power BI content creation. </a:t>
            </a:r>
            <a:endParaRPr lang="en-US" dirty="0"/>
          </a:p>
        </p:txBody>
      </p:sp>
      <p:sp>
        <p:nvSpPr>
          <p:cNvPr id="4" name="Slide Number Placeholder 3"/>
          <p:cNvSpPr>
            <a:spLocks noGrp="1"/>
          </p:cNvSpPr>
          <p:nvPr>
            <p:ph type="sldNum" sz="quarter" idx="10"/>
          </p:nvPr>
        </p:nvSpPr>
        <p:spPr/>
        <p:txBody>
          <a:bodyPr/>
          <a:lstStyle/>
          <a:p>
            <a:fld id="{02536687-5192-40E7-8597-ECEE8C4401BA}"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816588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BI is a</a:t>
            </a:r>
            <a:r>
              <a:rPr lang="en-US" baseline="0" dirty="0"/>
              <a:t> cloud based business analytics service for pulling together live views across all your data. Connecting to data that resides on premises in SQL Server Analysis Services, data from Microsoft Cloud properties like </a:t>
            </a:r>
            <a:r>
              <a:rPr lang="en-US" baseline="0" dirty="0" err="1"/>
              <a:t>Dyanmics</a:t>
            </a:r>
            <a:r>
              <a:rPr lang="en-US" baseline="0" dirty="0"/>
              <a:t> and Office 365 or from Azure data services like SQL DB, Azure Stream Analytics or from a partner solution hosted on Azure. </a:t>
            </a:r>
          </a:p>
          <a:p>
            <a:endParaRPr lang="en-US" baseline="0" dirty="0"/>
          </a:p>
          <a:p>
            <a:endParaRPr lang="en-US" baseline="0" dirty="0"/>
          </a:p>
          <a:p>
            <a:r>
              <a:rPr lang="en-US" baseline="0" dirty="0"/>
              <a:t>Other sessions:</a:t>
            </a:r>
          </a:p>
          <a:p>
            <a:r>
              <a:rPr lang="en-US" baseline="0" dirty="0" err="1"/>
              <a:t>Lawkas</a:t>
            </a:r>
            <a:r>
              <a:rPr lang="en-US" baseline="0" dirty="0"/>
              <a:t> – dev</a:t>
            </a:r>
          </a:p>
          <a:p>
            <a:r>
              <a:rPr lang="en-US" baseline="0" dirty="0"/>
              <a:t>Designer – </a:t>
            </a:r>
          </a:p>
          <a:p>
            <a:endParaRPr lang="en-US" baseline="0" dirty="0"/>
          </a:p>
          <a:p>
            <a:r>
              <a:rPr lang="en-US" baseline="0" dirty="0" err="1"/>
              <a:t>HOLs’</a:t>
            </a: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2015</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6929"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10/13/2016 10:22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2045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1B42E"/>
                </a:solidFill>
              </a:rPr>
              <a:t>1) </a:t>
            </a:r>
            <a:r>
              <a:rPr lang="en-US" sz="1200" b="1" i="0" dirty="0">
                <a:solidFill>
                  <a:srgbClr val="31B42E"/>
                </a:solidFill>
              </a:rPr>
              <a:t>Data preparation</a:t>
            </a:r>
            <a:r>
              <a:rPr lang="en-US" sz="1200" i="0" dirty="0">
                <a:solidFill>
                  <a:srgbClr val="31B42E"/>
                </a:solidFill>
              </a:rPr>
              <a:t>…. Get</a:t>
            </a:r>
            <a:r>
              <a:rPr lang="en-US" sz="1200" i="0" baseline="0" dirty="0">
                <a:solidFill>
                  <a:srgbClr val="31B42E"/>
                </a:solidFill>
              </a:rPr>
              <a:t> data, then transform and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baseline="0" dirty="0">
              <a:solidFill>
                <a:srgbClr val="31B42E"/>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a:solidFill>
                  <a:srgbClr val="31B42E"/>
                </a:solidFill>
              </a:rPr>
              <a:t>2) </a:t>
            </a:r>
            <a:r>
              <a:rPr lang="en-US" sz="1200" b="1" i="0" baseline="0" dirty="0">
                <a:solidFill>
                  <a:srgbClr val="31B42E"/>
                </a:solidFill>
              </a:rPr>
              <a:t>Exploration</a:t>
            </a:r>
            <a:r>
              <a:rPr lang="en-US" sz="1200" i="0" baseline="0" dirty="0">
                <a:solidFill>
                  <a:srgbClr val="31B42E"/>
                </a:solidFill>
              </a:rPr>
              <a:t>: Free form </a:t>
            </a:r>
            <a:r>
              <a:rPr lang="en-US" sz="1200" b="0" i="0" baseline="0" dirty="0">
                <a:solidFill>
                  <a:srgbClr val="31B42E"/>
                </a:solidFill>
              </a:rPr>
              <a:t>data exploration, canvas experience.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baseline="0" dirty="0">
              <a:solidFill>
                <a:srgbClr val="31B42E"/>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a:solidFill>
                  <a:srgbClr val="31B42E"/>
                </a:solidFill>
              </a:rPr>
              <a:t>3) </a:t>
            </a:r>
            <a:r>
              <a:rPr lang="en-US" sz="1200" b="1" i="0" baseline="0" dirty="0">
                <a:solidFill>
                  <a:srgbClr val="31B42E"/>
                </a:solidFill>
              </a:rPr>
              <a:t>Report</a:t>
            </a:r>
            <a:r>
              <a:rPr lang="en-US" sz="1200" i="0" baseline="0" dirty="0">
                <a:solidFill>
                  <a:srgbClr val="31B42E"/>
                </a:solidFill>
              </a:rPr>
              <a:t> … Create interactive reports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baseline="0" dirty="0">
              <a:solidFill>
                <a:srgbClr val="31B42E"/>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a:solidFill>
                  <a:srgbClr val="31B42E"/>
                </a:solidFill>
              </a:rPr>
              <a:t>4) </a:t>
            </a:r>
            <a:r>
              <a:rPr lang="en-US" sz="1200" b="1" i="0" baseline="0" dirty="0">
                <a:solidFill>
                  <a:srgbClr val="31B42E"/>
                </a:solidFill>
              </a:rPr>
              <a:t>Share</a:t>
            </a:r>
            <a:r>
              <a:rPr lang="en-US" sz="1200" i="0" baseline="0" dirty="0">
                <a:solidFill>
                  <a:srgbClr val="31B42E"/>
                </a:solidFill>
              </a:rPr>
              <a:t> </a:t>
            </a:r>
            <a:r>
              <a:rPr lang="en-US" sz="1200" b="1" i="0" baseline="0" dirty="0">
                <a:solidFill>
                  <a:srgbClr val="31B42E"/>
                </a:solidFill>
              </a:rPr>
              <a:t>and collaborate </a:t>
            </a:r>
            <a:r>
              <a:rPr lang="en-US" sz="1200" i="0" baseline="0" dirty="0">
                <a:solidFill>
                  <a:srgbClr val="31B42E"/>
                </a:solidFill>
              </a:rPr>
              <a:t>with Power BI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baseline="0" dirty="0">
              <a:solidFill>
                <a:srgbClr val="31B42E"/>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rgbClr val="31B42E"/>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31B42E"/>
                </a:solidFill>
              </a:rPr>
              <a:t>Power BI Desktop is a free desktop companion application for the Power BI service. It</a:t>
            </a:r>
            <a:r>
              <a:rPr lang="en-US" sz="1200" i="0" baseline="0" dirty="0">
                <a:solidFill>
                  <a:srgbClr val="31B42E"/>
                </a:solidFill>
              </a:rPr>
              <a:t> enables </a:t>
            </a:r>
            <a:r>
              <a:rPr lang="en-US" sz="1200" i="0" dirty="0">
                <a:solidFill>
                  <a:srgbClr val="31B42E"/>
                </a:solidFill>
              </a:rPr>
              <a:t>visual data exploration and report-authoring</a:t>
            </a:r>
            <a:r>
              <a:rPr lang="en-US" sz="1200" i="0" baseline="0" dirty="0">
                <a:solidFill>
                  <a:srgbClr val="31B42E"/>
                </a:solidFill>
              </a:rPr>
              <a:t>. Complementary to Excel</a:t>
            </a:r>
            <a:r>
              <a:rPr lang="en-US" sz="1200" i="0" baseline="0" dirty="0">
                <a:solidFill>
                  <a:schemeClr val="tx1"/>
                </a:solidFill>
              </a:rPr>
              <a:t>, it c</a:t>
            </a:r>
            <a:r>
              <a:rPr lang="en-US" sz="1200" dirty="0"/>
              <a:t>ombines the capabilities of Power Query, Power Pivot &amp; Power View</a:t>
            </a:r>
            <a:r>
              <a:rPr lang="en-US" sz="1200" baseline="0" dirty="0"/>
              <a:t> into a single interface. </a:t>
            </a:r>
            <a:endParaRPr lang="en-US" sz="1200" dirty="0"/>
          </a:p>
          <a:p>
            <a:endParaRPr lang="en-US" sz="1200" i="0" dirty="0">
              <a:solidFill>
                <a:srgbClr val="31B42E"/>
              </a:solidFill>
            </a:endParaRPr>
          </a:p>
          <a:p>
            <a:pPr marL="0" indent="0">
              <a:buFont typeface="Arial" panose="020B0604020202020204" pitchFamily="34" charset="0"/>
              <a:buNone/>
            </a:pPr>
            <a:r>
              <a:rPr lang="en-GB" sz="1200" baseline="0" dirty="0">
                <a:solidFill>
                  <a:schemeClr val="tx2"/>
                </a:solidFill>
              </a:rPr>
              <a:t>With Power BI Desktop, you can:</a:t>
            </a:r>
            <a:endParaRPr lang="en-GB" sz="1200" dirty="0">
              <a:solidFill>
                <a:schemeClr val="tx2"/>
              </a:solidFill>
            </a:endParaRPr>
          </a:p>
          <a:p>
            <a:pPr marL="171450" indent="-171450">
              <a:buFont typeface="Arial" panose="020B0604020202020204" pitchFamily="34" charset="0"/>
              <a:buChar char="•"/>
            </a:pPr>
            <a:r>
              <a:rPr lang="en-GB" sz="1200" dirty="0">
                <a:solidFill>
                  <a:schemeClr val="tx2"/>
                </a:solidFill>
              </a:rPr>
              <a:t>Acquire and prepare data using extensive query capabilities</a:t>
            </a:r>
          </a:p>
          <a:p>
            <a:pPr marL="171450" lvl="0" indent="-171450">
              <a:buFont typeface="Arial" panose="020B0604020202020204" pitchFamily="34" charset="0"/>
              <a:buChar char="•"/>
            </a:pPr>
            <a:r>
              <a:rPr lang="en-GB" sz="1200" dirty="0">
                <a:solidFill>
                  <a:schemeClr val="tx2"/>
                </a:solidFill>
              </a:rPr>
              <a:t>Manipulation</a:t>
            </a:r>
            <a:r>
              <a:rPr lang="en-GB" sz="1200" baseline="0" dirty="0">
                <a:solidFill>
                  <a:schemeClr val="tx2"/>
                </a:solidFill>
              </a:rPr>
              <a:t> and consolidation of m</a:t>
            </a:r>
            <a:r>
              <a:rPr lang="en-GB" sz="1200" dirty="0">
                <a:solidFill>
                  <a:schemeClr val="tx2"/>
                </a:solidFill>
              </a:rPr>
              <a:t>ultiple</a:t>
            </a:r>
            <a:r>
              <a:rPr lang="en-GB" sz="1200" baseline="0" dirty="0">
                <a:solidFill>
                  <a:schemeClr val="tx2"/>
                </a:solidFill>
              </a:rPr>
              <a:t> data sources is performed in Power BI Desktop – this enables Power BI service users to use data from multiple sources in a single report</a:t>
            </a:r>
            <a:endParaRPr lang="en-GB" sz="1200" dirty="0">
              <a:solidFill>
                <a:schemeClr val="tx2"/>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Establish data structure, then transform and analyze data</a:t>
            </a:r>
            <a:endParaRPr lang="en-GB" sz="1200" dirty="0">
              <a:solidFill>
                <a:schemeClr val="tx2"/>
              </a:solidFill>
            </a:endParaRPr>
          </a:p>
          <a:p>
            <a:pPr marL="171450" indent="-171450">
              <a:buFont typeface="Arial" panose="020B0604020202020204" pitchFamily="34" charset="0"/>
              <a:buChar char="•"/>
            </a:pPr>
            <a:r>
              <a:rPr lang="en-GB" sz="1200" dirty="0">
                <a:solidFill>
                  <a:schemeClr val="tx2"/>
                </a:solidFill>
              </a:rPr>
              <a:t>Visualize and explore your data in new ways </a:t>
            </a:r>
            <a:r>
              <a:rPr lang="en-US" sz="1200" dirty="0">
                <a:solidFill>
                  <a:schemeClr val="tx2"/>
                </a:solidFill>
              </a:rPr>
              <a:t>through a freeform drag-and-drop canvas</a:t>
            </a:r>
            <a:endParaRPr lang="en-GB" sz="1200" dirty="0">
              <a:solidFill>
                <a:schemeClr val="tx2"/>
              </a:solidFill>
            </a:endParaRPr>
          </a:p>
          <a:p>
            <a:pPr marL="171450" indent="-171450">
              <a:buFont typeface="Arial" panose="020B0604020202020204" pitchFamily="34" charset="0"/>
              <a:buChar char="•"/>
            </a:pPr>
            <a:r>
              <a:rPr lang="en-US" sz="1200" dirty="0">
                <a:solidFill>
                  <a:schemeClr val="tx2"/>
                </a:solidFill>
              </a:rPr>
              <a:t>Author reports with a broad range of modern data visualizations</a:t>
            </a:r>
          </a:p>
          <a:p>
            <a:pPr marL="171450" indent="-171450">
              <a:buFont typeface="Arial" panose="020B0604020202020204" pitchFamily="34" charset="0"/>
              <a:buChar char="•"/>
            </a:pPr>
            <a:r>
              <a:rPr lang="en-US" sz="1200" dirty="0">
                <a:solidFill>
                  <a:schemeClr val="tx2"/>
                </a:solidFill>
              </a:rPr>
              <a:t>Publish beautiful, interactive reports directly to powerbi.com</a:t>
            </a:r>
            <a:endParaRPr lang="en-US" sz="1400" dirty="0">
              <a:solidFill>
                <a:schemeClr val="tx2"/>
              </a:solidFill>
            </a:endParaRPr>
          </a:p>
          <a:p>
            <a:pPr marL="171450" indent="-171450">
              <a:buFont typeface="Arial" panose="020B0604020202020204" pitchFamily="34" charset="0"/>
              <a:buChar char="•"/>
            </a:pPr>
            <a:r>
              <a:rPr lang="en-US" sz="1200" dirty="0">
                <a:solidFill>
                  <a:schemeClr val="tx2"/>
                </a:solidFill>
              </a:rPr>
              <a:t>Securely share reports through unique, curated content library approach</a:t>
            </a:r>
            <a:endParaRPr lang="en-US" sz="1400" dirty="0">
              <a:solidFill>
                <a:schemeClr val="tx2"/>
              </a:solidFill>
            </a:endParaRPr>
          </a:p>
        </p:txBody>
      </p:sp>
      <p:sp>
        <p:nvSpPr>
          <p:cNvPr id="4" name="Slide Number Placeholder 3"/>
          <p:cNvSpPr>
            <a:spLocks noGrp="1"/>
          </p:cNvSpPr>
          <p:nvPr>
            <p:ph type="sldNum" sz="quarter" idx="10"/>
          </p:nvPr>
        </p:nvSpPr>
        <p:spPr/>
        <p:txBody>
          <a:bodyPr/>
          <a:lstStyle/>
          <a:p>
            <a:fld id="{075C3270-D5B6-4AE0-BFEC-3BB548CBAE0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767401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Purpose of this presentation: </a:t>
            </a:r>
            <a:r>
              <a:rPr lang="en-US" baseline="0" dirty="0"/>
              <a:t>Describe the capabilities and value of Power BI (the service, Power BI Desktop and APIs)</a:t>
            </a:r>
          </a:p>
          <a:p>
            <a:r>
              <a:rPr lang="en-US" b="1" dirty="0"/>
              <a:t>Target audience:</a:t>
            </a:r>
            <a:r>
              <a:rPr lang="en-US" b="1" baseline="0" dirty="0"/>
              <a:t> </a:t>
            </a:r>
            <a:r>
              <a:rPr lang="en-US" baseline="0" dirty="0"/>
              <a:t>Power BI Technical Decision Makers - inclusive of BI analysts and BI-focused IT professionals </a:t>
            </a:r>
          </a:p>
          <a:p>
            <a:endParaRPr lang="en-US" dirty="0"/>
          </a:p>
        </p:txBody>
      </p:sp>
      <p:sp>
        <p:nvSpPr>
          <p:cNvPr id="4" name="Slide Number Placeholder 3"/>
          <p:cNvSpPr>
            <a:spLocks noGrp="1"/>
          </p:cNvSpPr>
          <p:nvPr>
            <p:ph type="sldNum" sz="quarter" idx="10"/>
          </p:nvPr>
        </p:nvSpPr>
        <p:spPr/>
        <p:txBody>
          <a:bodyPr/>
          <a:lstStyle/>
          <a:p>
            <a:fld id="{075C3270-D5B6-4AE0-BFEC-3BB548CBAE0E}" type="slidenum">
              <a:rPr lang="en-US" smtClean="0"/>
              <a:t>8</a:t>
            </a:fld>
            <a:endParaRPr lang="en-US"/>
          </a:p>
        </p:txBody>
      </p:sp>
    </p:spTree>
    <p:extLst>
      <p:ext uri="{BB962C8B-B14F-4D97-AF65-F5344CB8AC3E}">
        <p14:creationId xmlns:p14="http://schemas.microsoft.com/office/powerpoint/2010/main" val="661150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Key message: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Power BI Desktop allows you to connect to </a:t>
            </a:r>
            <a:r>
              <a:rPr lang="en-US" baseline="0" dirty="0"/>
              <a:t>data sources beyond what powerbi.com supports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Talking points:</a:t>
            </a:r>
          </a:p>
          <a:p>
            <a:pPr marL="171450" lvl="0" indent="-171450">
              <a:buFont typeface="Arial" panose="020B0604020202020204" pitchFamily="34" charset="0"/>
              <a:buChar char="•"/>
            </a:pPr>
            <a:r>
              <a:rPr lang="en-US" baseline="0" dirty="0"/>
              <a:t>The four major categories of data source are files, databases, Azure services and other</a:t>
            </a:r>
          </a:p>
          <a:p>
            <a:pPr marL="171450" lvl="0" indent="-171450">
              <a:buFont typeface="Arial" panose="020B0604020202020204" pitchFamily="34" charset="0"/>
              <a:buChar char="•"/>
            </a:pPr>
            <a:r>
              <a:rPr lang="en-US" sz="1200" baseline="0" dirty="0"/>
              <a:t>Power BI Desktop supports a number of data sources that other competing services do not</a:t>
            </a:r>
            <a:endParaRPr lang="en-US" baseline="0" dirty="0"/>
          </a:p>
          <a:p>
            <a:pPr marL="171450" indent="-171450">
              <a:buFont typeface="Arial" panose="020B0604020202020204" pitchFamily="34" charset="0"/>
              <a:buChar char="•"/>
            </a:pPr>
            <a:r>
              <a:rPr lang="en-GB" sz="1200" dirty="0"/>
              <a:t>Navigate data quickly with in-memory processing that optimizes performance </a:t>
            </a:r>
          </a:p>
          <a:p>
            <a:pPr marL="171450" indent="-171450">
              <a:buFont typeface="Arial" panose="020B0604020202020204" pitchFamily="34" charset="0"/>
              <a:buChar char="•"/>
            </a:pPr>
            <a:r>
              <a:rPr lang="en-GB" sz="1200" dirty="0"/>
              <a:t>Pare down datasets to only what’s needed by editing queries before data </a:t>
            </a:r>
            <a:r>
              <a:rPr lang="en-US" sz="1200" dirty="0"/>
              <a:t>is loaded to Power BI Desktop</a:t>
            </a:r>
          </a:p>
        </p:txBody>
      </p:sp>
      <p:sp>
        <p:nvSpPr>
          <p:cNvPr id="4" name="Slide Number Placeholder 3"/>
          <p:cNvSpPr>
            <a:spLocks noGrp="1"/>
          </p:cNvSpPr>
          <p:nvPr>
            <p:ph type="sldNum" sz="quarter" idx="10"/>
          </p:nvPr>
        </p:nvSpPr>
        <p:spPr/>
        <p:txBody>
          <a:bodyPr/>
          <a:lstStyle/>
          <a:p>
            <a:fld id="{075C3270-D5B6-4AE0-BFEC-3BB548CBAE0E}" type="slidenum">
              <a:rPr lang="en-US" smtClean="0"/>
              <a:t>36</a:t>
            </a:fld>
            <a:endParaRPr lang="en-US"/>
          </a:p>
        </p:txBody>
      </p:sp>
    </p:spTree>
    <p:extLst>
      <p:ext uri="{BB962C8B-B14F-4D97-AF65-F5344CB8AC3E}">
        <p14:creationId xmlns:p14="http://schemas.microsoft.com/office/powerpoint/2010/main" val="3049891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Key message: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Power BI Desktop allows you to connect to </a:t>
            </a:r>
            <a:r>
              <a:rPr lang="en-US" baseline="0" dirty="0"/>
              <a:t>data sources beyond what powerbi.com supports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Talking points:</a:t>
            </a:r>
          </a:p>
          <a:p>
            <a:pPr marL="171450" lvl="0" indent="-171450">
              <a:buFont typeface="Arial" panose="020B0604020202020204" pitchFamily="34" charset="0"/>
              <a:buChar char="•"/>
            </a:pPr>
            <a:r>
              <a:rPr lang="en-US" baseline="0" dirty="0"/>
              <a:t>The four major categories of data source are files, databases, Azure services and other</a:t>
            </a:r>
          </a:p>
          <a:p>
            <a:pPr marL="171450" lvl="0" indent="-171450">
              <a:buFont typeface="Arial" panose="020B0604020202020204" pitchFamily="34" charset="0"/>
              <a:buChar char="•"/>
            </a:pPr>
            <a:r>
              <a:rPr lang="en-US" sz="1200" baseline="0" dirty="0"/>
              <a:t>Power BI Desktop supports a number of data sources that other competing services do not</a:t>
            </a:r>
            <a:endParaRPr lang="en-US" baseline="0" dirty="0"/>
          </a:p>
          <a:p>
            <a:pPr marL="171450" indent="-171450">
              <a:buFont typeface="Arial" panose="020B0604020202020204" pitchFamily="34" charset="0"/>
              <a:buChar char="•"/>
            </a:pPr>
            <a:r>
              <a:rPr lang="en-GB" sz="1200" dirty="0"/>
              <a:t>Navigate data quickly with in-memory processing that optimizes performance </a:t>
            </a:r>
          </a:p>
          <a:p>
            <a:pPr marL="171450" indent="-171450">
              <a:buFont typeface="Arial" panose="020B0604020202020204" pitchFamily="34" charset="0"/>
              <a:buChar char="•"/>
            </a:pPr>
            <a:r>
              <a:rPr lang="en-GB" sz="1200" dirty="0"/>
              <a:t>Pare down datasets to only what’s needed by editing queries before data </a:t>
            </a:r>
            <a:r>
              <a:rPr lang="en-US" sz="1200" dirty="0"/>
              <a:t>is loaded to Power BI Desktop</a:t>
            </a:r>
          </a:p>
        </p:txBody>
      </p:sp>
      <p:sp>
        <p:nvSpPr>
          <p:cNvPr id="4" name="Slide Number Placeholder 3"/>
          <p:cNvSpPr>
            <a:spLocks noGrp="1"/>
          </p:cNvSpPr>
          <p:nvPr>
            <p:ph type="sldNum" sz="quarter" idx="10"/>
          </p:nvPr>
        </p:nvSpPr>
        <p:spPr/>
        <p:txBody>
          <a:bodyPr/>
          <a:lstStyle/>
          <a:p>
            <a:fld id="{075C3270-D5B6-4AE0-BFEC-3BB548CBAE0E}" type="slidenum">
              <a:rPr lang="en-US" smtClean="0"/>
              <a:t>37</a:t>
            </a:fld>
            <a:endParaRPr lang="en-US"/>
          </a:p>
        </p:txBody>
      </p:sp>
    </p:spTree>
    <p:extLst>
      <p:ext uri="{BB962C8B-B14F-4D97-AF65-F5344CB8AC3E}">
        <p14:creationId xmlns:p14="http://schemas.microsoft.com/office/powerpoint/2010/main" val="3122964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Key message: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Power BI Desktop allows you to connect to </a:t>
            </a:r>
            <a:r>
              <a:rPr lang="en-US" baseline="0" dirty="0"/>
              <a:t>data sources beyond what powerbi.com supports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Talking points:</a:t>
            </a:r>
          </a:p>
          <a:p>
            <a:pPr marL="171450" lvl="0" indent="-171450">
              <a:buFont typeface="Arial" panose="020B0604020202020204" pitchFamily="34" charset="0"/>
              <a:buChar char="•"/>
            </a:pPr>
            <a:r>
              <a:rPr lang="en-US" baseline="0" dirty="0"/>
              <a:t>The four major categories of data source are files, databases, Azure services and other</a:t>
            </a:r>
          </a:p>
          <a:p>
            <a:pPr marL="171450" lvl="0" indent="-171450">
              <a:buFont typeface="Arial" panose="020B0604020202020204" pitchFamily="34" charset="0"/>
              <a:buChar char="•"/>
            </a:pPr>
            <a:r>
              <a:rPr lang="en-US" sz="1200" baseline="0" dirty="0"/>
              <a:t>Power BI Desktop supports a number of data sources that other competing services do not</a:t>
            </a:r>
            <a:endParaRPr lang="en-US" baseline="0" dirty="0"/>
          </a:p>
          <a:p>
            <a:pPr marL="171450" indent="-171450">
              <a:buFont typeface="Arial" panose="020B0604020202020204" pitchFamily="34" charset="0"/>
              <a:buChar char="•"/>
            </a:pPr>
            <a:r>
              <a:rPr lang="en-GB" sz="1200" dirty="0"/>
              <a:t>Navigate data quickly with in-memory processing that optimizes performance </a:t>
            </a:r>
          </a:p>
          <a:p>
            <a:pPr marL="171450" indent="-171450">
              <a:buFont typeface="Arial" panose="020B0604020202020204" pitchFamily="34" charset="0"/>
              <a:buChar char="•"/>
            </a:pPr>
            <a:r>
              <a:rPr lang="en-GB" sz="1200" dirty="0"/>
              <a:t>Pare down datasets to only what’s needed by editing queries before data </a:t>
            </a:r>
            <a:r>
              <a:rPr lang="en-US" sz="1200" dirty="0"/>
              <a:t>is loaded to Power BI Desktop</a:t>
            </a:r>
          </a:p>
        </p:txBody>
      </p:sp>
      <p:sp>
        <p:nvSpPr>
          <p:cNvPr id="4" name="Slide Number Placeholder 3"/>
          <p:cNvSpPr>
            <a:spLocks noGrp="1"/>
          </p:cNvSpPr>
          <p:nvPr>
            <p:ph type="sldNum" sz="quarter" idx="10"/>
          </p:nvPr>
        </p:nvSpPr>
        <p:spPr/>
        <p:txBody>
          <a:bodyPr/>
          <a:lstStyle/>
          <a:p>
            <a:fld id="{075C3270-D5B6-4AE0-BFEC-3BB548CBAE0E}" type="slidenum">
              <a:rPr lang="en-US" smtClean="0"/>
              <a:t>38</a:t>
            </a:fld>
            <a:endParaRPr lang="en-US"/>
          </a:p>
        </p:txBody>
      </p:sp>
    </p:spTree>
    <p:extLst>
      <p:ext uri="{BB962C8B-B14F-4D97-AF65-F5344CB8AC3E}">
        <p14:creationId xmlns:p14="http://schemas.microsoft.com/office/powerpoint/2010/main" val="3303656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Key message: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Power BI Desktop allows you to connect to </a:t>
            </a:r>
            <a:r>
              <a:rPr lang="en-US" baseline="0" dirty="0"/>
              <a:t>data sources beyond what powerbi.com supports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Talking points:</a:t>
            </a:r>
          </a:p>
          <a:p>
            <a:pPr marL="171450" lvl="0" indent="-171450">
              <a:buFont typeface="Arial" panose="020B0604020202020204" pitchFamily="34" charset="0"/>
              <a:buChar char="•"/>
            </a:pPr>
            <a:r>
              <a:rPr lang="en-US" baseline="0" dirty="0"/>
              <a:t>The four major categories of data source are files, databases, Azure services and other</a:t>
            </a:r>
          </a:p>
          <a:p>
            <a:pPr marL="171450" lvl="0" indent="-171450">
              <a:buFont typeface="Arial" panose="020B0604020202020204" pitchFamily="34" charset="0"/>
              <a:buChar char="•"/>
            </a:pPr>
            <a:r>
              <a:rPr lang="en-US" sz="1200" baseline="0" dirty="0"/>
              <a:t>Power BI Desktop supports a number of data sources that other competing services do not</a:t>
            </a:r>
            <a:endParaRPr lang="en-US" baseline="0" dirty="0"/>
          </a:p>
          <a:p>
            <a:pPr marL="171450" indent="-171450">
              <a:buFont typeface="Arial" panose="020B0604020202020204" pitchFamily="34" charset="0"/>
              <a:buChar char="•"/>
            </a:pPr>
            <a:r>
              <a:rPr lang="en-GB" sz="1200" dirty="0"/>
              <a:t>Navigate data quickly with in-memory processing that optimizes performance </a:t>
            </a:r>
          </a:p>
          <a:p>
            <a:pPr marL="171450" indent="-171450">
              <a:buFont typeface="Arial" panose="020B0604020202020204" pitchFamily="34" charset="0"/>
              <a:buChar char="•"/>
            </a:pPr>
            <a:r>
              <a:rPr lang="en-GB" sz="1200" dirty="0"/>
              <a:t>Pare down datasets to only what’s needed by editing queries before data </a:t>
            </a:r>
            <a:r>
              <a:rPr lang="en-US" sz="1200" dirty="0"/>
              <a:t>is loaded to Power BI Desktop</a:t>
            </a:r>
          </a:p>
        </p:txBody>
      </p:sp>
      <p:sp>
        <p:nvSpPr>
          <p:cNvPr id="4" name="Slide Number Placeholder 3"/>
          <p:cNvSpPr>
            <a:spLocks noGrp="1"/>
          </p:cNvSpPr>
          <p:nvPr>
            <p:ph type="sldNum" sz="quarter" idx="10"/>
          </p:nvPr>
        </p:nvSpPr>
        <p:spPr/>
        <p:txBody>
          <a:bodyPr/>
          <a:lstStyle/>
          <a:p>
            <a:fld id="{075C3270-D5B6-4AE0-BFEC-3BB548CBAE0E}" type="slidenum">
              <a:rPr lang="en-US" smtClean="0"/>
              <a:t>39</a:t>
            </a:fld>
            <a:endParaRPr lang="en-US"/>
          </a:p>
        </p:txBody>
      </p:sp>
    </p:spTree>
    <p:extLst>
      <p:ext uri="{BB962C8B-B14F-4D97-AF65-F5344CB8AC3E}">
        <p14:creationId xmlns:p14="http://schemas.microsoft.com/office/powerpoint/2010/main" val="3423473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Key message: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Power BI Desktop allows you to connect to </a:t>
            </a:r>
            <a:r>
              <a:rPr lang="en-US" baseline="0" dirty="0"/>
              <a:t>data sources beyond what powerbi.com supports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Talking points:</a:t>
            </a:r>
          </a:p>
          <a:p>
            <a:pPr marL="171450" lvl="0" indent="-171450">
              <a:buFont typeface="Arial" panose="020B0604020202020204" pitchFamily="34" charset="0"/>
              <a:buChar char="•"/>
            </a:pPr>
            <a:r>
              <a:rPr lang="en-US" baseline="0" dirty="0"/>
              <a:t>The four major categories of data source are files, databases, Azure services and other</a:t>
            </a:r>
          </a:p>
          <a:p>
            <a:pPr marL="171450" lvl="0" indent="-171450">
              <a:buFont typeface="Arial" panose="020B0604020202020204" pitchFamily="34" charset="0"/>
              <a:buChar char="•"/>
            </a:pPr>
            <a:r>
              <a:rPr lang="en-US" sz="1200" baseline="0" dirty="0"/>
              <a:t>Power BI Desktop supports a number of data sources that other competing services do not</a:t>
            </a:r>
            <a:endParaRPr lang="en-US" baseline="0" dirty="0"/>
          </a:p>
          <a:p>
            <a:pPr marL="171450" indent="-171450">
              <a:buFont typeface="Arial" panose="020B0604020202020204" pitchFamily="34" charset="0"/>
              <a:buChar char="•"/>
            </a:pPr>
            <a:r>
              <a:rPr lang="en-GB" sz="1200" dirty="0"/>
              <a:t>Navigate data quickly with in-memory processing that optimizes performance </a:t>
            </a:r>
          </a:p>
          <a:p>
            <a:pPr marL="171450" indent="-171450">
              <a:buFont typeface="Arial" panose="020B0604020202020204" pitchFamily="34" charset="0"/>
              <a:buChar char="•"/>
            </a:pPr>
            <a:r>
              <a:rPr lang="en-GB" sz="1200" dirty="0"/>
              <a:t>Pare down datasets to only what’s needed by editing queries before data </a:t>
            </a:r>
            <a:r>
              <a:rPr lang="en-US" sz="1200" dirty="0"/>
              <a:t>is loaded to Power BI Desktop</a:t>
            </a:r>
          </a:p>
        </p:txBody>
      </p:sp>
      <p:sp>
        <p:nvSpPr>
          <p:cNvPr id="4" name="Slide Number Placeholder 3"/>
          <p:cNvSpPr>
            <a:spLocks noGrp="1"/>
          </p:cNvSpPr>
          <p:nvPr>
            <p:ph type="sldNum" sz="quarter" idx="10"/>
          </p:nvPr>
        </p:nvSpPr>
        <p:spPr/>
        <p:txBody>
          <a:bodyPr/>
          <a:lstStyle/>
          <a:p>
            <a:fld id="{075C3270-D5B6-4AE0-BFEC-3BB548CBAE0E}" type="slidenum">
              <a:rPr lang="en-US" smtClean="0"/>
              <a:t>40</a:t>
            </a:fld>
            <a:endParaRPr lang="en-US"/>
          </a:p>
        </p:txBody>
      </p:sp>
    </p:spTree>
    <p:extLst>
      <p:ext uri="{BB962C8B-B14F-4D97-AF65-F5344CB8AC3E}">
        <p14:creationId xmlns:p14="http://schemas.microsoft.com/office/powerpoint/2010/main" val="918892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Key message: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Power BI Desktop allows you to connect to </a:t>
            </a:r>
            <a:r>
              <a:rPr lang="en-US" baseline="0" dirty="0"/>
              <a:t>data sources beyond what powerbi.com supports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Talking points:</a:t>
            </a:r>
          </a:p>
          <a:p>
            <a:pPr marL="171450" lvl="0" indent="-171450">
              <a:buFont typeface="Arial" panose="020B0604020202020204" pitchFamily="34" charset="0"/>
              <a:buChar char="•"/>
            </a:pPr>
            <a:r>
              <a:rPr lang="en-US" baseline="0" dirty="0"/>
              <a:t>The four major categories of data source are files, databases, Azure services and other</a:t>
            </a:r>
          </a:p>
          <a:p>
            <a:pPr marL="171450" lvl="0" indent="-171450">
              <a:buFont typeface="Arial" panose="020B0604020202020204" pitchFamily="34" charset="0"/>
              <a:buChar char="•"/>
            </a:pPr>
            <a:r>
              <a:rPr lang="en-US" sz="1200" baseline="0" dirty="0"/>
              <a:t>Power BI Desktop supports a number of data sources that other competing services do not</a:t>
            </a:r>
            <a:endParaRPr lang="en-US" baseline="0" dirty="0"/>
          </a:p>
          <a:p>
            <a:pPr marL="171450" indent="-171450">
              <a:buFont typeface="Arial" panose="020B0604020202020204" pitchFamily="34" charset="0"/>
              <a:buChar char="•"/>
            </a:pPr>
            <a:r>
              <a:rPr lang="en-GB" sz="1200" dirty="0"/>
              <a:t>Navigate data quickly with in-memory processing that optimizes performance </a:t>
            </a:r>
          </a:p>
          <a:p>
            <a:pPr marL="171450" indent="-171450">
              <a:buFont typeface="Arial" panose="020B0604020202020204" pitchFamily="34" charset="0"/>
              <a:buChar char="•"/>
            </a:pPr>
            <a:r>
              <a:rPr lang="en-GB" sz="1200" dirty="0"/>
              <a:t>Pare down datasets to only what’s needed by editing queries before data </a:t>
            </a:r>
            <a:r>
              <a:rPr lang="en-US" sz="1200" dirty="0"/>
              <a:t>is loaded to Power BI Desktop</a:t>
            </a:r>
          </a:p>
        </p:txBody>
      </p:sp>
      <p:sp>
        <p:nvSpPr>
          <p:cNvPr id="4" name="Slide Number Placeholder 3"/>
          <p:cNvSpPr>
            <a:spLocks noGrp="1"/>
          </p:cNvSpPr>
          <p:nvPr>
            <p:ph type="sldNum" sz="quarter" idx="10"/>
          </p:nvPr>
        </p:nvSpPr>
        <p:spPr/>
        <p:txBody>
          <a:bodyPr/>
          <a:lstStyle/>
          <a:p>
            <a:fld id="{075C3270-D5B6-4AE0-BFEC-3BB548CBAE0E}" type="slidenum">
              <a:rPr lang="en-US" smtClean="0"/>
              <a:t>41</a:t>
            </a:fld>
            <a:endParaRPr lang="en-US"/>
          </a:p>
        </p:txBody>
      </p:sp>
    </p:spTree>
    <p:extLst>
      <p:ext uri="{BB962C8B-B14F-4D97-AF65-F5344CB8AC3E}">
        <p14:creationId xmlns:p14="http://schemas.microsoft.com/office/powerpoint/2010/main" val="4008158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algn="l" defTabSz="914400">
              <a:lnSpc>
                <a:spcPct val="90000"/>
              </a:lnSpc>
              <a:spcAft>
                <a:spcPts val="333"/>
              </a:spcAft>
              <a:buNone/>
            </a:pPr>
            <a:endParaRPr lang="en-US" dirty="0"/>
          </a:p>
        </p:txBody>
      </p:sp>
      <p:sp>
        <p:nvSpPr>
          <p:cNvPr id="6" name="Date Placeholder 5"/>
          <p:cNvSpPr>
            <a:spLocks noGrp="1"/>
          </p:cNvSpPr>
          <p:nvPr>
            <p:ph type="dt" idx="12"/>
          </p:nvPr>
        </p:nvSpPr>
        <p:spPr/>
        <p:txBody>
          <a:bodyPr/>
          <a:lstStyle/>
          <a:p>
            <a:pPr defTabSz="914400"/>
            <a:fld id="{DD5E5680-2C73-4D63-9E5C-9C4214A70AAB}" type="datetime1">
              <a:rPr lang="en-US" smtClean="0">
                <a:solidFill>
                  <a:prstClr val="black"/>
                </a:solidFill>
              </a:rPr>
              <a:t>10/13/2016</a:t>
            </a:fld>
            <a:endParaRPr lang="en-US">
              <a:solidFill>
                <a:prstClr val="black"/>
              </a:solidFill>
            </a:endParaRPr>
          </a:p>
        </p:txBody>
      </p:sp>
      <p:sp>
        <p:nvSpPr>
          <p:cNvPr id="7" name="Slide Number Placeholder 6"/>
          <p:cNvSpPr>
            <a:spLocks noGrp="1"/>
          </p:cNvSpPr>
          <p:nvPr>
            <p:ph type="sldNum" sz="quarter" idx="13"/>
          </p:nvPr>
        </p:nvSpPr>
        <p:spPr/>
        <p:txBody>
          <a:bodyPr/>
          <a:lstStyle/>
          <a:p>
            <a:pPr defTabSz="914400"/>
            <a:fld id="{B4008EB6-D09E-4580-8CD6-DDB14511944F}" type="slidenum">
              <a:rPr lang="en-US">
                <a:solidFill>
                  <a:prstClr val="black"/>
                </a:solidFill>
              </a:rPr>
              <a:pPr defTabSz="914400"/>
              <a:t>42</a:t>
            </a:fld>
            <a:endParaRPr lang="en-US">
              <a:solidFill>
                <a:prstClr val="black"/>
              </a:solidFill>
            </a:endParaRPr>
          </a:p>
        </p:txBody>
      </p:sp>
      <p:sp>
        <p:nvSpPr>
          <p:cNvPr id="8"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defTabSz="914400"/>
            <a:r>
              <a:rPr lang="en-US">
                <a:solidFill>
                  <a:prstClr val="black"/>
                </a:solidFill>
              </a:rPr>
              <a:t>Microsoft Lync</a:t>
            </a:r>
          </a:p>
        </p:txBody>
      </p:sp>
      <p:sp>
        <p:nvSpPr>
          <p:cNvPr id="9" name="Footer Placeholder 7"/>
          <p:cNvSpPr>
            <a:spLocks noGrp="1"/>
          </p:cNvSpPr>
          <p:nvPr>
            <p:ph type="ftr" sz="quarter" idx="4"/>
          </p:nvPr>
        </p:nvSpPr>
        <p:spPr>
          <a:xfrm>
            <a:off x="0" y="8685212"/>
            <a:ext cx="5795010" cy="366191"/>
          </a:xfrm>
          <a:prstGeom prst="rect">
            <a:avLst/>
          </a:prstGeom>
        </p:spPr>
        <p:txBody>
          <a:bodyPr vert="horz" lIns="0" tIns="45720" rIns="91440" bIns="45720" rtlCol="0" anchor="b"/>
          <a:lstStyle>
            <a:lvl1pPr algn="l">
              <a:defRPr sz="1200"/>
            </a:lvl1pPr>
          </a:lstStyle>
          <a:p>
            <a:pPr marL="228600" defTabSz="914400"/>
            <a:r>
              <a:rPr lang="ru-RU" sz="500">
                <a:solidFill>
                  <a:prstClr val="black"/>
                </a:solidFill>
                <a:latin typeface="Segoe UI"/>
                <a:cs typeface="Segoe UI"/>
              </a:rPr>
              <a:t>© АстроСофт, 2015 г. </a:t>
            </a:r>
            <a:endParaRPr lang="en-US" sz="500">
              <a:solidFill>
                <a:prstClr val="black"/>
              </a:solidFill>
              <a:latin typeface="Segoe UI"/>
              <a:cs typeface="Segoe UI"/>
            </a:endParaRPr>
          </a:p>
        </p:txBody>
      </p:sp>
    </p:spTree>
    <p:extLst>
      <p:ext uri="{BB962C8B-B14F-4D97-AF65-F5344CB8AC3E}">
        <p14:creationId xmlns:p14="http://schemas.microsoft.com/office/powerpoint/2010/main" val="1208135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p>
          <a:p>
            <a:r>
              <a:rPr lang="en-US" dirty="0"/>
              <a:t>Business intelligence, or BI</a:t>
            </a:r>
            <a:r>
              <a:rPr lang="en-US" baseline="0" dirty="0"/>
              <a:t>, has come a long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During the first two “waves” of business intelligence, IT professionals and business analysts were the keepers of BI. They made BI accessible and consumable for end users.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While this approach still applies to complex business intelligence needs, today there is a new “wave”.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t</a:t>
            </a:r>
            <a:r>
              <a:rPr lang="en-US" dirty="0"/>
              <a:t>hird wave</a:t>
            </a:r>
            <a:r>
              <a:rPr lang="en-US" baseline="0" dirty="0"/>
              <a:t> of BI makes BI available to every kind of user.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Talking points:</a:t>
            </a:r>
          </a:p>
          <a:p>
            <a:r>
              <a:rPr lang="en-US" dirty="0"/>
              <a:t>Today we’re going to discuss</a:t>
            </a:r>
            <a:r>
              <a:rPr lang="en-US" baseline="0" dirty="0"/>
              <a:t> </a:t>
            </a:r>
            <a:r>
              <a:rPr lang="en-US" dirty="0"/>
              <a:t>Power BI,</a:t>
            </a:r>
            <a:r>
              <a:rPr lang="en-US" baseline="0" dirty="0"/>
              <a:t>  which is a third-wave solution. Power BI enables EVERYONE to collect, analyze, visualize and publish data.</a:t>
            </a:r>
          </a:p>
          <a:p>
            <a:r>
              <a:rPr lang="en-US" sz="1200" kern="1200" dirty="0">
                <a:solidFill>
                  <a:schemeClr val="tx1"/>
                </a:solidFill>
                <a:effectLst/>
                <a:latin typeface="+mn-lt"/>
                <a:ea typeface="+mn-ea"/>
                <a:cs typeface="+mn-cs"/>
              </a:rPr>
              <a:t>This third-wave has the potential to expand the reach of analytics to more users than ever before. Existing </a:t>
            </a:r>
            <a:r>
              <a:rPr lang="en-US" sz="1200" kern="1200" baseline="0" dirty="0">
                <a:solidFill>
                  <a:schemeClr val="tx1"/>
                </a:solidFill>
                <a:effectLst/>
                <a:latin typeface="+mn-lt"/>
                <a:ea typeface="+mn-ea"/>
                <a:cs typeface="+mn-cs"/>
              </a:rPr>
              <a:t>analytics platforms and tools can be extended, instead of being replaced, by </a:t>
            </a:r>
            <a:r>
              <a:rPr lang="en-US" sz="1200" kern="1200" dirty="0">
                <a:solidFill>
                  <a:schemeClr val="tx1"/>
                </a:solidFill>
                <a:effectLst/>
                <a:latin typeface="+mn-lt"/>
                <a:ea typeface="+mn-ea"/>
                <a:cs typeface="+mn-cs"/>
              </a:rPr>
              <a:t>full-featured solutions like Power BI. Power BI directly connects to existing on-premises data,</a:t>
            </a:r>
            <a:r>
              <a:rPr lang="en-US" sz="1200" kern="1200" baseline="0" dirty="0">
                <a:solidFill>
                  <a:schemeClr val="tx1"/>
                </a:solidFill>
                <a:effectLst/>
                <a:latin typeface="+mn-lt"/>
                <a:ea typeface="+mn-ea"/>
                <a:cs typeface="+mn-cs"/>
              </a:rPr>
              <a:t> such as </a:t>
            </a:r>
            <a:r>
              <a:rPr lang="en-US" sz="1200" kern="1200" dirty="0">
                <a:solidFill>
                  <a:schemeClr val="tx1"/>
                </a:solidFill>
                <a:effectLst/>
                <a:latin typeface="+mn-lt"/>
                <a:ea typeface="+mn-ea"/>
                <a:cs typeface="+mn-cs"/>
              </a:rPr>
              <a:t>Analysis Services tabular models that</a:t>
            </a:r>
            <a:r>
              <a:rPr lang="en-US" sz="1200" kern="1200" baseline="0" dirty="0">
                <a:solidFill>
                  <a:schemeClr val="tx1"/>
                </a:solidFill>
                <a:effectLst/>
                <a:latin typeface="+mn-lt"/>
                <a:ea typeface="+mn-ea"/>
                <a:cs typeface="+mn-cs"/>
              </a:rPr>
              <a:t> were </a:t>
            </a:r>
            <a:r>
              <a:rPr lang="en-US" sz="1200" kern="1200" dirty="0">
                <a:solidFill>
                  <a:schemeClr val="tx1"/>
                </a:solidFill>
                <a:effectLst/>
                <a:latin typeface="+mn-lt"/>
                <a:ea typeface="+mn-ea"/>
                <a:cs typeface="+mn-cs"/>
              </a:rPr>
              <a:t>created by business analysts in collaboration with IT. Microsoft Excel and the new Power BI Desktop work hand-in-hand with Power BI, publishing reports and models created by business analysts and getting them more easily in the hands of the business users who can gain insight and take action.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13329DEA-6433-4493-B9C4-3E0AC755FE5D}" type="slidenum">
              <a:rPr lang="en-US" smtClean="0"/>
              <a:t>10</a:t>
            </a:fld>
            <a:endParaRPr lang="en-US"/>
          </a:p>
        </p:txBody>
      </p:sp>
    </p:spTree>
    <p:extLst>
      <p:ext uri="{BB962C8B-B14F-4D97-AF65-F5344CB8AC3E}">
        <p14:creationId xmlns:p14="http://schemas.microsoft.com/office/powerpoint/2010/main" val="814110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ru-RU" dirty="0" err="1">
                <a:solidFill>
                  <a:srgbClr val="000000"/>
                </a:solidFill>
                <a:latin typeface="Segoe UI Light"/>
                <a:cs typeface="Segoe UI" pitchFamily="34" charset="0"/>
                <a:sym typeface="Segoe UI" pitchFamily="34" charset="0"/>
              </a:rPr>
              <a:t>Наш</a:t>
            </a:r>
            <a:r>
              <a:rPr lang="en-US" altLang="ru-RU" dirty="0">
                <a:solidFill>
                  <a:srgbClr val="000000"/>
                </a:solidFill>
                <a:latin typeface="Segoe UI Light"/>
                <a:cs typeface="Segoe UI" pitchFamily="34" charset="0"/>
                <a:sym typeface="Segoe UI" pitchFamily="34" charset="0"/>
              </a:rPr>
              <a:t> </a:t>
            </a:r>
            <a:r>
              <a:rPr lang="en-US" altLang="ru-RU" dirty="0" err="1">
                <a:solidFill>
                  <a:srgbClr val="000000"/>
                </a:solidFill>
                <a:latin typeface="Segoe UI Light"/>
                <a:cs typeface="Segoe UI" pitchFamily="34" charset="0"/>
                <a:sym typeface="Segoe UI" pitchFamily="34" charset="0"/>
              </a:rPr>
              <a:t>подход</a:t>
            </a:r>
            <a:r>
              <a:rPr lang="en-US" altLang="ru-RU" dirty="0">
                <a:solidFill>
                  <a:srgbClr val="000000"/>
                </a:solidFill>
                <a:latin typeface="Segoe UI Light"/>
                <a:cs typeface="Segoe UI" pitchFamily="34" charset="0"/>
                <a:sym typeface="Segoe UI" pitchFamily="34" charset="0"/>
              </a:rPr>
              <a:t>:</a:t>
            </a:r>
          </a:p>
          <a:p>
            <a:pPr eaLnBrk="1" hangingPunct="1">
              <a:spcBef>
                <a:spcPct val="0"/>
              </a:spcBef>
            </a:pPr>
            <a:endParaRPr lang="en-US" altLang="ru-RU" dirty="0">
              <a:solidFill>
                <a:srgbClr val="000000"/>
              </a:solidFill>
              <a:latin typeface="Segoe UI Light"/>
              <a:cs typeface="Segoe UI" pitchFamily="34" charset="0"/>
              <a:sym typeface="Segoe UI" pitchFamily="34" charset="0"/>
            </a:endParaRPr>
          </a:p>
          <a:p>
            <a:pPr lvl="1" eaLnBrk="1" hangingPunct="1">
              <a:spcBef>
                <a:spcPct val="0"/>
              </a:spcBef>
            </a:pPr>
            <a:r>
              <a:rPr lang="en-US" altLang="ru-RU" sz="1000" b="1" dirty="0">
                <a:solidFill>
                  <a:srgbClr val="000000"/>
                </a:solidFill>
                <a:latin typeface="Segoe UI Light"/>
                <a:cs typeface="Segoe UI" pitchFamily="34" charset="0"/>
                <a:sym typeface="Segoe UI" pitchFamily="34" charset="0"/>
              </a:rPr>
              <a:t>Excel — </a:t>
            </a:r>
            <a:r>
              <a:rPr lang="en-US" altLang="ru-RU" sz="1000" b="1" dirty="0" err="1">
                <a:solidFill>
                  <a:srgbClr val="000000"/>
                </a:solidFill>
                <a:latin typeface="Segoe UI Light"/>
                <a:cs typeface="Segoe UI" pitchFamily="34" charset="0"/>
                <a:sym typeface="Segoe UI" pitchFamily="34" charset="0"/>
              </a:rPr>
              <a:t>это</a:t>
            </a:r>
            <a:r>
              <a:rPr lang="en-US" altLang="ru-RU" sz="1000" b="1" dirty="0">
                <a:solidFill>
                  <a:srgbClr val="000000"/>
                </a:solidFill>
                <a:latin typeface="Segoe UI Light"/>
                <a:cs typeface="Segoe UI" pitchFamily="34" charset="0"/>
                <a:sym typeface="Segoe UI" pitchFamily="34" charset="0"/>
              </a:rPr>
              <a:t> </a:t>
            </a:r>
            <a:r>
              <a:rPr lang="en-US" altLang="ru-RU" sz="1000" b="1" dirty="0" err="1">
                <a:solidFill>
                  <a:srgbClr val="000000"/>
                </a:solidFill>
                <a:latin typeface="Segoe UI Light"/>
                <a:cs typeface="Segoe UI" pitchFamily="34" charset="0"/>
                <a:sym typeface="Segoe UI" pitchFamily="34" charset="0"/>
              </a:rPr>
              <a:t>наиболее</a:t>
            </a:r>
            <a:r>
              <a:rPr lang="en-US" altLang="ru-RU" sz="1000" b="1" dirty="0">
                <a:solidFill>
                  <a:srgbClr val="000000"/>
                </a:solidFill>
                <a:latin typeface="Segoe UI Light"/>
                <a:cs typeface="Segoe UI" pitchFamily="34" charset="0"/>
                <a:sym typeface="Segoe UI" pitchFamily="34" charset="0"/>
              </a:rPr>
              <a:t> </a:t>
            </a:r>
            <a:r>
              <a:rPr lang="en-US" altLang="ru-RU" sz="1000" b="1" dirty="0" err="1">
                <a:solidFill>
                  <a:srgbClr val="000000"/>
                </a:solidFill>
                <a:latin typeface="Segoe UI Light"/>
                <a:cs typeface="Segoe UI" pitchFamily="34" charset="0"/>
                <a:sym typeface="Segoe UI" pitchFamily="34" charset="0"/>
              </a:rPr>
              <a:t>распространенное</a:t>
            </a:r>
            <a:r>
              <a:rPr lang="en-US" altLang="ru-RU" sz="1000" b="1" dirty="0">
                <a:solidFill>
                  <a:srgbClr val="000000"/>
                </a:solidFill>
                <a:latin typeface="Segoe UI Light"/>
                <a:cs typeface="Segoe UI" pitchFamily="34" charset="0"/>
                <a:sym typeface="Segoe UI" pitchFamily="34" charset="0"/>
              </a:rPr>
              <a:t> </a:t>
            </a:r>
            <a:r>
              <a:rPr lang="en-US" altLang="ru-RU" sz="1000" b="1" dirty="0" err="1">
                <a:solidFill>
                  <a:srgbClr val="000000"/>
                </a:solidFill>
                <a:latin typeface="Segoe UI Light"/>
                <a:cs typeface="Segoe UI" pitchFamily="34" charset="0"/>
                <a:sym typeface="Segoe UI" pitchFamily="34" charset="0"/>
              </a:rPr>
              <a:t>средство</a:t>
            </a:r>
            <a:r>
              <a:rPr lang="en-US" altLang="ru-RU" sz="1000" b="1" dirty="0">
                <a:solidFill>
                  <a:srgbClr val="000000"/>
                </a:solidFill>
                <a:latin typeface="Segoe UI Light"/>
                <a:cs typeface="Segoe UI" pitchFamily="34" charset="0"/>
                <a:sym typeface="Segoe UI" pitchFamily="34" charset="0"/>
              </a:rPr>
              <a:t> </a:t>
            </a:r>
            <a:r>
              <a:rPr lang="en-US" altLang="ru-RU" sz="1000" b="1" dirty="0" err="1">
                <a:solidFill>
                  <a:srgbClr val="000000"/>
                </a:solidFill>
                <a:latin typeface="Segoe UI Light"/>
                <a:cs typeface="Segoe UI" pitchFamily="34" charset="0"/>
                <a:sym typeface="Segoe UI" pitchFamily="34" charset="0"/>
              </a:rPr>
              <a:t>анализа</a:t>
            </a:r>
            <a:r>
              <a:rPr lang="en-US" altLang="ru-RU" sz="1000" b="1" dirty="0">
                <a:solidFill>
                  <a:srgbClr val="000000"/>
                </a:solidFill>
                <a:latin typeface="Segoe UI Light"/>
                <a:cs typeface="Segoe UI" pitchFamily="34" charset="0"/>
                <a:sym typeface="Segoe UI" pitchFamily="34" charset="0"/>
              </a:rPr>
              <a:t> </a:t>
            </a:r>
            <a:r>
              <a:rPr lang="en-US" altLang="ru-RU" sz="1000" b="1" dirty="0" err="1">
                <a:solidFill>
                  <a:srgbClr val="000000"/>
                </a:solidFill>
                <a:latin typeface="Segoe UI Light"/>
                <a:cs typeface="Segoe UI" pitchFamily="34" charset="0"/>
                <a:sym typeface="Segoe UI" pitchFamily="34" charset="0"/>
              </a:rPr>
              <a:t>бизнес-информации</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Это</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решение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действительно</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доступно</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для</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всех</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Никакой</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другой</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поставщик</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не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может</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предложить</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свое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решение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миллиарду</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пользователей</a:t>
            </a:r>
            <a:r>
              <a:rPr lang="en-US" altLang="ru-RU" sz="1000" dirty="0">
                <a:solidFill>
                  <a:srgbClr val="000000"/>
                </a:solidFill>
                <a:latin typeface="Segoe UI Light"/>
                <a:cs typeface="Segoe UI" pitchFamily="34" charset="0"/>
                <a:sym typeface="Segoe UI" pitchFamily="34" charset="0"/>
              </a:rPr>
              <a:t> в </a:t>
            </a:r>
            <a:r>
              <a:rPr lang="en-US" altLang="ru-RU" sz="1000" dirty="0" err="1">
                <a:solidFill>
                  <a:srgbClr val="000000"/>
                </a:solidFill>
                <a:latin typeface="Segoe UI Light"/>
                <a:cs typeface="Segoe UI" pitchFamily="34" charset="0"/>
                <a:sym typeface="Segoe UI" pitchFamily="34" charset="0"/>
              </a:rPr>
              <a:t>виде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инструмента</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который</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все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эти</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пользователи</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уже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хорошо</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знают</a:t>
            </a:r>
            <a:r>
              <a:rPr lang="en-US" altLang="ru-RU" sz="1000" dirty="0">
                <a:solidFill>
                  <a:srgbClr val="000000"/>
                </a:solidFill>
                <a:latin typeface="Segoe UI Light"/>
                <a:cs typeface="Segoe UI" pitchFamily="34" charset="0"/>
                <a:sym typeface="Segoe UI" pitchFamily="34" charset="0"/>
              </a:rPr>
              <a:t> и </a:t>
            </a:r>
            <a:r>
              <a:rPr lang="en-US" altLang="ru-RU" sz="1000" dirty="0" err="1">
                <a:solidFill>
                  <a:srgbClr val="000000"/>
                </a:solidFill>
                <a:latin typeface="Segoe UI Light"/>
                <a:cs typeface="Segoe UI" pitchFamily="34" charset="0"/>
                <a:sym typeface="Segoe UI" pitchFamily="34" charset="0"/>
              </a:rPr>
              <a:t>активно</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используют</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Сегодня</a:t>
            </a:r>
            <a:r>
              <a:rPr lang="en-US" altLang="ru-RU" sz="1000" dirty="0">
                <a:solidFill>
                  <a:srgbClr val="000000"/>
                </a:solidFill>
                <a:latin typeface="Segoe UI Light"/>
                <a:cs typeface="Segoe UI" pitchFamily="34" charset="0"/>
                <a:sym typeface="Segoe UI" pitchFamily="34" charset="0"/>
              </a:rPr>
              <a:t> Excel </a:t>
            </a:r>
            <a:r>
              <a:rPr lang="en-US" altLang="ru-RU" sz="1000" dirty="0" err="1">
                <a:solidFill>
                  <a:srgbClr val="000000"/>
                </a:solidFill>
                <a:latin typeface="Segoe UI Light"/>
                <a:cs typeface="Segoe UI" pitchFamily="34" charset="0"/>
                <a:sym typeface="Segoe UI" pitchFamily="34" charset="0"/>
              </a:rPr>
              <a:t>предлагает</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широчайшие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возможности</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бизнес-аналитики</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благодаря</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таким</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функциям</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как</a:t>
            </a:r>
            <a:r>
              <a:rPr lang="en-US" altLang="ru-RU" sz="1000" dirty="0">
                <a:solidFill>
                  <a:srgbClr val="000000"/>
                </a:solidFill>
                <a:latin typeface="Segoe UI Light"/>
                <a:cs typeface="Segoe UI" pitchFamily="34" charset="0"/>
                <a:sym typeface="Segoe UI" pitchFamily="34" charset="0"/>
              </a:rPr>
              <a:t> Power Query, Power Pivot, Power View и Power Map. </a:t>
            </a:r>
            <a:r>
              <a:rPr lang="en-US" altLang="ru-RU" sz="1000" dirty="0" err="1">
                <a:solidFill>
                  <a:srgbClr val="000000"/>
                </a:solidFill>
                <a:latin typeface="Segoe UI Light"/>
                <a:cs typeface="Segoe UI" pitchFamily="34" charset="0"/>
                <a:sym typeface="Segoe UI" pitchFamily="34" charset="0"/>
              </a:rPr>
              <a:t>Благодаря</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широкой</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доступности</a:t>
            </a:r>
            <a:r>
              <a:rPr lang="en-US" altLang="ru-RU" sz="1000" dirty="0">
                <a:solidFill>
                  <a:srgbClr val="000000"/>
                </a:solidFill>
                <a:latin typeface="Segoe UI Light"/>
                <a:cs typeface="Segoe UI" pitchFamily="34" charset="0"/>
                <a:sym typeface="Segoe UI" pitchFamily="34" charset="0"/>
              </a:rPr>
              <a:t> Excel и Office 365 </a:t>
            </a:r>
            <a:r>
              <a:rPr lang="en-US" altLang="ru-RU" sz="1000" dirty="0" err="1">
                <a:solidFill>
                  <a:srgbClr val="000000"/>
                </a:solidFill>
                <a:latin typeface="Segoe UI Light"/>
                <a:cs typeface="Segoe UI" pitchFamily="34" charset="0"/>
                <a:sym typeface="Segoe UI" pitchFamily="34" charset="0"/>
              </a:rPr>
              <a:t>сегодня</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мы</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можем</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сделать</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средства</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бизнес-аналитики</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товаром</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массового</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спроса</a:t>
            </a:r>
            <a:r>
              <a:rPr lang="en-US" altLang="ru-RU" sz="1000" dirty="0">
                <a:solidFill>
                  <a:srgbClr val="000000"/>
                </a:solidFill>
                <a:latin typeface="Segoe UI Light"/>
                <a:cs typeface="Segoe UI" pitchFamily="34" charset="0"/>
                <a:sym typeface="Segoe UI" pitchFamily="34" charset="0"/>
              </a:rPr>
              <a:t>, а </a:t>
            </a:r>
            <a:r>
              <a:rPr lang="en-US" altLang="ru-RU" sz="1000" dirty="0" err="1">
                <a:solidFill>
                  <a:srgbClr val="000000"/>
                </a:solidFill>
                <a:latin typeface="Segoe UI Light"/>
                <a:cs typeface="Segoe UI" pitchFamily="34" charset="0"/>
                <a:sym typeface="Segoe UI" pitchFamily="34" charset="0"/>
              </a:rPr>
              <a:t>не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роскошью</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для</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избранных</a:t>
            </a:r>
            <a:r>
              <a:rPr lang="en-US" altLang="ru-RU" sz="1000" dirty="0">
                <a:solidFill>
                  <a:srgbClr val="000000"/>
                </a:solidFill>
                <a:latin typeface="Segoe UI Light"/>
                <a:cs typeface="Segoe UI" pitchFamily="34" charset="0"/>
                <a:sym typeface="Segoe UI" pitchFamily="34" charset="0"/>
              </a:rPr>
              <a:t>.</a:t>
            </a:r>
          </a:p>
          <a:p>
            <a:pPr lvl="1" eaLnBrk="1" hangingPunct="1">
              <a:spcBef>
                <a:spcPct val="0"/>
              </a:spcBef>
              <a:buFont typeface="Segoe UI" pitchFamily="34" charset="0"/>
              <a:buNone/>
            </a:pPr>
            <a:endParaRPr lang="en-US" altLang="ru-RU" sz="1000" dirty="0">
              <a:solidFill>
                <a:srgbClr val="000000"/>
              </a:solidFill>
              <a:latin typeface="Segoe UI Light"/>
              <a:cs typeface="Segoe UI" pitchFamily="34" charset="0"/>
              <a:sym typeface="Segoe UI" pitchFamily="34" charset="0"/>
            </a:endParaRPr>
          </a:p>
          <a:p>
            <a:pPr eaLnBrk="1" hangingPunct="1">
              <a:spcBef>
                <a:spcPct val="0"/>
              </a:spcBef>
              <a:buFontTx/>
              <a:buChar char="•"/>
            </a:pPr>
            <a:r>
              <a:rPr lang="en-US" altLang="ru-RU" sz="1000" b="1" dirty="0" err="1">
                <a:solidFill>
                  <a:srgbClr val="000000"/>
                </a:solidFill>
                <a:latin typeface="Segoe UI Light"/>
                <a:cs typeface="Segoe UI" pitchFamily="34" charset="0"/>
                <a:sym typeface="Segoe UI" pitchFamily="34" charset="0"/>
              </a:rPr>
              <a:t>Удобство</a:t>
            </a:r>
            <a:r>
              <a:rPr lang="en-US" altLang="ru-RU" sz="1000" b="1" dirty="0">
                <a:solidFill>
                  <a:srgbClr val="000000"/>
                </a:solidFill>
                <a:latin typeface="Segoe UI Light"/>
                <a:cs typeface="Segoe UI" pitchFamily="34" charset="0"/>
                <a:sym typeface="Segoe UI" pitchFamily="34" charset="0"/>
              </a:rPr>
              <a:t> </a:t>
            </a:r>
            <a:r>
              <a:rPr lang="en-US" altLang="ru-RU" sz="1000" b="1" dirty="0" err="1">
                <a:solidFill>
                  <a:srgbClr val="000000"/>
                </a:solidFill>
                <a:latin typeface="Segoe UI Light"/>
                <a:cs typeface="Segoe UI" pitchFamily="34" charset="0"/>
                <a:sym typeface="Segoe UI" pitchFamily="34" charset="0"/>
              </a:rPr>
              <a:t>развертывания</a:t>
            </a:r>
            <a:r>
              <a:rPr lang="en-US" altLang="ru-RU" sz="1000" b="1" dirty="0">
                <a:solidFill>
                  <a:srgbClr val="000000"/>
                </a:solidFill>
                <a:latin typeface="Segoe UI Light"/>
                <a:cs typeface="Segoe UI" pitchFamily="34" charset="0"/>
                <a:sym typeface="Segoe UI" pitchFamily="34" charset="0"/>
              </a:rPr>
              <a:t> с </a:t>
            </a:r>
            <a:r>
              <a:rPr lang="en-US" altLang="ru-RU" sz="1000" b="1" dirty="0" err="1">
                <a:solidFill>
                  <a:srgbClr val="000000"/>
                </a:solidFill>
                <a:latin typeface="Segoe UI Light"/>
                <a:cs typeface="Segoe UI" pitchFamily="34" charset="0"/>
                <a:sym typeface="Segoe UI" pitchFamily="34" charset="0"/>
              </a:rPr>
              <a:t>помощью</a:t>
            </a:r>
            <a:r>
              <a:rPr lang="en-US" altLang="ru-RU" sz="1000" b="1" dirty="0">
                <a:solidFill>
                  <a:srgbClr val="000000"/>
                </a:solidFill>
                <a:latin typeface="Segoe UI Light"/>
                <a:cs typeface="Segoe UI" pitchFamily="34" charset="0"/>
                <a:sym typeface="Segoe UI" pitchFamily="34" charset="0"/>
              </a:rPr>
              <a:t> Office 365.</a:t>
            </a:r>
            <a:r>
              <a:rPr lang="en-US" altLang="ru-RU" sz="1000" dirty="0">
                <a:solidFill>
                  <a:srgbClr val="000000"/>
                </a:solidFill>
                <a:latin typeface="Segoe UI Light"/>
                <a:cs typeface="Segoe UI" pitchFamily="34" charset="0"/>
                <a:sym typeface="Segoe UI" pitchFamily="34" charset="0"/>
              </a:rPr>
              <a:t>. Power BI </a:t>
            </a:r>
            <a:r>
              <a:rPr lang="en-US" altLang="ru-RU" sz="1000" dirty="0" err="1">
                <a:solidFill>
                  <a:srgbClr val="000000"/>
                </a:solidFill>
                <a:latin typeface="Segoe UI Light"/>
                <a:cs typeface="Segoe UI" pitchFamily="34" charset="0"/>
                <a:sym typeface="Segoe UI" pitchFamily="34" charset="0"/>
              </a:rPr>
              <a:t>существенно</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ускоряет</a:t>
            </a:r>
            <a:r>
              <a:rPr lang="en-US" altLang="ru-RU" sz="1000" dirty="0">
                <a:solidFill>
                  <a:srgbClr val="000000"/>
                </a:solidFill>
                <a:latin typeface="Segoe UI Light"/>
                <a:cs typeface="Segoe UI" pitchFamily="34" charset="0"/>
                <a:sym typeface="Segoe UI" pitchFamily="34" charset="0"/>
              </a:rPr>
              <a:t> и </a:t>
            </a:r>
            <a:r>
              <a:rPr lang="en-US" altLang="ru-RU" sz="1000" dirty="0" err="1">
                <a:solidFill>
                  <a:srgbClr val="000000"/>
                </a:solidFill>
                <a:latin typeface="Segoe UI Light"/>
                <a:cs typeface="Segoe UI" pitchFamily="34" charset="0"/>
                <a:sym typeface="Segoe UI" pitchFamily="34" charset="0"/>
              </a:rPr>
              <a:t>упрощает</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настройку</a:t>
            </a:r>
            <a:r>
              <a:rPr lang="en-US" altLang="ru-RU" sz="1000" dirty="0">
                <a:solidFill>
                  <a:srgbClr val="000000"/>
                </a:solidFill>
                <a:latin typeface="Segoe UI Light"/>
                <a:cs typeface="Segoe UI" pitchFamily="34" charset="0"/>
                <a:sym typeface="Segoe UI" pitchFamily="34" charset="0"/>
              </a:rPr>
              <a:t> и </a:t>
            </a:r>
            <a:r>
              <a:rPr lang="en-US" altLang="ru-RU" sz="1000" dirty="0" err="1">
                <a:solidFill>
                  <a:srgbClr val="000000"/>
                </a:solidFill>
                <a:latin typeface="Segoe UI Light"/>
                <a:cs typeface="Segoe UI" pitchFamily="34" charset="0"/>
                <a:sym typeface="Segoe UI" pitchFamily="34" charset="0"/>
              </a:rPr>
              <a:t>управление</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инфраструктурой</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необходимой</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для</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поддержки</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платформы</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бизнес-аналитики</a:t>
            </a:r>
            <a:r>
              <a:rPr lang="en-US" altLang="ru-RU" sz="1000" dirty="0">
                <a:solidFill>
                  <a:srgbClr val="000000"/>
                </a:solidFill>
                <a:latin typeface="Segoe UI Light"/>
                <a:cs typeface="Segoe UI" pitchFamily="34" charset="0"/>
                <a:sym typeface="Segoe UI" pitchFamily="34" charset="0"/>
              </a:rPr>
              <a:t> в </a:t>
            </a:r>
            <a:r>
              <a:rPr lang="en-US" altLang="ru-RU" sz="1000" dirty="0" err="1">
                <a:solidFill>
                  <a:srgbClr val="000000"/>
                </a:solidFill>
                <a:latin typeface="Segoe UI Light"/>
                <a:cs typeface="Segoe UI" pitchFamily="34" charset="0"/>
                <a:sym typeface="Segoe UI" pitchFamily="34" charset="0"/>
              </a:rPr>
              <a:t>масштабах</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всей</a:t>
            </a:r>
            <a:r>
              <a:rPr lang="en-US" altLang="ru-RU" sz="1000" dirty="0">
                <a:solidFill>
                  <a:srgbClr val="000000"/>
                </a:solidFill>
                <a:latin typeface="Segoe UI Light"/>
                <a:cs typeface="Segoe UI" pitchFamily="34" charset="0"/>
                <a:sym typeface="Segoe UI" pitchFamily="34" charset="0"/>
              </a:rPr>
              <a:t> </a:t>
            </a:r>
            <a:r>
              <a:rPr lang="en-US" altLang="ru-RU" sz="1000" dirty="0" err="1">
                <a:solidFill>
                  <a:srgbClr val="000000"/>
                </a:solidFill>
                <a:latin typeface="Segoe UI Light"/>
                <a:cs typeface="Segoe UI" pitchFamily="34" charset="0"/>
                <a:sym typeface="Segoe UI" pitchFamily="34" charset="0"/>
              </a:rPr>
              <a:t>организации</a:t>
            </a:r>
            <a:r>
              <a:rPr lang="en-US" altLang="ru-RU" sz="1100" dirty="0">
                <a:solidFill>
                  <a:srgbClr val="000000"/>
                </a:solidFill>
                <a:latin typeface="Segoe UI Light"/>
                <a:cs typeface="Segoe UI" pitchFamily="34" charset="0"/>
                <a:sym typeface="Segoe UI" pitchFamily="34" charset="0"/>
              </a:rPr>
              <a:t>. Power BI </a:t>
            </a:r>
            <a:r>
              <a:rPr lang="en-US" altLang="ru-RU" sz="1100" dirty="0" err="1">
                <a:solidFill>
                  <a:srgbClr val="000000"/>
                </a:solidFill>
                <a:latin typeface="Segoe UI Light"/>
                <a:cs typeface="Segoe UI" pitchFamily="34" charset="0"/>
                <a:sym typeface="Segoe UI" pitchFamily="34" charset="0"/>
              </a:rPr>
              <a:t>дает</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компаниям</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возможность</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соблюсти</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разумный</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баланс</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между</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потребностями</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бизнес-пользователей</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работающих</a:t>
            </a:r>
            <a:r>
              <a:rPr lang="en-US" altLang="ru-RU" sz="1100" dirty="0">
                <a:solidFill>
                  <a:srgbClr val="000000"/>
                </a:solidFill>
                <a:latin typeface="Segoe UI Light"/>
                <a:cs typeface="Segoe UI" pitchFamily="34" charset="0"/>
                <a:sym typeface="Segoe UI" pitchFamily="34" charset="0"/>
              </a:rPr>
              <a:t> в Excel, и </a:t>
            </a:r>
            <a:r>
              <a:rPr lang="en-US" altLang="ru-RU" sz="1100" dirty="0" err="1">
                <a:solidFill>
                  <a:srgbClr val="000000"/>
                </a:solidFill>
                <a:latin typeface="Segoe UI Light"/>
                <a:cs typeface="Segoe UI" pitchFamily="34" charset="0"/>
                <a:sym typeface="Segoe UI" pitchFamily="34" charset="0"/>
              </a:rPr>
              <a:t>требованиям</a:t>
            </a:r>
            <a:r>
              <a:rPr lang="en-US" altLang="ru-RU" sz="1100" dirty="0">
                <a:solidFill>
                  <a:srgbClr val="000000"/>
                </a:solidFill>
                <a:latin typeface="Segoe UI Light"/>
                <a:cs typeface="Segoe UI" pitchFamily="34" charset="0"/>
                <a:sym typeface="Segoe UI" pitchFamily="34" charset="0"/>
              </a:rPr>
              <a:t> ИТ-</a:t>
            </a:r>
            <a:r>
              <a:rPr lang="en-US" altLang="ru-RU" sz="1100" dirty="0" err="1">
                <a:solidFill>
                  <a:srgbClr val="000000"/>
                </a:solidFill>
                <a:latin typeface="Segoe UI Light"/>
                <a:cs typeface="Segoe UI" pitchFamily="34" charset="0"/>
                <a:sym typeface="Segoe UI" pitchFamily="34" charset="0"/>
              </a:rPr>
              <a:t>отдела</a:t>
            </a:r>
            <a:r>
              <a:rPr lang="en-US" altLang="ru-RU" sz="1100" dirty="0">
                <a:solidFill>
                  <a:srgbClr val="000000"/>
                </a:solidFill>
                <a:latin typeface="Segoe UI Light"/>
                <a:cs typeface="Segoe UI" pitchFamily="34" charset="0"/>
                <a:sym typeface="Segoe UI" pitchFamily="34" charset="0"/>
              </a:rPr>
              <a:t> в </a:t>
            </a:r>
            <a:r>
              <a:rPr lang="en-US" altLang="ru-RU" sz="1100" dirty="0" err="1">
                <a:solidFill>
                  <a:srgbClr val="000000"/>
                </a:solidFill>
                <a:latin typeface="Segoe UI Light"/>
                <a:cs typeface="Segoe UI" pitchFamily="34" charset="0"/>
                <a:sym typeface="Segoe UI" pitchFamily="34" charset="0"/>
              </a:rPr>
              <a:t>отношении</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гибкости</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мониторинга</a:t>
            </a:r>
            <a:r>
              <a:rPr lang="en-US" altLang="ru-RU" sz="1100" dirty="0">
                <a:solidFill>
                  <a:srgbClr val="000000"/>
                </a:solidFill>
                <a:latin typeface="Segoe UI Light"/>
                <a:cs typeface="Segoe UI" pitchFamily="34" charset="0"/>
                <a:sym typeface="Segoe UI" pitchFamily="34" charset="0"/>
              </a:rPr>
              <a:t> и </a:t>
            </a:r>
            <a:r>
              <a:rPr lang="en-US" altLang="ru-RU" sz="1100" dirty="0" err="1">
                <a:solidFill>
                  <a:srgbClr val="000000"/>
                </a:solidFill>
                <a:latin typeface="Segoe UI Light"/>
                <a:cs typeface="Segoe UI" pitchFamily="34" charset="0"/>
                <a:sym typeface="Segoe UI" pitchFamily="34" charset="0"/>
              </a:rPr>
              <a:t>управления</a:t>
            </a:r>
            <a:r>
              <a:rPr lang="en-US" altLang="ru-RU" sz="1100" dirty="0">
                <a:solidFill>
                  <a:srgbClr val="000000"/>
                </a:solidFill>
                <a:latin typeface="Segoe UI Light"/>
                <a:cs typeface="Segoe UI" pitchFamily="34" charset="0"/>
                <a:sym typeface="Segoe UI" pitchFamily="34" charset="0"/>
              </a:rPr>
              <a:t>. ИТ-</a:t>
            </a:r>
            <a:r>
              <a:rPr lang="en-US" altLang="ru-RU" sz="1100" dirty="0" err="1">
                <a:solidFill>
                  <a:srgbClr val="000000"/>
                </a:solidFill>
                <a:latin typeface="Segoe UI Light"/>
                <a:cs typeface="Segoe UI" pitchFamily="34" charset="0"/>
                <a:sym typeface="Segoe UI" pitchFamily="34" charset="0"/>
              </a:rPr>
              <a:t>отдел</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может</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предоставить</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пользователям</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возможность</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поиска</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по</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разрешенным</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источникам</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данных</a:t>
            </a:r>
            <a:r>
              <a:rPr lang="en-US" altLang="ru-RU" sz="1100" dirty="0">
                <a:solidFill>
                  <a:srgbClr val="000000"/>
                </a:solidFill>
                <a:latin typeface="Segoe UI Light"/>
                <a:cs typeface="Segoe UI" pitchFamily="34" charset="0"/>
                <a:sym typeface="Segoe UI" pitchFamily="34" charset="0"/>
              </a:rPr>
              <a:t> в </a:t>
            </a:r>
            <a:r>
              <a:rPr lang="en-US" altLang="ru-RU" sz="1100" dirty="0" err="1">
                <a:solidFill>
                  <a:srgbClr val="000000"/>
                </a:solidFill>
                <a:latin typeface="Segoe UI Light"/>
                <a:cs typeface="Segoe UI" pitchFamily="34" charset="0"/>
                <a:sym typeface="Segoe UI" pitchFamily="34" charset="0"/>
              </a:rPr>
              <a:t>облаке</a:t>
            </a:r>
            <a:r>
              <a:rPr lang="en-US" altLang="ru-RU" sz="1100" dirty="0">
                <a:solidFill>
                  <a:srgbClr val="000000"/>
                </a:solidFill>
                <a:latin typeface="Segoe UI Light"/>
                <a:cs typeface="Segoe UI" pitchFamily="34" charset="0"/>
                <a:sym typeface="Segoe UI" pitchFamily="34" charset="0"/>
              </a:rPr>
              <a:t> и в </a:t>
            </a:r>
            <a:r>
              <a:rPr lang="en-US" altLang="ru-RU" sz="1100" dirty="0" err="1">
                <a:solidFill>
                  <a:srgbClr val="000000"/>
                </a:solidFill>
                <a:latin typeface="Segoe UI Light"/>
                <a:cs typeface="Segoe UI" pitchFamily="34" charset="0"/>
                <a:sym typeface="Segoe UI" pitchFamily="34" charset="0"/>
              </a:rPr>
              <a:t>локальной</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среде</a:t>
            </a:r>
            <a:r>
              <a:rPr lang="en-US" altLang="ru-RU" sz="1100" dirty="0">
                <a:solidFill>
                  <a:srgbClr val="000000"/>
                </a:solidFill>
                <a:latin typeface="Segoe UI Light"/>
                <a:cs typeface="Segoe UI" pitchFamily="34" charset="0"/>
                <a:sym typeface="Segoe UI" pitchFamily="34" charset="0"/>
              </a:rPr>
              <a:t> и </a:t>
            </a:r>
            <a:r>
              <a:rPr lang="en-US" altLang="ru-RU" sz="1100" dirty="0" err="1">
                <a:solidFill>
                  <a:srgbClr val="000000"/>
                </a:solidFill>
                <a:latin typeface="Segoe UI Light"/>
                <a:cs typeface="Segoe UI" pitchFamily="34" charset="0"/>
                <a:sym typeface="Segoe UI" pitchFamily="34" charset="0"/>
              </a:rPr>
              <a:t>при</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этом</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надежно</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отслеживать</a:t>
            </a:r>
            <a:r>
              <a:rPr lang="en-US" altLang="ru-RU" sz="1100" dirty="0">
                <a:solidFill>
                  <a:srgbClr val="000000"/>
                </a:solidFill>
                <a:latin typeface="Segoe UI Light"/>
                <a:cs typeface="Segoe UI" pitchFamily="34" charset="0"/>
                <a:sym typeface="Segoe UI" pitchFamily="34" charset="0"/>
              </a:rPr>
              <a:t> </a:t>
            </a:r>
            <a:r>
              <a:rPr lang="en-US" altLang="ru-RU" sz="1100" dirty="0" err="1">
                <a:solidFill>
                  <a:srgbClr val="000000"/>
                </a:solidFill>
                <a:latin typeface="Segoe UI Light"/>
                <a:cs typeface="Segoe UI" pitchFamily="34" charset="0"/>
                <a:sym typeface="Segoe UI" pitchFamily="34" charset="0"/>
              </a:rPr>
              <a:t>запросы</a:t>
            </a:r>
            <a:r>
              <a:rPr lang="en-US" altLang="ru-RU" sz="1100" dirty="0">
                <a:solidFill>
                  <a:srgbClr val="000000"/>
                </a:solidFill>
                <a:latin typeface="Segoe UI Light"/>
                <a:cs typeface="Segoe UI" pitchFamily="34" charset="0"/>
                <a:sym typeface="Segoe UI" pitchFamily="34" charset="0"/>
              </a:rPr>
              <a:t> к </a:t>
            </a:r>
            <a:r>
              <a:rPr lang="en-US" altLang="ru-RU" sz="1100" dirty="0" err="1">
                <a:solidFill>
                  <a:srgbClr val="000000"/>
                </a:solidFill>
                <a:latin typeface="Segoe UI Light"/>
                <a:cs typeface="Segoe UI" pitchFamily="34" charset="0"/>
                <a:sym typeface="Segoe UI" pitchFamily="34" charset="0"/>
              </a:rPr>
              <a:t>данным</a:t>
            </a:r>
            <a:r>
              <a:rPr lang="en-US" altLang="ru-RU" sz="1100" dirty="0">
                <a:solidFill>
                  <a:srgbClr val="000000"/>
                </a:solidFill>
                <a:latin typeface="Segoe UI Light"/>
                <a:cs typeface="Segoe UI" pitchFamily="34" charset="0"/>
                <a:sym typeface="Segoe UI" pitchFamily="34" charset="0"/>
              </a:rPr>
              <a:t>. </a:t>
            </a:r>
          </a:p>
          <a:p>
            <a:pPr eaLnBrk="1" hangingPunct="1">
              <a:spcBef>
                <a:spcPct val="0"/>
              </a:spcBef>
              <a:buFontTx/>
              <a:buChar char="•"/>
            </a:pPr>
            <a:endParaRPr lang="en-US" altLang="ru-RU" sz="1100" dirty="0">
              <a:solidFill>
                <a:srgbClr val="000000"/>
              </a:solidFill>
              <a:latin typeface="Segoe UI Light"/>
              <a:cs typeface="Segoe UI" pitchFamily="34" charset="0"/>
              <a:sym typeface="Segoe UI" pitchFamily="34"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prstClr val="black">
                        <a:lumMod val="50000"/>
                      </a:prstClr>
                    </a:gs>
                    <a:gs pos="100000">
                      <a:prstClr val="black">
                        <a:lumMod val="50000"/>
                      </a:prstClr>
                    </a:gs>
                  </a:gsLst>
                  <a:lin ang="5400000" scaled="0"/>
                </a:gradFill>
                <a:effectLst/>
                <a:uLnTx/>
                <a:uFillTx/>
                <a:latin typeface="Calibri" panose="020F0502020204030204"/>
                <a:ea typeface="+mn-ea"/>
                <a:cs typeface="+mn-cs"/>
              </a:rPr>
              <a:t>Server &amp; Tools Business</a:t>
            </a:r>
            <a:endParaRPr kumimoji="0" lang="en-US" sz="1200" b="0" i="0" u="none" strike="noStrike" kern="1200" cap="none" spc="0" normalizeH="0" baseline="0" noProof="0" dirty="0">
              <a:ln>
                <a:noFill/>
              </a:ln>
              <a:gradFill>
                <a:gsLst>
                  <a:gs pos="0">
                    <a:prstClr val="black">
                      <a:lumMod val="50000"/>
                    </a:prstClr>
                  </a:gs>
                  <a:gs pos="100000">
                    <a:prstClr val="black">
                      <a:lumMod val="50000"/>
                    </a:prstClr>
                  </a:gs>
                </a:gsLst>
                <a:lin ang="5400000" scaled="0"/>
              </a:gra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22760"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22760"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8224-8D9E-4093-AAD0-274EDEF23CD2}"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10/13/2016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88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ru-RU" sz="900" b="1" kern="1200" dirty="0">
                <a:solidFill>
                  <a:schemeClr val="tx1"/>
                </a:solidFill>
                <a:effectLst/>
                <a:latin typeface="Segoe UI Light" pitchFamily="34" charset="0"/>
                <a:ea typeface="+mn-ea"/>
                <a:cs typeface="+mn-cs"/>
              </a:rPr>
              <a:t>Итак, что такое </a:t>
            </a:r>
            <a:r>
              <a:rPr lang="ru-RU" sz="900" b="1" kern="1200" dirty="0" err="1">
                <a:solidFill>
                  <a:schemeClr val="tx1"/>
                </a:solidFill>
                <a:effectLst/>
                <a:latin typeface="Segoe UI Light" pitchFamily="34" charset="0"/>
                <a:ea typeface="+mn-ea"/>
                <a:cs typeface="+mn-cs"/>
              </a:rPr>
              <a:t>Power</a:t>
            </a:r>
            <a:r>
              <a:rPr lang="ru-RU" sz="900" b="1" kern="1200" dirty="0">
                <a:solidFill>
                  <a:schemeClr val="tx1"/>
                </a:solidFill>
                <a:effectLst/>
                <a:latin typeface="Segoe UI Light" pitchFamily="34" charset="0"/>
                <a:ea typeface="+mn-ea"/>
                <a:cs typeface="+mn-cs"/>
              </a:rPr>
              <a:t> BI для </a:t>
            </a:r>
            <a:r>
              <a:rPr lang="ru-RU" sz="900" b="1" kern="1200" dirty="0" err="1">
                <a:solidFill>
                  <a:schemeClr val="tx1"/>
                </a:solidFill>
                <a:effectLst/>
                <a:latin typeface="Segoe UI Light" pitchFamily="34" charset="0"/>
                <a:ea typeface="+mn-ea"/>
                <a:cs typeface="+mn-cs"/>
              </a:rPr>
              <a:t>Office</a:t>
            </a:r>
            <a:r>
              <a:rPr lang="ru-RU" sz="900" b="1" kern="1200" dirty="0">
                <a:solidFill>
                  <a:schemeClr val="tx1"/>
                </a:solidFill>
                <a:effectLst/>
                <a:latin typeface="Segoe UI Light" pitchFamily="34" charset="0"/>
                <a:ea typeface="+mn-ea"/>
                <a:cs typeface="+mn-cs"/>
              </a:rPr>
              <a:t> 365?</a:t>
            </a:r>
          </a:p>
          <a:p>
            <a:endParaRPr lang="ru-RU" sz="900" kern="1200" dirty="0">
              <a:solidFill>
                <a:schemeClr val="tx1"/>
              </a:solidFill>
              <a:effectLst/>
              <a:latin typeface="Segoe UI Light" pitchFamily="34" charset="0"/>
              <a:ea typeface="+mn-ea"/>
              <a:cs typeface="+mn-cs"/>
            </a:endParaRPr>
          </a:p>
          <a:p>
            <a:r>
              <a:rPr lang="ru-RU" sz="900" kern="1200" dirty="0" err="1">
                <a:solidFill>
                  <a:schemeClr val="tx1"/>
                </a:solidFill>
                <a:effectLst/>
                <a:latin typeface="Segoe UI Light" pitchFamily="34" charset="0"/>
                <a:ea typeface="+mn-ea"/>
                <a:cs typeface="+mn-cs"/>
              </a:rPr>
              <a:t>Power</a:t>
            </a:r>
            <a:r>
              <a:rPr lang="ru-RU" sz="900" kern="1200" dirty="0">
                <a:solidFill>
                  <a:schemeClr val="tx1"/>
                </a:solidFill>
                <a:effectLst/>
                <a:latin typeface="Segoe UI Light" pitchFamily="34" charset="0"/>
                <a:ea typeface="+mn-ea"/>
                <a:cs typeface="+mn-cs"/>
              </a:rPr>
              <a:t> BI — это облачная служба, которая работает с приложением Excel и содержит полный набор инструментов для самостоятельной бизнес-аналитики. В Excel теперь доступны принципиально новые функции поиска, анализа и визуализации данных, которые позволят вам находить ценные бизнес-идеи. С помощью </a:t>
            </a:r>
            <a:r>
              <a:rPr lang="ru-RU" sz="900" kern="1200" dirty="0" err="1">
                <a:solidFill>
                  <a:schemeClr val="tx1"/>
                </a:solidFill>
                <a:effectLst/>
                <a:latin typeface="Segoe UI Light" pitchFamily="34" charset="0"/>
                <a:ea typeface="+mn-ea"/>
                <a:cs typeface="+mn-cs"/>
              </a:rPr>
              <a:t>Power</a:t>
            </a:r>
            <a:r>
              <a:rPr lang="ru-RU" sz="900" kern="1200" dirty="0">
                <a:solidFill>
                  <a:schemeClr val="tx1"/>
                </a:solidFill>
                <a:effectLst/>
                <a:latin typeface="Segoe UI Light" pitchFamily="34" charset="0"/>
                <a:ea typeface="+mn-ea"/>
                <a:cs typeface="+mn-cs"/>
              </a:rPr>
              <a:t> BI для </a:t>
            </a:r>
            <a:r>
              <a:rPr lang="ru-RU" sz="900" kern="1200" dirty="0" err="1">
                <a:solidFill>
                  <a:schemeClr val="tx1"/>
                </a:solidFill>
                <a:effectLst/>
                <a:latin typeface="Segoe UI Light" pitchFamily="34" charset="0"/>
                <a:ea typeface="+mn-ea"/>
                <a:cs typeface="+mn-cs"/>
              </a:rPr>
              <a:t>Office</a:t>
            </a:r>
            <a:r>
              <a:rPr lang="ru-RU" sz="900" kern="1200" dirty="0">
                <a:solidFill>
                  <a:schemeClr val="tx1"/>
                </a:solidFill>
                <a:effectLst/>
                <a:latin typeface="Segoe UI Light" pitchFamily="34" charset="0"/>
                <a:ea typeface="+mn-ea"/>
                <a:cs typeface="+mn-cs"/>
              </a:rPr>
              <a:t> 365 вы можете легко развернуть облачную среду бизнес-аналитики для обмена идеями, совместной работы и доступа к отчетам откуда угодно и с любого устройства.</a:t>
            </a:r>
          </a:p>
          <a:p>
            <a:endParaRPr lang="ru-RU" sz="900" kern="1200" dirty="0">
              <a:solidFill>
                <a:schemeClr val="tx1"/>
              </a:solidFill>
              <a:effectLst/>
              <a:latin typeface="Segoe UI Light" pitchFamily="34" charset="0"/>
              <a:ea typeface="+mn-ea"/>
              <a:cs typeface="+mn-cs"/>
            </a:endParaRPr>
          </a:p>
          <a:p>
            <a:r>
              <a:rPr lang="ru-RU" sz="900" b="1" kern="1200" dirty="0">
                <a:solidFill>
                  <a:schemeClr val="tx1"/>
                </a:solidFill>
                <a:effectLst/>
                <a:latin typeface="Segoe UI Light" pitchFamily="34" charset="0"/>
                <a:ea typeface="+mn-ea"/>
                <a:cs typeface="+mn-cs"/>
              </a:rPr>
              <a:t>Что входит в состав </a:t>
            </a:r>
            <a:r>
              <a:rPr lang="en-US" sz="900" b="1" kern="1200" dirty="0">
                <a:solidFill>
                  <a:schemeClr val="tx1"/>
                </a:solidFill>
                <a:effectLst/>
                <a:latin typeface="Segoe UI Light" pitchFamily="34" charset="0"/>
                <a:ea typeface="+mn-ea"/>
                <a:cs typeface="+mn-cs"/>
              </a:rPr>
              <a:t>Power BI</a:t>
            </a:r>
            <a:r>
              <a:rPr lang="ru-RU" sz="900" b="1" kern="1200" dirty="0">
                <a:solidFill>
                  <a:schemeClr val="tx1"/>
                </a:solidFill>
                <a:effectLst/>
                <a:latin typeface="Segoe UI Light" pitchFamily="34" charset="0"/>
                <a:ea typeface="+mn-ea"/>
                <a:cs typeface="+mn-cs"/>
              </a:rPr>
              <a:t>?</a:t>
            </a:r>
            <a:endParaRPr lang="ru-RU" sz="900" kern="1200" dirty="0">
              <a:solidFill>
                <a:schemeClr val="tx1"/>
              </a:solidFill>
              <a:effectLst/>
              <a:latin typeface="Segoe UI Light" pitchFamily="34" charset="0"/>
              <a:ea typeface="+mn-ea"/>
              <a:cs typeface="+mn-cs"/>
            </a:endParaRPr>
          </a:p>
          <a:p>
            <a:r>
              <a:rPr lang="ru-RU" sz="900" kern="1200" dirty="0">
                <a:solidFill>
                  <a:schemeClr val="tx1"/>
                </a:solidFill>
                <a:effectLst/>
                <a:latin typeface="Segoe UI Light" pitchFamily="34" charset="0"/>
                <a:ea typeface="+mn-ea"/>
                <a:cs typeface="+mn-cs"/>
              </a:rPr>
              <a:t> Можно выделить две части сервиса – клиентскую и облачную. Клиентская состоит из четырех надстроек для </a:t>
            </a:r>
            <a:r>
              <a:rPr lang="en-US" sz="900" kern="1200" dirty="0">
                <a:solidFill>
                  <a:schemeClr val="tx1"/>
                </a:solidFill>
                <a:effectLst/>
                <a:latin typeface="Segoe UI Light" pitchFamily="34" charset="0"/>
                <a:ea typeface="+mn-ea"/>
                <a:cs typeface="+mn-cs"/>
              </a:rPr>
              <a:t>Excel</a:t>
            </a:r>
            <a:r>
              <a:rPr lang="ru-RU" sz="900" kern="1200" dirty="0">
                <a:solidFill>
                  <a:schemeClr val="tx1"/>
                </a:solidFill>
                <a:effectLst/>
                <a:latin typeface="Segoe UI Light" pitchFamily="34" charset="0"/>
                <a:ea typeface="+mn-ea"/>
                <a:cs typeface="+mn-cs"/>
              </a:rPr>
              <a:t>:</a:t>
            </a:r>
          </a:p>
          <a:p>
            <a:endParaRPr lang="ru-RU" sz="900" kern="1200" dirty="0">
              <a:solidFill>
                <a:schemeClr val="tx1"/>
              </a:solidFill>
              <a:effectLst/>
              <a:latin typeface="Segoe UI Light" pitchFamily="34" charset="0"/>
              <a:ea typeface="+mn-ea"/>
              <a:cs typeface="+mn-cs"/>
            </a:endParaRPr>
          </a:p>
          <a:p>
            <a:pPr lvl="0"/>
            <a:r>
              <a:rPr lang="ru-RU" sz="900" b="1" kern="1200" dirty="0" err="1">
                <a:solidFill>
                  <a:schemeClr val="tx1"/>
                </a:solidFill>
                <a:effectLst/>
                <a:latin typeface="Segoe UI Light" pitchFamily="34" charset="0"/>
                <a:ea typeface="+mn-ea"/>
                <a:cs typeface="+mn-cs"/>
              </a:rPr>
              <a:t>Power</a:t>
            </a:r>
            <a:r>
              <a:rPr lang="ru-RU" sz="900" b="1" kern="1200" dirty="0">
                <a:solidFill>
                  <a:schemeClr val="tx1"/>
                </a:solidFill>
                <a:effectLst/>
                <a:latin typeface="Segoe UI Light" pitchFamily="34" charset="0"/>
                <a:ea typeface="+mn-ea"/>
                <a:cs typeface="+mn-cs"/>
              </a:rPr>
              <a:t> </a:t>
            </a:r>
            <a:r>
              <a:rPr lang="ru-RU" sz="900" b="1" kern="1200" dirty="0" err="1">
                <a:solidFill>
                  <a:schemeClr val="tx1"/>
                </a:solidFill>
                <a:effectLst/>
                <a:latin typeface="Segoe UI Light" pitchFamily="34" charset="0"/>
                <a:ea typeface="+mn-ea"/>
                <a:cs typeface="+mn-cs"/>
              </a:rPr>
              <a:t>Query</a:t>
            </a:r>
            <a:r>
              <a:rPr lang="ru-RU" sz="900" kern="1200" dirty="0">
                <a:solidFill>
                  <a:schemeClr val="tx1"/>
                </a:solidFill>
                <a:effectLst/>
                <a:latin typeface="Segoe UI Light" pitchFamily="34" charset="0"/>
                <a:ea typeface="+mn-ea"/>
                <a:cs typeface="+mn-cs"/>
              </a:rPr>
              <a:t> – позволяет обращаться к различным источникам данных -  файлам, СУБД, облачным сервисам, </a:t>
            </a:r>
            <a:r>
              <a:rPr lang="en-US" sz="900" kern="1200" dirty="0">
                <a:solidFill>
                  <a:schemeClr val="tx1"/>
                </a:solidFill>
                <a:effectLst/>
                <a:latin typeface="Segoe UI Light" pitchFamily="34" charset="0"/>
                <a:ea typeface="+mn-ea"/>
                <a:cs typeface="+mn-cs"/>
              </a:rPr>
              <a:t>SAP BI</a:t>
            </a:r>
            <a:r>
              <a:rPr lang="ru-RU" sz="900" kern="1200" dirty="0">
                <a:solidFill>
                  <a:schemeClr val="tx1"/>
                </a:solidFill>
                <a:effectLst/>
                <a:latin typeface="Segoe UI Light" pitchFamily="34" charset="0"/>
                <a:ea typeface="+mn-ea"/>
                <a:cs typeface="+mn-cs"/>
              </a:rPr>
              <a:t>, обеспечивает очистку, подготовку и загрузку информации в модель данных (</a:t>
            </a:r>
            <a:r>
              <a:rPr lang="en-US" sz="900" kern="1200" dirty="0">
                <a:solidFill>
                  <a:schemeClr val="tx1"/>
                </a:solidFill>
                <a:effectLst/>
                <a:latin typeface="Segoe UI Light" pitchFamily="34" charset="0"/>
                <a:ea typeface="+mn-ea"/>
                <a:cs typeface="+mn-cs"/>
              </a:rPr>
              <a:t>Extract</a:t>
            </a:r>
            <a:r>
              <a:rPr lang="ru-RU" sz="900"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Transform and Load</a:t>
            </a:r>
            <a:r>
              <a:rPr lang="ru-RU" sz="900"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ETL</a:t>
            </a:r>
            <a:r>
              <a:rPr lang="ru-RU" sz="900" kern="1200" dirty="0">
                <a:solidFill>
                  <a:schemeClr val="tx1"/>
                </a:solidFill>
                <a:effectLst/>
                <a:latin typeface="Segoe UI Light" pitchFamily="34" charset="0"/>
                <a:ea typeface="+mn-ea"/>
                <a:cs typeface="+mn-cs"/>
              </a:rPr>
              <a:t>).</a:t>
            </a:r>
          </a:p>
          <a:p>
            <a:r>
              <a:rPr lang="ru-RU" sz="900" kern="1200" dirty="0">
                <a:solidFill>
                  <a:schemeClr val="tx1"/>
                </a:solidFill>
                <a:effectLst/>
                <a:latin typeface="Segoe UI Light" pitchFamily="34" charset="0"/>
                <a:ea typeface="+mn-ea"/>
                <a:cs typeface="+mn-cs"/>
              </a:rPr>
              <a:t> </a:t>
            </a:r>
            <a:r>
              <a:rPr lang="ru-RU" sz="900" kern="1200" dirty="0" err="1">
                <a:solidFill>
                  <a:schemeClr val="tx1"/>
                </a:solidFill>
                <a:effectLst/>
                <a:latin typeface="Segoe UI Light" pitchFamily="34" charset="0"/>
                <a:ea typeface="+mn-ea"/>
                <a:cs typeface="+mn-cs"/>
              </a:rPr>
              <a:t>Power</a:t>
            </a:r>
            <a:r>
              <a:rPr lang="ru-RU" sz="900" kern="1200" dirty="0">
                <a:solidFill>
                  <a:schemeClr val="tx1"/>
                </a:solidFill>
                <a:effectLst/>
                <a:latin typeface="Segoe UI Light" pitchFamily="34" charset="0"/>
                <a:ea typeface="+mn-ea"/>
                <a:cs typeface="+mn-cs"/>
              </a:rPr>
              <a:t> </a:t>
            </a:r>
            <a:r>
              <a:rPr lang="ru-RU" sz="900" kern="1200" dirty="0" err="1">
                <a:solidFill>
                  <a:schemeClr val="tx1"/>
                </a:solidFill>
                <a:effectLst/>
                <a:latin typeface="Segoe UI Light" pitchFamily="34" charset="0"/>
                <a:ea typeface="+mn-ea"/>
                <a:cs typeface="+mn-cs"/>
              </a:rPr>
              <a:t>Query</a:t>
            </a:r>
            <a:r>
              <a:rPr lang="ru-RU" sz="900" kern="1200" dirty="0">
                <a:solidFill>
                  <a:schemeClr val="tx1"/>
                </a:solidFill>
                <a:effectLst/>
                <a:latin typeface="Segoe UI Light" pitchFamily="34" charset="0"/>
                <a:ea typeface="+mn-ea"/>
                <a:cs typeface="+mn-cs"/>
              </a:rPr>
              <a:t> также содержит функцию поиска и добавления публичных открытых данных из Интернет. </a:t>
            </a:r>
            <a:r>
              <a:rPr lang="ru-RU" sz="900" u="sng" kern="1200" dirty="0">
                <a:solidFill>
                  <a:schemeClr val="tx1"/>
                </a:solidFill>
                <a:effectLst/>
                <a:latin typeface="Segoe UI Light" pitchFamily="34" charset="0"/>
                <a:ea typeface="+mn-ea"/>
                <a:cs typeface="+mn-cs"/>
                <a:hlinkClick r:id="rId3"/>
              </a:rPr>
              <a:t>Поддерживаемые источники данных.</a:t>
            </a:r>
            <a:endParaRPr lang="ru-RU" sz="900" kern="1200" dirty="0">
              <a:solidFill>
                <a:schemeClr val="tx1"/>
              </a:solidFill>
              <a:effectLst/>
              <a:latin typeface="Segoe UI Light" pitchFamily="34" charset="0"/>
              <a:ea typeface="+mn-ea"/>
              <a:cs typeface="+mn-cs"/>
            </a:endParaRPr>
          </a:p>
          <a:p>
            <a:r>
              <a:rPr lang="ru-RU" sz="900" kern="1200" dirty="0">
                <a:solidFill>
                  <a:schemeClr val="tx1"/>
                </a:solidFill>
                <a:effectLst/>
                <a:latin typeface="Segoe UI Light" pitchFamily="34" charset="0"/>
                <a:ea typeface="+mn-ea"/>
                <a:cs typeface="+mn-cs"/>
              </a:rPr>
              <a:t> </a:t>
            </a:r>
          </a:p>
          <a:p>
            <a:pPr lvl="0"/>
            <a:r>
              <a:rPr lang="ru-RU" sz="900" b="1" kern="1200" dirty="0" err="1">
                <a:solidFill>
                  <a:schemeClr val="tx1"/>
                </a:solidFill>
                <a:effectLst/>
                <a:latin typeface="Segoe UI Light" pitchFamily="34" charset="0"/>
                <a:ea typeface="+mn-ea"/>
                <a:cs typeface="+mn-cs"/>
              </a:rPr>
              <a:t>Power</a:t>
            </a:r>
            <a:r>
              <a:rPr lang="ru-RU" sz="900" b="1" kern="1200" dirty="0">
                <a:solidFill>
                  <a:schemeClr val="tx1"/>
                </a:solidFill>
                <a:effectLst/>
                <a:latin typeface="Segoe UI Light" pitchFamily="34" charset="0"/>
                <a:ea typeface="+mn-ea"/>
                <a:cs typeface="+mn-cs"/>
              </a:rPr>
              <a:t> </a:t>
            </a:r>
            <a:r>
              <a:rPr lang="ru-RU" sz="900" b="1" kern="1200" dirty="0" err="1">
                <a:solidFill>
                  <a:schemeClr val="tx1"/>
                </a:solidFill>
                <a:effectLst/>
                <a:latin typeface="Segoe UI Light" pitchFamily="34" charset="0"/>
                <a:ea typeface="+mn-ea"/>
                <a:cs typeface="+mn-cs"/>
              </a:rPr>
              <a:t>Pivot</a:t>
            </a:r>
            <a:r>
              <a:rPr lang="ru-RU" sz="900" b="1" kern="1200" dirty="0">
                <a:solidFill>
                  <a:schemeClr val="tx1"/>
                </a:solidFill>
                <a:effectLst/>
                <a:latin typeface="Segoe UI Light" pitchFamily="34" charset="0"/>
                <a:ea typeface="+mn-ea"/>
                <a:cs typeface="+mn-cs"/>
              </a:rPr>
              <a:t> -  </a:t>
            </a:r>
            <a:r>
              <a:rPr lang="en-US" sz="900" kern="1200" dirty="0">
                <a:solidFill>
                  <a:schemeClr val="tx1"/>
                </a:solidFill>
                <a:effectLst/>
                <a:latin typeface="Segoe UI Light" pitchFamily="34" charset="0"/>
                <a:ea typeface="+mn-ea"/>
                <a:cs typeface="+mn-cs"/>
              </a:rPr>
              <a:t>Power Pivot</a:t>
            </a:r>
            <a:r>
              <a:rPr lang="ru-RU" sz="900" kern="1200" dirty="0">
                <a:solidFill>
                  <a:schemeClr val="tx1"/>
                </a:solidFill>
                <a:effectLst/>
                <a:latin typeface="Segoe UI Light" pitchFamily="34" charset="0"/>
                <a:ea typeface="+mn-ea"/>
                <a:cs typeface="+mn-cs"/>
              </a:rPr>
              <a:t> используется для создания и сведения аналитических моделей в окружении </a:t>
            </a:r>
            <a:r>
              <a:rPr lang="en-US" sz="900" kern="1200" dirty="0">
                <a:solidFill>
                  <a:schemeClr val="tx1"/>
                </a:solidFill>
                <a:effectLst/>
                <a:latin typeface="Segoe UI Light" pitchFamily="34" charset="0"/>
                <a:ea typeface="+mn-ea"/>
                <a:cs typeface="+mn-cs"/>
              </a:rPr>
              <a:t>Excel</a:t>
            </a:r>
            <a:r>
              <a:rPr lang="ru-RU" sz="900" kern="1200" dirty="0">
                <a:solidFill>
                  <a:schemeClr val="tx1"/>
                </a:solidFill>
                <a:effectLst/>
                <a:latin typeface="Segoe UI Light" pitchFamily="34" charset="0"/>
                <a:ea typeface="+mn-ea"/>
                <a:cs typeface="+mn-cs"/>
              </a:rPr>
              <a:t>. Можно использовать данные из разных источников, устанавливать связи и иерархии между таблицами в окне визуального редактора</a:t>
            </a:r>
            <a:r>
              <a:rPr lang="ru-RU" sz="900" b="1" kern="1200" dirty="0">
                <a:solidFill>
                  <a:schemeClr val="tx1"/>
                </a:solidFill>
                <a:effectLst/>
                <a:latin typeface="Segoe UI Light" pitchFamily="34" charset="0"/>
                <a:ea typeface="+mn-ea"/>
                <a:cs typeface="+mn-cs"/>
              </a:rPr>
              <a:t>.</a:t>
            </a:r>
            <a:endParaRPr lang="ru-RU" sz="900" kern="1200" dirty="0">
              <a:solidFill>
                <a:schemeClr val="tx1"/>
              </a:solidFill>
              <a:effectLst/>
              <a:latin typeface="Segoe UI Light" pitchFamily="34" charset="0"/>
              <a:ea typeface="+mn-ea"/>
              <a:cs typeface="+mn-cs"/>
            </a:endParaRPr>
          </a:p>
          <a:p>
            <a:r>
              <a:rPr lang="ru-RU" sz="900" b="1" kern="1200" dirty="0">
                <a:solidFill>
                  <a:schemeClr val="tx1"/>
                </a:solidFill>
                <a:effectLst/>
                <a:latin typeface="Segoe UI Light" pitchFamily="34" charset="0"/>
                <a:ea typeface="+mn-ea"/>
                <a:cs typeface="+mn-cs"/>
              </a:rPr>
              <a:t> </a:t>
            </a:r>
            <a:endParaRPr lang="ru-RU" sz="900" kern="1200" dirty="0">
              <a:solidFill>
                <a:schemeClr val="tx1"/>
              </a:solidFill>
              <a:effectLst/>
              <a:latin typeface="Segoe UI Light" pitchFamily="34" charset="0"/>
              <a:ea typeface="+mn-ea"/>
              <a:cs typeface="+mn-cs"/>
            </a:endParaRPr>
          </a:p>
          <a:p>
            <a:pPr lvl="0"/>
            <a:r>
              <a:rPr lang="ru-RU" sz="900" b="1" kern="1200" dirty="0" err="1">
                <a:solidFill>
                  <a:schemeClr val="tx1"/>
                </a:solidFill>
                <a:effectLst/>
                <a:latin typeface="Segoe UI Light" pitchFamily="34" charset="0"/>
                <a:ea typeface="+mn-ea"/>
                <a:cs typeface="+mn-cs"/>
              </a:rPr>
              <a:t>Power</a:t>
            </a:r>
            <a:r>
              <a:rPr lang="ru-RU" sz="900" b="1" kern="1200" dirty="0">
                <a:solidFill>
                  <a:schemeClr val="tx1"/>
                </a:solidFill>
                <a:effectLst/>
                <a:latin typeface="Segoe UI Light" pitchFamily="34" charset="0"/>
                <a:ea typeface="+mn-ea"/>
                <a:cs typeface="+mn-cs"/>
              </a:rPr>
              <a:t> </a:t>
            </a:r>
            <a:r>
              <a:rPr lang="ru-RU" sz="900" b="1" kern="1200" dirty="0" err="1">
                <a:solidFill>
                  <a:schemeClr val="tx1"/>
                </a:solidFill>
                <a:effectLst/>
                <a:latin typeface="Segoe UI Light" pitchFamily="34" charset="0"/>
                <a:ea typeface="+mn-ea"/>
                <a:cs typeface="+mn-cs"/>
              </a:rPr>
              <a:t>View</a:t>
            </a:r>
            <a:r>
              <a:rPr lang="ru-RU" sz="900" b="1" kern="1200" dirty="0">
                <a:solidFill>
                  <a:schemeClr val="tx1"/>
                </a:solidFill>
                <a:effectLst/>
                <a:latin typeface="Segoe UI Light" pitchFamily="34" charset="0"/>
                <a:ea typeface="+mn-ea"/>
                <a:cs typeface="+mn-cs"/>
              </a:rPr>
              <a:t> - </a:t>
            </a:r>
            <a:r>
              <a:rPr lang="ru-RU" sz="900" kern="1200" dirty="0" err="1">
                <a:solidFill>
                  <a:schemeClr val="tx1"/>
                </a:solidFill>
                <a:effectLst/>
                <a:latin typeface="Segoe UI Light" pitchFamily="34" charset="0"/>
                <a:ea typeface="+mn-ea"/>
                <a:cs typeface="+mn-cs"/>
              </a:rPr>
              <a:t>Power</a:t>
            </a:r>
            <a:r>
              <a:rPr lang="ru-RU" sz="900" kern="1200" dirty="0">
                <a:solidFill>
                  <a:schemeClr val="tx1"/>
                </a:solidFill>
                <a:effectLst/>
                <a:latin typeface="Segoe UI Light" pitchFamily="34" charset="0"/>
                <a:ea typeface="+mn-ea"/>
                <a:cs typeface="+mn-cs"/>
              </a:rPr>
              <a:t> </a:t>
            </a:r>
            <a:r>
              <a:rPr lang="ru-RU" sz="900" kern="1200" dirty="0" err="1">
                <a:solidFill>
                  <a:schemeClr val="tx1"/>
                </a:solidFill>
                <a:effectLst/>
                <a:latin typeface="Segoe UI Light" pitchFamily="34" charset="0"/>
                <a:ea typeface="+mn-ea"/>
                <a:cs typeface="+mn-cs"/>
              </a:rPr>
              <a:t>View</a:t>
            </a:r>
            <a:r>
              <a:rPr lang="ru-RU" sz="900" kern="1200" dirty="0">
                <a:solidFill>
                  <a:schemeClr val="tx1"/>
                </a:solidFill>
                <a:effectLst/>
                <a:latin typeface="Segoe UI Light" pitchFamily="34" charset="0"/>
                <a:ea typeface="+mn-ea"/>
                <a:cs typeface="+mn-cs"/>
              </a:rPr>
              <a:t> используется для создания интерактивных графиков и диаграмм по полученной модели данных, которые позволяют изучать и визуализировать данные прямо в Excel. Затем полученные отчеты можно загрузить на </a:t>
            </a:r>
            <a:r>
              <a:rPr lang="en-US" sz="900" kern="1200" dirty="0">
                <a:solidFill>
                  <a:schemeClr val="tx1"/>
                </a:solidFill>
                <a:effectLst/>
                <a:latin typeface="Segoe UI Light" pitchFamily="34" charset="0"/>
                <a:ea typeface="+mn-ea"/>
                <a:cs typeface="+mn-cs"/>
              </a:rPr>
              <a:t>SharePoint</a:t>
            </a:r>
            <a:r>
              <a:rPr lang="ru-RU" sz="900" kern="1200" dirty="0">
                <a:solidFill>
                  <a:schemeClr val="tx1"/>
                </a:solidFill>
                <a:effectLst/>
                <a:latin typeface="Segoe UI Light" pitchFamily="34" charset="0"/>
                <a:ea typeface="+mn-ea"/>
                <a:cs typeface="+mn-cs"/>
              </a:rPr>
              <a:t> или встроить в презентацию </a:t>
            </a:r>
            <a:r>
              <a:rPr lang="en-US" sz="900" kern="1200" dirty="0">
                <a:solidFill>
                  <a:schemeClr val="tx1"/>
                </a:solidFill>
                <a:effectLst/>
                <a:latin typeface="Segoe UI Light" pitchFamily="34" charset="0"/>
                <a:ea typeface="+mn-ea"/>
                <a:cs typeface="+mn-cs"/>
              </a:rPr>
              <a:t>PowerPoint</a:t>
            </a:r>
            <a:r>
              <a:rPr lang="ru-RU" sz="900" kern="1200" dirty="0">
                <a:solidFill>
                  <a:schemeClr val="tx1"/>
                </a:solidFill>
                <a:effectLst/>
                <a:latin typeface="Segoe UI Light" pitchFamily="34" charset="0"/>
                <a:ea typeface="+mn-ea"/>
                <a:cs typeface="+mn-cs"/>
              </a:rPr>
              <a:t>.</a:t>
            </a:r>
          </a:p>
          <a:p>
            <a:r>
              <a:rPr lang="ru-RU" sz="900" b="1" kern="1200" dirty="0">
                <a:solidFill>
                  <a:schemeClr val="tx1"/>
                </a:solidFill>
                <a:effectLst/>
                <a:latin typeface="Segoe UI Light" pitchFamily="34" charset="0"/>
                <a:ea typeface="+mn-ea"/>
                <a:cs typeface="+mn-cs"/>
              </a:rPr>
              <a:t> </a:t>
            </a:r>
            <a:endParaRPr lang="ru-RU" sz="900" kern="1200" dirty="0">
              <a:solidFill>
                <a:schemeClr val="tx1"/>
              </a:solidFill>
              <a:effectLst/>
              <a:latin typeface="Segoe UI Light" pitchFamily="34" charset="0"/>
              <a:ea typeface="+mn-ea"/>
              <a:cs typeface="+mn-cs"/>
            </a:endParaRPr>
          </a:p>
          <a:p>
            <a:r>
              <a:rPr lang="ru-RU" sz="900" b="1" kern="1200" dirty="0">
                <a:solidFill>
                  <a:schemeClr val="tx1"/>
                </a:solidFill>
                <a:effectLst/>
                <a:latin typeface="Segoe UI Light" pitchFamily="34" charset="0"/>
                <a:ea typeface="+mn-ea"/>
                <a:cs typeface="+mn-cs"/>
              </a:rPr>
              <a:t> </a:t>
            </a:r>
            <a:endParaRPr lang="ru-RU" sz="900" kern="1200" dirty="0">
              <a:solidFill>
                <a:schemeClr val="tx1"/>
              </a:solidFill>
              <a:effectLst/>
              <a:latin typeface="Segoe UI Light" pitchFamily="34" charset="0"/>
              <a:ea typeface="+mn-ea"/>
              <a:cs typeface="+mn-cs"/>
            </a:endParaRPr>
          </a:p>
          <a:p>
            <a:pPr lvl="0"/>
            <a:r>
              <a:rPr lang="ru-RU" sz="900" b="1" kern="1200" dirty="0" err="1">
                <a:solidFill>
                  <a:schemeClr val="tx1"/>
                </a:solidFill>
                <a:effectLst/>
                <a:latin typeface="Segoe UI Light" pitchFamily="34" charset="0"/>
                <a:ea typeface="+mn-ea"/>
                <a:cs typeface="+mn-cs"/>
              </a:rPr>
              <a:t>Power</a:t>
            </a:r>
            <a:r>
              <a:rPr lang="ru-RU" sz="900" b="1" kern="1200" dirty="0">
                <a:solidFill>
                  <a:schemeClr val="tx1"/>
                </a:solidFill>
                <a:effectLst/>
                <a:latin typeface="Segoe UI Light" pitchFamily="34" charset="0"/>
                <a:ea typeface="+mn-ea"/>
                <a:cs typeface="+mn-cs"/>
              </a:rPr>
              <a:t> </a:t>
            </a:r>
            <a:r>
              <a:rPr lang="ru-RU" sz="900" b="1" kern="1200" dirty="0" err="1">
                <a:solidFill>
                  <a:schemeClr val="tx1"/>
                </a:solidFill>
                <a:effectLst/>
                <a:latin typeface="Segoe UI Light" pitchFamily="34" charset="0"/>
                <a:ea typeface="+mn-ea"/>
                <a:cs typeface="+mn-cs"/>
              </a:rPr>
              <a:t>Map</a:t>
            </a:r>
            <a:r>
              <a:rPr lang="ru-RU" sz="900" b="1" kern="1200" dirty="0">
                <a:solidFill>
                  <a:schemeClr val="tx1"/>
                </a:solidFill>
                <a:effectLst/>
                <a:latin typeface="Segoe UI Light" pitchFamily="34" charset="0"/>
                <a:ea typeface="+mn-ea"/>
                <a:cs typeface="+mn-cs"/>
              </a:rPr>
              <a:t> - </a:t>
            </a:r>
            <a:r>
              <a:rPr lang="ru-RU" sz="900" kern="1200" dirty="0">
                <a:solidFill>
                  <a:schemeClr val="tx1"/>
                </a:solidFill>
                <a:effectLst/>
                <a:latin typeface="Segoe UI Light" pitchFamily="34" charset="0"/>
                <a:ea typeface="+mn-ea"/>
                <a:cs typeface="+mn-cs"/>
              </a:rPr>
              <a:t>этот плагин делает процесс наглядного представления данных еще интереснее: он позволяет создавать трехмерные или двухмерные географические репрезентации, с помощью которых можно исследовать данные и взаимодействовать с ними. </a:t>
            </a:r>
            <a:r>
              <a:rPr lang="en-US" sz="900" kern="1200" dirty="0">
                <a:solidFill>
                  <a:schemeClr val="tx1"/>
                </a:solidFill>
                <a:effectLst/>
                <a:latin typeface="Segoe UI Light" pitchFamily="34" charset="0"/>
                <a:ea typeface="+mn-ea"/>
                <a:cs typeface="+mn-cs"/>
              </a:rPr>
              <a:t>Power Map </a:t>
            </a:r>
            <a:r>
              <a:rPr lang="ru-RU" sz="900" kern="1200" dirty="0">
                <a:solidFill>
                  <a:schemeClr val="tx1"/>
                </a:solidFill>
                <a:effectLst/>
                <a:latin typeface="Segoe UI Light" pitchFamily="34" charset="0"/>
                <a:ea typeface="+mn-ea"/>
                <a:cs typeface="+mn-cs"/>
              </a:rPr>
              <a:t>использует карты </a:t>
            </a:r>
            <a:r>
              <a:rPr lang="en-US" sz="900" kern="1200" dirty="0">
                <a:solidFill>
                  <a:schemeClr val="tx1"/>
                </a:solidFill>
                <a:effectLst/>
                <a:latin typeface="Segoe UI Light" pitchFamily="34" charset="0"/>
                <a:ea typeface="+mn-ea"/>
                <a:cs typeface="+mn-cs"/>
              </a:rPr>
              <a:t>Bing Maps </a:t>
            </a:r>
            <a:r>
              <a:rPr lang="ru-RU" sz="900" kern="1200" dirty="0">
                <a:solidFill>
                  <a:schemeClr val="tx1"/>
                </a:solidFill>
                <a:effectLst/>
                <a:latin typeface="Segoe UI Light" pitchFamily="34" charset="0"/>
                <a:ea typeface="+mn-ea"/>
                <a:cs typeface="+mn-cs"/>
              </a:rPr>
              <a:t>с поддержкой использования пользовательских подложек, например планов этажей или территорий. Результаты полученной визуализации можно записать в виде видеоролика прямо из </a:t>
            </a:r>
            <a:r>
              <a:rPr lang="en-US" sz="900" kern="1200" dirty="0">
                <a:solidFill>
                  <a:schemeClr val="tx1"/>
                </a:solidFill>
                <a:effectLst/>
                <a:latin typeface="Segoe UI Light" pitchFamily="34" charset="0"/>
                <a:ea typeface="+mn-ea"/>
                <a:cs typeface="+mn-cs"/>
              </a:rPr>
              <a:t>Excel</a:t>
            </a:r>
            <a:r>
              <a:rPr lang="ru-RU" sz="900" kern="1200" dirty="0">
                <a:solidFill>
                  <a:schemeClr val="tx1"/>
                </a:solidFill>
                <a:effectLst/>
                <a:latin typeface="Segoe UI Light" pitchFamily="34" charset="0"/>
                <a:ea typeface="+mn-ea"/>
                <a:cs typeface="+mn-cs"/>
              </a:rPr>
              <a:t>.</a:t>
            </a:r>
          </a:p>
          <a:p>
            <a:r>
              <a:rPr lang="ru-RU" sz="900" b="1" kern="1200" dirty="0">
                <a:solidFill>
                  <a:schemeClr val="tx1"/>
                </a:solidFill>
                <a:effectLst/>
                <a:latin typeface="Segoe UI Light" pitchFamily="34" charset="0"/>
                <a:ea typeface="+mn-ea"/>
                <a:cs typeface="+mn-cs"/>
              </a:rPr>
              <a:t> </a:t>
            </a:r>
            <a:endParaRPr lang="ru-RU" sz="900" kern="1200" dirty="0">
              <a:solidFill>
                <a:schemeClr val="tx1"/>
              </a:solidFill>
              <a:effectLst/>
              <a:latin typeface="Segoe UI Light" pitchFamily="34" charset="0"/>
              <a:ea typeface="+mn-ea"/>
              <a:cs typeface="+mn-cs"/>
            </a:endParaRPr>
          </a:p>
          <a:p>
            <a:pPr eaLnBrk="1" hangingPunct="1">
              <a:spcBef>
                <a:spcPct val="0"/>
              </a:spcBef>
            </a:pPr>
            <a:endParaRPr lang="en-US" dirty="0"/>
          </a:p>
        </p:txBody>
      </p:sp>
      <p:sp>
        <p:nvSpPr>
          <p:cNvPr id="542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Segoe UI" panose="020B0502040204020203" pitchFamily="34" charset="0"/>
                <a:ea typeface="MS PGothic" panose="020B0600070205080204" pitchFamily="34" charset="-128"/>
              </a:defRPr>
            </a:lvl1pPr>
            <a:lvl2pPr marL="742950" indent="-285750" eaLnBrk="0" hangingPunct="0">
              <a:defRPr sz="2400">
                <a:solidFill>
                  <a:schemeClr val="tx1"/>
                </a:solidFill>
                <a:latin typeface="Segoe UI" panose="020B0502040204020203" pitchFamily="34" charset="0"/>
                <a:ea typeface="MS PGothic" panose="020B0600070205080204" pitchFamily="34" charset="-128"/>
              </a:defRPr>
            </a:lvl2pPr>
            <a:lvl3pPr marL="1143000" indent="-228600" eaLnBrk="0" hangingPunct="0">
              <a:defRPr sz="2400">
                <a:solidFill>
                  <a:schemeClr val="tx1"/>
                </a:solidFill>
                <a:latin typeface="Segoe UI" panose="020B0502040204020203" pitchFamily="34" charset="0"/>
                <a:ea typeface="MS PGothic" panose="020B0600070205080204" pitchFamily="34" charset="-128"/>
              </a:defRPr>
            </a:lvl3pPr>
            <a:lvl4pPr marL="1600200" indent="-228600" eaLnBrk="0" hangingPunct="0">
              <a:defRPr sz="2400">
                <a:solidFill>
                  <a:schemeClr val="tx1"/>
                </a:solidFill>
                <a:latin typeface="Segoe UI" panose="020B0502040204020203" pitchFamily="34" charset="0"/>
                <a:ea typeface="MS PGothic" panose="020B0600070205080204" pitchFamily="34" charset="-128"/>
              </a:defRPr>
            </a:lvl4pPr>
            <a:lvl5pPr marL="2057400" indent="-228600" eaLnBrk="0" hangingPunct="0">
              <a:defRPr sz="2400">
                <a:solidFill>
                  <a:schemeClr val="tx1"/>
                </a:solidFill>
                <a:latin typeface="Segoe UI" panose="020B0502040204020203"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9pPr>
          </a:lstStyle>
          <a:p>
            <a:pPr marL="0" marR="0" lvl="0" indent="0" algn="l" defTabSz="93186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System Center Marketing</a:t>
            </a:r>
          </a:p>
        </p:txBody>
      </p:sp>
      <p:sp>
        <p:nvSpPr>
          <p:cNvPr id="5" name="Footer Placeholder 4"/>
          <p:cNvSpPr>
            <a:spLocks noGrp="1"/>
          </p:cNvSpPr>
          <p:nvPr>
            <p:ph type="ftr" sz="quarter" idx="4"/>
          </p:nvPr>
        </p:nvSpPr>
        <p:spPr>
          <a:xfrm>
            <a:off x="0" y="8829967"/>
            <a:ext cx="3037840" cy="466433"/>
          </a:xfrm>
        </p:spPr>
        <p:txBody>
          <a:bodyPr/>
          <a:lstStyle/>
          <a:p>
            <a:pPr marL="576929" marR="0" lvl="0" indent="0" algn="l" defTabSz="94905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6929" marR="0" lvl="0" indent="0" algn="l" defTabSz="94905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4277"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egoe UI" panose="020B0502040204020203" pitchFamily="34" charset="0"/>
                <a:ea typeface="MS PGothic" panose="020B0600070205080204" pitchFamily="34" charset="-128"/>
              </a:defRPr>
            </a:lvl1pPr>
            <a:lvl2pPr marL="742950" indent="-285750" eaLnBrk="0" hangingPunct="0">
              <a:defRPr sz="2400">
                <a:solidFill>
                  <a:schemeClr val="tx1"/>
                </a:solidFill>
                <a:latin typeface="Segoe UI" panose="020B0502040204020203" pitchFamily="34" charset="0"/>
                <a:ea typeface="MS PGothic" panose="020B0600070205080204" pitchFamily="34" charset="-128"/>
              </a:defRPr>
            </a:lvl2pPr>
            <a:lvl3pPr marL="1143000" indent="-228600" eaLnBrk="0" hangingPunct="0">
              <a:defRPr sz="2400">
                <a:solidFill>
                  <a:schemeClr val="tx1"/>
                </a:solidFill>
                <a:latin typeface="Segoe UI" panose="020B0502040204020203" pitchFamily="34" charset="0"/>
                <a:ea typeface="MS PGothic" panose="020B0600070205080204" pitchFamily="34" charset="-128"/>
              </a:defRPr>
            </a:lvl3pPr>
            <a:lvl4pPr marL="1600200" indent="-228600" eaLnBrk="0" hangingPunct="0">
              <a:defRPr sz="2400">
                <a:solidFill>
                  <a:schemeClr val="tx1"/>
                </a:solidFill>
                <a:latin typeface="Segoe UI" panose="020B0502040204020203" pitchFamily="34" charset="0"/>
                <a:ea typeface="MS PGothic" panose="020B0600070205080204" pitchFamily="34" charset="-128"/>
              </a:defRPr>
            </a:lvl4pPr>
            <a:lvl5pPr marL="2057400" indent="-228600" eaLnBrk="0" hangingPunct="0">
              <a:defRPr sz="2400">
                <a:solidFill>
                  <a:schemeClr val="tx1"/>
                </a:solidFill>
                <a:latin typeface="Segoe UI" panose="020B0502040204020203"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9pPr>
          </a:lstStyle>
          <a:p>
            <a:pPr marL="0" marR="0" lvl="0" indent="0" algn="r" defTabSz="932742" rtl="0" eaLnBrk="1" fontAlgn="auto" latinLnBrk="0" hangingPunct="1">
              <a:lnSpc>
                <a:spcPct val="100000"/>
              </a:lnSpc>
              <a:spcBef>
                <a:spcPts val="0"/>
              </a:spcBef>
              <a:spcAft>
                <a:spcPts val="0"/>
              </a:spcAft>
              <a:buClrTx/>
              <a:buSzTx/>
              <a:buFontTx/>
              <a:buNone/>
              <a:tabLst/>
              <a:defRPr/>
            </a:pPr>
            <a:fld id="{185CECDE-0D13-4FEE-9CDE-081D0E974C2B}" type="datetime1">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10/13/2016</a:t>
            </a:fld>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5427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egoe UI" panose="020B0502040204020203" pitchFamily="34" charset="0"/>
                <a:ea typeface="MS PGothic" panose="020B0600070205080204" pitchFamily="34" charset="-128"/>
              </a:defRPr>
            </a:lvl1pPr>
            <a:lvl2pPr marL="742950" indent="-285750" eaLnBrk="0" hangingPunct="0">
              <a:defRPr sz="2400">
                <a:solidFill>
                  <a:schemeClr val="tx1"/>
                </a:solidFill>
                <a:latin typeface="Segoe UI" panose="020B0502040204020203" pitchFamily="34" charset="0"/>
                <a:ea typeface="MS PGothic" panose="020B0600070205080204" pitchFamily="34" charset="-128"/>
              </a:defRPr>
            </a:lvl2pPr>
            <a:lvl3pPr marL="1143000" indent="-228600" eaLnBrk="0" hangingPunct="0">
              <a:defRPr sz="2400">
                <a:solidFill>
                  <a:schemeClr val="tx1"/>
                </a:solidFill>
                <a:latin typeface="Segoe UI" panose="020B0502040204020203" pitchFamily="34" charset="0"/>
                <a:ea typeface="MS PGothic" panose="020B0600070205080204" pitchFamily="34" charset="-128"/>
              </a:defRPr>
            </a:lvl3pPr>
            <a:lvl4pPr marL="1600200" indent="-228600" eaLnBrk="0" hangingPunct="0">
              <a:defRPr sz="2400">
                <a:solidFill>
                  <a:schemeClr val="tx1"/>
                </a:solidFill>
                <a:latin typeface="Segoe UI" panose="020B0502040204020203" pitchFamily="34" charset="0"/>
                <a:ea typeface="MS PGothic" panose="020B0600070205080204" pitchFamily="34" charset="-128"/>
              </a:defRPr>
            </a:lvl4pPr>
            <a:lvl5pPr marL="2057400" indent="-228600" eaLnBrk="0" hangingPunct="0">
              <a:defRPr sz="2400">
                <a:solidFill>
                  <a:schemeClr val="tx1"/>
                </a:solidFill>
                <a:latin typeface="Segoe UI" panose="020B0502040204020203"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Segoe UI" panose="020B0502040204020203" pitchFamily="34" charset="0"/>
                <a:ea typeface="MS PGothic" panose="020B0600070205080204" pitchFamily="34" charset="-128"/>
              </a:defRPr>
            </a:lvl9pPr>
          </a:lstStyle>
          <a:p>
            <a:pPr marL="0" marR="0" lvl="0" indent="0" algn="r" defTabSz="932742" rtl="0" eaLnBrk="1" fontAlgn="auto" latinLnBrk="0" hangingPunct="1">
              <a:lnSpc>
                <a:spcPct val="100000"/>
              </a:lnSpc>
              <a:spcBef>
                <a:spcPts val="0"/>
              </a:spcBef>
              <a:spcAft>
                <a:spcPts val="0"/>
              </a:spcAft>
              <a:buClrTx/>
              <a:buSzTx/>
              <a:buFontTx/>
              <a:buNone/>
              <a:tabLst/>
              <a:defRPr/>
            </a:pPr>
            <a:fld id="{C83B3D77-0B64-4FC5-ABE9-912845D6DA07}" type="slidenum">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9621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a:t>
            </a:r>
            <a:r>
              <a:rPr lang="en-US" baseline="0" dirty="0"/>
              <a:t> BI addresses 3 common business intelligence challenges your organization may face:</a:t>
            </a:r>
            <a:endParaRPr lang="en-US" b="1"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gradFill>
                  <a:gsLst>
                    <a:gs pos="0">
                      <a:srgbClr val="FFFFFF"/>
                    </a:gs>
                    <a:gs pos="100000">
                      <a:srgbClr val="FFFFFF"/>
                    </a:gs>
                  </a:gsLst>
                  <a:lin ang="5400000" scaled="0"/>
                </a:gradFill>
                <a:latin typeface="+mn-lt"/>
                <a:ea typeface="Segoe UI" pitchFamily="34" charset="0"/>
                <a:cs typeface="Segoe UI" pitchFamily="34" charset="0"/>
              </a:rPr>
              <a:t>Getting an end-to-end view off what is happening</a:t>
            </a:r>
            <a:r>
              <a:rPr lang="en-US" sz="1200" b="1" kern="1200" baseline="0" dirty="0">
                <a:gradFill>
                  <a:gsLst>
                    <a:gs pos="0">
                      <a:srgbClr val="FFFFFF"/>
                    </a:gs>
                    <a:gs pos="100000">
                      <a:srgbClr val="FFFFFF"/>
                    </a:gs>
                  </a:gsLst>
                  <a:lin ang="5400000" scaled="0"/>
                </a:gradFill>
                <a:latin typeface="+mn-lt"/>
                <a:ea typeface="Segoe UI" pitchFamily="34" charset="0"/>
                <a:cs typeface="Segoe UI" pitchFamily="34" charset="0"/>
              </a:rPr>
              <a:t> </a:t>
            </a:r>
            <a:r>
              <a:rPr lang="en-US" baseline="0" dirty="0"/>
              <a:t>— because d</a:t>
            </a:r>
            <a:r>
              <a:rPr lang="en-US" sz="1000" kern="1200" dirty="0">
                <a:solidFill>
                  <a:schemeClr val="tx1">
                    <a:lumMod val="75000"/>
                    <a:lumOff val="25000"/>
                  </a:schemeClr>
                </a:solidFill>
                <a:latin typeface="+mn-lt"/>
                <a:ea typeface="Segoe UI" pitchFamily="34" charset="0"/>
                <a:cs typeface="Segoe UI" pitchFamily="34" charset="0"/>
              </a:rPr>
              <a:t>ata is often in disparate locations, </a:t>
            </a:r>
            <a:r>
              <a:rPr lang="en-US" sz="800" kern="1200" dirty="0">
                <a:solidFill>
                  <a:schemeClr val="tx1">
                    <a:lumMod val="75000"/>
                    <a:lumOff val="25000"/>
                  </a:schemeClr>
                </a:solidFill>
                <a:latin typeface="+mn-lt"/>
                <a:ea typeface="Segoe UI" pitchFamily="34" charset="0"/>
                <a:cs typeface="Segoe UI" pitchFamily="34" charset="0"/>
              </a:rPr>
              <a:t>it can be difficult for business </a:t>
            </a:r>
            <a:r>
              <a:rPr lang="en-US" sz="800" kern="1200" baseline="0" dirty="0">
                <a:solidFill>
                  <a:schemeClr val="tx1">
                    <a:lumMod val="75000"/>
                    <a:lumOff val="25000"/>
                  </a:schemeClr>
                </a:solidFill>
                <a:latin typeface="+mn-lt"/>
                <a:ea typeface="Segoe UI" pitchFamily="34" charset="0"/>
                <a:cs typeface="Segoe UI" pitchFamily="34" charset="0"/>
              </a:rPr>
              <a:t>users to </a:t>
            </a:r>
            <a:r>
              <a:rPr lang="en-US" sz="800" kern="1200" dirty="0">
                <a:solidFill>
                  <a:schemeClr val="tx1">
                    <a:lumMod val="75000"/>
                    <a:lumOff val="25000"/>
                  </a:schemeClr>
                </a:solidFill>
                <a:latin typeface="+mn-lt"/>
                <a:ea typeface="Segoe UI" pitchFamily="34" charset="0"/>
                <a:cs typeface="Segoe UI" pitchFamily="34" charset="0"/>
              </a:rPr>
              <a:t>see a complete picture of your business </a:t>
            </a:r>
            <a:endParaRPr lang="en-US"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a:t>Managing multiple data sources </a:t>
            </a:r>
            <a:r>
              <a:rPr lang="en-US" sz="1000" baseline="0" dirty="0"/>
              <a:t>— </a:t>
            </a:r>
            <a:r>
              <a:rPr lang="en-US" sz="1000" kern="1200" dirty="0">
                <a:solidFill>
                  <a:schemeClr val="tx1">
                    <a:lumMod val="75000"/>
                    <a:lumOff val="25000"/>
                  </a:schemeClr>
                </a:solidFill>
                <a:latin typeface="+mn-lt"/>
                <a:ea typeface="Segoe UI" pitchFamily="34" charset="0"/>
                <a:cs typeface="Segoe UI" pitchFamily="34" charset="0"/>
              </a:rPr>
              <a:t>Data residing in SaaS solutions and other external locations can be difficult to manage programmatically, or access and refresh securely</a:t>
            </a:r>
            <a:endParaRPr lang="en-US" baseline="0" dirty="0"/>
          </a:p>
          <a:p>
            <a:pPr marL="228600" indent="-228600">
              <a:buFont typeface="+mj-lt"/>
              <a:buAutoNum type="arabicPeriod"/>
            </a:pPr>
            <a:r>
              <a:rPr lang="en-US" b="1" baseline="0" dirty="0"/>
              <a:t>Making the right data available to the right users at the right time</a:t>
            </a:r>
          </a:p>
          <a:p>
            <a:pPr marL="628650" lvl="1" indent="-171450" defTabSz="932472" fontAlgn="base">
              <a:lnSpc>
                <a:spcPct val="90000"/>
              </a:lnSpc>
              <a:spcBef>
                <a:spcPct val="0"/>
              </a:spcBef>
              <a:spcAft>
                <a:spcPct val="0"/>
              </a:spcAft>
              <a:buFont typeface="Arial" panose="020B0604020202020204" pitchFamily="34" charset="0"/>
              <a:buChar char="•"/>
            </a:pPr>
            <a:r>
              <a:rPr lang="en-US" sz="1200" kern="1200" dirty="0">
                <a:solidFill>
                  <a:schemeClr val="tx1">
                    <a:lumMod val="75000"/>
                    <a:lumOff val="25000"/>
                  </a:schemeClr>
                </a:solidFill>
                <a:latin typeface="+mn-lt"/>
                <a:ea typeface="Segoe UI" pitchFamily="34" charset="0"/>
                <a:cs typeface="Segoe UI" pitchFamily="34" charset="0"/>
              </a:rPr>
              <a:t>Mobile business users need the latest operational data at their fingertips, no matter where they are or what device they’re using</a:t>
            </a:r>
          </a:p>
          <a:p>
            <a:pPr marL="628650" lvl="1" indent="-171450" defTabSz="932472" fontAlgn="base">
              <a:lnSpc>
                <a:spcPct val="90000"/>
              </a:lnSpc>
              <a:spcBef>
                <a:spcPct val="0"/>
              </a:spcBef>
              <a:spcAft>
                <a:spcPct val="0"/>
              </a:spcAft>
              <a:buFont typeface="Arial" panose="020B0604020202020204" pitchFamily="34" charset="0"/>
              <a:buChar char="•"/>
            </a:pPr>
            <a:r>
              <a:rPr lang="en-US" sz="1200" kern="1200" dirty="0">
                <a:solidFill>
                  <a:schemeClr val="tx1">
                    <a:lumMod val="75000"/>
                    <a:lumOff val="25000"/>
                  </a:schemeClr>
                </a:solidFill>
                <a:latin typeface="+mn-lt"/>
                <a:ea typeface="Segoe UI" pitchFamily="34" charset="0"/>
                <a:cs typeface="Segoe UI" pitchFamily="34" charset="0"/>
              </a:rPr>
              <a:t>Different roles have different needs and access levels, so a one-size-fits all solution doesn’t work</a:t>
            </a:r>
          </a:p>
          <a:p>
            <a:endParaRPr lang="en-US" dirty="0"/>
          </a:p>
        </p:txBody>
      </p:sp>
      <p:sp>
        <p:nvSpPr>
          <p:cNvPr id="4" name="Slide Number Placeholder 3"/>
          <p:cNvSpPr>
            <a:spLocks noGrp="1"/>
          </p:cNvSpPr>
          <p:nvPr>
            <p:ph type="sldNum" sz="quarter" idx="10"/>
          </p:nvPr>
        </p:nvSpPr>
        <p:spPr/>
        <p:txBody>
          <a:bodyPr/>
          <a:lstStyle/>
          <a:p>
            <a:fld id="{13329DEA-6433-4493-B9C4-3E0AC755FE5D}" type="slidenum">
              <a:rPr lang="en-US" smtClean="0"/>
              <a:t>13</a:t>
            </a:fld>
            <a:endParaRPr lang="en-US"/>
          </a:p>
        </p:txBody>
      </p:sp>
    </p:spTree>
    <p:extLst>
      <p:ext uri="{BB962C8B-B14F-4D97-AF65-F5344CB8AC3E}">
        <p14:creationId xmlns:p14="http://schemas.microsoft.com/office/powerpoint/2010/main" val="265057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b="1" dirty="0">
                <a:gradFill>
                  <a:gsLst>
                    <a:gs pos="1250">
                      <a:srgbClr val="000000"/>
                    </a:gs>
                    <a:gs pos="99000">
                      <a:srgbClr val="000000"/>
                    </a:gs>
                  </a:gsLst>
                  <a:lin ang="5400000" scaled="0"/>
                </a:gradFill>
                <a:latin typeface="+mj-lt"/>
              </a:rPr>
              <a:t>Key message:</a:t>
            </a:r>
          </a:p>
          <a:p>
            <a:r>
              <a:rPr lang="en-US" sz="1200" kern="1200" dirty="0">
                <a:solidFill>
                  <a:schemeClr val="tx1"/>
                </a:solidFill>
                <a:effectLst/>
                <a:latin typeface="+mn-lt"/>
                <a:ea typeface="+mn-ea"/>
                <a:cs typeface="+mn-cs"/>
              </a:rPr>
              <a:t>Power BI is a business analytics service. With Power BI you can now see all of your data through a single pane of glass. Live Power BI dashboards and reports show visualizations and KPIs from data residing both on-premises and in the cloud, providing a consolidated view across your business regardless of where your data lives.</a:t>
            </a:r>
          </a:p>
          <a:p>
            <a:pPr marL="0" marR="0" indent="0" algn="l" defTabSz="914367" rtl="0" eaLnBrk="1" fontAlgn="auto" latinLnBrk="0" hangingPunct="1">
              <a:lnSpc>
                <a:spcPct val="100000"/>
              </a:lnSpc>
              <a:spcBef>
                <a:spcPts val="0"/>
              </a:spcBef>
              <a:spcAft>
                <a:spcPts val="0"/>
              </a:spcAft>
              <a:buClrTx/>
              <a:buSzTx/>
              <a:buFontTx/>
              <a:buNone/>
              <a:tabLst/>
              <a:defRPr/>
            </a:pPr>
            <a:endParaRPr lang="en-US" sz="3200" dirty="0">
              <a:gradFill>
                <a:gsLst>
                  <a:gs pos="1250">
                    <a:srgbClr val="000000"/>
                  </a:gs>
                  <a:gs pos="99000">
                    <a:srgbClr val="000000"/>
                  </a:gs>
                </a:gsLst>
                <a:lin ang="5400000" scaled="0"/>
              </a:gradFill>
              <a:latin typeface="+mj-lt"/>
            </a:endParaRPr>
          </a:p>
          <a:p>
            <a:pPr marL="0" marR="0" indent="0" algn="l" defTabSz="914367" rtl="0" eaLnBrk="1" fontAlgn="auto" latinLnBrk="0" hangingPunct="1">
              <a:lnSpc>
                <a:spcPct val="100000"/>
              </a:lnSpc>
              <a:spcBef>
                <a:spcPts val="0"/>
              </a:spcBef>
              <a:spcAft>
                <a:spcPts val="0"/>
              </a:spcAft>
              <a:buClrTx/>
              <a:buSzTx/>
              <a:buFontTx/>
              <a:buNone/>
              <a:tabLst/>
              <a:defRPr/>
            </a:pPr>
            <a:r>
              <a:rPr lang="en-US" sz="3200" b="1" dirty="0">
                <a:gradFill>
                  <a:gsLst>
                    <a:gs pos="1250">
                      <a:srgbClr val="000000"/>
                    </a:gs>
                    <a:gs pos="99000">
                      <a:srgbClr val="000000"/>
                    </a:gs>
                  </a:gsLst>
                  <a:lin ang="5400000" scaled="0"/>
                </a:gradFill>
                <a:latin typeface="+mj-lt"/>
              </a:rPr>
              <a:t>Talking points:</a:t>
            </a:r>
            <a:endParaRPr lang="en-US" sz="3200" b="1" dirty="0">
              <a:gradFill>
                <a:gsLst>
                  <a:gs pos="1250">
                    <a:srgbClr val="000000"/>
                  </a:gs>
                  <a:gs pos="99000">
                    <a:srgbClr val="000000"/>
                  </a:gs>
                </a:gsLst>
                <a:lin ang="5400000" scaled="0"/>
              </a:gradFill>
            </a:endParaRPr>
          </a:p>
          <a:p>
            <a:pPr defTabSz="914367"/>
            <a:r>
              <a:rPr lang="en-US" dirty="0">
                <a:gradFill>
                  <a:gsLst>
                    <a:gs pos="1250">
                      <a:srgbClr val="000000"/>
                    </a:gs>
                    <a:gs pos="99000">
                      <a:srgbClr val="000000"/>
                    </a:gs>
                  </a:gsLst>
                  <a:lin ang="5400000" scaled="0"/>
                </a:gradFill>
                <a:latin typeface="+mj-lt"/>
              </a:rPr>
              <a:t>This</a:t>
            </a:r>
            <a:r>
              <a:rPr lang="en-US" baseline="0" dirty="0">
                <a:gradFill>
                  <a:gsLst>
                    <a:gs pos="1250">
                      <a:srgbClr val="000000"/>
                    </a:gs>
                    <a:gs pos="99000">
                      <a:srgbClr val="000000"/>
                    </a:gs>
                  </a:gsLst>
                  <a:lin ang="5400000" scaled="0"/>
                </a:gradFill>
                <a:latin typeface="+mj-lt"/>
              </a:rPr>
              <a:t> is Power BI in a nutshell and the overall benefits to your business. We will look at what this means for the </a:t>
            </a:r>
            <a:r>
              <a:rPr lang="en-US" dirty="0">
                <a:gradFill>
                  <a:gsLst>
                    <a:gs pos="1250">
                      <a:srgbClr val="000000"/>
                    </a:gs>
                    <a:gs pos="99000">
                      <a:srgbClr val="000000"/>
                    </a:gs>
                  </a:gsLst>
                  <a:lin ang="5400000" scaled="0"/>
                </a:gradFill>
                <a:latin typeface="+mj-lt"/>
              </a:rPr>
              <a:t>IT Pro and</a:t>
            </a:r>
            <a:r>
              <a:rPr lang="en-US" baseline="0" dirty="0">
                <a:gradFill>
                  <a:gsLst>
                    <a:gs pos="1250">
                      <a:srgbClr val="000000"/>
                    </a:gs>
                    <a:gs pos="99000">
                      <a:srgbClr val="000000"/>
                    </a:gs>
                  </a:gsLst>
                  <a:lin ang="5400000" scaled="0"/>
                </a:gradFill>
                <a:latin typeface="+mj-lt"/>
              </a:rPr>
              <a:t> the key benefits for IT on the next slide</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34A55B-0232-4B2A-8DB0-D59B999B87D7}" type="datetime1">
              <a:rPr lang="en-US" smtClean="0">
                <a:solidFill>
                  <a:prstClr val="black"/>
                </a:solidFill>
              </a:rPr>
              <a:pPr/>
              <a:t>10/13/2016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354840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Key message:</a:t>
            </a:r>
          </a:p>
          <a:p>
            <a:r>
              <a:rPr lang="en-US" sz="1200" b="0" kern="1200" dirty="0">
                <a:solidFill>
                  <a:schemeClr val="tx1"/>
                </a:solidFill>
                <a:latin typeface="+mn-lt"/>
                <a:ea typeface="+mn-ea"/>
                <a:cs typeface="+mn-cs"/>
              </a:rPr>
              <a:t>There are several capabilities</a:t>
            </a:r>
            <a:r>
              <a:rPr lang="en-US" sz="1200" b="0" kern="1200" baseline="0" dirty="0">
                <a:solidFill>
                  <a:schemeClr val="tx1"/>
                </a:solidFill>
                <a:latin typeface="+mn-lt"/>
                <a:ea typeface="+mn-ea"/>
                <a:cs typeface="+mn-cs"/>
              </a:rPr>
              <a:t> that differentiate Power BI from other offerings in the market.</a:t>
            </a:r>
          </a:p>
          <a:p>
            <a:endParaRPr lang="en-US" sz="1200" b="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Talking points:</a:t>
            </a:r>
            <a:endParaRPr lang="en-US" sz="1200" b="1" kern="1200" dirty="0">
              <a:solidFill>
                <a:schemeClr val="tx1"/>
              </a:solidFill>
              <a:latin typeface="+mn-lt"/>
              <a:ea typeface="+mn-ea"/>
              <a:cs typeface="+mn-cs"/>
            </a:endParaRPr>
          </a:p>
          <a:p>
            <a:pPr marL="0" marR="0" indent="0" algn="l" defTabSz="914367" rtl="0" eaLnBrk="1" fontAlgn="auto" latinLnBrk="0" hangingPunct="1">
              <a:lnSpc>
                <a:spcPct val="100000"/>
              </a:lnSpc>
              <a:spcBef>
                <a:spcPts val="0"/>
              </a:spcBef>
              <a:spcAft>
                <a:spcPts val="0"/>
              </a:spcAft>
              <a:buClrTx/>
              <a:buSzTx/>
              <a:buFontTx/>
              <a:buNone/>
              <a:tabLst/>
              <a:defRPr/>
            </a:pPr>
            <a:r>
              <a:rPr lang="en-US" sz="1200" kern="1200" dirty="0">
                <a:gradFill>
                  <a:gsLst>
                    <a:gs pos="1250">
                      <a:srgbClr val="000000"/>
                    </a:gs>
                    <a:gs pos="99000">
                      <a:srgbClr val="000000"/>
                    </a:gs>
                  </a:gsLst>
                  <a:lin ang="5400000" scaled="0"/>
                </a:gradFill>
                <a:latin typeface="+mn-lt"/>
                <a:ea typeface="+mn-ea"/>
                <a:cs typeface="+mn-cs"/>
              </a:rPr>
              <a:t>Power BI is a cloud-based analytics service that provides faster time to insight. It is used for visualizing, exploring and extracting insights from data. It brings together data from diverse sources to deliver rich, comprehensive views of business operations. </a:t>
            </a:r>
            <a:endParaRPr lang="en-US" sz="3200" dirty="0">
              <a:gradFill>
                <a:gsLst>
                  <a:gs pos="1250">
                    <a:srgbClr val="000000"/>
                  </a:gs>
                  <a:gs pos="99000">
                    <a:srgbClr val="000000"/>
                  </a:gs>
                </a:gsLst>
                <a:lin ang="5400000" scaled="0"/>
              </a:gradFill>
            </a:endParaRPr>
          </a:p>
          <a:p>
            <a:pPr defTabSz="914367"/>
            <a:r>
              <a:rPr lang="en-US" sz="1200" kern="1200" dirty="0">
                <a:gradFill>
                  <a:gsLst>
                    <a:gs pos="1250">
                      <a:srgbClr val="000000"/>
                    </a:gs>
                    <a:gs pos="99000">
                      <a:srgbClr val="000000"/>
                    </a:gs>
                  </a:gsLst>
                  <a:lin ang="5400000" scaled="0"/>
                </a:gradFill>
                <a:latin typeface="+mn-lt"/>
                <a:ea typeface="+mn-ea"/>
                <a:cs typeface="+mn-cs"/>
              </a:rPr>
              <a:t>What that means is, with Power BI, you can see all of your data through a single pane of glass, and create an analytics environment in minutes to monitor data and share reports. Live dashboards and reports show visualizations and KPIs from data that reside both on-premises and in the cloud, providing a consolidated view across your business regardless of where your data lives. </a:t>
            </a:r>
            <a:endParaRPr lang="en-US" sz="3200" kern="1200" baseline="0" dirty="0">
              <a:solidFill>
                <a:schemeClr val="tx1"/>
              </a:solidFill>
              <a:latin typeface="Segoe UI Light" pitchFamily="34" charset="0"/>
              <a:ea typeface="+mn-ea"/>
              <a:cs typeface="+mn-cs"/>
            </a:endParaRPr>
          </a:p>
          <a:p>
            <a:endParaRPr lang="en-US" sz="3200" kern="1200" baseline="0" dirty="0">
              <a:solidFill>
                <a:schemeClr val="tx1"/>
              </a:solidFill>
              <a:latin typeface="Segoe UI Light" pitchFamily="34" charset="0"/>
              <a:ea typeface="+mn-ea"/>
              <a:cs typeface="+mn-cs"/>
            </a:endParaRPr>
          </a:p>
          <a:p>
            <a:r>
              <a:rPr lang="en-US" sz="1200" b="1" kern="1200" dirty="0">
                <a:solidFill>
                  <a:schemeClr val="tx1"/>
                </a:solidFill>
                <a:latin typeface="+mn-lt"/>
                <a:ea typeface="+mn-ea"/>
                <a:cs typeface="+mn-cs"/>
              </a:rPr>
              <a:t>There are several capabilities</a:t>
            </a:r>
            <a:r>
              <a:rPr lang="en-US" sz="1200" b="1" kern="1200" baseline="0" dirty="0">
                <a:solidFill>
                  <a:schemeClr val="tx1"/>
                </a:solidFill>
                <a:latin typeface="+mn-lt"/>
                <a:ea typeface="+mn-ea"/>
                <a:cs typeface="+mn-cs"/>
              </a:rPr>
              <a:t> that are unique to Power BI – these include: </a:t>
            </a:r>
            <a:endParaRPr lang="en-US" sz="3200" b="1" kern="1200" dirty="0">
              <a:solidFill>
                <a:schemeClr val="tx1"/>
              </a:solidFill>
              <a:latin typeface="Segoe UI Light" pitchFamily="34" charset="0"/>
              <a:ea typeface="+mn-ea"/>
              <a:cs typeface="+mn-cs"/>
            </a:endParaRPr>
          </a:p>
          <a:p>
            <a:pPr marL="457200" indent="-457200">
              <a:buFont typeface="Arial" panose="020B0604020202020204" pitchFamily="34" charset="0"/>
              <a:buChar char="•"/>
            </a:pPr>
            <a:r>
              <a:rPr lang="en-US" sz="1200" kern="1200" dirty="0">
                <a:solidFill>
                  <a:schemeClr val="tx1"/>
                </a:solidFill>
                <a:latin typeface="+mn-lt"/>
                <a:ea typeface="+mn-ea"/>
                <a:cs typeface="+mn-cs"/>
              </a:rPr>
              <a:t>Pre-built dashboards and reports for popular SaaS solutions such as </a:t>
            </a:r>
            <a:r>
              <a:rPr lang="en-US" sz="1200" kern="1200" dirty="0" err="1">
                <a:solidFill>
                  <a:schemeClr val="tx1"/>
                </a:solidFill>
                <a:latin typeface="+mn-lt"/>
                <a:ea typeface="+mn-ea"/>
                <a:cs typeface="+mn-cs"/>
              </a:rPr>
              <a:t>Marketo</a:t>
            </a:r>
            <a:r>
              <a:rPr lang="en-US" sz="1200" kern="1200" dirty="0">
                <a:solidFill>
                  <a:schemeClr val="tx1"/>
                </a:solidFill>
                <a:latin typeface="+mn-lt"/>
                <a:ea typeface="+mn-ea"/>
                <a:cs typeface="+mn-cs"/>
              </a:rPr>
              <a:t>, Salesforce, GitHub, </a:t>
            </a:r>
            <a:r>
              <a:rPr lang="en-US" sz="1200" kern="1200" dirty="0" err="1">
                <a:solidFill>
                  <a:schemeClr val="tx1"/>
                </a:solidFill>
                <a:latin typeface="+mn-lt"/>
                <a:ea typeface="+mn-ea"/>
                <a:cs typeface="+mn-cs"/>
              </a:rPr>
              <a:t>ZenDesk</a:t>
            </a:r>
            <a:r>
              <a:rPr lang="en-US" sz="1200" kern="1200" dirty="0">
                <a:solidFill>
                  <a:schemeClr val="tx1"/>
                </a:solidFill>
                <a:latin typeface="+mn-lt"/>
                <a:ea typeface="+mn-ea"/>
                <a:cs typeface="+mn-cs"/>
              </a:rPr>
              <a:t>, Dynamics CRM, and many others</a:t>
            </a:r>
            <a:endParaRPr lang="en-US" sz="3200" kern="1200" dirty="0">
              <a:solidFill>
                <a:schemeClr val="tx1"/>
              </a:solidFill>
              <a:latin typeface="Segoe UI Light" pitchFamily="34" charset="0"/>
              <a:ea typeface="+mn-ea"/>
              <a:cs typeface="+mn-cs"/>
            </a:endParaRPr>
          </a:p>
          <a:p>
            <a:pPr marL="457200" indent="-457200">
              <a:buFont typeface="Arial" panose="020B0604020202020204" pitchFamily="34" charset="0"/>
              <a:buChar char="•"/>
            </a:pPr>
            <a:r>
              <a:rPr lang="en-US" sz="1200" kern="1200" dirty="0">
                <a:solidFill>
                  <a:schemeClr val="tx1"/>
                </a:solidFill>
                <a:latin typeface="+mn-lt"/>
                <a:ea typeface="+mn-ea"/>
                <a:cs typeface="+mn-cs"/>
              </a:rPr>
              <a:t>Dashboard</a:t>
            </a:r>
            <a:r>
              <a:rPr lang="en-US" sz="1200" kern="1200" baseline="0" dirty="0">
                <a:solidFill>
                  <a:schemeClr val="tx1"/>
                </a:solidFill>
                <a:latin typeface="+mn-lt"/>
                <a:ea typeface="+mn-ea"/>
                <a:cs typeface="+mn-cs"/>
              </a:rPr>
              <a:t>s and visualizations that </a:t>
            </a:r>
            <a:r>
              <a:rPr lang="en-US" sz="1200" kern="1200" dirty="0">
                <a:solidFill>
                  <a:schemeClr val="tx1"/>
                </a:solidFill>
                <a:latin typeface="+mn-lt"/>
                <a:ea typeface="+mn-ea"/>
                <a:cs typeface="+mn-cs"/>
              </a:rPr>
              <a:t>support real-time</a:t>
            </a:r>
            <a:r>
              <a:rPr lang="en-US" sz="1200" kern="1200" baseline="0" dirty="0">
                <a:solidFill>
                  <a:schemeClr val="tx1"/>
                </a:solidFill>
                <a:latin typeface="+mn-lt"/>
                <a:ea typeface="+mn-ea"/>
                <a:cs typeface="+mn-cs"/>
              </a:rPr>
              <a:t> updates</a:t>
            </a:r>
            <a:endParaRPr lang="en-US" sz="3200" kern="1200" dirty="0">
              <a:solidFill>
                <a:schemeClr val="tx1"/>
              </a:solidFill>
              <a:latin typeface="Segoe UI Light" pitchFamily="34" charset="0"/>
              <a:ea typeface="+mn-ea"/>
              <a:cs typeface="+mn-cs"/>
            </a:endParaRPr>
          </a:p>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Secure, live connection to on-premises data sources to drive insight across the</a:t>
            </a:r>
            <a:r>
              <a:rPr lang="en-US" sz="1200" kern="1200" baseline="0" dirty="0">
                <a:solidFill>
                  <a:schemeClr val="tx1"/>
                </a:solidFill>
                <a:latin typeface="+mn-lt"/>
                <a:ea typeface="+mn-ea"/>
                <a:cs typeface="+mn-cs"/>
              </a:rPr>
              <a:t> entire range of organizational information (Analysis Services, Azure S</a:t>
            </a:r>
            <a:r>
              <a:rPr lang="en-US" sz="3200" kern="1200" dirty="0">
                <a:ln w="3175">
                  <a:noFill/>
                </a:ln>
                <a:gradFill>
                  <a:gsLst>
                    <a:gs pos="1250">
                      <a:schemeClr val="tx2"/>
                    </a:gs>
                    <a:gs pos="99000">
                      <a:schemeClr val="tx2"/>
                    </a:gs>
                  </a:gsLst>
                  <a:lin ang="5400000" scaled="0"/>
                </a:gradFill>
                <a:latin typeface="+mn-lt"/>
                <a:ea typeface="+mn-ea"/>
                <a:cs typeface="+mn-cs"/>
              </a:rPr>
              <a:t>QL Database, SQL Database Auditing,</a:t>
            </a:r>
            <a:r>
              <a:rPr lang="en-US" sz="3200" kern="1200" baseline="0" dirty="0">
                <a:ln w="3175">
                  <a:noFill/>
                </a:ln>
                <a:gradFill>
                  <a:gsLst>
                    <a:gs pos="1250">
                      <a:schemeClr val="tx2"/>
                    </a:gs>
                    <a:gs pos="99000">
                      <a:schemeClr val="tx2"/>
                    </a:gs>
                  </a:gsLst>
                  <a:lin ang="5400000" scaled="0"/>
                </a:gradFill>
                <a:latin typeface="+mn-lt"/>
                <a:ea typeface="+mn-ea"/>
                <a:cs typeface="+mn-cs"/>
              </a:rPr>
              <a:t> Azure SQL Data Warehouse)</a:t>
            </a:r>
          </a:p>
          <a:p>
            <a: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1200" dirty="0">
                <a:ln w="3175">
                  <a:noFill/>
                </a:ln>
                <a:gradFill>
                  <a:gsLst>
                    <a:gs pos="1250">
                      <a:schemeClr val="tx2"/>
                    </a:gs>
                    <a:gs pos="99000">
                      <a:schemeClr val="tx2"/>
                    </a:gs>
                  </a:gsLst>
                  <a:lin ang="5400000" scaled="0"/>
                </a:gradFill>
                <a:latin typeface="+mn-lt"/>
                <a:ea typeface="+mn-ea"/>
                <a:cs typeface="+mn-cs"/>
              </a:rPr>
              <a:t>Automated scheduled refresh to keep your Power BI data in sync with on premises data sources</a:t>
            </a:r>
          </a:p>
          <a:p>
            <a:pPr marL="457200" indent="-457200">
              <a:buFont typeface="Arial" panose="020B0604020202020204" pitchFamily="34" charset="0"/>
              <a:buChar char="•"/>
            </a:pPr>
            <a:endParaRPr lang="en-US" sz="3200" kern="1200" baseline="0" dirty="0">
              <a:solidFill>
                <a:schemeClr val="tx1"/>
              </a:solidFill>
              <a:latin typeface="Segoe UI Light" pitchFamily="34" charset="0"/>
              <a:ea typeface="+mn-ea"/>
              <a:cs typeface="+mn-cs"/>
            </a:endParaRPr>
          </a:p>
          <a:p>
            <a:pPr marL="457200" indent="-457200">
              <a:buFont typeface="Arial" panose="020B0604020202020204" pitchFamily="34" charset="0"/>
              <a:buChar char="•"/>
            </a:pPr>
            <a:r>
              <a:rPr lang="en-US" sz="1200" kern="1200" dirty="0">
                <a:solidFill>
                  <a:schemeClr val="tx1"/>
                </a:solidFill>
                <a:latin typeface="+mn-lt"/>
                <a:ea typeface="+mn-ea"/>
                <a:cs typeface="+mn-cs"/>
              </a:rPr>
              <a:t>Native mobile applications for keeping users</a:t>
            </a:r>
            <a:r>
              <a:rPr lang="en-US" sz="1200" kern="1200" baseline="0" dirty="0">
                <a:solidFill>
                  <a:schemeClr val="tx1"/>
                </a:solidFill>
                <a:latin typeface="+mn-lt"/>
                <a:ea typeface="+mn-ea"/>
                <a:cs typeface="+mn-cs"/>
              </a:rPr>
              <a:t> connected on the go</a:t>
            </a:r>
            <a:endParaRPr lang="en-US" sz="3200" kern="1200" dirty="0">
              <a:solidFill>
                <a:schemeClr val="tx1"/>
              </a:solidFill>
              <a:latin typeface="Segoe UI Light" pitchFamily="34" charset="0"/>
              <a:ea typeface="+mn-ea"/>
              <a:cs typeface="+mn-cs"/>
            </a:endParaRPr>
          </a:p>
          <a:p>
            <a:pPr marL="457200" indent="-457200">
              <a:buFont typeface="Arial" panose="020B0604020202020204" pitchFamily="34" charset="0"/>
              <a:buChar char="•"/>
            </a:pPr>
            <a:r>
              <a:rPr lang="en-US" sz="1200" kern="1200" dirty="0">
                <a:solidFill>
                  <a:schemeClr val="tx1"/>
                </a:solidFill>
                <a:latin typeface="+mn-lt"/>
                <a:ea typeface="+mn-ea"/>
                <a:cs typeface="+mn-cs"/>
              </a:rPr>
              <a:t>Easy integration with other Microsoft offerings,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from Excel to Azure services</a:t>
            </a:r>
            <a:endParaRPr lang="en-US" sz="3200" kern="1200" dirty="0">
              <a:solidFill>
                <a:schemeClr val="tx1"/>
              </a:solidFill>
              <a:latin typeface="Segoe UI Light" pitchFamily="34" charset="0"/>
              <a:ea typeface="+mn-ea"/>
              <a:cs typeface="+mn-cs"/>
            </a:endParaRPr>
          </a:p>
          <a:p>
            <a:pPr marL="457200" indent="-457200">
              <a:buFont typeface="Arial" panose="020B0604020202020204" pitchFamily="34" charset="0"/>
              <a:buChar char="•"/>
            </a:pPr>
            <a:r>
              <a:rPr lang="en-US" sz="1200" kern="1200" dirty="0">
                <a:solidFill>
                  <a:schemeClr val="tx1"/>
                </a:solidFill>
                <a:latin typeface="+mn-lt"/>
                <a:ea typeface="+mn-ea"/>
                <a:cs typeface="+mn-cs"/>
              </a:rPr>
              <a:t>Intuitive data exploration,</a:t>
            </a:r>
            <a:r>
              <a:rPr lang="en-US" sz="1200" kern="1200" baseline="0" dirty="0">
                <a:solidFill>
                  <a:schemeClr val="tx1"/>
                </a:solidFill>
                <a:latin typeface="+mn-lt"/>
                <a:ea typeface="+mn-ea"/>
                <a:cs typeface="+mn-cs"/>
              </a:rPr>
              <a:t> which enables users to ask questions of their data in </a:t>
            </a:r>
            <a:r>
              <a:rPr lang="en-US" sz="1200" kern="1200" dirty="0">
                <a:solidFill>
                  <a:schemeClr val="tx1"/>
                </a:solidFill>
                <a:latin typeface="+mn-lt"/>
                <a:ea typeface="+mn-ea"/>
                <a:cs typeface="+mn-cs"/>
              </a:rPr>
              <a:t>plain English</a:t>
            </a:r>
            <a:endParaRPr lang="en-US" sz="3200" kern="1200" dirty="0">
              <a:solidFill>
                <a:schemeClr val="tx1"/>
              </a:solidFill>
              <a:latin typeface="Segoe UI Light" pitchFamily="34" charset="0"/>
              <a:ea typeface="+mn-ea"/>
              <a:cs typeface="+mn-cs"/>
            </a:endParaRPr>
          </a:p>
          <a:p>
            <a:endParaRPr lang="en-US" sz="3200" dirty="0"/>
          </a:p>
          <a:p>
            <a:pPr defTabSz="914367"/>
            <a:r>
              <a:rPr lang="en-US" sz="1200" kern="1200" dirty="0">
                <a:solidFill>
                  <a:srgbClr val="FFFFFF"/>
                </a:solidFill>
                <a:latin typeface="+mn-lt"/>
                <a:ea typeface="+mn-ea"/>
                <a:cs typeface="+mn-cs"/>
              </a:rPr>
              <a:t>To summarize, Power BI is a SaaS offering that enables anyone to easily connect to their data, create live operational dashboards and explore data via interactive visualizations</a:t>
            </a:r>
            <a:endParaRPr lang="en-US" dirty="0"/>
          </a:p>
        </p:txBody>
      </p:sp>
      <p:sp>
        <p:nvSpPr>
          <p:cNvPr id="4" name="Slide Number Placeholder 3"/>
          <p:cNvSpPr>
            <a:spLocks noGrp="1"/>
          </p:cNvSpPr>
          <p:nvPr>
            <p:ph type="sldNum" sz="quarter" idx="10"/>
          </p:nvPr>
        </p:nvSpPr>
        <p:spPr/>
        <p:txBody>
          <a:bodyPr/>
          <a:lstStyle/>
          <a:p>
            <a:fld id="{13329DEA-6433-4493-B9C4-3E0AC755FE5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49352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9F570D-65D4-445B-9D36-0C3750E141A2}" type="datetimeFigureOut">
              <a:rPr lang="en-US" smtClean="0"/>
              <a:t>10/13/2016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3121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9F570D-65D4-445B-9D36-0C3750E141A2}" type="datetimeFigureOut">
              <a:rPr lang="en-US" smtClean="0"/>
              <a:t>10/13/2016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27227624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87379169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538067"/>
          </a:xfrm>
        </p:spPr>
        <p:txBody>
          <a:bodyPr>
            <a:spAutoFit/>
          </a:bodyPr>
          <a:lstStyle>
            <a:lvl1pPr marL="336145" indent="-336145">
              <a:buClr>
                <a:schemeClr val="accent1"/>
              </a:buClr>
              <a:defRPr lang="en-US" sz="3921" kern="1200" spc="0" baseline="0" dirty="0" smtClean="0">
                <a:gradFill>
                  <a:gsLst>
                    <a:gs pos="1250">
                      <a:schemeClr val="bg2"/>
                    </a:gs>
                    <a:gs pos="99000">
                      <a:schemeClr val="bg2"/>
                    </a:gs>
                  </a:gsLst>
                  <a:lin ang="5400000" scaled="0"/>
                </a:gradFill>
                <a:latin typeface="+mj-lt"/>
                <a:ea typeface="+mn-ea"/>
                <a:cs typeface="+mn-cs"/>
              </a:defRPr>
            </a:lvl1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0210818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3499969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25986192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0371655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5" name="Text Placeholder 3"/>
          <p:cNvSpPr>
            <a:spLocks noGrp="1"/>
          </p:cNvSpPr>
          <p:nvPr>
            <p:ph type="body" sz="quarter" idx="11"/>
          </p:nvPr>
        </p:nvSpPr>
        <p:spPr>
          <a:xfrm>
            <a:off x="6544214"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82146743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5"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39167864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4"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06354064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38274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2257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9F570D-65D4-445B-9D36-0C3750E141A2}" type="datetimeFigureOut">
              <a:rPr lang="en-US" smtClean="0"/>
              <a:t>10/13/2016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39852783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32887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05217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199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6">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08906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30830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90000570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403187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Red Tile Tit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101"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pic>
        <p:nvPicPr>
          <p:cNvPr id="2" name="Picture 1"/>
          <p:cNvPicPr>
            <a:picLocks noChangeAspect="1"/>
          </p:cNvPicPr>
          <p:nvPr userDrawn="1"/>
        </p:nvPicPr>
        <p:blipFill rotWithShape="1">
          <a:blip r:embed="rId6">
            <a:extLst>
              <a:ext uri="{28A0092B-C50C-407E-A947-70E740481C1C}">
                <a14:useLocalDpi xmlns:a14="http://schemas.microsoft.com/office/drawing/2010/main" val="0"/>
              </a:ext>
            </a:extLst>
          </a:blip>
          <a:srcRect r="4762" b="19386"/>
          <a:stretch/>
        </p:blipFill>
        <p:spPr>
          <a:xfrm>
            <a:off x="0" y="1"/>
            <a:ext cx="12192000" cy="6874524"/>
          </a:xfrm>
          <a:prstGeom prst="rect">
            <a:avLst/>
          </a:prstGeom>
        </p:spPr>
      </p:pic>
      <p:sp>
        <p:nvSpPr>
          <p:cNvPr id="11" name="Rectangle 10"/>
          <p:cNvSpPr/>
          <p:nvPr/>
        </p:nvSpPr>
        <p:spPr>
          <a:xfrm>
            <a:off x="133470" y="325979"/>
            <a:ext cx="6233021" cy="4148709"/>
          </a:xfrm>
          <a:prstGeom prst="rect">
            <a:avLst/>
          </a:prstGeom>
          <a:solidFill>
            <a:srgbClr val="F2C812">
              <a:alpha val="83000"/>
            </a:srgbClr>
          </a:solidFill>
          <a:ln w="25400" cap="flat" cmpd="sng" algn="ctr">
            <a:noFill/>
            <a:prstDash val="solid"/>
          </a:ln>
          <a:effectLst/>
        </p:spPr>
        <p:txBody>
          <a:bodyPr rtlCol="0" anchor="ctr"/>
          <a:lstStyle/>
          <a:p>
            <a:pPr algn="ctr">
              <a:defRPr/>
            </a:pPr>
            <a:endParaRPr lang="en-US" kern="0">
              <a:gradFill>
                <a:gsLst>
                  <a:gs pos="93162">
                    <a:srgbClr val="505050">
                      <a:lumMod val="50000"/>
                    </a:srgbClr>
                  </a:gs>
                  <a:gs pos="68000">
                    <a:srgbClr val="505050">
                      <a:lumMod val="50000"/>
                    </a:srgbClr>
                  </a:gs>
                </a:gsLst>
                <a:lin ang="5400000" scaled="0"/>
              </a:gradFill>
            </a:endParaRPr>
          </a:p>
        </p:txBody>
      </p:sp>
      <p:sp>
        <p:nvSpPr>
          <p:cNvPr id="12" name="TextBox 11"/>
          <p:cNvSpPr txBox="1"/>
          <p:nvPr/>
        </p:nvSpPr>
        <p:spPr>
          <a:xfrm>
            <a:off x="223347" y="599489"/>
            <a:ext cx="6053269" cy="1846659"/>
          </a:xfrm>
          <a:prstGeom prst="rect">
            <a:avLst/>
          </a:prstGeom>
          <a:noFill/>
        </p:spPr>
        <p:txBody>
          <a:bodyPr wrap="square" lIns="228600" tIns="91440" rIns="228600" bIns="91440" rtlCol="0">
            <a:spAutoFit/>
          </a:bodyPr>
          <a:lstStyle/>
          <a:p>
            <a:pPr defTabSz="914099" fontAlgn="base">
              <a:lnSpc>
                <a:spcPct val="90000"/>
              </a:lnSpc>
              <a:spcAft>
                <a:spcPts val="1200"/>
              </a:spcAft>
            </a:pPr>
            <a:r>
              <a:rPr lang="ru-RU" sz="4000" dirty="0">
                <a:gradFill>
                  <a:gsLst>
                    <a:gs pos="93162">
                      <a:srgbClr val="505050">
                        <a:lumMod val="50000"/>
                      </a:srgbClr>
                    </a:gs>
                    <a:gs pos="68000">
                      <a:srgbClr val="505050">
                        <a:lumMod val="50000"/>
                      </a:srgbClr>
                    </a:gs>
                  </a:gsLst>
                  <a:lin ang="5400000" scaled="0"/>
                </a:gradFill>
                <a:latin typeface="Segoe UI Semibold" panose="020B0702040204020203" pitchFamily="34" charset="0"/>
                <a:cs typeface="Segoe UI Semibold" panose="020B0702040204020203" pitchFamily="34" charset="0"/>
              </a:rPr>
              <a:t>Новая</a:t>
            </a:r>
            <a:r>
              <a:rPr lang="ru-RU" sz="4000" baseline="0" dirty="0">
                <a:gradFill>
                  <a:gsLst>
                    <a:gs pos="93162">
                      <a:srgbClr val="505050">
                        <a:lumMod val="50000"/>
                      </a:srgbClr>
                    </a:gs>
                    <a:gs pos="68000">
                      <a:srgbClr val="505050">
                        <a:lumMod val="50000"/>
                      </a:srgbClr>
                    </a:gs>
                  </a:gsLst>
                  <a:lin ang="5400000" scaled="0"/>
                </a:gradFill>
                <a:latin typeface="Segoe UI Semibold" panose="020B0702040204020203" pitchFamily="34" charset="0"/>
                <a:cs typeface="Segoe UI Semibold" panose="020B0702040204020203" pitchFamily="34" charset="0"/>
              </a:rPr>
              <a:t> жизнь Ваших данных с </a:t>
            </a:r>
            <a:r>
              <a:rPr lang="en-US" sz="4000" dirty="0">
                <a:gradFill>
                  <a:gsLst>
                    <a:gs pos="93162">
                      <a:srgbClr val="505050">
                        <a:lumMod val="50000"/>
                      </a:srgbClr>
                    </a:gs>
                    <a:gs pos="68000">
                      <a:srgbClr val="505050">
                        <a:lumMod val="50000"/>
                      </a:srgbClr>
                    </a:gs>
                  </a:gsLst>
                  <a:lin ang="5400000" scaled="0"/>
                </a:gradFill>
                <a:latin typeface="Segoe UI Semibold" panose="020B0702040204020203" pitchFamily="34" charset="0"/>
                <a:cs typeface="Segoe UI Semibold" panose="020B0702040204020203" pitchFamily="34" charset="0"/>
              </a:rPr>
              <a:t>Microsoft Power BI</a:t>
            </a:r>
          </a:p>
        </p:txBody>
      </p:sp>
      <p:sp>
        <p:nvSpPr>
          <p:cNvPr id="3" name="Subtitle 2"/>
          <p:cNvSpPr>
            <a:spLocks noGrp="1"/>
          </p:cNvSpPr>
          <p:nvPr userDrawn="1">
            <p:ph type="subTitle" idx="1" hasCustomPrompt="1"/>
          </p:nvPr>
        </p:nvSpPr>
        <p:spPr>
          <a:xfrm>
            <a:off x="464020" y="2908517"/>
            <a:ext cx="5199207" cy="994420"/>
          </a:xfrm>
          <a:prstGeom prst="rect">
            <a:avLst/>
          </a:prstGeom>
        </p:spPr>
        <p:txBody>
          <a:bodyPr lIns="182880" tIns="146304" rIns="182880" bIns="146304"/>
          <a:lstStyle>
            <a:lvl1pPr marL="0" indent="0" algn="l">
              <a:lnSpc>
                <a:spcPct val="90000"/>
              </a:lnSpc>
              <a:buNone/>
              <a:defRPr sz="2157">
                <a:solidFill>
                  <a:schemeClr val="tx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ru-RU" dirty="0"/>
              <a:t>Имя спикера</a:t>
            </a:r>
            <a:r>
              <a:rPr lang="en-US" dirty="0"/>
              <a:t/>
            </a:r>
            <a:br>
              <a:rPr lang="en-US" dirty="0"/>
            </a:br>
            <a:r>
              <a:rPr lang="ru-RU" dirty="0"/>
              <a:t>Дата</a:t>
            </a:r>
            <a:endParaRPr lang="en-US" dirty="0"/>
          </a:p>
        </p:txBody>
      </p:sp>
    </p:spTree>
    <p:extLst>
      <p:ext uri="{BB962C8B-B14F-4D97-AF65-F5344CB8AC3E}">
        <p14:creationId xmlns:p14="http://schemas.microsoft.com/office/powerpoint/2010/main" val="124221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lIns="146304" tIns="91440" rIns="146304" bIns="91440"/>
          <a:lstStyle>
            <a:lvl1pPr algn="l">
              <a:defRPr>
                <a:gradFill>
                  <a:gsLst>
                    <a:gs pos="2917">
                      <a:schemeClr val="bg1"/>
                    </a:gs>
                    <a:gs pos="100000">
                      <a:schemeClr val="bg1"/>
                    </a:gs>
                  </a:gsLst>
                  <a:lin ang="5400000" scaled="0"/>
                </a:gradFill>
              </a:defRPr>
            </a:lvl1pPr>
          </a:lstStyle>
          <a:p>
            <a:r>
              <a:rPr lang="en-US" dirty="0"/>
              <a:t>Click to edit Master title style</a:t>
            </a:r>
          </a:p>
        </p:txBody>
      </p:sp>
      <p:sp>
        <p:nvSpPr>
          <p:cNvPr id="10" name="Title"/>
          <p:cNvSpPr>
            <a:spLocks noGrp="1"/>
          </p:cNvSpPr>
          <p:nvPr>
            <p:ph type="body" sz="quarter" idx="10" hasCustomPrompt="1"/>
          </p:nvPr>
        </p:nvSpPr>
        <p:spPr>
          <a:xfrm>
            <a:off x="269239" y="2084173"/>
            <a:ext cx="9860673" cy="1793104"/>
          </a:xfrm>
          <a:prstGeom prst="rect">
            <a:avLst/>
          </a:prstGeom>
        </p:spPr>
        <p:txBody>
          <a:bodyPr/>
          <a:lstStyle>
            <a:lvl1pPr marL="0" indent="0">
              <a:buNone/>
              <a:defRPr sz="16273">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Demo</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8153" y="3382305"/>
            <a:ext cx="596061" cy="5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2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accent4"/>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lIns="146304" tIns="91440" rIns="146304" bIns="91440"/>
          <a:lstStyle>
            <a:lvl1pPr algn="l">
              <a:defRPr>
                <a:gradFill>
                  <a:gsLst>
                    <a:gs pos="2917">
                      <a:schemeClr val="bg1"/>
                    </a:gs>
                    <a:gs pos="100000">
                      <a:schemeClr val="bg1"/>
                    </a:gs>
                  </a:gsLst>
                  <a:lin ang="5400000" scaled="0"/>
                </a:gradFill>
              </a:defRPr>
            </a:lvl1pPr>
          </a:lstStyle>
          <a:p>
            <a:r>
              <a:rPr lang="en-US" dirty="0"/>
              <a:t>Click to edit Master title style</a:t>
            </a:r>
          </a:p>
        </p:txBody>
      </p:sp>
      <p:sp>
        <p:nvSpPr>
          <p:cNvPr id="10" name="Title"/>
          <p:cNvSpPr>
            <a:spLocks noGrp="1"/>
          </p:cNvSpPr>
          <p:nvPr>
            <p:ph type="body" sz="quarter" idx="10" hasCustomPrompt="1"/>
          </p:nvPr>
        </p:nvSpPr>
        <p:spPr>
          <a:xfrm>
            <a:off x="269239" y="2084173"/>
            <a:ext cx="9860673" cy="1793104"/>
          </a:xfrm>
          <a:prstGeom prst="rect">
            <a:avLst/>
          </a:prstGeom>
        </p:spPr>
        <p:txBody>
          <a:bodyPr/>
          <a:lstStyle>
            <a:lvl1pPr marL="0" indent="0">
              <a:buNone/>
              <a:defRPr sz="16273">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Demo</a:t>
            </a:r>
          </a:p>
        </p:txBody>
      </p:sp>
    </p:spTree>
    <p:extLst>
      <p:ext uri="{BB962C8B-B14F-4D97-AF65-F5344CB8AC3E}">
        <p14:creationId xmlns:p14="http://schemas.microsoft.com/office/powerpoint/2010/main" val="236895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Data Insights Titl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39" y="2031021"/>
            <a:ext cx="10258286" cy="1686801"/>
          </a:xfrm>
          <a:prstGeom prst="rect">
            <a:avLst/>
          </a:prstGeom>
        </p:spPr>
        <p:txBody>
          <a:bodyPr lIns="146304" tIns="91440" rIns="146304" bIns="91440"/>
          <a:lstStyle>
            <a:lvl1pPr algn="l">
              <a:defRPr sz="5882">
                <a:gradFill>
                  <a:gsLst>
                    <a:gs pos="0">
                      <a:srgbClr val="FFFFFF"/>
                    </a:gs>
                    <a:gs pos="100000">
                      <a:srgbClr val="FFFFFF"/>
                    </a:gs>
                  </a:gsLst>
                  <a:lin ang="5400000" scaled="0"/>
                </a:gradFill>
              </a:defRPr>
            </a:lvl1pPr>
          </a:lstStyle>
          <a:p>
            <a:r>
              <a:rPr lang="en-US" dirty="0"/>
              <a:t>Data insights headline</a:t>
            </a:r>
          </a:p>
        </p:txBody>
      </p:sp>
    </p:spTree>
    <p:extLst>
      <p:ext uri="{BB962C8B-B14F-4D97-AF65-F5344CB8AC3E}">
        <p14:creationId xmlns:p14="http://schemas.microsoft.com/office/powerpoint/2010/main" val="406938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Red Tile Tit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42"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pic>
        <p:nvPicPr>
          <p:cNvPr id="2" name="Picture 1"/>
          <p:cNvPicPr>
            <a:picLocks noChangeAspect="1"/>
          </p:cNvPicPr>
          <p:nvPr userDrawn="1"/>
        </p:nvPicPr>
        <p:blipFill rotWithShape="1">
          <a:blip r:embed="rId6">
            <a:extLst>
              <a:ext uri="{28A0092B-C50C-407E-A947-70E740481C1C}">
                <a14:useLocalDpi xmlns:a14="http://schemas.microsoft.com/office/drawing/2010/main" val="0"/>
              </a:ext>
            </a:extLst>
          </a:blip>
          <a:srcRect r="4762" b="19386"/>
          <a:stretch/>
        </p:blipFill>
        <p:spPr>
          <a:xfrm>
            <a:off x="0" y="1"/>
            <a:ext cx="12192000" cy="6874524"/>
          </a:xfrm>
          <a:prstGeom prst="rect">
            <a:avLst/>
          </a:prstGeom>
        </p:spPr>
      </p:pic>
      <p:sp>
        <p:nvSpPr>
          <p:cNvPr id="11" name="Rectangle 10"/>
          <p:cNvSpPr/>
          <p:nvPr/>
        </p:nvSpPr>
        <p:spPr>
          <a:xfrm>
            <a:off x="133470" y="325979"/>
            <a:ext cx="6233021" cy="4148709"/>
          </a:xfrm>
          <a:prstGeom prst="rect">
            <a:avLst/>
          </a:prstGeom>
          <a:solidFill>
            <a:srgbClr val="F2C812">
              <a:alpha val="83000"/>
            </a:srgbClr>
          </a:solidFill>
          <a:ln w="25400" cap="flat" cmpd="sng" algn="ctr">
            <a:noFill/>
            <a:prstDash val="solid"/>
          </a:ln>
          <a:effectLst/>
        </p:spPr>
        <p:txBody>
          <a:bodyPr rtlCol="0" anchor="ctr"/>
          <a:lstStyle/>
          <a:p>
            <a:pPr algn="ctr">
              <a:defRPr/>
            </a:pPr>
            <a:endParaRPr lang="en-US" kern="0">
              <a:gradFill>
                <a:gsLst>
                  <a:gs pos="93162">
                    <a:srgbClr val="505050">
                      <a:lumMod val="50000"/>
                    </a:srgbClr>
                  </a:gs>
                  <a:gs pos="68000">
                    <a:srgbClr val="505050">
                      <a:lumMod val="50000"/>
                    </a:srgbClr>
                  </a:gs>
                </a:gsLst>
                <a:lin ang="5400000" scaled="0"/>
              </a:gradFill>
            </a:endParaRPr>
          </a:p>
        </p:txBody>
      </p:sp>
      <p:sp>
        <p:nvSpPr>
          <p:cNvPr id="12" name="TextBox 11"/>
          <p:cNvSpPr txBox="1"/>
          <p:nvPr/>
        </p:nvSpPr>
        <p:spPr>
          <a:xfrm>
            <a:off x="223347" y="599489"/>
            <a:ext cx="6053269" cy="1846659"/>
          </a:xfrm>
          <a:prstGeom prst="rect">
            <a:avLst/>
          </a:prstGeom>
          <a:noFill/>
        </p:spPr>
        <p:txBody>
          <a:bodyPr wrap="square" lIns="228600" tIns="91440" rIns="228600" bIns="91440" rtlCol="0">
            <a:spAutoFit/>
          </a:bodyPr>
          <a:lstStyle/>
          <a:p>
            <a:pPr defTabSz="914099" fontAlgn="base">
              <a:lnSpc>
                <a:spcPct val="90000"/>
              </a:lnSpc>
              <a:spcAft>
                <a:spcPts val="1200"/>
              </a:spcAft>
            </a:pPr>
            <a:r>
              <a:rPr lang="ru-RU" sz="4000" dirty="0">
                <a:gradFill>
                  <a:gsLst>
                    <a:gs pos="93162">
                      <a:srgbClr val="505050">
                        <a:lumMod val="50000"/>
                      </a:srgbClr>
                    </a:gs>
                    <a:gs pos="68000">
                      <a:srgbClr val="505050">
                        <a:lumMod val="50000"/>
                      </a:srgbClr>
                    </a:gs>
                  </a:gsLst>
                  <a:lin ang="5400000" scaled="0"/>
                </a:gradFill>
                <a:latin typeface="Segoe UI Semibold" panose="020B0702040204020203" pitchFamily="34" charset="0"/>
                <a:cs typeface="Segoe UI Semibold" panose="020B0702040204020203" pitchFamily="34" charset="0"/>
              </a:rPr>
              <a:t>Новая</a:t>
            </a:r>
            <a:r>
              <a:rPr lang="ru-RU" sz="4000" baseline="0" dirty="0">
                <a:gradFill>
                  <a:gsLst>
                    <a:gs pos="93162">
                      <a:srgbClr val="505050">
                        <a:lumMod val="50000"/>
                      </a:srgbClr>
                    </a:gs>
                    <a:gs pos="68000">
                      <a:srgbClr val="505050">
                        <a:lumMod val="50000"/>
                      </a:srgbClr>
                    </a:gs>
                  </a:gsLst>
                  <a:lin ang="5400000" scaled="0"/>
                </a:gradFill>
                <a:latin typeface="Segoe UI Semibold" panose="020B0702040204020203" pitchFamily="34" charset="0"/>
                <a:cs typeface="Segoe UI Semibold" panose="020B0702040204020203" pitchFamily="34" charset="0"/>
              </a:rPr>
              <a:t> жизнь Ваших данных с </a:t>
            </a:r>
            <a:r>
              <a:rPr lang="en-US" sz="4000" dirty="0">
                <a:gradFill>
                  <a:gsLst>
                    <a:gs pos="93162">
                      <a:srgbClr val="505050">
                        <a:lumMod val="50000"/>
                      </a:srgbClr>
                    </a:gs>
                    <a:gs pos="68000">
                      <a:srgbClr val="505050">
                        <a:lumMod val="50000"/>
                      </a:srgbClr>
                    </a:gs>
                  </a:gsLst>
                  <a:lin ang="5400000" scaled="0"/>
                </a:gradFill>
                <a:latin typeface="Segoe UI Semibold" panose="020B0702040204020203" pitchFamily="34" charset="0"/>
                <a:cs typeface="Segoe UI Semibold" panose="020B0702040204020203" pitchFamily="34" charset="0"/>
              </a:rPr>
              <a:t>Microsoft Power BI</a:t>
            </a:r>
          </a:p>
        </p:txBody>
      </p:sp>
      <p:sp>
        <p:nvSpPr>
          <p:cNvPr id="3" name="Subtitle 2"/>
          <p:cNvSpPr>
            <a:spLocks noGrp="1"/>
          </p:cNvSpPr>
          <p:nvPr userDrawn="1">
            <p:ph type="subTitle" idx="1" hasCustomPrompt="1"/>
          </p:nvPr>
        </p:nvSpPr>
        <p:spPr>
          <a:xfrm>
            <a:off x="464020" y="2908517"/>
            <a:ext cx="5199207" cy="994420"/>
          </a:xfrm>
          <a:prstGeom prst="rect">
            <a:avLst/>
          </a:prstGeom>
        </p:spPr>
        <p:txBody>
          <a:bodyPr lIns="182880" tIns="146304" rIns="182880" bIns="146304"/>
          <a:lstStyle>
            <a:lvl1pPr marL="0" indent="0" algn="l">
              <a:lnSpc>
                <a:spcPct val="90000"/>
              </a:lnSpc>
              <a:buNone/>
              <a:defRPr sz="2157">
                <a:solidFill>
                  <a:schemeClr val="tx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ru-RU" dirty="0"/>
              <a:t>Имя спикера</a:t>
            </a:r>
            <a:r>
              <a:rPr lang="en-US" dirty="0"/>
              <a:t/>
            </a:r>
            <a:br>
              <a:rPr lang="en-US" dirty="0"/>
            </a:br>
            <a:r>
              <a:rPr lang="ru-RU" dirty="0"/>
              <a:t>Дата</a:t>
            </a:r>
            <a:endParaRPr lang="en-US" dirty="0"/>
          </a:p>
        </p:txBody>
      </p:sp>
    </p:spTree>
    <p:extLst>
      <p:ext uri="{BB962C8B-B14F-4D97-AF65-F5344CB8AC3E}">
        <p14:creationId xmlns:p14="http://schemas.microsoft.com/office/powerpoint/2010/main" val="207732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972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Data Insights Titl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047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lIns="146304" tIns="91440" rIns="146304" bIns="91440"/>
          <a:lstStyle>
            <a:lvl1pPr algn="l">
              <a:defRPr sz="5098">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90636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lIns="146304" tIns="91440" rIns="146304" bIns="91440"/>
          <a:lstStyle>
            <a:lvl1pPr algn="l">
              <a:defRPr sz="5098">
                <a:solidFill>
                  <a:schemeClr val="tx2"/>
                </a:solidFill>
                <a:latin typeface="+mj-lt"/>
              </a:defRPr>
            </a:lvl1pPr>
          </a:lstStyle>
          <a:p>
            <a:r>
              <a:rPr lang="en-US" dirty="0"/>
              <a:t>Click to edit Master title style</a:t>
            </a:r>
          </a:p>
        </p:txBody>
      </p:sp>
      <p:grpSp>
        <p:nvGrpSpPr>
          <p:cNvPr id="4" name="Group 3"/>
          <p:cNvGrpSpPr/>
          <p:nvPr userDrawn="1"/>
        </p:nvGrpSpPr>
        <p:grpSpPr>
          <a:xfrm>
            <a:off x="9877921" y="6368202"/>
            <a:ext cx="2044529" cy="371246"/>
            <a:chOff x="10075994" y="6523798"/>
            <a:chExt cx="2085526" cy="378637"/>
          </a:xfrm>
        </p:grpSpPr>
        <p:sp>
          <p:nvSpPr>
            <p:cNvPr id="5" name="icon BULB"/>
            <p:cNvSpPr>
              <a:spLocks noEditPoints="1"/>
            </p:cNvSpPr>
            <p:nvPr/>
          </p:nvSpPr>
          <p:spPr bwMode="auto">
            <a:xfrm>
              <a:off x="10981759" y="6523798"/>
              <a:ext cx="217746" cy="348394"/>
            </a:xfrm>
            <a:custGeom>
              <a:avLst/>
              <a:gdLst>
                <a:gd name="T0" fmla="*/ 74 w 149"/>
                <a:gd name="T1" fmla="*/ 0 h 241"/>
                <a:gd name="T2" fmla="*/ 74 w 149"/>
                <a:gd name="T3" fmla="*/ 0 h 241"/>
                <a:gd name="T4" fmla="*/ 0 w 149"/>
                <a:gd name="T5" fmla="*/ 70 h 241"/>
                <a:gd name="T6" fmla="*/ 27 w 149"/>
                <a:gd name="T7" fmla="*/ 127 h 241"/>
                <a:gd name="T8" fmla="*/ 33 w 149"/>
                <a:gd name="T9" fmla="*/ 140 h 241"/>
                <a:gd name="T10" fmla="*/ 35 w 149"/>
                <a:gd name="T11" fmla="*/ 154 h 241"/>
                <a:gd name="T12" fmla="*/ 44 w 149"/>
                <a:gd name="T13" fmla="*/ 176 h 241"/>
                <a:gd name="T14" fmla="*/ 107 w 149"/>
                <a:gd name="T15" fmla="*/ 176 h 241"/>
                <a:gd name="T16" fmla="*/ 115 w 149"/>
                <a:gd name="T17" fmla="*/ 154 h 241"/>
                <a:gd name="T18" fmla="*/ 124 w 149"/>
                <a:gd name="T19" fmla="*/ 127 h 241"/>
                <a:gd name="T20" fmla="*/ 137 w 149"/>
                <a:gd name="T21" fmla="*/ 105 h 241"/>
                <a:gd name="T22" fmla="*/ 149 w 149"/>
                <a:gd name="T23" fmla="*/ 70 h 241"/>
                <a:gd name="T24" fmla="*/ 74 w 149"/>
                <a:gd name="T25" fmla="*/ 0 h 241"/>
                <a:gd name="T26" fmla="*/ 58 w 149"/>
                <a:gd name="T27" fmla="*/ 234 h 241"/>
                <a:gd name="T28" fmla="*/ 67 w 149"/>
                <a:gd name="T29" fmla="*/ 241 h 241"/>
                <a:gd name="T30" fmla="*/ 86 w 149"/>
                <a:gd name="T31" fmla="*/ 241 h 241"/>
                <a:gd name="T32" fmla="*/ 94 w 149"/>
                <a:gd name="T33" fmla="*/ 234 h 241"/>
                <a:gd name="T34" fmla="*/ 58 w 149"/>
                <a:gd name="T35" fmla="*/ 234 h 241"/>
                <a:gd name="T36" fmla="*/ 97 w 149"/>
                <a:gd name="T37" fmla="*/ 209 h 241"/>
                <a:gd name="T38" fmla="*/ 55 w 149"/>
                <a:gd name="T39" fmla="*/ 209 h 241"/>
                <a:gd name="T40" fmla="*/ 45 w 149"/>
                <a:gd name="T41" fmla="*/ 217 h 241"/>
                <a:gd name="T42" fmla="*/ 56 w 149"/>
                <a:gd name="T43" fmla="*/ 226 h 241"/>
                <a:gd name="T44" fmla="*/ 97 w 149"/>
                <a:gd name="T45" fmla="*/ 226 h 241"/>
                <a:gd name="T46" fmla="*/ 107 w 149"/>
                <a:gd name="T47" fmla="*/ 217 h 241"/>
                <a:gd name="T48" fmla="*/ 97 w 149"/>
                <a:gd name="T49" fmla="*/ 209 h 241"/>
                <a:gd name="T50" fmla="*/ 99 w 149"/>
                <a:gd name="T51" fmla="*/ 184 h 241"/>
                <a:gd name="T52" fmla="*/ 52 w 149"/>
                <a:gd name="T53" fmla="*/ 184 h 241"/>
                <a:gd name="T54" fmla="*/ 43 w 149"/>
                <a:gd name="T55" fmla="*/ 192 h 241"/>
                <a:gd name="T56" fmla="*/ 53 w 149"/>
                <a:gd name="T57" fmla="*/ 201 h 241"/>
                <a:gd name="T58" fmla="*/ 99 w 149"/>
                <a:gd name="T59" fmla="*/ 201 h 241"/>
                <a:gd name="T60" fmla="*/ 110 w 149"/>
                <a:gd name="T61" fmla="*/ 192 h 241"/>
                <a:gd name="T62" fmla="*/ 99 w 149"/>
                <a:gd name="T63" fmla="*/ 18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 h="241">
                  <a:moveTo>
                    <a:pt x="74" y="0"/>
                  </a:moveTo>
                  <a:cubicBezTo>
                    <a:pt x="74" y="0"/>
                    <a:pt x="74" y="0"/>
                    <a:pt x="74" y="0"/>
                  </a:cubicBezTo>
                  <a:cubicBezTo>
                    <a:pt x="33" y="0"/>
                    <a:pt x="0" y="31"/>
                    <a:pt x="0" y="70"/>
                  </a:cubicBezTo>
                  <a:cubicBezTo>
                    <a:pt x="0" y="92"/>
                    <a:pt x="18" y="107"/>
                    <a:pt x="27" y="127"/>
                  </a:cubicBezTo>
                  <a:cubicBezTo>
                    <a:pt x="30" y="132"/>
                    <a:pt x="31" y="136"/>
                    <a:pt x="33" y="140"/>
                  </a:cubicBezTo>
                  <a:cubicBezTo>
                    <a:pt x="34" y="146"/>
                    <a:pt x="34" y="150"/>
                    <a:pt x="35" y="154"/>
                  </a:cubicBezTo>
                  <a:cubicBezTo>
                    <a:pt x="36" y="162"/>
                    <a:pt x="38" y="170"/>
                    <a:pt x="44" y="176"/>
                  </a:cubicBezTo>
                  <a:cubicBezTo>
                    <a:pt x="107" y="176"/>
                    <a:pt x="107" y="176"/>
                    <a:pt x="107" y="176"/>
                  </a:cubicBezTo>
                  <a:cubicBezTo>
                    <a:pt x="114" y="170"/>
                    <a:pt x="115" y="162"/>
                    <a:pt x="115" y="154"/>
                  </a:cubicBezTo>
                  <a:cubicBezTo>
                    <a:pt x="117" y="146"/>
                    <a:pt x="118" y="138"/>
                    <a:pt x="124" y="127"/>
                  </a:cubicBezTo>
                  <a:cubicBezTo>
                    <a:pt x="127" y="119"/>
                    <a:pt x="132" y="112"/>
                    <a:pt x="137" y="105"/>
                  </a:cubicBezTo>
                  <a:cubicBezTo>
                    <a:pt x="143" y="94"/>
                    <a:pt x="149" y="83"/>
                    <a:pt x="149" y="70"/>
                  </a:cubicBezTo>
                  <a:cubicBezTo>
                    <a:pt x="149" y="31"/>
                    <a:pt x="115" y="0"/>
                    <a:pt x="74" y="0"/>
                  </a:cubicBezTo>
                  <a:moveTo>
                    <a:pt x="58" y="234"/>
                  </a:moveTo>
                  <a:cubicBezTo>
                    <a:pt x="58" y="234"/>
                    <a:pt x="59" y="241"/>
                    <a:pt x="67" y="241"/>
                  </a:cubicBezTo>
                  <a:cubicBezTo>
                    <a:pt x="86" y="241"/>
                    <a:pt x="86" y="241"/>
                    <a:pt x="86" y="241"/>
                  </a:cubicBezTo>
                  <a:cubicBezTo>
                    <a:pt x="93" y="241"/>
                    <a:pt x="94" y="234"/>
                    <a:pt x="94" y="234"/>
                  </a:cubicBezTo>
                  <a:lnTo>
                    <a:pt x="58" y="234"/>
                  </a:lnTo>
                  <a:close/>
                  <a:moveTo>
                    <a:pt x="97" y="209"/>
                  </a:moveTo>
                  <a:cubicBezTo>
                    <a:pt x="55" y="209"/>
                    <a:pt x="55" y="209"/>
                    <a:pt x="55" y="209"/>
                  </a:cubicBezTo>
                  <a:cubicBezTo>
                    <a:pt x="50" y="209"/>
                    <a:pt x="45" y="213"/>
                    <a:pt x="45" y="217"/>
                  </a:cubicBezTo>
                  <a:cubicBezTo>
                    <a:pt x="45" y="223"/>
                    <a:pt x="50" y="226"/>
                    <a:pt x="56" y="226"/>
                  </a:cubicBezTo>
                  <a:cubicBezTo>
                    <a:pt x="97" y="226"/>
                    <a:pt x="97" y="226"/>
                    <a:pt x="97" y="226"/>
                  </a:cubicBezTo>
                  <a:cubicBezTo>
                    <a:pt x="103" y="226"/>
                    <a:pt x="107" y="223"/>
                    <a:pt x="107" y="217"/>
                  </a:cubicBezTo>
                  <a:cubicBezTo>
                    <a:pt x="107" y="213"/>
                    <a:pt x="103" y="209"/>
                    <a:pt x="97" y="209"/>
                  </a:cubicBezTo>
                  <a:moveTo>
                    <a:pt x="99" y="184"/>
                  </a:moveTo>
                  <a:cubicBezTo>
                    <a:pt x="52" y="184"/>
                    <a:pt x="52" y="184"/>
                    <a:pt x="52" y="184"/>
                  </a:cubicBezTo>
                  <a:cubicBezTo>
                    <a:pt x="47" y="184"/>
                    <a:pt x="43" y="187"/>
                    <a:pt x="43" y="192"/>
                  </a:cubicBezTo>
                  <a:cubicBezTo>
                    <a:pt x="43" y="197"/>
                    <a:pt x="47" y="201"/>
                    <a:pt x="53" y="201"/>
                  </a:cubicBezTo>
                  <a:cubicBezTo>
                    <a:pt x="99" y="201"/>
                    <a:pt x="99" y="201"/>
                    <a:pt x="99" y="201"/>
                  </a:cubicBezTo>
                  <a:cubicBezTo>
                    <a:pt x="105" y="201"/>
                    <a:pt x="110" y="197"/>
                    <a:pt x="110" y="192"/>
                  </a:cubicBezTo>
                  <a:cubicBezTo>
                    <a:pt x="110" y="187"/>
                    <a:pt x="105" y="184"/>
                    <a:pt x="99" y="184"/>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 name="icon  BINARY"/>
            <p:cNvSpPr>
              <a:spLocks noEditPoints="1"/>
            </p:cNvSpPr>
            <p:nvPr/>
          </p:nvSpPr>
          <p:spPr bwMode="auto">
            <a:xfrm>
              <a:off x="10075994" y="6534685"/>
              <a:ext cx="397992" cy="326620"/>
            </a:xfrm>
            <a:custGeom>
              <a:avLst/>
              <a:gdLst>
                <a:gd name="T0" fmla="*/ 64 w 275"/>
                <a:gd name="T1" fmla="*/ 55 h 226"/>
                <a:gd name="T2" fmla="*/ 65 w 275"/>
                <a:gd name="T3" fmla="*/ 0 h 226"/>
                <a:gd name="T4" fmla="*/ 64 w 275"/>
                <a:gd name="T5" fmla="*/ 9 h 226"/>
                <a:gd name="T6" fmla="*/ 72 w 275"/>
                <a:gd name="T7" fmla="*/ 28 h 226"/>
                <a:gd name="T8" fmla="*/ 96 w 275"/>
                <a:gd name="T9" fmla="*/ 45 h 226"/>
                <a:gd name="T10" fmla="*/ 96 w 275"/>
                <a:gd name="T11" fmla="*/ 15 h 226"/>
                <a:gd name="T12" fmla="*/ 119 w 275"/>
                <a:gd name="T13" fmla="*/ 45 h 226"/>
                <a:gd name="T14" fmla="*/ 178 w 275"/>
                <a:gd name="T15" fmla="*/ 54 h 226"/>
                <a:gd name="T16" fmla="*/ 155 w 275"/>
                <a:gd name="T17" fmla="*/ 45 h 226"/>
                <a:gd name="T18" fmla="*/ 144 w 275"/>
                <a:gd name="T19" fmla="*/ 5 h 226"/>
                <a:gd name="T20" fmla="*/ 178 w 275"/>
                <a:gd name="T21" fmla="*/ 45 h 226"/>
                <a:gd name="T22" fmla="*/ 222 w 275"/>
                <a:gd name="T23" fmla="*/ 48 h 226"/>
                <a:gd name="T24" fmla="*/ 194 w 275"/>
                <a:gd name="T25" fmla="*/ 7 h 226"/>
                <a:gd name="T26" fmla="*/ 215 w 275"/>
                <a:gd name="T27" fmla="*/ 28 h 226"/>
                <a:gd name="T28" fmla="*/ 208 w 275"/>
                <a:gd name="T29" fmla="*/ 46 h 226"/>
                <a:gd name="T30" fmla="*/ 269 w 275"/>
                <a:gd name="T31" fmla="*/ 48 h 226"/>
                <a:gd name="T32" fmla="*/ 242 w 275"/>
                <a:gd name="T33" fmla="*/ 7 h 226"/>
                <a:gd name="T34" fmla="*/ 263 w 275"/>
                <a:gd name="T35" fmla="*/ 28 h 226"/>
                <a:gd name="T36" fmla="*/ 256 w 275"/>
                <a:gd name="T37" fmla="*/ 46 h 226"/>
                <a:gd name="T38" fmla="*/ 0 w 275"/>
                <a:gd name="T39" fmla="*/ 140 h 226"/>
                <a:gd name="T40" fmla="*/ 11 w 275"/>
                <a:gd name="T41" fmla="*/ 98 h 226"/>
                <a:gd name="T42" fmla="*/ 23 w 275"/>
                <a:gd name="T43" fmla="*/ 85 h 226"/>
                <a:gd name="T44" fmla="*/ 34 w 275"/>
                <a:gd name="T45" fmla="*/ 140 h 226"/>
                <a:gd name="T46" fmla="*/ 64 w 275"/>
                <a:gd name="T47" fmla="*/ 141 h 226"/>
                <a:gd name="T48" fmla="*/ 65 w 275"/>
                <a:gd name="T49" fmla="*/ 85 h 226"/>
                <a:gd name="T50" fmla="*/ 64 w 275"/>
                <a:gd name="T51" fmla="*/ 94 h 226"/>
                <a:gd name="T52" fmla="*/ 71 w 275"/>
                <a:gd name="T53" fmla="*/ 113 h 226"/>
                <a:gd name="T54" fmla="*/ 111 w 275"/>
                <a:gd name="T55" fmla="*/ 141 h 226"/>
                <a:gd name="T56" fmla="*/ 112 w 275"/>
                <a:gd name="T57" fmla="*/ 85 h 226"/>
                <a:gd name="T58" fmla="*/ 112 w 275"/>
                <a:gd name="T59" fmla="*/ 94 h 226"/>
                <a:gd name="T60" fmla="*/ 119 w 275"/>
                <a:gd name="T61" fmla="*/ 113 h 226"/>
                <a:gd name="T62" fmla="*/ 145 w 275"/>
                <a:gd name="T63" fmla="*/ 130 h 226"/>
                <a:gd name="T64" fmla="*/ 144 w 275"/>
                <a:gd name="T65" fmla="*/ 100 h 226"/>
                <a:gd name="T66" fmla="*/ 167 w 275"/>
                <a:gd name="T67" fmla="*/ 130 h 226"/>
                <a:gd name="T68" fmla="*/ 227 w 275"/>
                <a:gd name="T69" fmla="*/ 113 h 226"/>
                <a:gd name="T70" fmla="*/ 188 w 275"/>
                <a:gd name="T71" fmla="*/ 115 h 226"/>
                <a:gd name="T72" fmla="*/ 227 w 275"/>
                <a:gd name="T73" fmla="*/ 113 h 226"/>
                <a:gd name="T74" fmla="*/ 200 w 275"/>
                <a:gd name="T75" fmla="*/ 113 h 226"/>
                <a:gd name="T76" fmla="*/ 83 w 275"/>
                <a:gd name="T77" fmla="*/ 199 h 226"/>
                <a:gd name="T78" fmla="*/ 45 w 275"/>
                <a:gd name="T79" fmla="*/ 200 h 226"/>
                <a:gd name="T80" fmla="*/ 83 w 275"/>
                <a:gd name="T81" fmla="*/ 199 h 226"/>
                <a:gd name="T82" fmla="*/ 56 w 275"/>
                <a:gd name="T83" fmla="*/ 200 h 226"/>
                <a:gd name="T84" fmla="*/ 132 w 275"/>
                <a:gd name="T85" fmla="*/ 199 h 226"/>
                <a:gd name="T86" fmla="*/ 93 w 275"/>
                <a:gd name="T87" fmla="*/ 200 h 226"/>
                <a:gd name="T88" fmla="*/ 132 w 275"/>
                <a:gd name="T89" fmla="*/ 199 h 226"/>
                <a:gd name="T90" fmla="*/ 105 w 275"/>
                <a:gd name="T91" fmla="*/ 200 h 226"/>
                <a:gd name="T92" fmla="*/ 178 w 275"/>
                <a:gd name="T93" fmla="*/ 225 h 226"/>
                <a:gd name="T94" fmla="*/ 155 w 275"/>
                <a:gd name="T95" fmla="*/ 216 h 226"/>
                <a:gd name="T96" fmla="*/ 144 w 275"/>
                <a:gd name="T97" fmla="*/ 176 h 226"/>
                <a:gd name="T98" fmla="*/ 178 w 275"/>
                <a:gd name="T99" fmla="*/ 216 h 226"/>
                <a:gd name="T100" fmla="*/ 222 w 275"/>
                <a:gd name="T101" fmla="*/ 220 h 226"/>
                <a:gd name="T102" fmla="*/ 194 w 275"/>
                <a:gd name="T103" fmla="*/ 178 h 226"/>
                <a:gd name="T104" fmla="*/ 215 w 275"/>
                <a:gd name="T105" fmla="*/ 199 h 226"/>
                <a:gd name="T106" fmla="*/ 208 w 275"/>
                <a:gd name="T107" fmla="*/ 218 h 226"/>
                <a:gd name="T108" fmla="*/ 240 w 275"/>
                <a:gd name="T109" fmla="*/ 225 h 226"/>
                <a:gd name="T110" fmla="*/ 252 w 275"/>
                <a:gd name="T111" fmla="*/ 183 h 226"/>
                <a:gd name="T112" fmla="*/ 263 w 275"/>
                <a:gd name="T113" fmla="*/ 172 h 226"/>
                <a:gd name="T114" fmla="*/ 274 w 275"/>
                <a:gd name="T115" fmla="*/ 2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5" h="226">
                  <a:moveTo>
                    <a:pt x="83" y="27"/>
                  </a:moveTo>
                  <a:cubicBezTo>
                    <a:pt x="83" y="36"/>
                    <a:pt x="82" y="44"/>
                    <a:pt x="78" y="48"/>
                  </a:cubicBezTo>
                  <a:cubicBezTo>
                    <a:pt x="75" y="53"/>
                    <a:pt x="70" y="55"/>
                    <a:pt x="64" y="55"/>
                  </a:cubicBezTo>
                  <a:cubicBezTo>
                    <a:pt x="51" y="55"/>
                    <a:pt x="45" y="46"/>
                    <a:pt x="45" y="28"/>
                  </a:cubicBezTo>
                  <a:cubicBezTo>
                    <a:pt x="45" y="19"/>
                    <a:pt x="46" y="13"/>
                    <a:pt x="51" y="7"/>
                  </a:cubicBezTo>
                  <a:cubicBezTo>
                    <a:pt x="54" y="3"/>
                    <a:pt x="58" y="0"/>
                    <a:pt x="65" y="0"/>
                  </a:cubicBezTo>
                  <a:cubicBezTo>
                    <a:pt x="77" y="0"/>
                    <a:pt x="83" y="9"/>
                    <a:pt x="83" y="27"/>
                  </a:cubicBezTo>
                  <a:moveTo>
                    <a:pt x="72" y="28"/>
                  </a:moveTo>
                  <a:cubicBezTo>
                    <a:pt x="72" y="16"/>
                    <a:pt x="68" y="9"/>
                    <a:pt x="64" y="9"/>
                  </a:cubicBezTo>
                  <a:cubicBezTo>
                    <a:pt x="60" y="9"/>
                    <a:pt x="56" y="16"/>
                    <a:pt x="56" y="28"/>
                  </a:cubicBezTo>
                  <a:cubicBezTo>
                    <a:pt x="56" y="41"/>
                    <a:pt x="60" y="46"/>
                    <a:pt x="64" y="46"/>
                  </a:cubicBezTo>
                  <a:cubicBezTo>
                    <a:pt x="68" y="46"/>
                    <a:pt x="72" y="41"/>
                    <a:pt x="72" y="28"/>
                  </a:cubicBezTo>
                  <a:moveTo>
                    <a:pt x="129" y="54"/>
                  </a:moveTo>
                  <a:cubicBezTo>
                    <a:pt x="96" y="54"/>
                    <a:pt x="96" y="54"/>
                    <a:pt x="96" y="54"/>
                  </a:cubicBezTo>
                  <a:cubicBezTo>
                    <a:pt x="96" y="45"/>
                    <a:pt x="96" y="45"/>
                    <a:pt x="96" y="45"/>
                  </a:cubicBezTo>
                  <a:cubicBezTo>
                    <a:pt x="107" y="45"/>
                    <a:pt x="107" y="45"/>
                    <a:pt x="107" y="45"/>
                  </a:cubicBezTo>
                  <a:cubicBezTo>
                    <a:pt x="107" y="11"/>
                    <a:pt x="107" y="11"/>
                    <a:pt x="107" y="11"/>
                  </a:cubicBezTo>
                  <a:cubicBezTo>
                    <a:pt x="96" y="15"/>
                    <a:pt x="96" y="15"/>
                    <a:pt x="96" y="15"/>
                  </a:cubicBezTo>
                  <a:cubicBezTo>
                    <a:pt x="96" y="5"/>
                    <a:pt x="96" y="5"/>
                    <a:pt x="96" y="5"/>
                  </a:cubicBezTo>
                  <a:cubicBezTo>
                    <a:pt x="119" y="0"/>
                    <a:pt x="119" y="0"/>
                    <a:pt x="119" y="0"/>
                  </a:cubicBezTo>
                  <a:cubicBezTo>
                    <a:pt x="119" y="45"/>
                    <a:pt x="119" y="45"/>
                    <a:pt x="119" y="45"/>
                  </a:cubicBezTo>
                  <a:cubicBezTo>
                    <a:pt x="129" y="45"/>
                    <a:pt x="129" y="45"/>
                    <a:pt x="129" y="45"/>
                  </a:cubicBezTo>
                  <a:lnTo>
                    <a:pt x="129" y="54"/>
                  </a:lnTo>
                  <a:close/>
                  <a:moveTo>
                    <a:pt x="178" y="54"/>
                  </a:moveTo>
                  <a:cubicBezTo>
                    <a:pt x="144" y="54"/>
                    <a:pt x="144" y="54"/>
                    <a:pt x="144" y="54"/>
                  </a:cubicBezTo>
                  <a:cubicBezTo>
                    <a:pt x="144" y="45"/>
                    <a:pt x="144" y="45"/>
                    <a:pt x="144" y="45"/>
                  </a:cubicBezTo>
                  <a:cubicBezTo>
                    <a:pt x="155" y="45"/>
                    <a:pt x="155" y="45"/>
                    <a:pt x="155" y="45"/>
                  </a:cubicBezTo>
                  <a:cubicBezTo>
                    <a:pt x="155" y="11"/>
                    <a:pt x="155" y="11"/>
                    <a:pt x="155" y="11"/>
                  </a:cubicBezTo>
                  <a:cubicBezTo>
                    <a:pt x="144" y="15"/>
                    <a:pt x="144" y="15"/>
                    <a:pt x="144" y="15"/>
                  </a:cubicBezTo>
                  <a:cubicBezTo>
                    <a:pt x="144" y="5"/>
                    <a:pt x="144" y="5"/>
                    <a:pt x="144" y="5"/>
                  </a:cubicBezTo>
                  <a:cubicBezTo>
                    <a:pt x="167" y="0"/>
                    <a:pt x="167" y="0"/>
                    <a:pt x="167" y="0"/>
                  </a:cubicBezTo>
                  <a:cubicBezTo>
                    <a:pt x="167" y="45"/>
                    <a:pt x="167" y="45"/>
                    <a:pt x="167" y="45"/>
                  </a:cubicBezTo>
                  <a:cubicBezTo>
                    <a:pt x="178" y="45"/>
                    <a:pt x="178" y="45"/>
                    <a:pt x="178" y="45"/>
                  </a:cubicBezTo>
                  <a:lnTo>
                    <a:pt x="178" y="54"/>
                  </a:lnTo>
                  <a:close/>
                  <a:moveTo>
                    <a:pt x="227" y="27"/>
                  </a:moveTo>
                  <a:cubicBezTo>
                    <a:pt x="227" y="36"/>
                    <a:pt x="225" y="44"/>
                    <a:pt x="222" y="48"/>
                  </a:cubicBezTo>
                  <a:cubicBezTo>
                    <a:pt x="218" y="53"/>
                    <a:pt x="214" y="55"/>
                    <a:pt x="207" y="55"/>
                  </a:cubicBezTo>
                  <a:cubicBezTo>
                    <a:pt x="195" y="55"/>
                    <a:pt x="188" y="46"/>
                    <a:pt x="188" y="28"/>
                  </a:cubicBezTo>
                  <a:cubicBezTo>
                    <a:pt x="188" y="19"/>
                    <a:pt x="191" y="13"/>
                    <a:pt x="194" y="7"/>
                  </a:cubicBezTo>
                  <a:cubicBezTo>
                    <a:pt x="197" y="3"/>
                    <a:pt x="203" y="0"/>
                    <a:pt x="208" y="0"/>
                  </a:cubicBezTo>
                  <a:cubicBezTo>
                    <a:pt x="220" y="0"/>
                    <a:pt x="227" y="9"/>
                    <a:pt x="227" y="27"/>
                  </a:cubicBezTo>
                  <a:moveTo>
                    <a:pt x="215" y="28"/>
                  </a:moveTo>
                  <a:cubicBezTo>
                    <a:pt x="215" y="16"/>
                    <a:pt x="213" y="9"/>
                    <a:pt x="208" y="9"/>
                  </a:cubicBezTo>
                  <a:cubicBezTo>
                    <a:pt x="203" y="9"/>
                    <a:pt x="200" y="16"/>
                    <a:pt x="200" y="28"/>
                  </a:cubicBezTo>
                  <a:cubicBezTo>
                    <a:pt x="200" y="41"/>
                    <a:pt x="203" y="46"/>
                    <a:pt x="208" y="46"/>
                  </a:cubicBezTo>
                  <a:cubicBezTo>
                    <a:pt x="213" y="46"/>
                    <a:pt x="215" y="41"/>
                    <a:pt x="215" y="28"/>
                  </a:cubicBezTo>
                  <a:moveTo>
                    <a:pt x="275" y="27"/>
                  </a:moveTo>
                  <a:cubicBezTo>
                    <a:pt x="275" y="36"/>
                    <a:pt x="274" y="44"/>
                    <a:pt x="269" y="48"/>
                  </a:cubicBezTo>
                  <a:cubicBezTo>
                    <a:pt x="266" y="53"/>
                    <a:pt x="262" y="55"/>
                    <a:pt x="256" y="55"/>
                  </a:cubicBezTo>
                  <a:cubicBezTo>
                    <a:pt x="243" y="55"/>
                    <a:pt x="236" y="46"/>
                    <a:pt x="236" y="28"/>
                  </a:cubicBezTo>
                  <a:cubicBezTo>
                    <a:pt x="236" y="19"/>
                    <a:pt x="238" y="13"/>
                    <a:pt x="242" y="7"/>
                  </a:cubicBezTo>
                  <a:cubicBezTo>
                    <a:pt x="245" y="3"/>
                    <a:pt x="250" y="0"/>
                    <a:pt x="256" y="0"/>
                  </a:cubicBezTo>
                  <a:cubicBezTo>
                    <a:pt x="269" y="0"/>
                    <a:pt x="275" y="9"/>
                    <a:pt x="275" y="27"/>
                  </a:cubicBezTo>
                  <a:moveTo>
                    <a:pt x="263" y="28"/>
                  </a:moveTo>
                  <a:cubicBezTo>
                    <a:pt x="263" y="16"/>
                    <a:pt x="260" y="9"/>
                    <a:pt x="256" y="9"/>
                  </a:cubicBezTo>
                  <a:cubicBezTo>
                    <a:pt x="250" y="9"/>
                    <a:pt x="248" y="16"/>
                    <a:pt x="248" y="28"/>
                  </a:cubicBezTo>
                  <a:cubicBezTo>
                    <a:pt x="248" y="41"/>
                    <a:pt x="250" y="46"/>
                    <a:pt x="256" y="46"/>
                  </a:cubicBezTo>
                  <a:cubicBezTo>
                    <a:pt x="260" y="46"/>
                    <a:pt x="263" y="41"/>
                    <a:pt x="263" y="28"/>
                  </a:cubicBezTo>
                  <a:moveTo>
                    <a:pt x="34" y="140"/>
                  </a:moveTo>
                  <a:cubicBezTo>
                    <a:pt x="0" y="140"/>
                    <a:pt x="0" y="140"/>
                    <a:pt x="0" y="140"/>
                  </a:cubicBezTo>
                  <a:cubicBezTo>
                    <a:pt x="0" y="130"/>
                    <a:pt x="0" y="130"/>
                    <a:pt x="0" y="130"/>
                  </a:cubicBezTo>
                  <a:cubicBezTo>
                    <a:pt x="11" y="130"/>
                    <a:pt x="11" y="130"/>
                    <a:pt x="11" y="130"/>
                  </a:cubicBezTo>
                  <a:cubicBezTo>
                    <a:pt x="11" y="98"/>
                    <a:pt x="11" y="98"/>
                    <a:pt x="11" y="98"/>
                  </a:cubicBezTo>
                  <a:cubicBezTo>
                    <a:pt x="0" y="100"/>
                    <a:pt x="0" y="100"/>
                    <a:pt x="0" y="100"/>
                  </a:cubicBezTo>
                  <a:cubicBezTo>
                    <a:pt x="0" y="90"/>
                    <a:pt x="0" y="90"/>
                    <a:pt x="0" y="90"/>
                  </a:cubicBezTo>
                  <a:cubicBezTo>
                    <a:pt x="23" y="85"/>
                    <a:pt x="23" y="85"/>
                    <a:pt x="23" y="85"/>
                  </a:cubicBezTo>
                  <a:cubicBezTo>
                    <a:pt x="23" y="130"/>
                    <a:pt x="23" y="130"/>
                    <a:pt x="23" y="130"/>
                  </a:cubicBezTo>
                  <a:cubicBezTo>
                    <a:pt x="34" y="130"/>
                    <a:pt x="34" y="130"/>
                    <a:pt x="34" y="130"/>
                  </a:cubicBezTo>
                  <a:lnTo>
                    <a:pt x="34" y="140"/>
                  </a:lnTo>
                  <a:close/>
                  <a:moveTo>
                    <a:pt x="84" y="113"/>
                  </a:moveTo>
                  <a:cubicBezTo>
                    <a:pt x="84" y="122"/>
                    <a:pt x="81" y="129"/>
                    <a:pt x="78" y="134"/>
                  </a:cubicBezTo>
                  <a:cubicBezTo>
                    <a:pt x="75" y="139"/>
                    <a:pt x="70" y="141"/>
                    <a:pt x="64" y="141"/>
                  </a:cubicBezTo>
                  <a:cubicBezTo>
                    <a:pt x="51" y="141"/>
                    <a:pt x="45" y="132"/>
                    <a:pt x="45" y="115"/>
                  </a:cubicBezTo>
                  <a:cubicBezTo>
                    <a:pt x="45" y="104"/>
                    <a:pt x="47" y="98"/>
                    <a:pt x="50" y="93"/>
                  </a:cubicBezTo>
                  <a:cubicBezTo>
                    <a:pt x="54" y="88"/>
                    <a:pt x="58" y="85"/>
                    <a:pt x="65" y="85"/>
                  </a:cubicBezTo>
                  <a:cubicBezTo>
                    <a:pt x="77" y="85"/>
                    <a:pt x="84" y="94"/>
                    <a:pt x="84" y="113"/>
                  </a:cubicBezTo>
                  <a:moveTo>
                    <a:pt x="71" y="113"/>
                  </a:moveTo>
                  <a:cubicBezTo>
                    <a:pt x="71" y="101"/>
                    <a:pt x="69" y="94"/>
                    <a:pt x="64" y="94"/>
                  </a:cubicBezTo>
                  <a:cubicBezTo>
                    <a:pt x="59" y="94"/>
                    <a:pt x="57" y="101"/>
                    <a:pt x="57" y="113"/>
                  </a:cubicBezTo>
                  <a:cubicBezTo>
                    <a:pt x="57" y="126"/>
                    <a:pt x="59" y="132"/>
                    <a:pt x="64" y="132"/>
                  </a:cubicBezTo>
                  <a:cubicBezTo>
                    <a:pt x="69" y="132"/>
                    <a:pt x="71" y="126"/>
                    <a:pt x="71" y="113"/>
                  </a:cubicBezTo>
                  <a:moveTo>
                    <a:pt x="131" y="113"/>
                  </a:moveTo>
                  <a:cubicBezTo>
                    <a:pt x="131" y="122"/>
                    <a:pt x="129" y="129"/>
                    <a:pt x="126" y="134"/>
                  </a:cubicBezTo>
                  <a:cubicBezTo>
                    <a:pt x="122" y="139"/>
                    <a:pt x="118" y="141"/>
                    <a:pt x="111" y="141"/>
                  </a:cubicBezTo>
                  <a:cubicBezTo>
                    <a:pt x="99" y="141"/>
                    <a:pt x="92" y="132"/>
                    <a:pt x="92" y="115"/>
                  </a:cubicBezTo>
                  <a:cubicBezTo>
                    <a:pt x="92" y="104"/>
                    <a:pt x="95" y="98"/>
                    <a:pt x="98" y="93"/>
                  </a:cubicBezTo>
                  <a:cubicBezTo>
                    <a:pt x="101" y="88"/>
                    <a:pt x="106" y="85"/>
                    <a:pt x="112" y="85"/>
                  </a:cubicBezTo>
                  <a:cubicBezTo>
                    <a:pt x="125" y="85"/>
                    <a:pt x="131" y="94"/>
                    <a:pt x="131" y="113"/>
                  </a:cubicBezTo>
                  <a:moveTo>
                    <a:pt x="119" y="113"/>
                  </a:moveTo>
                  <a:cubicBezTo>
                    <a:pt x="119" y="101"/>
                    <a:pt x="117" y="94"/>
                    <a:pt x="112" y="94"/>
                  </a:cubicBezTo>
                  <a:cubicBezTo>
                    <a:pt x="107" y="94"/>
                    <a:pt x="105" y="101"/>
                    <a:pt x="105" y="113"/>
                  </a:cubicBezTo>
                  <a:cubicBezTo>
                    <a:pt x="105" y="126"/>
                    <a:pt x="107" y="132"/>
                    <a:pt x="111" y="132"/>
                  </a:cubicBezTo>
                  <a:cubicBezTo>
                    <a:pt x="117" y="132"/>
                    <a:pt x="119" y="126"/>
                    <a:pt x="119" y="113"/>
                  </a:cubicBezTo>
                  <a:moveTo>
                    <a:pt x="178" y="140"/>
                  </a:moveTo>
                  <a:cubicBezTo>
                    <a:pt x="145" y="140"/>
                    <a:pt x="145" y="140"/>
                    <a:pt x="145" y="140"/>
                  </a:cubicBezTo>
                  <a:cubicBezTo>
                    <a:pt x="145" y="130"/>
                    <a:pt x="145" y="130"/>
                    <a:pt x="145" y="130"/>
                  </a:cubicBezTo>
                  <a:cubicBezTo>
                    <a:pt x="156" y="130"/>
                    <a:pt x="156" y="130"/>
                    <a:pt x="156" y="130"/>
                  </a:cubicBezTo>
                  <a:cubicBezTo>
                    <a:pt x="156" y="98"/>
                    <a:pt x="156" y="98"/>
                    <a:pt x="156" y="98"/>
                  </a:cubicBezTo>
                  <a:cubicBezTo>
                    <a:pt x="144" y="100"/>
                    <a:pt x="144" y="100"/>
                    <a:pt x="144" y="100"/>
                  </a:cubicBezTo>
                  <a:cubicBezTo>
                    <a:pt x="144" y="90"/>
                    <a:pt x="144" y="90"/>
                    <a:pt x="144" y="90"/>
                  </a:cubicBezTo>
                  <a:cubicBezTo>
                    <a:pt x="167" y="85"/>
                    <a:pt x="167" y="85"/>
                    <a:pt x="167" y="85"/>
                  </a:cubicBezTo>
                  <a:cubicBezTo>
                    <a:pt x="167" y="130"/>
                    <a:pt x="167" y="130"/>
                    <a:pt x="167" y="130"/>
                  </a:cubicBezTo>
                  <a:cubicBezTo>
                    <a:pt x="178" y="130"/>
                    <a:pt x="178" y="130"/>
                    <a:pt x="178" y="130"/>
                  </a:cubicBezTo>
                  <a:lnTo>
                    <a:pt x="178" y="140"/>
                  </a:lnTo>
                  <a:close/>
                  <a:moveTo>
                    <a:pt x="227" y="113"/>
                  </a:moveTo>
                  <a:cubicBezTo>
                    <a:pt x="227" y="122"/>
                    <a:pt x="226" y="129"/>
                    <a:pt x="221" y="134"/>
                  </a:cubicBezTo>
                  <a:cubicBezTo>
                    <a:pt x="218" y="139"/>
                    <a:pt x="213" y="141"/>
                    <a:pt x="208" y="141"/>
                  </a:cubicBezTo>
                  <a:cubicBezTo>
                    <a:pt x="195" y="141"/>
                    <a:pt x="188" y="132"/>
                    <a:pt x="188" y="115"/>
                  </a:cubicBezTo>
                  <a:cubicBezTo>
                    <a:pt x="188" y="104"/>
                    <a:pt x="190" y="98"/>
                    <a:pt x="193" y="93"/>
                  </a:cubicBezTo>
                  <a:cubicBezTo>
                    <a:pt x="197" y="88"/>
                    <a:pt x="202" y="85"/>
                    <a:pt x="208" y="85"/>
                  </a:cubicBezTo>
                  <a:cubicBezTo>
                    <a:pt x="221" y="85"/>
                    <a:pt x="227" y="94"/>
                    <a:pt x="227" y="113"/>
                  </a:cubicBezTo>
                  <a:moveTo>
                    <a:pt x="215" y="113"/>
                  </a:moveTo>
                  <a:cubicBezTo>
                    <a:pt x="215" y="101"/>
                    <a:pt x="212" y="94"/>
                    <a:pt x="208" y="94"/>
                  </a:cubicBezTo>
                  <a:cubicBezTo>
                    <a:pt x="202" y="94"/>
                    <a:pt x="200" y="101"/>
                    <a:pt x="200" y="113"/>
                  </a:cubicBezTo>
                  <a:cubicBezTo>
                    <a:pt x="200" y="126"/>
                    <a:pt x="202" y="132"/>
                    <a:pt x="208" y="132"/>
                  </a:cubicBezTo>
                  <a:cubicBezTo>
                    <a:pt x="212" y="132"/>
                    <a:pt x="215" y="126"/>
                    <a:pt x="215" y="113"/>
                  </a:cubicBezTo>
                  <a:moveTo>
                    <a:pt x="83" y="199"/>
                  </a:moveTo>
                  <a:cubicBezTo>
                    <a:pt x="83" y="207"/>
                    <a:pt x="82" y="214"/>
                    <a:pt x="78" y="220"/>
                  </a:cubicBezTo>
                  <a:cubicBezTo>
                    <a:pt x="75" y="224"/>
                    <a:pt x="70" y="226"/>
                    <a:pt x="64" y="226"/>
                  </a:cubicBezTo>
                  <a:cubicBezTo>
                    <a:pt x="51" y="226"/>
                    <a:pt x="45" y="218"/>
                    <a:pt x="45" y="200"/>
                  </a:cubicBezTo>
                  <a:cubicBezTo>
                    <a:pt x="45" y="191"/>
                    <a:pt x="46" y="183"/>
                    <a:pt x="51" y="178"/>
                  </a:cubicBezTo>
                  <a:cubicBezTo>
                    <a:pt x="54" y="174"/>
                    <a:pt x="58" y="172"/>
                    <a:pt x="65" y="172"/>
                  </a:cubicBezTo>
                  <a:cubicBezTo>
                    <a:pt x="77" y="172"/>
                    <a:pt x="83" y="181"/>
                    <a:pt x="83" y="199"/>
                  </a:cubicBezTo>
                  <a:moveTo>
                    <a:pt x="72" y="199"/>
                  </a:moveTo>
                  <a:cubicBezTo>
                    <a:pt x="72" y="186"/>
                    <a:pt x="68" y="181"/>
                    <a:pt x="64" y="181"/>
                  </a:cubicBezTo>
                  <a:cubicBezTo>
                    <a:pt x="60" y="181"/>
                    <a:pt x="56" y="186"/>
                    <a:pt x="56" y="200"/>
                  </a:cubicBezTo>
                  <a:cubicBezTo>
                    <a:pt x="56" y="211"/>
                    <a:pt x="60" y="218"/>
                    <a:pt x="64" y="218"/>
                  </a:cubicBezTo>
                  <a:cubicBezTo>
                    <a:pt x="68" y="218"/>
                    <a:pt x="72" y="211"/>
                    <a:pt x="72" y="199"/>
                  </a:cubicBezTo>
                  <a:moveTo>
                    <a:pt x="132" y="199"/>
                  </a:moveTo>
                  <a:cubicBezTo>
                    <a:pt x="132" y="207"/>
                    <a:pt x="129" y="214"/>
                    <a:pt x="126" y="220"/>
                  </a:cubicBezTo>
                  <a:cubicBezTo>
                    <a:pt x="123" y="224"/>
                    <a:pt x="118" y="226"/>
                    <a:pt x="112" y="226"/>
                  </a:cubicBezTo>
                  <a:cubicBezTo>
                    <a:pt x="99" y="226"/>
                    <a:pt x="93" y="218"/>
                    <a:pt x="93" y="200"/>
                  </a:cubicBezTo>
                  <a:cubicBezTo>
                    <a:pt x="93" y="191"/>
                    <a:pt x="95" y="183"/>
                    <a:pt x="98" y="178"/>
                  </a:cubicBezTo>
                  <a:cubicBezTo>
                    <a:pt x="102" y="174"/>
                    <a:pt x="106" y="172"/>
                    <a:pt x="113" y="172"/>
                  </a:cubicBezTo>
                  <a:cubicBezTo>
                    <a:pt x="125" y="172"/>
                    <a:pt x="132" y="181"/>
                    <a:pt x="132" y="199"/>
                  </a:cubicBezTo>
                  <a:moveTo>
                    <a:pt x="119" y="199"/>
                  </a:moveTo>
                  <a:cubicBezTo>
                    <a:pt x="119" y="186"/>
                    <a:pt x="117" y="181"/>
                    <a:pt x="112" y="181"/>
                  </a:cubicBezTo>
                  <a:cubicBezTo>
                    <a:pt x="107" y="181"/>
                    <a:pt x="105" y="186"/>
                    <a:pt x="105" y="200"/>
                  </a:cubicBezTo>
                  <a:cubicBezTo>
                    <a:pt x="105" y="211"/>
                    <a:pt x="107" y="218"/>
                    <a:pt x="112" y="218"/>
                  </a:cubicBezTo>
                  <a:cubicBezTo>
                    <a:pt x="117" y="218"/>
                    <a:pt x="119" y="211"/>
                    <a:pt x="119" y="199"/>
                  </a:cubicBezTo>
                  <a:moveTo>
                    <a:pt x="178" y="225"/>
                  </a:moveTo>
                  <a:cubicBezTo>
                    <a:pt x="144" y="225"/>
                    <a:pt x="144" y="225"/>
                    <a:pt x="144" y="225"/>
                  </a:cubicBezTo>
                  <a:cubicBezTo>
                    <a:pt x="144" y="216"/>
                    <a:pt x="144" y="216"/>
                    <a:pt x="144" y="216"/>
                  </a:cubicBezTo>
                  <a:cubicBezTo>
                    <a:pt x="155" y="216"/>
                    <a:pt x="155" y="216"/>
                    <a:pt x="155" y="216"/>
                  </a:cubicBezTo>
                  <a:cubicBezTo>
                    <a:pt x="155" y="183"/>
                    <a:pt x="155" y="183"/>
                    <a:pt x="155" y="183"/>
                  </a:cubicBezTo>
                  <a:cubicBezTo>
                    <a:pt x="144" y="185"/>
                    <a:pt x="144" y="185"/>
                    <a:pt x="144" y="185"/>
                  </a:cubicBezTo>
                  <a:cubicBezTo>
                    <a:pt x="144" y="176"/>
                    <a:pt x="144" y="176"/>
                    <a:pt x="144" y="176"/>
                  </a:cubicBezTo>
                  <a:cubicBezTo>
                    <a:pt x="167" y="172"/>
                    <a:pt x="167" y="172"/>
                    <a:pt x="167" y="172"/>
                  </a:cubicBezTo>
                  <a:cubicBezTo>
                    <a:pt x="167" y="216"/>
                    <a:pt x="167" y="216"/>
                    <a:pt x="167" y="216"/>
                  </a:cubicBezTo>
                  <a:cubicBezTo>
                    <a:pt x="178" y="216"/>
                    <a:pt x="178" y="216"/>
                    <a:pt x="178" y="216"/>
                  </a:cubicBezTo>
                  <a:lnTo>
                    <a:pt x="178" y="225"/>
                  </a:lnTo>
                  <a:close/>
                  <a:moveTo>
                    <a:pt x="227" y="199"/>
                  </a:moveTo>
                  <a:cubicBezTo>
                    <a:pt x="227" y="207"/>
                    <a:pt x="225" y="214"/>
                    <a:pt x="222" y="220"/>
                  </a:cubicBezTo>
                  <a:cubicBezTo>
                    <a:pt x="218" y="224"/>
                    <a:pt x="214" y="226"/>
                    <a:pt x="207" y="226"/>
                  </a:cubicBezTo>
                  <a:cubicBezTo>
                    <a:pt x="195" y="226"/>
                    <a:pt x="188" y="218"/>
                    <a:pt x="188" y="200"/>
                  </a:cubicBezTo>
                  <a:cubicBezTo>
                    <a:pt x="188" y="191"/>
                    <a:pt x="191" y="183"/>
                    <a:pt x="194" y="178"/>
                  </a:cubicBezTo>
                  <a:cubicBezTo>
                    <a:pt x="197" y="174"/>
                    <a:pt x="203" y="172"/>
                    <a:pt x="208" y="172"/>
                  </a:cubicBezTo>
                  <a:cubicBezTo>
                    <a:pt x="220" y="172"/>
                    <a:pt x="227" y="181"/>
                    <a:pt x="227" y="199"/>
                  </a:cubicBezTo>
                  <a:moveTo>
                    <a:pt x="215" y="199"/>
                  </a:moveTo>
                  <a:cubicBezTo>
                    <a:pt x="215" y="186"/>
                    <a:pt x="213" y="181"/>
                    <a:pt x="208" y="181"/>
                  </a:cubicBezTo>
                  <a:cubicBezTo>
                    <a:pt x="203" y="181"/>
                    <a:pt x="200" y="186"/>
                    <a:pt x="200" y="200"/>
                  </a:cubicBezTo>
                  <a:cubicBezTo>
                    <a:pt x="200" y="211"/>
                    <a:pt x="203" y="218"/>
                    <a:pt x="208" y="218"/>
                  </a:cubicBezTo>
                  <a:cubicBezTo>
                    <a:pt x="213" y="218"/>
                    <a:pt x="215" y="211"/>
                    <a:pt x="215" y="199"/>
                  </a:cubicBezTo>
                  <a:moveTo>
                    <a:pt x="274" y="225"/>
                  </a:moveTo>
                  <a:cubicBezTo>
                    <a:pt x="240" y="225"/>
                    <a:pt x="240" y="225"/>
                    <a:pt x="240" y="225"/>
                  </a:cubicBezTo>
                  <a:cubicBezTo>
                    <a:pt x="240" y="216"/>
                    <a:pt x="240" y="216"/>
                    <a:pt x="240" y="216"/>
                  </a:cubicBezTo>
                  <a:cubicBezTo>
                    <a:pt x="252" y="216"/>
                    <a:pt x="252" y="216"/>
                    <a:pt x="252" y="216"/>
                  </a:cubicBezTo>
                  <a:cubicBezTo>
                    <a:pt x="252" y="183"/>
                    <a:pt x="252" y="183"/>
                    <a:pt x="252" y="183"/>
                  </a:cubicBezTo>
                  <a:cubicBezTo>
                    <a:pt x="240" y="185"/>
                    <a:pt x="240" y="185"/>
                    <a:pt x="240" y="185"/>
                  </a:cubicBezTo>
                  <a:cubicBezTo>
                    <a:pt x="240" y="176"/>
                    <a:pt x="240" y="176"/>
                    <a:pt x="240" y="176"/>
                  </a:cubicBezTo>
                  <a:cubicBezTo>
                    <a:pt x="263" y="172"/>
                    <a:pt x="263" y="172"/>
                    <a:pt x="263" y="172"/>
                  </a:cubicBezTo>
                  <a:cubicBezTo>
                    <a:pt x="263" y="216"/>
                    <a:pt x="263" y="216"/>
                    <a:pt x="263" y="216"/>
                  </a:cubicBezTo>
                  <a:cubicBezTo>
                    <a:pt x="274" y="216"/>
                    <a:pt x="274" y="216"/>
                    <a:pt x="274" y="216"/>
                  </a:cubicBezTo>
                  <a:lnTo>
                    <a:pt x="274" y="2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 name="icon GEARS"/>
            <p:cNvSpPr>
              <a:spLocks noEditPoints="1"/>
            </p:cNvSpPr>
            <p:nvPr/>
          </p:nvSpPr>
          <p:spPr bwMode="auto">
            <a:xfrm>
              <a:off x="11707277" y="6523798"/>
              <a:ext cx="454243" cy="378637"/>
            </a:xfrm>
            <a:custGeom>
              <a:avLst/>
              <a:gdLst>
                <a:gd name="T0" fmla="*/ 114 w 315"/>
                <a:gd name="T1" fmla="*/ 169 h 262"/>
                <a:gd name="T2" fmla="*/ 114 w 315"/>
                <a:gd name="T3" fmla="*/ 132 h 262"/>
                <a:gd name="T4" fmla="*/ 227 w 315"/>
                <a:gd name="T5" fmla="*/ 139 h 262"/>
                <a:gd name="T6" fmla="*/ 195 w 315"/>
                <a:gd name="T7" fmla="*/ 159 h 262"/>
                <a:gd name="T8" fmla="*/ 216 w 315"/>
                <a:gd name="T9" fmla="*/ 187 h 262"/>
                <a:gd name="T10" fmla="*/ 208 w 315"/>
                <a:gd name="T11" fmla="*/ 214 h 262"/>
                <a:gd name="T12" fmla="*/ 170 w 315"/>
                <a:gd name="T13" fmla="*/ 209 h 262"/>
                <a:gd name="T14" fmla="*/ 172 w 315"/>
                <a:gd name="T15" fmla="*/ 242 h 262"/>
                <a:gd name="T16" fmla="*/ 149 w 315"/>
                <a:gd name="T17" fmla="*/ 258 h 262"/>
                <a:gd name="T18" fmla="*/ 123 w 315"/>
                <a:gd name="T19" fmla="*/ 231 h 262"/>
                <a:gd name="T20" fmla="*/ 113 w 315"/>
                <a:gd name="T21" fmla="*/ 232 h 262"/>
                <a:gd name="T22" fmla="*/ 90 w 315"/>
                <a:gd name="T23" fmla="*/ 261 h 262"/>
                <a:gd name="T24" fmla="*/ 65 w 315"/>
                <a:gd name="T25" fmla="*/ 247 h 262"/>
                <a:gd name="T26" fmla="*/ 60 w 315"/>
                <a:gd name="T27" fmla="*/ 212 h 262"/>
                <a:gd name="T28" fmla="*/ 23 w 315"/>
                <a:gd name="T29" fmla="*/ 219 h 262"/>
                <a:gd name="T30" fmla="*/ 14 w 315"/>
                <a:gd name="T31" fmla="*/ 192 h 262"/>
                <a:gd name="T32" fmla="*/ 33 w 315"/>
                <a:gd name="T33" fmla="*/ 159 h 262"/>
                <a:gd name="T34" fmla="*/ 1 w 315"/>
                <a:gd name="T35" fmla="*/ 140 h 262"/>
                <a:gd name="T36" fmla="*/ 12 w 315"/>
                <a:gd name="T37" fmla="*/ 113 h 262"/>
                <a:gd name="T38" fmla="*/ 45 w 315"/>
                <a:gd name="T39" fmla="*/ 106 h 262"/>
                <a:gd name="T40" fmla="*/ 33 w 315"/>
                <a:gd name="T41" fmla="*/ 70 h 262"/>
                <a:gd name="T42" fmla="*/ 58 w 315"/>
                <a:gd name="T43" fmla="*/ 57 h 262"/>
                <a:gd name="T44" fmla="*/ 90 w 315"/>
                <a:gd name="T45" fmla="*/ 72 h 262"/>
                <a:gd name="T46" fmla="*/ 103 w 315"/>
                <a:gd name="T47" fmla="*/ 37 h 262"/>
                <a:gd name="T48" fmla="*/ 131 w 315"/>
                <a:gd name="T49" fmla="*/ 43 h 262"/>
                <a:gd name="T50" fmla="*/ 146 w 315"/>
                <a:gd name="T51" fmla="*/ 75 h 262"/>
                <a:gd name="T52" fmla="*/ 179 w 315"/>
                <a:gd name="T53" fmla="*/ 57 h 262"/>
                <a:gd name="T54" fmla="*/ 196 w 315"/>
                <a:gd name="T55" fmla="*/ 80 h 262"/>
                <a:gd name="T56" fmla="*/ 186 w 315"/>
                <a:gd name="T57" fmla="*/ 113 h 262"/>
                <a:gd name="T58" fmla="*/ 223 w 315"/>
                <a:gd name="T59" fmla="*/ 120 h 262"/>
                <a:gd name="T60" fmla="*/ 157 w 315"/>
                <a:gd name="T61" fmla="*/ 150 h 262"/>
                <a:gd name="T62" fmla="*/ 70 w 315"/>
                <a:gd name="T63" fmla="*/ 150 h 262"/>
                <a:gd name="T64" fmla="*/ 157 w 315"/>
                <a:gd name="T65" fmla="*/ 150 h 262"/>
                <a:gd name="T66" fmla="*/ 312 w 315"/>
                <a:gd name="T67" fmla="*/ 93 h 262"/>
                <a:gd name="T68" fmla="*/ 300 w 315"/>
                <a:gd name="T69" fmla="*/ 98 h 262"/>
                <a:gd name="T70" fmla="*/ 273 w 315"/>
                <a:gd name="T71" fmla="*/ 102 h 262"/>
                <a:gd name="T72" fmla="*/ 263 w 315"/>
                <a:gd name="T73" fmla="*/ 120 h 262"/>
                <a:gd name="T74" fmla="*/ 252 w 315"/>
                <a:gd name="T75" fmla="*/ 114 h 262"/>
                <a:gd name="T76" fmla="*/ 233 w 315"/>
                <a:gd name="T77" fmla="*/ 93 h 262"/>
                <a:gd name="T78" fmla="*/ 213 w 315"/>
                <a:gd name="T79" fmla="*/ 96 h 262"/>
                <a:gd name="T80" fmla="*/ 211 w 315"/>
                <a:gd name="T81" fmla="*/ 83 h 262"/>
                <a:gd name="T82" fmla="*/ 218 w 315"/>
                <a:gd name="T83" fmla="*/ 61 h 262"/>
                <a:gd name="T84" fmla="*/ 220 w 315"/>
                <a:gd name="T85" fmla="*/ 48 h 262"/>
                <a:gd name="T86" fmla="*/ 210 w 315"/>
                <a:gd name="T87" fmla="*/ 29 h 262"/>
                <a:gd name="T88" fmla="*/ 221 w 315"/>
                <a:gd name="T89" fmla="*/ 23 h 262"/>
                <a:gd name="T90" fmla="*/ 233 w 315"/>
                <a:gd name="T91" fmla="*/ 28 h 262"/>
                <a:gd name="T92" fmla="*/ 252 w 315"/>
                <a:gd name="T93" fmla="*/ 7 h 262"/>
                <a:gd name="T94" fmla="*/ 263 w 315"/>
                <a:gd name="T95" fmla="*/ 0 h 262"/>
                <a:gd name="T96" fmla="*/ 273 w 315"/>
                <a:gd name="T97" fmla="*/ 19 h 262"/>
                <a:gd name="T98" fmla="*/ 301 w 315"/>
                <a:gd name="T99" fmla="*/ 23 h 262"/>
                <a:gd name="T100" fmla="*/ 313 w 315"/>
                <a:gd name="T101" fmla="*/ 29 h 262"/>
                <a:gd name="T102" fmla="*/ 303 w 315"/>
                <a:gd name="T103" fmla="*/ 48 h 262"/>
                <a:gd name="T104" fmla="*/ 302 w 315"/>
                <a:gd name="T105" fmla="*/ 74 h 262"/>
                <a:gd name="T106" fmla="*/ 276 w 315"/>
                <a:gd name="T107" fmla="*/ 61 h 262"/>
                <a:gd name="T108" fmla="*/ 246 w 315"/>
                <a:gd name="T109" fmla="*/ 61 h 262"/>
                <a:gd name="T110" fmla="*/ 276 w 315"/>
                <a:gd name="T111" fmla="*/ 6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72"/>
            <p:cNvSpPr>
              <a:spLocks noEditPoints="1"/>
            </p:cNvSpPr>
            <p:nvPr/>
          </p:nvSpPr>
          <p:spPr bwMode="auto">
            <a:xfrm>
              <a:off x="10649888" y="6630565"/>
              <a:ext cx="155969" cy="155969"/>
            </a:xfrm>
            <a:custGeom>
              <a:avLst/>
              <a:gdLst>
                <a:gd name="T0" fmla="*/ 78 w 155"/>
                <a:gd name="T1" fmla="*/ 0 h 155"/>
                <a:gd name="T2" fmla="*/ 0 w 155"/>
                <a:gd name="T3" fmla="*/ 78 h 155"/>
                <a:gd name="T4" fmla="*/ 78 w 155"/>
                <a:gd name="T5" fmla="*/ 155 h 155"/>
                <a:gd name="T6" fmla="*/ 155 w 155"/>
                <a:gd name="T7" fmla="*/ 78 h 155"/>
                <a:gd name="T8" fmla="*/ 78 w 155"/>
                <a:gd name="T9" fmla="*/ 0 h 155"/>
                <a:gd name="T10" fmla="*/ 86 w 155"/>
                <a:gd name="T11" fmla="*/ 120 h 155"/>
                <a:gd name="T12" fmla="*/ 58 w 155"/>
                <a:gd name="T13" fmla="*/ 120 h 155"/>
                <a:gd name="T14" fmla="*/ 90 w 155"/>
                <a:gd name="T15" fmla="*/ 88 h 155"/>
                <a:gd name="T16" fmla="*/ 27 w 155"/>
                <a:gd name="T17" fmla="*/ 88 h 155"/>
                <a:gd name="T18" fmla="*/ 27 w 155"/>
                <a:gd name="T19" fmla="*/ 67 h 155"/>
                <a:gd name="T20" fmla="*/ 90 w 155"/>
                <a:gd name="T21" fmla="*/ 67 h 155"/>
                <a:gd name="T22" fmla="*/ 58 w 155"/>
                <a:gd name="T23" fmla="*/ 36 h 155"/>
                <a:gd name="T24" fmla="*/ 86 w 155"/>
                <a:gd name="T25" fmla="*/ 36 h 155"/>
                <a:gd name="T26" fmla="*/ 128 w 155"/>
                <a:gd name="T27" fmla="*/ 78 h 155"/>
                <a:gd name="T28" fmla="*/ 86 w 155"/>
                <a:gd name="T29" fmla="*/ 12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155">
                  <a:moveTo>
                    <a:pt x="78" y="0"/>
                  </a:moveTo>
                  <a:cubicBezTo>
                    <a:pt x="35" y="0"/>
                    <a:pt x="0" y="35"/>
                    <a:pt x="0" y="78"/>
                  </a:cubicBezTo>
                  <a:cubicBezTo>
                    <a:pt x="0" y="121"/>
                    <a:pt x="35" y="155"/>
                    <a:pt x="78" y="155"/>
                  </a:cubicBezTo>
                  <a:cubicBezTo>
                    <a:pt x="121" y="155"/>
                    <a:pt x="155" y="121"/>
                    <a:pt x="155" y="78"/>
                  </a:cubicBezTo>
                  <a:cubicBezTo>
                    <a:pt x="155" y="35"/>
                    <a:pt x="121" y="0"/>
                    <a:pt x="78" y="0"/>
                  </a:cubicBezTo>
                  <a:close/>
                  <a:moveTo>
                    <a:pt x="86" y="120"/>
                  </a:moveTo>
                  <a:cubicBezTo>
                    <a:pt x="58" y="120"/>
                    <a:pt x="58" y="120"/>
                    <a:pt x="58" y="120"/>
                  </a:cubicBezTo>
                  <a:cubicBezTo>
                    <a:pt x="90" y="88"/>
                    <a:pt x="90" y="88"/>
                    <a:pt x="90" y="88"/>
                  </a:cubicBezTo>
                  <a:cubicBezTo>
                    <a:pt x="27" y="88"/>
                    <a:pt x="27" y="88"/>
                    <a:pt x="27" y="88"/>
                  </a:cubicBezTo>
                  <a:cubicBezTo>
                    <a:pt x="27" y="67"/>
                    <a:pt x="27" y="67"/>
                    <a:pt x="27" y="67"/>
                  </a:cubicBezTo>
                  <a:cubicBezTo>
                    <a:pt x="90" y="67"/>
                    <a:pt x="90" y="67"/>
                    <a:pt x="90" y="67"/>
                  </a:cubicBezTo>
                  <a:cubicBezTo>
                    <a:pt x="58" y="36"/>
                    <a:pt x="58" y="36"/>
                    <a:pt x="58" y="36"/>
                  </a:cubicBezTo>
                  <a:cubicBezTo>
                    <a:pt x="86" y="36"/>
                    <a:pt x="86" y="36"/>
                    <a:pt x="86" y="36"/>
                  </a:cubicBezTo>
                  <a:cubicBezTo>
                    <a:pt x="128" y="78"/>
                    <a:pt x="128" y="78"/>
                    <a:pt x="128" y="78"/>
                  </a:cubicBezTo>
                  <a:lnTo>
                    <a:pt x="86" y="120"/>
                  </a:lnTo>
                  <a:close/>
                </a:path>
              </a:pathLst>
            </a:custGeom>
            <a:solidFill>
              <a:srgbClr val="D2D2D2"/>
            </a:solidFill>
            <a:ln>
              <a:noFill/>
            </a:ln>
          </p:spPr>
          <p:txBody>
            <a:bodyPr vert="horz" wrap="square" lIns="91440" tIns="45720" rIns="91440" bIns="45720" numCol="1" anchor="t" anchorCtr="0" compatLnSpc="1">
              <a:prstTxWarp prst="textNoShape">
                <a:avLst/>
              </a:prstTxWarp>
            </a:bodyPr>
            <a:lstStyle/>
            <a:p>
              <a:pPr marL="0" marR="0" lvl="0" indent="0" algn="l" defTabSz="896175"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72"/>
            <p:cNvSpPr>
              <a:spLocks noEditPoints="1"/>
            </p:cNvSpPr>
            <p:nvPr/>
          </p:nvSpPr>
          <p:spPr bwMode="auto">
            <a:xfrm>
              <a:off x="11375407" y="6630565"/>
              <a:ext cx="155969" cy="155969"/>
            </a:xfrm>
            <a:custGeom>
              <a:avLst/>
              <a:gdLst>
                <a:gd name="T0" fmla="*/ 78 w 155"/>
                <a:gd name="T1" fmla="*/ 0 h 155"/>
                <a:gd name="T2" fmla="*/ 0 w 155"/>
                <a:gd name="T3" fmla="*/ 78 h 155"/>
                <a:gd name="T4" fmla="*/ 78 w 155"/>
                <a:gd name="T5" fmla="*/ 155 h 155"/>
                <a:gd name="T6" fmla="*/ 155 w 155"/>
                <a:gd name="T7" fmla="*/ 78 h 155"/>
                <a:gd name="T8" fmla="*/ 78 w 155"/>
                <a:gd name="T9" fmla="*/ 0 h 155"/>
                <a:gd name="T10" fmla="*/ 86 w 155"/>
                <a:gd name="T11" fmla="*/ 120 h 155"/>
                <a:gd name="T12" fmla="*/ 58 w 155"/>
                <a:gd name="T13" fmla="*/ 120 h 155"/>
                <a:gd name="T14" fmla="*/ 90 w 155"/>
                <a:gd name="T15" fmla="*/ 88 h 155"/>
                <a:gd name="T16" fmla="*/ 27 w 155"/>
                <a:gd name="T17" fmla="*/ 88 h 155"/>
                <a:gd name="T18" fmla="*/ 27 w 155"/>
                <a:gd name="T19" fmla="*/ 67 h 155"/>
                <a:gd name="T20" fmla="*/ 90 w 155"/>
                <a:gd name="T21" fmla="*/ 67 h 155"/>
                <a:gd name="T22" fmla="*/ 58 w 155"/>
                <a:gd name="T23" fmla="*/ 36 h 155"/>
                <a:gd name="T24" fmla="*/ 86 w 155"/>
                <a:gd name="T25" fmla="*/ 36 h 155"/>
                <a:gd name="T26" fmla="*/ 128 w 155"/>
                <a:gd name="T27" fmla="*/ 78 h 155"/>
                <a:gd name="T28" fmla="*/ 86 w 155"/>
                <a:gd name="T29" fmla="*/ 12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155">
                  <a:moveTo>
                    <a:pt x="78" y="0"/>
                  </a:moveTo>
                  <a:cubicBezTo>
                    <a:pt x="35" y="0"/>
                    <a:pt x="0" y="35"/>
                    <a:pt x="0" y="78"/>
                  </a:cubicBezTo>
                  <a:cubicBezTo>
                    <a:pt x="0" y="121"/>
                    <a:pt x="35" y="155"/>
                    <a:pt x="78" y="155"/>
                  </a:cubicBezTo>
                  <a:cubicBezTo>
                    <a:pt x="121" y="155"/>
                    <a:pt x="155" y="121"/>
                    <a:pt x="155" y="78"/>
                  </a:cubicBezTo>
                  <a:cubicBezTo>
                    <a:pt x="155" y="35"/>
                    <a:pt x="121" y="0"/>
                    <a:pt x="78" y="0"/>
                  </a:cubicBezTo>
                  <a:close/>
                  <a:moveTo>
                    <a:pt x="86" y="120"/>
                  </a:moveTo>
                  <a:cubicBezTo>
                    <a:pt x="58" y="120"/>
                    <a:pt x="58" y="120"/>
                    <a:pt x="58" y="120"/>
                  </a:cubicBezTo>
                  <a:cubicBezTo>
                    <a:pt x="90" y="88"/>
                    <a:pt x="90" y="88"/>
                    <a:pt x="90" y="88"/>
                  </a:cubicBezTo>
                  <a:cubicBezTo>
                    <a:pt x="27" y="88"/>
                    <a:pt x="27" y="88"/>
                    <a:pt x="27" y="88"/>
                  </a:cubicBezTo>
                  <a:cubicBezTo>
                    <a:pt x="27" y="67"/>
                    <a:pt x="27" y="67"/>
                    <a:pt x="27" y="67"/>
                  </a:cubicBezTo>
                  <a:cubicBezTo>
                    <a:pt x="90" y="67"/>
                    <a:pt x="90" y="67"/>
                    <a:pt x="90" y="67"/>
                  </a:cubicBezTo>
                  <a:cubicBezTo>
                    <a:pt x="58" y="36"/>
                    <a:pt x="58" y="36"/>
                    <a:pt x="58" y="36"/>
                  </a:cubicBezTo>
                  <a:cubicBezTo>
                    <a:pt x="86" y="36"/>
                    <a:pt x="86" y="36"/>
                    <a:pt x="86" y="36"/>
                  </a:cubicBezTo>
                  <a:cubicBezTo>
                    <a:pt x="128" y="78"/>
                    <a:pt x="128" y="78"/>
                    <a:pt x="128" y="78"/>
                  </a:cubicBezTo>
                  <a:lnTo>
                    <a:pt x="86" y="120"/>
                  </a:lnTo>
                  <a:close/>
                </a:path>
              </a:pathLst>
            </a:custGeom>
            <a:solidFill>
              <a:srgbClr val="D2D2D2"/>
            </a:solidFill>
            <a:ln>
              <a:noFill/>
            </a:ln>
          </p:spPr>
          <p:txBody>
            <a:bodyPr vert="horz" wrap="square" lIns="91440" tIns="45720" rIns="91440" bIns="45720" numCol="1" anchor="t" anchorCtr="0" compatLnSpc="1">
              <a:prstTxWarp prst="textNoShape">
                <a:avLst/>
              </a:prstTxWarp>
            </a:bodyPr>
            <a:lstStyle/>
            <a:p>
              <a:pPr marL="0" marR="0" lvl="0" indent="0" algn="l" defTabSz="896175"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64896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0pt Title/30pt Sub/White BG">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rgbClr val="002050"/>
                </a:solidFill>
              </a:defRPr>
            </a:lvl1pPr>
          </a:lstStyle>
          <a:p>
            <a:r>
              <a:rPr lang="en-US"/>
              <a:t>Microsoft Confidential</a:t>
            </a:r>
            <a:endParaRPr lang="en-US" dirty="0"/>
          </a:p>
        </p:txBody>
      </p:sp>
      <p:sp>
        <p:nvSpPr>
          <p:cNvPr id="4" name="Slide Number Placeholder 3"/>
          <p:cNvSpPr>
            <a:spLocks noGrp="1"/>
          </p:cNvSpPr>
          <p:nvPr>
            <p:ph type="sldNum" sz="quarter" idx="11"/>
          </p:nvPr>
        </p:nvSpPr>
        <p:spPr/>
        <p:txBody>
          <a:bodyPr/>
          <a:lstStyle>
            <a:lvl1pPr>
              <a:defRPr>
                <a:solidFill>
                  <a:srgbClr val="002050"/>
                </a:solidFill>
              </a:defRPr>
            </a:lvl1pPr>
          </a:lstStyle>
          <a:p>
            <a:pPr defTabSz="914367"/>
            <a:fld id="{27258FFF-F925-446B-8502-81C933981705}" type="slidenum">
              <a:rPr lang="ru-RU" smtClean="0"/>
              <a:pPr defTabSz="914367"/>
              <a:t>‹#›</a:t>
            </a:fld>
            <a:endParaRPr lang="ru-RU" dirty="0"/>
          </a:p>
        </p:txBody>
      </p:sp>
      <p:sp>
        <p:nvSpPr>
          <p:cNvPr id="6" name="Text Placeholder 8"/>
          <p:cNvSpPr>
            <a:spLocks noGrp="1"/>
          </p:cNvSpPr>
          <p:nvPr>
            <p:ph type="body" sz="quarter" idx="12"/>
          </p:nvPr>
        </p:nvSpPr>
        <p:spPr>
          <a:xfrm>
            <a:off x="269239" y="291069"/>
            <a:ext cx="10757098" cy="888769"/>
          </a:xfrm>
          <a:prstGeom prst="rect">
            <a:avLst/>
          </a:prstGeom>
          <a:noFill/>
        </p:spPr>
        <p:txBody>
          <a:bodyPr/>
          <a:lstStyle>
            <a:lvl1pPr marL="0" indent="0">
              <a:lnSpc>
                <a:spcPts val="5392"/>
              </a:lnSpc>
              <a:spcBef>
                <a:spcPts val="0"/>
              </a:spcBef>
              <a:buFontTx/>
              <a:buNone/>
              <a:defRPr sz="5098">
                <a:solidFill>
                  <a:schemeClr val="tx2"/>
                </a:solidFill>
                <a:latin typeface="+mj-lt"/>
              </a:defRPr>
            </a:lvl1pPr>
            <a:lvl2pPr marL="0" indent="0">
              <a:lnSpc>
                <a:spcPts val="2549"/>
              </a:lnSpc>
              <a:spcBef>
                <a:spcPts val="1765"/>
              </a:spcBef>
              <a:spcAft>
                <a:spcPts val="0"/>
              </a:spcAft>
              <a:buFontTx/>
              <a:buNone/>
              <a:defRPr sz="5294">
                <a:solidFill>
                  <a:schemeClr val="tx2"/>
                </a:solidFill>
                <a:latin typeface="+mj-lt"/>
              </a:defRPr>
            </a:lvl2pPr>
            <a:lvl3pPr marL="225653" indent="-224097">
              <a:lnSpc>
                <a:spcPts val="2647"/>
              </a:lnSpc>
              <a:spcBef>
                <a:spcPts val="0"/>
              </a:spcBef>
              <a:defRPr sz="1961">
                <a:solidFill>
                  <a:schemeClr val="bg1"/>
                </a:solidFill>
              </a:defRPr>
            </a:lvl3pPr>
            <a:lvl4pPr marL="225653" indent="-224097">
              <a:lnSpc>
                <a:spcPts val="2647"/>
              </a:lnSpc>
              <a:spcBef>
                <a:spcPts val="0"/>
              </a:spcBef>
              <a:defRPr sz="1961">
                <a:solidFill>
                  <a:schemeClr val="bg1"/>
                </a:solidFill>
              </a:defRPr>
            </a:lvl4pPr>
            <a:lvl5pPr marL="225653" indent="-224097">
              <a:lnSpc>
                <a:spcPts val="2647"/>
              </a:lnSpc>
              <a:spcBef>
                <a:spcPts val="0"/>
              </a:spcBef>
              <a:defRPr sz="196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92272017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27" y="286381"/>
            <a:ext cx="11653523" cy="927940"/>
          </a:xfrm>
          <a:prstGeom prst="rect">
            <a:avLst/>
          </a:prstGeom>
        </p:spPr>
        <p:txBody>
          <a:bodyPr/>
          <a:lstStyle>
            <a:lvl1pPr algn="l">
              <a:defRPr sz="5098">
                <a:gradFill>
                  <a:gsLst>
                    <a:gs pos="1250">
                      <a:schemeClr val="tx1"/>
                    </a:gs>
                    <a:gs pos="100000">
                      <a:schemeClr val="tx1"/>
                    </a:gs>
                  </a:gsLst>
                  <a:lin ang="5400000" scaled="0"/>
                </a:gradFill>
              </a:defRPr>
            </a:lvl1pPr>
          </a:lstStyle>
          <a:p>
            <a:r>
              <a:rPr lang="en-US" dirty="0"/>
              <a:t>Click to edit master title style</a:t>
            </a:r>
          </a:p>
        </p:txBody>
      </p:sp>
      <p:sp>
        <p:nvSpPr>
          <p:cNvPr id="8" name="Slide Number Placeholder 7"/>
          <p:cNvSpPr>
            <a:spLocks noGrp="1"/>
          </p:cNvSpPr>
          <p:nvPr>
            <p:ph type="sldNum" sz="quarter" idx="11"/>
          </p:nvPr>
        </p:nvSpPr>
        <p:spPr/>
        <p:txBody>
          <a:bodyPr/>
          <a:lstStyle/>
          <a:p>
            <a:pPr defTabSz="914367">
              <a:lnSpc>
                <a:spcPct val="90000"/>
              </a:lnSpc>
            </a:pPr>
            <a:fld id="{1BC86A1F-E589-44B2-A543-2EC98F5547A7}" type="slidenum">
              <a:rPr lang="ru-RU" smtClean="0">
                <a:gradFill>
                  <a:gsLst>
                    <a:gs pos="0">
                      <a:srgbClr val="EFEFEF"/>
                    </a:gs>
                    <a:gs pos="100000">
                      <a:srgbClr val="EFEFEF"/>
                    </a:gs>
                  </a:gsLst>
                  <a:lin ang="5400000" scaled="0"/>
                </a:gradFill>
              </a:rPr>
              <a:pPr defTabSz="914367">
                <a:lnSpc>
                  <a:spcPct val="90000"/>
                </a:lnSpc>
              </a:pPr>
              <a:t>‹#›</a:t>
            </a:fld>
            <a:endParaRPr lang="ru-RU" dirty="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13773943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Section Change 48pt Title">
    <p:bg>
      <p:bgPr>
        <a:solidFill>
          <a:schemeClr val="accent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marL="0" indent="0">
              <a:buNone/>
              <a:defRPr>
                <a:solidFill>
                  <a:schemeClr val="bg1"/>
                </a:solidFill>
              </a:defRPr>
            </a:lvl1pPr>
          </a:lstStyle>
          <a:p>
            <a:r>
              <a:rPr lang="en-US"/>
              <a:t>Click icon to add picture</a:t>
            </a:r>
            <a:endParaRPr lang="en-US" dirty="0"/>
          </a:p>
        </p:txBody>
      </p:sp>
      <p:sp>
        <p:nvSpPr>
          <p:cNvPr id="3" name="Text Placeholder 2"/>
          <p:cNvSpPr>
            <a:spLocks noGrp="1"/>
          </p:cNvSpPr>
          <p:nvPr>
            <p:ph type="body" sz="quarter" idx="11"/>
          </p:nvPr>
        </p:nvSpPr>
        <p:spPr>
          <a:xfrm>
            <a:off x="269239" y="1187620"/>
            <a:ext cx="4482124" cy="4482760"/>
          </a:xfrm>
          <a:prstGeom prst="rect">
            <a:avLst/>
          </a:prstGeom>
          <a:solidFill>
            <a:srgbClr val="008272">
              <a:alpha val="90588"/>
            </a:srgbClr>
          </a:solidFill>
        </p:spPr>
        <p:txBody>
          <a:bodyPr lIns="146304" tIns="91440" rIns="146304" bIns="91440">
            <a:noAutofit/>
          </a:bodyPr>
          <a:lstStyle>
            <a:lvl1pPr marL="0" indent="0" algn="l">
              <a:buNone/>
              <a:defRPr lang="en-US" sz="4705" kern="1200" spc="0" baseline="0" dirty="0" smtClean="0">
                <a:solidFill>
                  <a:schemeClr val="bg1"/>
                </a:solidFill>
                <a:latin typeface="+mj-lt"/>
                <a:ea typeface="+mn-ea"/>
                <a:cs typeface="+mn-cs"/>
              </a:defRPr>
            </a:lvl1pPr>
            <a:lvl2pPr marL="336113" indent="0" algn="l">
              <a:buNone/>
              <a:defRPr sz="4705"/>
            </a:lvl2pPr>
            <a:lvl3pPr marL="560187" indent="0" algn="l">
              <a:buNone/>
              <a:defRPr sz="4705"/>
            </a:lvl3pPr>
            <a:lvl4pPr marL="784261" indent="0" algn="l">
              <a:buNone/>
              <a:defRPr sz="4705"/>
            </a:lvl4pPr>
            <a:lvl5pPr marL="1008335" indent="0" algn="l">
              <a:buNone/>
              <a:defRPr sz="4705"/>
            </a:lvl5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p:txBody>
      </p:sp>
      <p:sp>
        <p:nvSpPr>
          <p:cNvPr id="5" name="Footer Placeholder 2"/>
          <p:cNvSpPr>
            <a:spLocks noGrp="1"/>
          </p:cNvSpPr>
          <p:nvPr>
            <p:ph type="ftr" sz="quarter" idx="3"/>
          </p:nvPr>
        </p:nvSpPr>
        <p:spPr>
          <a:xfrm>
            <a:off x="448212" y="6437243"/>
            <a:ext cx="3859607" cy="134483"/>
          </a:xfrm>
          <a:prstGeom prst="rect">
            <a:avLst/>
          </a:prstGeom>
        </p:spPr>
        <p:txBody>
          <a:bodyPr vert="horz" lIns="0" tIns="0" rIns="91440" bIns="0" rtlCol="0" anchor="ctr"/>
          <a:lstStyle>
            <a:lvl1pPr marL="0" algn="l" defTabSz="914367" rtl="0" eaLnBrk="1" latinLnBrk="0" hangingPunct="1">
              <a:defRPr lang="en-US" sz="882" kern="1200">
                <a:solidFill>
                  <a:schemeClr val="bg1"/>
                </a:solidFill>
                <a:latin typeface="+mn-lt"/>
                <a:ea typeface="+mn-ea"/>
                <a:cs typeface="+mn-cs"/>
              </a:defRPr>
            </a:lvl1pPr>
          </a:lstStyle>
          <a:p>
            <a:r>
              <a:rPr lang="en-US">
                <a:solidFill>
                  <a:srgbClr val="FFFFFF"/>
                </a:solidFill>
              </a:rPr>
              <a:t>Microsoft Confidential</a:t>
            </a:r>
          </a:p>
        </p:txBody>
      </p:sp>
      <p:sp>
        <p:nvSpPr>
          <p:cNvPr id="6" name="Slide Number Placeholder 4"/>
          <p:cNvSpPr>
            <a:spLocks noGrp="1"/>
          </p:cNvSpPr>
          <p:nvPr>
            <p:ph type="sldNum" sz="quarter" idx="4"/>
          </p:nvPr>
        </p:nvSpPr>
        <p:spPr>
          <a:xfrm>
            <a:off x="11367166" y="6437243"/>
            <a:ext cx="555596" cy="134483"/>
          </a:xfrm>
          <a:prstGeom prst="rect">
            <a:avLst/>
          </a:prstGeom>
        </p:spPr>
        <p:txBody>
          <a:bodyPr vert="horz" lIns="91440" tIns="0" rIns="0" bIns="0" rtlCol="0" anchor="ctr"/>
          <a:lstStyle>
            <a:lvl1pPr algn="r">
              <a:defRPr lang="en-US" sz="882" b="0" kern="1200" smtClean="0">
                <a:solidFill>
                  <a:schemeClr val="bg1"/>
                </a:solidFill>
                <a:latin typeface="+mn-lt"/>
                <a:ea typeface="+mn-ea"/>
                <a:cs typeface="+mn-cs"/>
              </a:defRPr>
            </a:lvl1pPr>
          </a:lstStyle>
          <a:p>
            <a:pPr defTabSz="914367"/>
            <a:fld id="{27258FFF-F925-446B-8502-81C933981705}" type="slidenum">
              <a:rPr lang="ru-RU" smtClean="0">
                <a:solidFill>
                  <a:srgbClr val="FFFFFF"/>
                </a:solidFill>
              </a:rPr>
              <a:pPr defTabSz="914367"/>
              <a:t>‹#›</a:t>
            </a:fld>
            <a:endParaRPr lang="ru-RU">
              <a:solidFill>
                <a:srgbClr val="FFFFFF"/>
              </a:solidFill>
            </a:endParaRPr>
          </a:p>
        </p:txBody>
      </p:sp>
    </p:spTree>
    <p:extLst>
      <p:ext uri="{BB962C8B-B14F-4D97-AF65-F5344CB8AC3E}">
        <p14:creationId xmlns:p14="http://schemas.microsoft.com/office/powerpoint/2010/main" val="128402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70pt Title w/photo">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a:prstGeom prst="rect">
            <a:avLst/>
          </a:prstGeom>
        </p:spPr>
        <p:txBody>
          <a:bodyPr anchor="ctr"/>
          <a:lstStyle>
            <a:lvl1pPr marL="0" indent="0">
              <a:buNone/>
              <a:defRPr baseline="0"/>
            </a:lvl1pPr>
          </a:lstStyle>
          <a:p>
            <a:r>
              <a:rPr lang="en-US" dirty="0"/>
              <a:t>click icon to insert photo</a:t>
            </a:r>
          </a:p>
        </p:txBody>
      </p:sp>
      <p:sp>
        <p:nvSpPr>
          <p:cNvPr id="7" name="Text Placeholder 4"/>
          <p:cNvSpPr>
            <a:spLocks noGrp="1"/>
          </p:cNvSpPr>
          <p:nvPr>
            <p:ph type="body" sz="quarter" idx="12"/>
          </p:nvPr>
        </p:nvSpPr>
        <p:spPr>
          <a:xfrm>
            <a:off x="269240" y="291073"/>
            <a:ext cx="10757100" cy="1108425"/>
          </a:xfrm>
          <a:prstGeom prst="rect">
            <a:avLst/>
          </a:prstGeom>
        </p:spPr>
        <p:txBody>
          <a:bodyPr lIns="146304" tIns="91440" rIns="146304" bIns="91440">
            <a:noAutofit/>
          </a:bodyPr>
          <a:lstStyle>
            <a:lvl1pPr marL="0" indent="0">
              <a:lnSpc>
                <a:spcPct val="90000"/>
              </a:lnSpc>
              <a:spcBef>
                <a:spcPts val="1175"/>
              </a:spcBef>
              <a:spcAft>
                <a:spcPts val="2355"/>
              </a:spcAft>
              <a:buFontTx/>
              <a:buNone/>
              <a:defRPr lang="en-US" sz="6865" b="0" i="0" kern="1200" spc="0" baseline="0" dirty="0" smtClean="0">
                <a:solidFill>
                  <a:schemeClr val="bg1"/>
                </a:solidFill>
                <a:latin typeface="+mj-lt"/>
                <a:ea typeface="+mn-ea"/>
                <a:cs typeface="+mn-cs"/>
              </a:defRPr>
            </a:lvl1pPr>
          </a:lstStyle>
          <a:p>
            <a:pPr marL="0" marR="0" lvl="0" indent="0" algn="l" defTabSz="914523" rtl="0" eaLnBrk="1" fontAlgn="auto" latinLnBrk="0" hangingPunct="1">
              <a:lnSpc>
                <a:spcPct val="90000"/>
              </a:lnSpc>
              <a:spcBef>
                <a:spcPts val="1175"/>
              </a:spcBef>
              <a:spcAft>
                <a:spcPts val="2355"/>
              </a:spcAft>
              <a:buClrTx/>
              <a:buSzPct val="90000"/>
              <a:buFontTx/>
              <a:buNone/>
              <a:tabLst/>
            </a:pPr>
            <a:r>
              <a:rPr lang="en-US" dirty="0"/>
              <a:t>Click to edit Master text</a:t>
            </a:r>
          </a:p>
        </p:txBody>
      </p:sp>
    </p:spTree>
    <p:extLst>
      <p:ext uri="{BB962C8B-B14F-4D97-AF65-F5344CB8AC3E}">
        <p14:creationId xmlns:p14="http://schemas.microsoft.com/office/powerpoint/2010/main" val="120527027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240678"/>
          </a:xfrm>
          <a:prstGeom prst="rect">
            <a:avLst/>
          </a:prstGeo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269240" y="289511"/>
            <a:ext cx="11655840"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1503421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ontent Page - Data Insights">
    <p:bg>
      <p:bgPr>
        <a:solidFill>
          <a:srgbClr val="FFFFFF"/>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2535582"/>
            <a:ext cx="11653458" cy="2240678"/>
          </a:xfrm>
          <a:prstGeom prst="rect">
            <a:avLst/>
          </a:prstGeom>
        </p:spPr>
        <p:txBody>
          <a:bodyPr wrap="square">
            <a:spAutoFit/>
          </a:bodyPr>
          <a:lstStyle>
            <a:lvl1pPr>
              <a:defRPr>
                <a:solidFill>
                  <a:srgbClr val="0072C6"/>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269240" y="1635916"/>
            <a:ext cx="11655840" cy="899665"/>
          </a:xfrm>
          <a:prstGeom prst="rect">
            <a:avLst/>
          </a:prstGeom>
        </p:spPr>
        <p:txBody>
          <a:bodyPr/>
          <a:lstStyle>
            <a:lvl1pPr>
              <a:defRPr>
                <a:solidFill>
                  <a:srgbClr val="000000"/>
                </a:solidFill>
              </a:defRPr>
            </a:lvl1pPr>
          </a:lstStyle>
          <a:p>
            <a:r>
              <a:rPr lang="en-US" dirty="0"/>
              <a:t>Click to edit Master title style</a:t>
            </a:r>
          </a:p>
        </p:txBody>
      </p:sp>
      <p:sp>
        <p:nvSpPr>
          <p:cNvPr id="9" name="Rectangle 8"/>
          <p:cNvSpPr/>
          <p:nvPr userDrawn="1"/>
        </p:nvSpPr>
        <p:spPr bwMode="auto">
          <a:xfrm>
            <a:off x="0" y="-1"/>
            <a:ext cx="12192000" cy="136695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9661" y="201448"/>
            <a:ext cx="986057" cy="986196"/>
          </a:xfrm>
          <a:prstGeom prst="rect">
            <a:avLst/>
          </a:prstGeom>
        </p:spPr>
      </p:pic>
    </p:spTree>
    <p:extLst>
      <p:ext uri="{BB962C8B-B14F-4D97-AF65-F5344CB8AC3E}">
        <p14:creationId xmlns:p14="http://schemas.microsoft.com/office/powerpoint/2010/main" val="154940907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066"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Slide Number Placeholder 2"/>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174974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975386" y="289511"/>
            <a:ext cx="9108056" cy="1503593"/>
          </a:xfrm>
        </p:spPr>
        <p:txBody>
          <a:bodyPr/>
          <a:lstStyle>
            <a:lvl1pPr>
              <a:defRPr baseline="0"/>
            </a:lvl1pPr>
          </a:lstStyle>
          <a:p>
            <a:r>
              <a:rPr lang="en-US" dirty="0"/>
              <a:t>Click to edit Master title style: second line</a:t>
            </a:r>
          </a:p>
        </p:txBody>
      </p:sp>
      <p:sp>
        <p:nvSpPr>
          <p:cNvPr id="7" name="Text Placeholder 5"/>
          <p:cNvSpPr>
            <a:spLocks noGrp="1"/>
          </p:cNvSpPr>
          <p:nvPr>
            <p:ph type="body" sz="quarter" idx="10"/>
          </p:nvPr>
        </p:nvSpPr>
        <p:spPr>
          <a:xfrm>
            <a:off x="2974849" y="1897702"/>
            <a:ext cx="9106244" cy="4632407"/>
          </a:xfrm>
        </p:spPr>
        <p:txBody>
          <a:bodyPr/>
          <a:lstStyle>
            <a:lvl1pPr marL="182845" indent="-182845">
              <a:buFont typeface="Arial" panose="020B0604020202020204" pitchFamily="34" charset="0"/>
              <a:buChar char="•"/>
              <a:defRPr>
                <a:gradFill>
                  <a:gsLst>
                    <a:gs pos="1250">
                      <a:schemeClr val="tx2"/>
                    </a:gs>
                    <a:gs pos="99000">
                      <a:schemeClr val="tx2"/>
                    </a:gs>
                  </a:gsLst>
                  <a:lin ang="5400000" scaled="0"/>
                </a:gradFill>
                <a:latin typeface="+mj-lt"/>
              </a:defRPr>
            </a:lvl1pPr>
            <a:lvl2pPr marL="365690" indent="-182845">
              <a:buFont typeface="Arial" panose="020B0604020202020204" pitchFamily="34" charset="0"/>
              <a:buChar char="•"/>
              <a:defRPr sz="2400">
                <a:latin typeface="+mj-lt"/>
              </a:defRPr>
            </a:lvl2pPr>
            <a:lvl3pPr marL="548535" indent="-182845">
              <a:buFont typeface="Arial" panose="020B0604020202020204" pitchFamily="34" charset="0"/>
              <a:buChar char="•"/>
              <a:defRPr sz="2000">
                <a:latin typeface="+mj-lt"/>
              </a:defRPr>
            </a:lvl3pPr>
            <a:lvl4pPr marL="733802" indent="-285695">
              <a:buFont typeface="Arial" panose="020B0604020202020204" pitchFamily="34" charset="0"/>
              <a:buChar char="•"/>
              <a:defRPr/>
            </a:lvl4pPr>
            <a:lvl5pPr marL="957856" indent="-285695">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2171118" y="589830"/>
            <a:ext cx="1300504" cy="615609"/>
          </a:xfrm>
          <a:prstGeom prst="rect">
            <a:avLst/>
          </a:prstGeom>
          <a:noFill/>
        </p:spPr>
        <p:txBody>
          <a:bodyPr wrap="none" lIns="179285" tIns="143428" rIns="179285" bIns="143428" rtlCol="0">
            <a:spAutoFit/>
          </a:bodyPr>
          <a:lstStyle/>
          <a:p>
            <a:pPr algn="r" defTabSz="914367">
              <a:lnSpc>
                <a:spcPct val="90000"/>
              </a:lnSpc>
              <a:spcAft>
                <a:spcPts val="588"/>
              </a:spcAft>
            </a:pPr>
            <a:r>
              <a:rPr lang="en-US" sz="2353" dirty="0">
                <a:solidFill>
                  <a:srgbClr val="FFFFFF"/>
                </a:solidFill>
                <a:latin typeface="Segoe UI Light"/>
              </a:rPr>
              <a:t>Feature</a:t>
            </a:r>
          </a:p>
        </p:txBody>
      </p:sp>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595" y="6368578"/>
            <a:ext cx="2633254" cy="323061"/>
          </a:xfrm>
          <a:prstGeom prst="rect">
            <a:avLst/>
          </a:prstGeom>
        </p:spPr>
      </p:pic>
    </p:spTree>
    <p:extLst>
      <p:ext uri="{BB962C8B-B14F-4D97-AF65-F5344CB8AC3E}">
        <p14:creationId xmlns:p14="http://schemas.microsoft.com/office/powerpoint/2010/main" val="1852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975386" y="289511"/>
            <a:ext cx="9108056" cy="1503593"/>
          </a:xfrm>
        </p:spPr>
        <p:txBody>
          <a:bodyPr/>
          <a:lstStyle>
            <a:lvl1pPr>
              <a:defRPr baseline="0"/>
            </a:lvl1pPr>
          </a:lstStyle>
          <a:p>
            <a:r>
              <a:rPr lang="en-US" dirty="0"/>
              <a:t>Click to edit Master title style: second line</a:t>
            </a:r>
          </a:p>
        </p:txBody>
      </p:sp>
      <p:sp>
        <p:nvSpPr>
          <p:cNvPr id="7" name="Text Placeholder 5"/>
          <p:cNvSpPr>
            <a:spLocks noGrp="1"/>
          </p:cNvSpPr>
          <p:nvPr>
            <p:ph type="body" sz="quarter" idx="10"/>
          </p:nvPr>
        </p:nvSpPr>
        <p:spPr>
          <a:xfrm>
            <a:off x="2974849" y="1897702"/>
            <a:ext cx="4969616" cy="4632407"/>
          </a:xfrm>
        </p:spPr>
        <p:txBody>
          <a:bodyPr/>
          <a:lstStyle>
            <a:lvl1pPr marL="182845" indent="-182845">
              <a:buFont typeface="Arial" panose="020B0604020202020204" pitchFamily="34" charset="0"/>
              <a:buChar char="•"/>
              <a:defRPr>
                <a:gradFill>
                  <a:gsLst>
                    <a:gs pos="1250">
                      <a:schemeClr val="tx2"/>
                    </a:gs>
                    <a:gs pos="99000">
                      <a:schemeClr val="tx2"/>
                    </a:gs>
                  </a:gsLst>
                  <a:lin ang="5400000" scaled="0"/>
                </a:gradFill>
                <a:latin typeface="+mj-lt"/>
              </a:defRPr>
            </a:lvl1pPr>
            <a:lvl2pPr marL="406400" indent="-182563">
              <a:buFont typeface="Segoe UI Light" panose="020B0502040204020203" pitchFamily="34" charset="0"/>
              <a:buChar char="−"/>
              <a:defRPr sz="3200">
                <a:latin typeface="+mj-lt"/>
              </a:defRPr>
            </a:lvl2pPr>
            <a:lvl3pPr marL="635000" indent="-182563">
              <a:buFont typeface="Courier New" panose="02070309020205020404" pitchFamily="49" charset="0"/>
              <a:buChar char="o"/>
              <a:defRPr sz="2800">
                <a:latin typeface="+mj-lt"/>
              </a:defRPr>
            </a:lvl3pPr>
            <a:lvl4pPr marL="733802" indent="-285695">
              <a:buFont typeface="Arial" panose="020B0604020202020204" pitchFamily="34" charset="0"/>
              <a:buChar char="•"/>
              <a:defRPr/>
            </a:lvl4pPr>
            <a:lvl5pPr marL="957856" indent="-285695">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2171118" y="589830"/>
            <a:ext cx="1300504" cy="615609"/>
          </a:xfrm>
          <a:prstGeom prst="rect">
            <a:avLst/>
          </a:prstGeom>
          <a:noFill/>
        </p:spPr>
        <p:txBody>
          <a:bodyPr wrap="none" lIns="179285" tIns="143428" rIns="179285" bIns="143428" rtlCol="0">
            <a:spAutoFit/>
          </a:bodyPr>
          <a:lstStyle/>
          <a:p>
            <a:pPr algn="r" defTabSz="914367">
              <a:lnSpc>
                <a:spcPct val="90000"/>
              </a:lnSpc>
              <a:spcAft>
                <a:spcPts val="588"/>
              </a:spcAft>
            </a:pPr>
            <a:r>
              <a:rPr lang="en-US" sz="2353" dirty="0">
                <a:solidFill>
                  <a:srgbClr val="FFFFFF"/>
                </a:solidFill>
                <a:latin typeface="Segoe UI Light"/>
              </a:rPr>
              <a:t>Feature</a:t>
            </a:r>
          </a:p>
        </p:txBody>
      </p:sp>
      <p:sp>
        <p:nvSpPr>
          <p:cNvPr id="5" name="Picture Placeholder 6"/>
          <p:cNvSpPr>
            <a:spLocks noGrp="1"/>
          </p:cNvSpPr>
          <p:nvPr>
            <p:ph type="pic" sz="quarter" idx="12" hasCustomPrompt="1"/>
          </p:nvPr>
        </p:nvSpPr>
        <p:spPr>
          <a:xfrm>
            <a:off x="8096277" y="2376546"/>
            <a:ext cx="3492285" cy="3893625"/>
          </a:xfrm>
          <a:ln w="152400">
            <a:noFill/>
          </a:ln>
        </p:spPr>
        <p:txBody>
          <a:bodyPr/>
          <a:lstStyle>
            <a:lvl1pPr marL="0" indent="0">
              <a:buNone/>
              <a:defRPr>
                <a:solidFill>
                  <a:schemeClr val="accent1"/>
                </a:solidFill>
              </a:defRPr>
            </a:lvl1pPr>
          </a:lstStyle>
          <a:p>
            <a:r>
              <a:rPr lang="en-US" dirty="0"/>
              <a:t>Screen shot or image here</a:t>
            </a:r>
          </a:p>
        </p:txBody>
      </p:sp>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0188" y="6368578"/>
            <a:ext cx="2633254" cy="323061"/>
          </a:xfrm>
          <a:prstGeom prst="rect">
            <a:avLst/>
          </a:prstGeom>
        </p:spPr>
      </p:pic>
    </p:spTree>
    <p:extLst>
      <p:ext uri="{BB962C8B-B14F-4D97-AF65-F5344CB8AC3E}">
        <p14:creationId xmlns:p14="http://schemas.microsoft.com/office/powerpoint/2010/main" val="235407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975386" y="289511"/>
            <a:ext cx="9108056" cy="1503593"/>
          </a:xfrm>
        </p:spPr>
        <p:txBody>
          <a:bodyPr/>
          <a:lstStyle>
            <a:lvl1pPr>
              <a:defRPr baseline="0"/>
            </a:lvl1pPr>
          </a:lstStyle>
          <a:p>
            <a:r>
              <a:rPr lang="en-US" dirty="0"/>
              <a:t>Click to edit Master title style: second line</a:t>
            </a:r>
          </a:p>
        </p:txBody>
      </p:sp>
      <p:sp>
        <p:nvSpPr>
          <p:cNvPr id="7" name="Text Placeholder 5"/>
          <p:cNvSpPr>
            <a:spLocks noGrp="1"/>
          </p:cNvSpPr>
          <p:nvPr>
            <p:ph type="body" sz="quarter" idx="10"/>
          </p:nvPr>
        </p:nvSpPr>
        <p:spPr>
          <a:xfrm>
            <a:off x="2974849" y="1897702"/>
            <a:ext cx="4969616" cy="4632407"/>
          </a:xfrm>
        </p:spPr>
        <p:txBody>
          <a:bodyPr/>
          <a:lstStyle>
            <a:lvl1pPr marL="182845" indent="-182845">
              <a:buFont typeface="Arial" panose="020B0604020202020204" pitchFamily="34" charset="0"/>
              <a:buChar char="•"/>
              <a:defRPr>
                <a:gradFill>
                  <a:gsLst>
                    <a:gs pos="1250">
                      <a:schemeClr val="tx2"/>
                    </a:gs>
                    <a:gs pos="99000">
                      <a:schemeClr val="tx2"/>
                    </a:gs>
                  </a:gsLst>
                  <a:lin ang="5400000" scaled="0"/>
                </a:gradFill>
                <a:latin typeface="+mj-lt"/>
              </a:defRPr>
            </a:lvl1pPr>
            <a:lvl2pPr marL="406400" indent="-182563">
              <a:buFont typeface="Segoe UI Light" panose="020B0502040204020203" pitchFamily="34" charset="0"/>
              <a:buChar char="−"/>
              <a:defRPr sz="3200">
                <a:latin typeface="+mj-lt"/>
              </a:defRPr>
            </a:lvl2pPr>
            <a:lvl3pPr marL="635000" indent="-182563">
              <a:buFont typeface="Courier New" panose="02070309020205020404" pitchFamily="49" charset="0"/>
              <a:buChar char="o"/>
              <a:defRPr sz="2800">
                <a:latin typeface="+mj-lt"/>
              </a:defRPr>
            </a:lvl3pPr>
            <a:lvl4pPr marL="733802" indent="-285695">
              <a:buFont typeface="Arial" panose="020B0604020202020204" pitchFamily="34" charset="0"/>
              <a:buChar char="•"/>
              <a:defRPr/>
            </a:lvl4pPr>
            <a:lvl5pPr marL="957856" indent="-285695">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2171118" y="589830"/>
            <a:ext cx="1300504" cy="615609"/>
          </a:xfrm>
          <a:prstGeom prst="rect">
            <a:avLst/>
          </a:prstGeom>
          <a:noFill/>
        </p:spPr>
        <p:txBody>
          <a:bodyPr wrap="none" lIns="179285" tIns="143428" rIns="179285" bIns="143428" rtlCol="0">
            <a:spAutoFit/>
          </a:bodyPr>
          <a:lstStyle/>
          <a:p>
            <a:pPr algn="r" defTabSz="914367">
              <a:lnSpc>
                <a:spcPct val="90000"/>
              </a:lnSpc>
              <a:spcAft>
                <a:spcPts val="588"/>
              </a:spcAft>
            </a:pPr>
            <a:r>
              <a:rPr lang="en-US" sz="2353" dirty="0">
                <a:solidFill>
                  <a:srgbClr val="FFFFFF"/>
                </a:solidFill>
                <a:latin typeface="Segoe UI Light"/>
              </a:rPr>
              <a:t>Feature</a:t>
            </a:r>
          </a:p>
        </p:txBody>
      </p:sp>
      <p:sp>
        <p:nvSpPr>
          <p:cNvPr id="5" name="Picture Placeholder 6"/>
          <p:cNvSpPr>
            <a:spLocks noGrp="1"/>
          </p:cNvSpPr>
          <p:nvPr>
            <p:ph type="pic" sz="quarter" idx="12" hasCustomPrompt="1"/>
          </p:nvPr>
        </p:nvSpPr>
        <p:spPr>
          <a:xfrm>
            <a:off x="8096277" y="2376546"/>
            <a:ext cx="3492285" cy="3893625"/>
          </a:xfrm>
          <a:ln w="152400">
            <a:noFill/>
          </a:ln>
        </p:spPr>
        <p:txBody>
          <a:bodyPr/>
          <a:lstStyle>
            <a:lvl1pPr marL="0" indent="0">
              <a:buNone/>
              <a:defRPr>
                <a:solidFill>
                  <a:schemeClr val="accent1"/>
                </a:solidFill>
              </a:defRPr>
            </a:lvl1pPr>
          </a:lstStyle>
          <a:p>
            <a:r>
              <a:rPr lang="en-US" dirty="0"/>
              <a:t>Screen shot or image here</a:t>
            </a:r>
          </a:p>
        </p:txBody>
      </p:sp>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16" y="6270171"/>
            <a:ext cx="2633254" cy="323061"/>
          </a:xfrm>
          <a:prstGeom prst="rect">
            <a:avLst/>
          </a:prstGeom>
        </p:spPr>
      </p:pic>
    </p:spTree>
    <p:extLst>
      <p:ext uri="{BB962C8B-B14F-4D97-AF65-F5344CB8AC3E}">
        <p14:creationId xmlns:p14="http://schemas.microsoft.com/office/powerpoint/2010/main" val="31651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975386" y="289511"/>
            <a:ext cx="9108056" cy="1503593"/>
          </a:xfrm>
        </p:spPr>
        <p:txBody>
          <a:bodyPr/>
          <a:lstStyle>
            <a:lvl1pPr>
              <a:defRPr baseline="0"/>
            </a:lvl1pPr>
          </a:lstStyle>
          <a:p>
            <a:r>
              <a:rPr lang="en-US" dirty="0"/>
              <a:t>Click to edit Master title style: second line</a:t>
            </a:r>
          </a:p>
        </p:txBody>
      </p:sp>
      <p:sp>
        <p:nvSpPr>
          <p:cNvPr id="7" name="Text Placeholder 5"/>
          <p:cNvSpPr>
            <a:spLocks noGrp="1"/>
          </p:cNvSpPr>
          <p:nvPr>
            <p:ph type="body" sz="quarter" idx="10"/>
          </p:nvPr>
        </p:nvSpPr>
        <p:spPr>
          <a:xfrm>
            <a:off x="2974849" y="1897702"/>
            <a:ext cx="4969616" cy="4632407"/>
          </a:xfrm>
        </p:spPr>
        <p:txBody>
          <a:bodyPr/>
          <a:lstStyle>
            <a:lvl1pPr marL="182845" indent="-182845">
              <a:buFont typeface="Arial" panose="020B0604020202020204" pitchFamily="34" charset="0"/>
              <a:buChar char="•"/>
              <a:defRPr>
                <a:gradFill>
                  <a:gsLst>
                    <a:gs pos="1250">
                      <a:schemeClr val="tx2"/>
                    </a:gs>
                    <a:gs pos="99000">
                      <a:schemeClr val="tx2"/>
                    </a:gs>
                  </a:gsLst>
                  <a:lin ang="5400000" scaled="0"/>
                </a:gradFill>
                <a:latin typeface="+mj-lt"/>
              </a:defRPr>
            </a:lvl1pPr>
            <a:lvl2pPr marL="406400" indent="-182563">
              <a:buFont typeface="Segoe UI Light" panose="020B0502040204020203" pitchFamily="34" charset="0"/>
              <a:buChar char="−"/>
              <a:defRPr sz="3200">
                <a:latin typeface="+mj-lt"/>
              </a:defRPr>
            </a:lvl2pPr>
            <a:lvl3pPr marL="635000" indent="-182563">
              <a:buFont typeface="Courier New" panose="02070309020205020404" pitchFamily="49" charset="0"/>
              <a:buChar char="o"/>
              <a:defRPr sz="2800">
                <a:latin typeface="+mj-lt"/>
              </a:defRPr>
            </a:lvl3pPr>
            <a:lvl4pPr marL="733802" indent="-285695">
              <a:buFont typeface="Arial" panose="020B0604020202020204" pitchFamily="34" charset="0"/>
              <a:buChar char="•"/>
              <a:defRPr/>
            </a:lvl4pPr>
            <a:lvl5pPr marL="957856" indent="-285695">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2171118" y="589830"/>
            <a:ext cx="1300504" cy="615609"/>
          </a:xfrm>
          <a:prstGeom prst="rect">
            <a:avLst/>
          </a:prstGeom>
          <a:noFill/>
        </p:spPr>
        <p:txBody>
          <a:bodyPr wrap="none" lIns="179285" tIns="143428" rIns="179285" bIns="143428" rtlCol="0">
            <a:spAutoFit/>
          </a:bodyPr>
          <a:lstStyle/>
          <a:p>
            <a:pPr algn="r" defTabSz="914367">
              <a:lnSpc>
                <a:spcPct val="90000"/>
              </a:lnSpc>
              <a:spcAft>
                <a:spcPts val="588"/>
              </a:spcAft>
            </a:pPr>
            <a:r>
              <a:rPr lang="en-US" sz="2353" dirty="0">
                <a:solidFill>
                  <a:srgbClr val="FFFFFF"/>
                </a:solidFill>
                <a:latin typeface="Segoe UI Light"/>
              </a:rPr>
              <a:t>Feature</a:t>
            </a:r>
          </a:p>
        </p:txBody>
      </p:sp>
      <p:sp>
        <p:nvSpPr>
          <p:cNvPr id="5" name="Picture Placeholder 6"/>
          <p:cNvSpPr>
            <a:spLocks noGrp="1"/>
          </p:cNvSpPr>
          <p:nvPr>
            <p:ph type="pic" sz="quarter" idx="12" hasCustomPrompt="1"/>
          </p:nvPr>
        </p:nvSpPr>
        <p:spPr>
          <a:xfrm>
            <a:off x="8096277" y="2376546"/>
            <a:ext cx="3492285" cy="3893625"/>
          </a:xfrm>
          <a:ln w="152400">
            <a:noFill/>
          </a:ln>
        </p:spPr>
        <p:txBody>
          <a:bodyPr/>
          <a:lstStyle>
            <a:lvl1pPr marL="0" indent="0">
              <a:buNone/>
              <a:defRPr>
                <a:solidFill>
                  <a:schemeClr val="accent1"/>
                </a:solidFill>
              </a:defRPr>
            </a:lvl1pPr>
          </a:lstStyle>
          <a:p>
            <a:r>
              <a:rPr lang="en-US" dirty="0"/>
              <a:t>Screen shot or image here</a:t>
            </a:r>
          </a:p>
        </p:txBody>
      </p:sp>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0188" y="6368578"/>
            <a:ext cx="2633254" cy="323061"/>
          </a:xfrm>
          <a:prstGeom prst="rect">
            <a:avLst/>
          </a:prstGeom>
        </p:spPr>
      </p:pic>
      <p:grpSp>
        <p:nvGrpSpPr>
          <p:cNvPr id="9" name="Group 12"/>
          <p:cNvGrpSpPr/>
          <p:nvPr userDrawn="1"/>
        </p:nvGrpSpPr>
        <p:grpSpPr>
          <a:xfrm>
            <a:off x="-1464" y="487"/>
            <a:ext cx="2850524" cy="6857027"/>
            <a:chOff x="-1464" y="487"/>
            <a:chExt cx="2850524" cy="6857027"/>
          </a:xfrm>
        </p:grpSpPr>
        <p:sp>
          <p:nvSpPr>
            <p:cNvPr id="10" name="Rectangle 15"/>
            <p:cNvSpPr/>
            <p:nvPr/>
          </p:nvSpPr>
          <p:spPr bwMode="auto">
            <a:xfrm>
              <a:off x="2" y="487"/>
              <a:ext cx="2849058" cy="685702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45"/>
            <p:cNvSpPr/>
            <p:nvPr/>
          </p:nvSpPr>
          <p:spPr bwMode="auto">
            <a:xfrm>
              <a:off x="709698" y="1230836"/>
              <a:ext cx="1821468" cy="383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en-US" sz="1400" b="1" dirty="0">
                  <a:solidFill>
                    <a:srgbClr val="F2C812"/>
                  </a:solidFill>
                  <a:cs typeface="Segoe UI Light" panose="020B0502040204020203" pitchFamily="34" charset="0"/>
                </a:rPr>
                <a:t>SaaS </a:t>
              </a:r>
              <a:r>
                <a:rPr lang="en-US" sz="1400" b="1" dirty="0" err="1">
                  <a:solidFill>
                    <a:srgbClr val="F2C812"/>
                  </a:solidFill>
                  <a:cs typeface="Segoe UI Light" panose="020B0502040204020203" pitchFamily="34" charset="0"/>
                </a:rPr>
                <a:t>решения</a:t>
              </a:r>
              <a:endParaRPr lang="en-US" sz="1400" b="1" dirty="0">
                <a:solidFill>
                  <a:srgbClr val="F2C812"/>
                </a:solidFill>
                <a:cs typeface="Segoe UI Light" panose="020B0502040204020203" pitchFamily="34" charset="0"/>
              </a:endParaRPr>
            </a:p>
            <a:p>
              <a:pPr defTabSz="914367"/>
              <a:r>
                <a:rPr lang="en-US" sz="1200" b="1" i="1" dirty="0" err="1">
                  <a:solidFill>
                    <a:srgbClr val="F2C812"/>
                  </a:solidFill>
                  <a:cs typeface="Segoe UI Light" panose="020B0502040204020203" pitchFamily="34" charset="0"/>
                </a:rPr>
                <a:t>например</a:t>
              </a:r>
              <a:r>
                <a:rPr lang="en-US" sz="1200" b="1" i="1" dirty="0">
                  <a:solidFill>
                    <a:srgbClr val="F2C812"/>
                  </a:solidFill>
                  <a:cs typeface="Segoe UI Light" panose="020B0502040204020203" pitchFamily="34" charset="0"/>
                </a:rPr>
                <a:t> </a:t>
              </a:r>
              <a:r>
                <a:rPr lang="en-US" sz="1200" b="1" i="1" dirty="0" err="1">
                  <a:solidFill>
                    <a:srgbClr val="F2C812"/>
                  </a:solidFill>
                  <a:cs typeface="Segoe UI Light" panose="020B0502040204020203" pitchFamily="34" charset="0"/>
                </a:rPr>
                <a:t>Marketo</a:t>
              </a:r>
              <a:r>
                <a:rPr lang="en-US" sz="1200" b="1" i="1" dirty="0">
                  <a:solidFill>
                    <a:srgbClr val="F2C812"/>
                  </a:solidFill>
                  <a:cs typeface="Segoe UI Light" panose="020B0502040204020203" pitchFamily="34" charset="0"/>
                </a:rPr>
                <a:t>, Salesforce, GitHub, Google analytics</a:t>
              </a:r>
            </a:p>
            <a:p>
              <a:pPr defTabSz="914367"/>
              <a:endParaRPr lang="en-US" sz="1400" b="1" dirty="0">
                <a:solidFill>
                  <a:srgbClr val="F2C812"/>
                </a:solidFill>
                <a:cs typeface="Segoe UI Light" panose="020B0502040204020203" pitchFamily="34" charset="0"/>
              </a:endParaRPr>
            </a:p>
          </p:txBody>
        </p:sp>
        <p:grpSp>
          <p:nvGrpSpPr>
            <p:cNvPr id="12" name="Group 15"/>
            <p:cNvGrpSpPr/>
            <p:nvPr/>
          </p:nvGrpSpPr>
          <p:grpSpPr>
            <a:xfrm>
              <a:off x="219373" y="1123407"/>
              <a:ext cx="433844" cy="433844"/>
              <a:chOff x="440005" y="1126788"/>
              <a:chExt cx="296322" cy="296322"/>
            </a:xfrm>
          </p:grpSpPr>
          <p:sp>
            <p:nvSpPr>
              <p:cNvPr id="50" name="Oval 147"/>
              <p:cNvSpPr/>
              <p:nvPr/>
            </p:nvSpPr>
            <p:spPr bwMode="auto">
              <a:xfrm>
                <a:off x="440005" y="1126788"/>
                <a:ext cx="296322" cy="296322"/>
              </a:xfrm>
              <a:prstGeom prst="ellipse">
                <a:avLst/>
              </a:prstGeom>
              <a:solidFill>
                <a:srgbClr val="FFCC00"/>
              </a:solidFill>
              <a:ln>
                <a:solidFill>
                  <a:srgbClr val="F2C81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1" name="Group 332"/>
              <p:cNvGrpSpPr/>
              <p:nvPr/>
            </p:nvGrpSpPr>
            <p:grpSpPr>
              <a:xfrm>
                <a:off x="482167" y="1188302"/>
                <a:ext cx="211997" cy="173294"/>
                <a:chOff x="2123129" y="1797431"/>
                <a:chExt cx="2472585" cy="2021180"/>
              </a:xfrm>
            </p:grpSpPr>
            <p:sp>
              <p:nvSpPr>
                <p:cNvPr id="52" name="Freeform 13"/>
                <p:cNvSpPr>
                  <a:spLocks/>
                </p:cNvSpPr>
                <p:nvPr/>
              </p:nvSpPr>
              <p:spPr bwMode="auto">
                <a:xfrm rot="20700000">
                  <a:off x="3155856" y="2377155"/>
                  <a:ext cx="1439858" cy="1441456"/>
                </a:xfrm>
                <a:custGeom>
                  <a:avLst/>
                  <a:gdLst>
                    <a:gd name="T0" fmla="*/ 138 w 441"/>
                    <a:gd name="T1" fmla="*/ 341 h 441"/>
                    <a:gd name="T2" fmla="*/ 183 w 441"/>
                    <a:gd name="T3" fmla="*/ 374 h 441"/>
                    <a:gd name="T4" fmla="*/ 220 w 441"/>
                    <a:gd name="T5" fmla="*/ 423 h 441"/>
                    <a:gd name="T6" fmla="*/ 422 w 441"/>
                    <a:gd name="T7" fmla="*/ 220 h 441"/>
                    <a:gd name="T8" fmla="*/ 373 w 441"/>
                    <a:gd name="T9" fmla="*/ 184 h 441"/>
                    <a:gd name="T10" fmla="*/ 341 w 441"/>
                    <a:gd name="T11" fmla="*/ 139 h 441"/>
                    <a:gd name="T12" fmla="*/ 382 w 441"/>
                    <a:gd name="T13" fmla="*/ 58 h 441"/>
                    <a:gd name="T14" fmla="*/ 302 w 441"/>
                    <a:gd name="T15" fmla="*/ 100 h 441"/>
                    <a:gd name="T16" fmla="*/ 257 w 441"/>
                    <a:gd name="T17" fmla="*/ 67 h 441"/>
                    <a:gd name="T18" fmla="*/ 220 w 441"/>
                    <a:gd name="T19" fmla="*/ 18 h 441"/>
                    <a:gd name="T20" fmla="*/ 171 w 441"/>
                    <a:gd name="T21" fmla="*/ 55 h 441"/>
                    <a:gd name="T22" fmla="*/ 138 w 441"/>
                    <a:gd name="T23" fmla="*/ 100 h 441"/>
                    <a:gd name="T24" fmla="*/ 180 w 441"/>
                    <a:gd name="T25" fmla="*/ 181 h 441"/>
                    <a:gd name="T26" fmla="*/ 100 w 441"/>
                    <a:gd name="T27" fmla="*/ 139 h 441"/>
                    <a:gd name="T28" fmla="*/ 55 w 441"/>
                    <a:gd name="T29" fmla="*/ 171 h 441"/>
                    <a:gd name="T30" fmla="*/ 18 w 441"/>
                    <a:gd name="T31" fmla="*/ 220 h 441"/>
                    <a:gd name="T32" fmla="*/ 67 w 441"/>
                    <a:gd name="T33" fmla="*/ 257 h 441"/>
                    <a:gd name="T34" fmla="*/ 100 w 441"/>
                    <a:gd name="T35" fmla="*/ 302 h 441"/>
                    <a:gd name="T36" fmla="*/ 58 w 441"/>
                    <a:gd name="T37" fmla="*/ 383 h 441"/>
                    <a:gd name="T38" fmla="*/ 138 w 441"/>
                    <a:gd name="T39" fmla="*/ 3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1" h="441">
                      <a:moveTo>
                        <a:pt x="138" y="341"/>
                      </a:moveTo>
                      <a:cubicBezTo>
                        <a:pt x="147" y="337"/>
                        <a:pt x="171" y="361"/>
                        <a:pt x="183" y="374"/>
                      </a:cubicBezTo>
                      <a:cubicBezTo>
                        <a:pt x="196" y="386"/>
                        <a:pt x="220" y="423"/>
                        <a:pt x="220" y="423"/>
                      </a:cubicBezTo>
                      <a:cubicBezTo>
                        <a:pt x="422" y="220"/>
                        <a:pt x="422" y="220"/>
                        <a:pt x="422" y="220"/>
                      </a:cubicBezTo>
                      <a:cubicBezTo>
                        <a:pt x="422" y="220"/>
                        <a:pt x="386" y="196"/>
                        <a:pt x="373" y="184"/>
                      </a:cubicBezTo>
                      <a:cubicBezTo>
                        <a:pt x="361" y="171"/>
                        <a:pt x="338" y="149"/>
                        <a:pt x="341" y="139"/>
                      </a:cubicBezTo>
                      <a:cubicBezTo>
                        <a:pt x="343" y="129"/>
                        <a:pt x="441" y="116"/>
                        <a:pt x="382" y="58"/>
                      </a:cubicBezTo>
                      <a:cubicBezTo>
                        <a:pt x="324" y="0"/>
                        <a:pt x="310" y="96"/>
                        <a:pt x="302" y="100"/>
                      </a:cubicBezTo>
                      <a:cubicBezTo>
                        <a:pt x="294" y="104"/>
                        <a:pt x="269" y="80"/>
                        <a:pt x="257" y="67"/>
                      </a:cubicBezTo>
                      <a:cubicBezTo>
                        <a:pt x="245" y="55"/>
                        <a:pt x="220" y="18"/>
                        <a:pt x="220" y="18"/>
                      </a:cubicBezTo>
                      <a:cubicBezTo>
                        <a:pt x="220" y="18"/>
                        <a:pt x="183" y="43"/>
                        <a:pt x="171" y="55"/>
                      </a:cubicBezTo>
                      <a:cubicBezTo>
                        <a:pt x="159" y="67"/>
                        <a:pt x="134" y="92"/>
                        <a:pt x="138" y="100"/>
                      </a:cubicBezTo>
                      <a:cubicBezTo>
                        <a:pt x="142" y="108"/>
                        <a:pt x="238" y="122"/>
                        <a:pt x="180" y="181"/>
                      </a:cubicBezTo>
                      <a:cubicBezTo>
                        <a:pt x="122" y="239"/>
                        <a:pt x="110" y="141"/>
                        <a:pt x="100" y="139"/>
                      </a:cubicBezTo>
                      <a:cubicBezTo>
                        <a:pt x="89" y="137"/>
                        <a:pt x="67" y="159"/>
                        <a:pt x="55" y="171"/>
                      </a:cubicBezTo>
                      <a:cubicBezTo>
                        <a:pt x="42" y="184"/>
                        <a:pt x="18" y="220"/>
                        <a:pt x="18" y="220"/>
                      </a:cubicBezTo>
                      <a:cubicBezTo>
                        <a:pt x="18" y="220"/>
                        <a:pt x="55" y="245"/>
                        <a:pt x="67" y="257"/>
                      </a:cubicBezTo>
                      <a:cubicBezTo>
                        <a:pt x="79" y="269"/>
                        <a:pt x="102" y="292"/>
                        <a:pt x="100" y="302"/>
                      </a:cubicBezTo>
                      <a:cubicBezTo>
                        <a:pt x="98" y="312"/>
                        <a:pt x="0" y="325"/>
                        <a:pt x="58" y="383"/>
                      </a:cubicBezTo>
                      <a:cubicBezTo>
                        <a:pt x="116" y="441"/>
                        <a:pt x="130" y="345"/>
                        <a:pt x="138" y="34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53" name="Freeform 14"/>
                <p:cNvSpPr>
                  <a:spLocks/>
                </p:cNvSpPr>
                <p:nvPr/>
              </p:nvSpPr>
              <p:spPr bwMode="auto">
                <a:xfrm rot="9900000">
                  <a:off x="2123129" y="1797431"/>
                  <a:ext cx="1377949" cy="1377949"/>
                </a:xfrm>
                <a:custGeom>
                  <a:avLst/>
                  <a:gdLst>
                    <a:gd name="T0" fmla="*/ 422 w 422"/>
                    <a:gd name="T1" fmla="*/ 220 h 422"/>
                    <a:gd name="T2" fmla="*/ 386 w 422"/>
                    <a:gd name="T3" fmla="*/ 171 h 422"/>
                    <a:gd name="T4" fmla="*/ 341 w 422"/>
                    <a:gd name="T5" fmla="*/ 138 h 422"/>
                    <a:gd name="T6" fmla="*/ 260 w 422"/>
                    <a:gd name="T7" fmla="*/ 180 h 422"/>
                    <a:gd name="T8" fmla="*/ 302 w 422"/>
                    <a:gd name="T9" fmla="*/ 100 h 422"/>
                    <a:gd name="T10" fmla="*/ 269 w 422"/>
                    <a:gd name="T11" fmla="*/ 55 h 422"/>
                    <a:gd name="T12" fmla="*/ 220 w 422"/>
                    <a:gd name="T13" fmla="*/ 18 h 422"/>
                    <a:gd name="T14" fmla="*/ 183 w 422"/>
                    <a:gd name="T15" fmla="*/ 67 h 422"/>
                    <a:gd name="T16" fmla="*/ 138 w 422"/>
                    <a:gd name="T17" fmla="*/ 100 h 422"/>
                    <a:gd name="T18" fmla="*/ 58 w 422"/>
                    <a:gd name="T19" fmla="*/ 58 h 422"/>
                    <a:gd name="T20" fmla="*/ 100 w 422"/>
                    <a:gd name="T21" fmla="*/ 138 h 422"/>
                    <a:gd name="T22" fmla="*/ 67 w 422"/>
                    <a:gd name="T23" fmla="*/ 183 h 422"/>
                    <a:gd name="T24" fmla="*/ 18 w 422"/>
                    <a:gd name="T25" fmla="*/ 220 h 422"/>
                    <a:gd name="T26" fmla="*/ 55 w 422"/>
                    <a:gd name="T27" fmla="*/ 269 h 422"/>
                    <a:gd name="T28" fmla="*/ 100 w 422"/>
                    <a:gd name="T29" fmla="*/ 302 h 422"/>
                    <a:gd name="T30" fmla="*/ 180 w 422"/>
                    <a:gd name="T31" fmla="*/ 260 h 422"/>
                    <a:gd name="T32" fmla="*/ 138 w 422"/>
                    <a:gd name="T33" fmla="*/ 341 h 422"/>
                    <a:gd name="T34" fmla="*/ 171 w 422"/>
                    <a:gd name="T35" fmla="*/ 386 h 422"/>
                    <a:gd name="T36" fmla="*/ 220 w 422"/>
                    <a:gd name="T37" fmla="*/ 422 h 422"/>
                    <a:gd name="T38" fmla="*/ 422 w 422"/>
                    <a:gd name="T39" fmla="*/ 2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2" h="422">
                      <a:moveTo>
                        <a:pt x="422" y="220"/>
                      </a:moveTo>
                      <a:cubicBezTo>
                        <a:pt x="422" y="220"/>
                        <a:pt x="398" y="183"/>
                        <a:pt x="386" y="171"/>
                      </a:cubicBezTo>
                      <a:cubicBezTo>
                        <a:pt x="373" y="159"/>
                        <a:pt x="349" y="134"/>
                        <a:pt x="341" y="138"/>
                      </a:cubicBezTo>
                      <a:cubicBezTo>
                        <a:pt x="332" y="142"/>
                        <a:pt x="318" y="239"/>
                        <a:pt x="260" y="180"/>
                      </a:cubicBezTo>
                      <a:cubicBezTo>
                        <a:pt x="202" y="122"/>
                        <a:pt x="300" y="110"/>
                        <a:pt x="302" y="100"/>
                      </a:cubicBezTo>
                      <a:cubicBezTo>
                        <a:pt x="304" y="90"/>
                        <a:pt x="281" y="67"/>
                        <a:pt x="269" y="55"/>
                      </a:cubicBezTo>
                      <a:cubicBezTo>
                        <a:pt x="257" y="42"/>
                        <a:pt x="220" y="18"/>
                        <a:pt x="220" y="18"/>
                      </a:cubicBezTo>
                      <a:cubicBezTo>
                        <a:pt x="220" y="18"/>
                        <a:pt x="196" y="55"/>
                        <a:pt x="183" y="67"/>
                      </a:cubicBezTo>
                      <a:cubicBezTo>
                        <a:pt x="171" y="79"/>
                        <a:pt x="149" y="102"/>
                        <a:pt x="138" y="100"/>
                      </a:cubicBezTo>
                      <a:cubicBezTo>
                        <a:pt x="128" y="98"/>
                        <a:pt x="116" y="0"/>
                        <a:pt x="58" y="58"/>
                      </a:cubicBezTo>
                      <a:cubicBezTo>
                        <a:pt x="0" y="116"/>
                        <a:pt x="96" y="130"/>
                        <a:pt x="100" y="138"/>
                      </a:cubicBezTo>
                      <a:cubicBezTo>
                        <a:pt x="104" y="147"/>
                        <a:pt x="79" y="171"/>
                        <a:pt x="67" y="183"/>
                      </a:cubicBezTo>
                      <a:cubicBezTo>
                        <a:pt x="55" y="196"/>
                        <a:pt x="18" y="220"/>
                        <a:pt x="18" y="220"/>
                      </a:cubicBezTo>
                      <a:cubicBezTo>
                        <a:pt x="18" y="220"/>
                        <a:pt x="42" y="257"/>
                        <a:pt x="55" y="269"/>
                      </a:cubicBezTo>
                      <a:cubicBezTo>
                        <a:pt x="67" y="281"/>
                        <a:pt x="91" y="306"/>
                        <a:pt x="100" y="302"/>
                      </a:cubicBezTo>
                      <a:cubicBezTo>
                        <a:pt x="108" y="298"/>
                        <a:pt x="122" y="202"/>
                        <a:pt x="180" y="260"/>
                      </a:cubicBezTo>
                      <a:cubicBezTo>
                        <a:pt x="238" y="318"/>
                        <a:pt x="140" y="330"/>
                        <a:pt x="138" y="341"/>
                      </a:cubicBezTo>
                      <a:cubicBezTo>
                        <a:pt x="136" y="351"/>
                        <a:pt x="159" y="373"/>
                        <a:pt x="171" y="386"/>
                      </a:cubicBezTo>
                      <a:cubicBezTo>
                        <a:pt x="183" y="398"/>
                        <a:pt x="220" y="422"/>
                        <a:pt x="220" y="422"/>
                      </a:cubicBezTo>
                      <a:lnTo>
                        <a:pt x="422" y="2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grpSp>
        <p:sp>
          <p:nvSpPr>
            <p:cNvPr id="13" name="Rectangle 152"/>
            <p:cNvSpPr/>
            <p:nvPr/>
          </p:nvSpPr>
          <p:spPr bwMode="auto">
            <a:xfrm>
              <a:off x="696152" y="2108983"/>
              <a:ext cx="1805162" cy="3753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Локальные данные</a:t>
              </a:r>
              <a:endParaRPr lang="en-US" sz="1400" b="1" dirty="0">
                <a:solidFill>
                  <a:srgbClr val="F2C812"/>
                </a:solidFill>
                <a:cs typeface="Segoe UI Light" panose="020B0502040204020203" pitchFamily="34" charset="0"/>
              </a:endParaRPr>
            </a:p>
          </p:txBody>
        </p:sp>
        <p:grpSp>
          <p:nvGrpSpPr>
            <p:cNvPr id="14" name="Group 22"/>
            <p:cNvGrpSpPr/>
            <p:nvPr/>
          </p:nvGrpSpPr>
          <p:grpSpPr>
            <a:xfrm>
              <a:off x="219373" y="2084239"/>
              <a:ext cx="433844" cy="433844"/>
              <a:chOff x="362344" y="1619875"/>
              <a:chExt cx="433844" cy="433844"/>
            </a:xfrm>
            <a:solidFill>
              <a:schemeClr val="bg1"/>
            </a:solidFill>
          </p:grpSpPr>
          <p:sp>
            <p:nvSpPr>
              <p:cNvPr id="48" name="Oval 154"/>
              <p:cNvSpPr/>
              <p:nvPr/>
            </p:nvSpPr>
            <p:spPr bwMode="auto">
              <a:xfrm>
                <a:off x="362344" y="1619875"/>
                <a:ext cx="433844" cy="433844"/>
              </a:xfrm>
              <a:prstGeom prst="ellipse">
                <a:avLst/>
              </a:prstGeom>
              <a:solidFill>
                <a:srgbClr val="FFC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Freeform 30"/>
              <p:cNvSpPr>
                <a:spLocks noEditPoints="1"/>
              </p:cNvSpPr>
              <p:nvPr/>
            </p:nvSpPr>
            <p:spPr bwMode="auto">
              <a:xfrm>
                <a:off x="466510" y="1717551"/>
                <a:ext cx="238402" cy="210293"/>
              </a:xfrm>
              <a:custGeom>
                <a:avLst/>
                <a:gdLst>
                  <a:gd name="T0" fmla="*/ 883 w 916"/>
                  <a:gd name="T1" fmla="*/ 286 h 808"/>
                  <a:gd name="T2" fmla="*/ 539 w 916"/>
                  <a:gd name="T3" fmla="*/ 723 h 808"/>
                  <a:gd name="T4" fmla="*/ 504 w 916"/>
                  <a:gd name="T5" fmla="*/ 0 h 808"/>
                  <a:gd name="T6" fmla="*/ 35 w 916"/>
                  <a:gd name="T7" fmla="*/ 723 h 808"/>
                  <a:gd name="T8" fmla="*/ 0 w 916"/>
                  <a:gd name="T9" fmla="*/ 808 h 808"/>
                  <a:gd name="T10" fmla="*/ 916 w 916"/>
                  <a:gd name="T11" fmla="*/ 723 h 808"/>
                  <a:gd name="T12" fmla="*/ 229 w 916"/>
                  <a:gd name="T13" fmla="*/ 665 h 808"/>
                  <a:gd name="T14" fmla="*/ 109 w 916"/>
                  <a:gd name="T15" fmla="*/ 596 h 808"/>
                  <a:gd name="T16" fmla="*/ 229 w 916"/>
                  <a:gd name="T17" fmla="*/ 665 h 808"/>
                  <a:gd name="T18" fmla="*/ 109 w 916"/>
                  <a:gd name="T19" fmla="*/ 501 h 808"/>
                  <a:gd name="T20" fmla="*/ 229 w 916"/>
                  <a:gd name="T21" fmla="*/ 432 h 808"/>
                  <a:gd name="T22" fmla="*/ 229 w 916"/>
                  <a:gd name="T23" fmla="*/ 337 h 808"/>
                  <a:gd name="T24" fmla="*/ 109 w 916"/>
                  <a:gd name="T25" fmla="*/ 267 h 808"/>
                  <a:gd name="T26" fmla="*/ 229 w 916"/>
                  <a:gd name="T27" fmla="*/ 337 h 808"/>
                  <a:gd name="T28" fmla="*/ 109 w 916"/>
                  <a:gd name="T29" fmla="*/ 172 h 808"/>
                  <a:gd name="T30" fmla="*/ 229 w 916"/>
                  <a:gd name="T31" fmla="*/ 103 h 808"/>
                  <a:gd name="T32" fmla="*/ 428 w 916"/>
                  <a:gd name="T33" fmla="*/ 665 h 808"/>
                  <a:gd name="T34" fmla="*/ 307 w 916"/>
                  <a:gd name="T35" fmla="*/ 596 h 808"/>
                  <a:gd name="T36" fmla="*/ 428 w 916"/>
                  <a:gd name="T37" fmla="*/ 665 h 808"/>
                  <a:gd name="T38" fmla="*/ 307 w 916"/>
                  <a:gd name="T39" fmla="*/ 501 h 808"/>
                  <a:gd name="T40" fmla="*/ 428 w 916"/>
                  <a:gd name="T41" fmla="*/ 432 h 808"/>
                  <a:gd name="T42" fmla="*/ 428 w 916"/>
                  <a:gd name="T43" fmla="*/ 337 h 808"/>
                  <a:gd name="T44" fmla="*/ 307 w 916"/>
                  <a:gd name="T45" fmla="*/ 267 h 808"/>
                  <a:gd name="T46" fmla="*/ 428 w 916"/>
                  <a:gd name="T47" fmla="*/ 337 h 808"/>
                  <a:gd name="T48" fmla="*/ 307 w 916"/>
                  <a:gd name="T49" fmla="*/ 172 h 808"/>
                  <a:gd name="T50" fmla="*/ 428 w 916"/>
                  <a:gd name="T51" fmla="*/ 103 h 808"/>
                  <a:gd name="T52" fmla="*/ 684 w 916"/>
                  <a:gd name="T53" fmla="*/ 668 h 808"/>
                  <a:gd name="T54" fmla="*/ 606 w 916"/>
                  <a:gd name="T55" fmla="*/ 549 h 808"/>
                  <a:gd name="T56" fmla="*/ 684 w 916"/>
                  <a:gd name="T57" fmla="*/ 668 h 808"/>
                  <a:gd name="T58" fmla="*/ 606 w 916"/>
                  <a:gd name="T59" fmla="*/ 482 h 808"/>
                  <a:gd name="T60" fmla="*/ 684 w 916"/>
                  <a:gd name="T61" fmla="*/ 365 h 808"/>
                  <a:gd name="T62" fmla="*/ 816 w 916"/>
                  <a:gd name="T63" fmla="*/ 668 h 808"/>
                  <a:gd name="T64" fmla="*/ 738 w 916"/>
                  <a:gd name="T65" fmla="*/ 549 h 808"/>
                  <a:gd name="T66" fmla="*/ 816 w 916"/>
                  <a:gd name="T67" fmla="*/ 668 h 808"/>
                  <a:gd name="T68" fmla="*/ 738 w 916"/>
                  <a:gd name="T69" fmla="*/ 482 h 808"/>
                  <a:gd name="T70" fmla="*/ 816 w 916"/>
                  <a:gd name="T71" fmla="*/ 365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6" h="808">
                    <a:moveTo>
                      <a:pt x="883" y="723"/>
                    </a:moveTo>
                    <a:lnTo>
                      <a:pt x="883" y="286"/>
                    </a:lnTo>
                    <a:lnTo>
                      <a:pt x="539" y="286"/>
                    </a:lnTo>
                    <a:lnTo>
                      <a:pt x="539" y="723"/>
                    </a:lnTo>
                    <a:lnTo>
                      <a:pt x="504" y="723"/>
                    </a:lnTo>
                    <a:lnTo>
                      <a:pt x="504" y="0"/>
                    </a:lnTo>
                    <a:lnTo>
                      <a:pt x="35" y="0"/>
                    </a:lnTo>
                    <a:lnTo>
                      <a:pt x="35" y="723"/>
                    </a:lnTo>
                    <a:lnTo>
                      <a:pt x="0" y="723"/>
                    </a:lnTo>
                    <a:lnTo>
                      <a:pt x="0" y="808"/>
                    </a:lnTo>
                    <a:lnTo>
                      <a:pt x="916" y="808"/>
                    </a:lnTo>
                    <a:lnTo>
                      <a:pt x="916" y="723"/>
                    </a:lnTo>
                    <a:lnTo>
                      <a:pt x="883" y="723"/>
                    </a:lnTo>
                    <a:close/>
                    <a:moveTo>
                      <a:pt x="229" y="665"/>
                    </a:moveTo>
                    <a:lnTo>
                      <a:pt x="109" y="665"/>
                    </a:lnTo>
                    <a:lnTo>
                      <a:pt x="109" y="596"/>
                    </a:lnTo>
                    <a:lnTo>
                      <a:pt x="229" y="596"/>
                    </a:lnTo>
                    <a:lnTo>
                      <a:pt x="229" y="665"/>
                    </a:lnTo>
                    <a:close/>
                    <a:moveTo>
                      <a:pt x="229" y="501"/>
                    </a:moveTo>
                    <a:lnTo>
                      <a:pt x="109" y="501"/>
                    </a:lnTo>
                    <a:lnTo>
                      <a:pt x="109" y="432"/>
                    </a:lnTo>
                    <a:lnTo>
                      <a:pt x="229" y="432"/>
                    </a:lnTo>
                    <a:lnTo>
                      <a:pt x="229" y="501"/>
                    </a:lnTo>
                    <a:close/>
                    <a:moveTo>
                      <a:pt x="229" y="337"/>
                    </a:moveTo>
                    <a:lnTo>
                      <a:pt x="109" y="337"/>
                    </a:lnTo>
                    <a:lnTo>
                      <a:pt x="109" y="267"/>
                    </a:lnTo>
                    <a:lnTo>
                      <a:pt x="229" y="267"/>
                    </a:lnTo>
                    <a:lnTo>
                      <a:pt x="229" y="337"/>
                    </a:lnTo>
                    <a:close/>
                    <a:moveTo>
                      <a:pt x="229" y="172"/>
                    </a:moveTo>
                    <a:lnTo>
                      <a:pt x="109" y="172"/>
                    </a:lnTo>
                    <a:lnTo>
                      <a:pt x="109" y="103"/>
                    </a:lnTo>
                    <a:lnTo>
                      <a:pt x="229" y="103"/>
                    </a:lnTo>
                    <a:lnTo>
                      <a:pt x="229" y="172"/>
                    </a:lnTo>
                    <a:close/>
                    <a:moveTo>
                      <a:pt x="428" y="665"/>
                    </a:moveTo>
                    <a:lnTo>
                      <a:pt x="307" y="665"/>
                    </a:lnTo>
                    <a:lnTo>
                      <a:pt x="307" y="596"/>
                    </a:lnTo>
                    <a:lnTo>
                      <a:pt x="428" y="596"/>
                    </a:lnTo>
                    <a:lnTo>
                      <a:pt x="428" y="665"/>
                    </a:lnTo>
                    <a:close/>
                    <a:moveTo>
                      <a:pt x="428" y="501"/>
                    </a:moveTo>
                    <a:lnTo>
                      <a:pt x="307" y="501"/>
                    </a:lnTo>
                    <a:lnTo>
                      <a:pt x="307" y="432"/>
                    </a:lnTo>
                    <a:lnTo>
                      <a:pt x="428" y="432"/>
                    </a:lnTo>
                    <a:lnTo>
                      <a:pt x="428" y="501"/>
                    </a:lnTo>
                    <a:close/>
                    <a:moveTo>
                      <a:pt x="428" y="337"/>
                    </a:moveTo>
                    <a:lnTo>
                      <a:pt x="307" y="337"/>
                    </a:lnTo>
                    <a:lnTo>
                      <a:pt x="307" y="267"/>
                    </a:lnTo>
                    <a:lnTo>
                      <a:pt x="428" y="267"/>
                    </a:lnTo>
                    <a:lnTo>
                      <a:pt x="428" y="337"/>
                    </a:lnTo>
                    <a:close/>
                    <a:moveTo>
                      <a:pt x="428" y="172"/>
                    </a:moveTo>
                    <a:lnTo>
                      <a:pt x="307" y="172"/>
                    </a:lnTo>
                    <a:lnTo>
                      <a:pt x="307" y="103"/>
                    </a:lnTo>
                    <a:lnTo>
                      <a:pt x="428" y="103"/>
                    </a:lnTo>
                    <a:lnTo>
                      <a:pt x="428" y="172"/>
                    </a:lnTo>
                    <a:close/>
                    <a:moveTo>
                      <a:pt x="684" y="668"/>
                    </a:moveTo>
                    <a:lnTo>
                      <a:pt x="606" y="668"/>
                    </a:lnTo>
                    <a:lnTo>
                      <a:pt x="606" y="549"/>
                    </a:lnTo>
                    <a:lnTo>
                      <a:pt x="684" y="549"/>
                    </a:lnTo>
                    <a:lnTo>
                      <a:pt x="684" y="668"/>
                    </a:lnTo>
                    <a:close/>
                    <a:moveTo>
                      <a:pt x="684" y="482"/>
                    </a:moveTo>
                    <a:lnTo>
                      <a:pt x="606" y="482"/>
                    </a:lnTo>
                    <a:lnTo>
                      <a:pt x="606" y="365"/>
                    </a:lnTo>
                    <a:lnTo>
                      <a:pt x="684" y="365"/>
                    </a:lnTo>
                    <a:lnTo>
                      <a:pt x="684" y="482"/>
                    </a:lnTo>
                    <a:close/>
                    <a:moveTo>
                      <a:pt x="816" y="668"/>
                    </a:moveTo>
                    <a:lnTo>
                      <a:pt x="738" y="668"/>
                    </a:lnTo>
                    <a:lnTo>
                      <a:pt x="738" y="549"/>
                    </a:lnTo>
                    <a:lnTo>
                      <a:pt x="816" y="549"/>
                    </a:lnTo>
                    <a:lnTo>
                      <a:pt x="816" y="668"/>
                    </a:lnTo>
                    <a:close/>
                    <a:moveTo>
                      <a:pt x="816" y="482"/>
                    </a:moveTo>
                    <a:lnTo>
                      <a:pt x="738" y="482"/>
                    </a:lnTo>
                    <a:lnTo>
                      <a:pt x="738" y="365"/>
                    </a:lnTo>
                    <a:lnTo>
                      <a:pt x="816" y="365"/>
                    </a:lnTo>
                    <a:lnTo>
                      <a:pt x="816" y="4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sp>
          <p:nvSpPr>
            <p:cNvPr id="15" name="TextBox 14"/>
            <p:cNvSpPr txBox="1"/>
            <p:nvPr/>
          </p:nvSpPr>
          <p:spPr>
            <a:xfrm>
              <a:off x="-1464" y="95250"/>
              <a:ext cx="2850524" cy="627864"/>
            </a:xfrm>
            <a:prstGeom prst="rect">
              <a:avLst/>
            </a:prstGeom>
            <a:noFill/>
          </p:spPr>
          <p:txBody>
            <a:bodyPr wrap="square" lIns="182880" tIns="146304" rIns="182880" bIns="146304" rtlCol="0">
              <a:spAutoFit/>
            </a:bodyPr>
            <a:lstStyle>
              <a:defPPr>
                <a:defRPr lang="en-US"/>
              </a:defPPr>
              <a:lvl1pPr>
                <a:lnSpc>
                  <a:spcPct val="90000"/>
                </a:lnSpc>
                <a:spcAft>
                  <a:spcPts val="600"/>
                </a:spcAft>
                <a:defRPr sz="2800" b="1">
                  <a:solidFill>
                    <a:srgbClr val="F2C812"/>
                  </a:solidFill>
                  <a:latin typeface="Segoe UI Light"/>
                </a:defRPr>
              </a:lvl1pPr>
            </a:lstStyle>
            <a:p>
              <a:r>
                <a:rPr lang="ru-RU" sz="2400" dirty="0"/>
                <a:t>Источники данных</a:t>
              </a:r>
              <a:endParaRPr lang="en-US" sz="2400" dirty="0"/>
            </a:p>
          </p:txBody>
        </p:sp>
        <p:grpSp>
          <p:nvGrpSpPr>
            <p:cNvPr id="16" name="Group 228"/>
            <p:cNvGrpSpPr/>
            <p:nvPr/>
          </p:nvGrpSpPr>
          <p:grpSpPr>
            <a:xfrm>
              <a:off x="219373" y="3045071"/>
              <a:ext cx="433844" cy="433844"/>
              <a:chOff x="308694" y="2930520"/>
              <a:chExt cx="433844" cy="433844"/>
            </a:xfrm>
          </p:grpSpPr>
          <p:sp>
            <p:nvSpPr>
              <p:cNvPr id="44" name="Oval 1076"/>
              <p:cNvSpPr/>
              <p:nvPr/>
            </p:nvSpPr>
            <p:spPr bwMode="auto">
              <a:xfrm>
                <a:off x="308694" y="2930520"/>
                <a:ext cx="433844" cy="433844"/>
              </a:xfrm>
              <a:prstGeom prst="ellipse">
                <a:avLst/>
              </a:prstGeom>
              <a:solidFill>
                <a:srgbClr val="F2C812"/>
              </a:solidFill>
              <a:ln>
                <a:solidFill>
                  <a:srgbClr val="FFC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5" name="Group 122"/>
              <p:cNvGrpSpPr/>
              <p:nvPr/>
            </p:nvGrpSpPr>
            <p:grpSpPr>
              <a:xfrm>
                <a:off x="405565" y="3058083"/>
                <a:ext cx="255342" cy="224444"/>
                <a:chOff x="681704" y="2920137"/>
                <a:chExt cx="321649" cy="282726"/>
              </a:xfrm>
              <a:solidFill>
                <a:srgbClr val="00BCF2"/>
              </a:solidFill>
            </p:grpSpPr>
            <p:sp>
              <p:nvSpPr>
                <p:cNvPr id="46" name="Freeform 34"/>
                <p:cNvSpPr>
                  <a:spLocks/>
                </p:cNvSpPr>
                <p:nvPr/>
              </p:nvSpPr>
              <p:spPr bwMode="auto">
                <a:xfrm>
                  <a:off x="681704" y="2920137"/>
                  <a:ext cx="270621" cy="210107"/>
                </a:xfrm>
                <a:custGeom>
                  <a:avLst/>
                  <a:gdLst>
                    <a:gd name="T0" fmla="*/ 270 w 1048"/>
                    <a:gd name="T1" fmla="*/ 104 h 814"/>
                    <a:gd name="T2" fmla="*/ 328 w 1048"/>
                    <a:gd name="T3" fmla="*/ 81 h 814"/>
                    <a:gd name="T4" fmla="*/ 967 w 1048"/>
                    <a:gd name="T5" fmla="*/ 81 h 814"/>
                    <a:gd name="T6" fmla="*/ 967 w 1048"/>
                    <a:gd name="T7" fmla="*/ 142 h 814"/>
                    <a:gd name="T8" fmla="*/ 1048 w 1048"/>
                    <a:gd name="T9" fmla="*/ 142 h 814"/>
                    <a:gd name="T10" fmla="*/ 1048 w 1048"/>
                    <a:gd name="T11" fmla="*/ 0 h 814"/>
                    <a:gd name="T12" fmla="*/ 328 w 1048"/>
                    <a:gd name="T13" fmla="*/ 0 h 814"/>
                    <a:gd name="T14" fmla="*/ 205 w 1048"/>
                    <a:gd name="T15" fmla="*/ 56 h 814"/>
                    <a:gd name="T16" fmla="*/ 38 w 1048"/>
                    <a:gd name="T17" fmla="*/ 318 h 814"/>
                    <a:gd name="T18" fmla="*/ 0 w 1048"/>
                    <a:gd name="T19" fmla="*/ 426 h 814"/>
                    <a:gd name="T20" fmla="*/ 0 w 1048"/>
                    <a:gd name="T21" fmla="*/ 814 h 814"/>
                    <a:gd name="T22" fmla="*/ 240 w 1048"/>
                    <a:gd name="T23" fmla="*/ 814 h 814"/>
                    <a:gd name="T24" fmla="*/ 240 w 1048"/>
                    <a:gd name="T25" fmla="*/ 733 h 814"/>
                    <a:gd name="T26" fmla="*/ 81 w 1048"/>
                    <a:gd name="T27" fmla="*/ 733 h 814"/>
                    <a:gd name="T28" fmla="*/ 81 w 1048"/>
                    <a:gd name="T29" fmla="*/ 426 h 814"/>
                    <a:gd name="T30" fmla="*/ 280 w 1048"/>
                    <a:gd name="T31" fmla="*/ 297 h 814"/>
                    <a:gd name="T32" fmla="*/ 270 w 1048"/>
                    <a:gd name="T33" fmla="*/ 104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8" h="814">
                      <a:moveTo>
                        <a:pt x="270" y="104"/>
                      </a:moveTo>
                      <a:cubicBezTo>
                        <a:pt x="274" y="98"/>
                        <a:pt x="287" y="81"/>
                        <a:pt x="328" y="81"/>
                      </a:cubicBezTo>
                      <a:cubicBezTo>
                        <a:pt x="967" y="81"/>
                        <a:pt x="967" y="81"/>
                        <a:pt x="967" y="81"/>
                      </a:cubicBezTo>
                      <a:cubicBezTo>
                        <a:pt x="967" y="142"/>
                        <a:pt x="967" y="142"/>
                        <a:pt x="967" y="142"/>
                      </a:cubicBezTo>
                      <a:cubicBezTo>
                        <a:pt x="1048" y="142"/>
                        <a:pt x="1048" y="142"/>
                        <a:pt x="1048" y="142"/>
                      </a:cubicBezTo>
                      <a:cubicBezTo>
                        <a:pt x="1048" y="0"/>
                        <a:pt x="1048" y="0"/>
                        <a:pt x="1048" y="0"/>
                      </a:cubicBezTo>
                      <a:cubicBezTo>
                        <a:pt x="328" y="0"/>
                        <a:pt x="328" y="0"/>
                        <a:pt x="328" y="0"/>
                      </a:cubicBezTo>
                      <a:cubicBezTo>
                        <a:pt x="260" y="0"/>
                        <a:pt x="223" y="30"/>
                        <a:pt x="205" y="56"/>
                      </a:cubicBezTo>
                      <a:cubicBezTo>
                        <a:pt x="38" y="318"/>
                        <a:pt x="38" y="318"/>
                        <a:pt x="38" y="318"/>
                      </a:cubicBezTo>
                      <a:cubicBezTo>
                        <a:pt x="19" y="345"/>
                        <a:pt x="0" y="383"/>
                        <a:pt x="0" y="426"/>
                      </a:cubicBezTo>
                      <a:cubicBezTo>
                        <a:pt x="0" y="814"/>
                        <a:pt x="0" y="814"/>
                        <a:pt x="0" y="814"/>
                      </a:cubicBezTo>
                      <a:cubicBezTo>
                        <a:pt x="240" y="814"/>
                        <a:pt x="240" y="814"/>
                        <a:pt x="240" y="814"/>
                      </a:cubicBezTo>
                      <a:cubicBezTo>
                        <a:pt x="240" y="733"/>
                        <a:pt x="240" y="733"/>
                        <a:pt x="240" y="733"/>
                      </a:cubicBezTo>
                      <a:cubicBezTo>
                        <a:pt x="81" y="733"/>
                        <a:pt x="81" y="733"/>
                        <a:pt x="81" y="733"/>
                      </a:cubicBezTo>
                      <a:cubicBezTo>
                        <a:pt x="81" y="426"/>
                        <a:pt x="81" y="426"/>
                        <a:pt x="81" y="426"/>
                      </a:cubicBezTo>
                      <a:cubicBezTo>
                        <a:pt x="81" y="357"/>
                        <a:pt x="213" y="303"/>
                        <a:pt x="280" y="297"/>
                      </a:cubicBezTo>
                      <a:cubicBezTo>
                        <a:pt x="258" y="241"/>
                        <a:pt x="241" y="148"/>
                        <a:pt x="270" y="10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47" name="Freeform 35"/>
                <p:cNvSpPr>
                  <a:spLocks noEditPoints="1"/>
                </p:cNvSpPr>
                <p:nvPr/>
              </p:nvSpPr>
              <p:spPr bwMode="auto">
                <a:xfrm>
                  <a:off x="760426" y="2959066"/>
                  <a:ext cx="242927" cy="243797"/>
                </a:xfrm>
                <a:custGeom>
                  <a:avLst/>
                  <a:gdLst>
                    <a:gd name="T0" fmla="*/ 327 w 941"/>
                    <a:gd name="T1" fmla="*/ 277 h 944"/>
                    <a:gd name="T2" fmla="*/ 327 w 941"/>
                    <a:gd name="T3" fmla="*/ 321 h 944"/>
                    <a:gd name="T4" fmla="*/ 344 w 941"/>
                    <a:gd name="T5" fmla="*/ 338 h 944"/>
                    <a:gd name="T6" fmla="*/ 45 w 941"/>
                    <a:gd name="T7" fmla="*/ 510 h 944"/>
                    <a:gd name="T8" fmla="*/ 44 w 941"/>
                    <a:gd name="T9" fmla="*/ 547 h 944"/>
                    <a:gd name="T10" fmla="*/ 0 w 941"/>
                    <a:gd name="T11" fmla="*/ 640 h 944"/>
                    <a:gd name="T12" fmla="*/ 72 w 941"/>
                    <a:gd name="T13" fmla="*/ 596 h 944"/>
                    <a:gd name="T14" fmla="*/ 87 w 941"/>
                    <a:gd name="T15" fmla="*/ 595 h 944"/>
                    <a:gd name="T16" fmla="*/ 414 w 941"/>
                    <a:gd name="T17" fmla="*/ 408 h 944"/>
                    <a:gd name="T18" fmla="*/ 449 w 941"/>
                    <a:gd name="T19" fmla="*/ 443 h 944"/>
                    <a:gd name="T20" fmla="*/ 443 w 941"/>
                    <a:gd name="T21" fmla="*/ 449 h 944"/>
                    <a:gd name="T22" fmla="*/ 443 w 941"/>
                    <a:gd name="T23" fmla="*/ 502 h 944"/>
                    <a:gd name="T24" fmla="*/ 496 w 941"/>
                    <a:gd name="T25" fmla="*/ 502 h 944"/>
                    <a:gd name="T26" fmla="*/ 502 w 941"/>
                    <a:gd name="T27" fmla="*/ 496 h 944"/>
                    <a:gd name="T28" fmla="*/ 536 w 941"/>
                    <a:gd name="T29" fmla="*/ 530 h 944"/>
                    <a:gd name="T30" fmla="*/ 349 w 941"/>
                    <a:gd name="T31" fmla="*/ 855 h 944"/>
                    <a:gd name="T32" fmla="*/ 348 w 941"/>
                    <a:gd name="T33" fmla="*/ 872 h 944"/>
                    <a:gd name="T34" fmla="*/ 304 w 941"/>
                    <a:gd name="T35" fmla="*/ 944 h 944"/>
                    <a:gd name="T36" fmla="*/ 396 w 941"/>
                    <a:gd name="T37" fmla="*/ 899 h 944"/>
                    <a:gd name="T38" fmla="*/ 433 w 941"/>
                    <a:gd name="T39" fmla="*/ 899 h 944"/>
                    <a:gd name="T40" fmla="*/ 605 w 941"/>
                    <a:gd name="T41" fmla="*/ 599 h 944"/>
                    <a:gd name="T42" fmla="*/ 624 w 941"/>
                    <a:gd name="T43" fmla="*/ 618 h 944"/>
                    <a:gd name="T44" fmla="*/ 668 w 941"/>
                    <a:gd name="T45" fmla="*/ 618 h 944"/>
                    <a:gd name="T46" fmla="*/ 668 w 941"/>
                    <a:gd name="T47" fmla="*/ 575 h 944"/>
                    <a:gd name="T48" fmla="*/ 637 w 941"/>
                    <a:gd name="T49" fmla="*/ 544 h 944"/>
                    <a:gd name="T50" fmla="*/ 747 w 941"/>
                    <a:gd name="T51" fmla="*/ 353 h 944"/>
                    <a:gd name="T52" fmla="*/ 843 w 941"/>
                    <a:gd name="T53" fmla="*/ 310 h 944"/>
                    <a:gd name="T54" fmla="*/ 866 w 941"/>
                    <a:gd name="T55" fmla="*/ 132 h 944"/>
                    <a:gd name="T56" fmla="*/ 927 w 941"/>
                    <a:gd name="T57" fmla="*/ 71 h 944"/>
                    <a:gd name="T58" fmla="*/ 927 w 941"/>
                    <a:gd name="T59" fmla="*/ 18 h 944"/>
                    <a:gd name="T60" fmla="*/ 874 w 941"/>
                    <a:gd name="T61" fmla="*/ 18 h 944"/>
                    <a:gd name="T62" fmla="*/ 813 w 941"/>
                    <a:gd name="T63" fmla="*/ 79 h 944"/>
                    <a:gd name="T64" fmla="*/ 635 w 941"/>
                    <a:gd name="T65" fmla="*/ 102 h 944"/>
                    <a:gd name="T66" fmla="*/ 592 w 941"/>
                    <a:gd name="T67" fmla="*/ 196 h 944"/>
                    <a:gd name="T68" fmla="*/ 400 w 941"/>
                    <a:gd name="T69" fmla="*/ 306 h 944"/>
                    <a:gd name="T70" fmla="*/ 370 w 941"/>
                    <a:gd name="T71" fmla="*/ 277 h 944"/>
                    <a:gd name="T72" fmla="*/ 327 w 941"/>
                    <a:gd name="T73" fmla="*/ 277 h 944"/>
                    <a:gd name="T74" fmla="*/ 500 w 941"/>
                    <a:gd name="T75" fmla="*/ 393 h 944"/>
                    <a:gd name="T76" fmla="*/ 493 w 941"/>
                    <a:gd name="T77" fmla="*/ 399 h 944"/>
                    <a:gd name="T78" fmla="*/ 470 w 941"/>
                    <a:gd name="T79" fmla="*/ 376 h 944"/>
                    <a:gd name="T80" fmla="*/ 618 w 941"/>
                    <a:gd name="T81" fmla="*/ 290 h 944"/>
                    <a:gd name="T82" fmla="*/ 635 w 941"/>
                    <a:gd name="T83" fmla="*/ 310 h 944"/>
                    <a:gd name="T84" fmla="*/ 653 w 941"/>
                    <a:gd name="T85" fmla="*/ 325 h 944"/>
                    <a:gd name="T86" fmla="*/ 568 w 941"/>
                    <a:gd name="T87" fmla="*/ 474 h 944"/>
                    <a:gd name="T88" fmla="*/ 546 w 941"/>
                    <a:gd name="T89" fmla="*/ 452 h 944"/>
                    <a:gd name="T90" fmla="*/ 552 w 941"/>
                    <a:gd name="T91" fmla="*/ 445 h 944"/>
                    <a:gd name="T92" fmla="*/ 552 w 941"/>
                    <a:gd name="T93" fmla="*/ 393 h 944"/>
                    <a:gd name="T94" fmla="*/ 500 w 941"/>
                    <a:gd name="T95" fmla="*/ 393 h 944"/>
                    <a:gd name="T96" fmla="*/ 739 w 941"/>
                    <a:gd name="T97" fmla="*/ 270 h 944"/>
                    <a:gd name="T98" fmla="*/ 675 w 941"/>
                    <a:gd name="T99" fmla="*/ 206 h 944"/>
                    <a:gd name="T100" fmla="*/ 739 w 941"/>
                    <a:gd name="T101" fmla="*/ 142 h 944"/>
                    <a:gd name="T102" fmla="*/ 803 w 941"/>
                    <a:gd name="T103" fmla="*/ 206 h 944"/>
                    <a:gd name="T104" fmla="*/ 739 w 941"/>
                    <a:gd name="T105" fmla="*/ 27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1" h="944">
                      <a:moveTo>
                        <a:pt x="327" y="277"/>
                      </a:moveTo>
                      <a:cubicBezTo>
                        <a:pt x="314" y="289"/>
                        <a:pt x="314" y="308"/>
                        <a:pt x="327" y="321"/>
                      </a:cubicBezTo>
                      <a:cubicBezTo>
                        <a:pt x="344" y="338"/>
                        <a:pt x="344" y="338"/>
                        <a:pt x="344" y="338"/>
                      </a:cubicBezTo>
                      <a:cubicBezTo>
                        <a:pt x="45" y="510"/>
                        <a:pt x="45" y="510"/>
                        <a:pt x="45" y="510"/>
                      </a:cubicBezTo>
                      <a:cubicBezTo>
                        <a:pt x="44" y="547"/>
                        <a:pt x="44" y="547"/>
                        <a:pt x="44" y="547"/>
                      </a:cubicBezTo>
                      <a:cubicBezTo>
                        <a:pt x="0" y="640"/>
                        <a:pt x="0" y="640"/>
                        <a:pt x="0" y="640"/>
                      </a:cubicBezTo>
                      <a:cubicBezTo>
                        <a:pt x="72" y="596"/>
                        <a:pt x="72" y="596"/>
                        <a:pt x="72" y="596"/>
                      </a:cubicBezTo>
                      <a:cubicBezTo>
                        <a:pt x="87" y="595"/>
                        <a:pt x="87" y="595"/>
                        <a:pt x="87" y="595"/>
                      </a:cubicBezTo>
                      <a:cubicBezTo>
                        <a:pt x="414" y="408"/>
                        <a:pt x="414" y="408"/>
                        <a:pt x="414" y="408"/>
                      </a:cubicBezTo>
                      <a:cubicBezTo>
                        <a:pt x="449" y="443"/>
                        <a:pt x="449" y="443"/>
                        <a:pt x="449" y="443"/>
                      </a:cubicBezTo>
                      <a:cubicBezTo>
                        <a:pt x="443" y="449"/>
                        <a:pt x="443" y="449"/>
                        <a:pt x="443" y="449"/>
                      </a:cubicBezTo>
                      <a:cubicBezTo>
                        <a:pt x="429" y="464"/>
                        <a:pt x="429" y="487"/>
                        <a:pt x="443" y="502"/>
                      </a:cubicBezTo>
                      <a:cubicBezTo>
                        <a:pt x="455" y="514"/>
                        <a:pt x="478" y="519"/>
                        <a:pt x="496" y="502"/>
                      </a:cubicBezTo>
                      <a:cubicBezTo>
                        <a:pt x="502" y="496"/>
                        <a:pt x="502" y="496"/>
                        <a:pt x="502" y="496"/>
                      </a:cubicBezTo>
                      <a:cubicBezTo>
                        <a:pt x="536" y="530"/>
                        <a:pt x="536" y="530"/>
                        <a:pt x="536" y="530"/>
                      </a:cubicBezTo>
                      <a:cubicBezTo>
                        <a:pt x="349" y="855"/>
                        <a:pt x="349" y="855"/>
                        <a:pt x="349" y="855"/>
                      </a:cubicBezTo>
                      <a:cubicBezTo>
                        <a:pt x="348" y="872"/>
                        <a:pt x="348" y="872"/>
                        <a:pt x="348" y="872"/>
                      </a:cubicBezTo>
                      <a:cubicBezTo>
                        <a:pt x="304" y="944"/>
                        <a:pt x="304" y="944"/>
                        <a:pt x="304" y="944"/>
                      </a:cubicBezTo>
                      <a:cubicBezTo>
                        <a:pt x="396" y="899"/>
                        <a:pt x="396" y="899"/>
                        <a:pt x="396" y="899"/>
                      </a:cubicBezTo>
                      <a:cubicBezTo>
                        <a:pt x="433" y="899"/>
                        <a:pt x="433" y="899"/>
                        <a:pt x="433" y="899"/>
                      </a:cubicBezTo>
                      <a:cubicBezTo>
                        <a:pt x="605" y="599"/>
                        <a:pt x="605" y="599"/>
                        <a:pt x="605" y="599"/>
                      </a:cubicBezTo>
                      <a:cubicBezTo>
                        <a:pt x="624" y="618"/>
                        <a:pt x="624" y="618"/>
                        <a:pt x="624" y="618"/>
                      </a:cubicBezTo>
                      <a:cubicBezTo>
                        <a:pt x="632" y="627"/>
                        <a:pt x="653" y="634"/>
                        <a:pt x="668" y="618"/>
                      </a:cubicBezTo>
                      <a:cubicBezTo>
                        <a:pt x="680" y="606"/>
                        <a:pt x="680" y="587"/>
                        <a:pt x="668" y="575"/>
                      </a:cubicBezTo>
                      <a:cubicBezTo>
                        <a:pt x="637" y="544"/>
                        <a:pt x="637" y="544"/>
                        <a:pt x="637" y="544"/>
                      </a:cubicBezTo>
                      <a:cubicBezTo>
                        <a:pt x="747" y="353"/>
                        <a:pt x="747" y="353"/>
                        <a:pt x="747" y="353"/>
                      </a:cubicBezTo>
                      <a:cubicBezTo>
                        <a:pt x="782" y="351"/>
                        <a:pt x="816" y="337"/>
                        <a:pt x="843" y="310"/>
                      </a:cubicBezTo>
                      <a:cubicBezTo>
                        <a:pt x="891" y="262"/>
                        <a:pt x="899" y="188"/>
                        <a:pt x="866" y="132"/>
                      </a:cubicBezTo>
                      <a:cubicBezTo>
                        <a:pt x="927" y="71"/>
                        <a:pt x="927" y="71"/>
                        <a:pt x="927" y="71"/>
                      </a:cubicBezTo>
                      <a:cubicBezTo>
                        <a:pt x="941" y="56"/>
                        <a:pt x="941" y="33"/>
                        <a:pt x="927" y="18"/>
                      </a:cubicBezTo>
                      <a:cubicBezTo>
                        <a:pt x="908" y="0"/>
                        <a:pt x="883" y="9"/>
                        <a:pt x="874" y="18"/>
                      </a:cubicBezTo>
                      <a:cubicBezTo>
                        <a:pt x="813" y="79"/>
                        <a:pt x="813" y="79"/>
                        <a:pt x="813" y="79"/>
                      </a:cubicBezTo>
                      <a:cubicBezTo>
                        <a:pt x="758" y="47"/>
                        <a:pt x="685" y="54"/>
                        <a:pt x="635" y="102"/>
                      </a:cubicBezTo>
                      <a:cubicBezTo>
                        <a:pt x="608" y="127"/>
                        <a:pt x="595" y="162"/>
                        <a:pt x="592" y="196"/>
                      </a:cubicBezTo>
                      <a:cubicBezTo>
                        <a:pt x="400" y="306"/>
                        <a:pt x="400" y="306"/>
                        <a:pt x="400" y="306"/>
                      </a:cubicBezTo>
                      <a:cubicBezTo>
                        <a:pt x="370" y="277"/>
                        <a:pt x="370" y="277"/>
                        <a:pt x="370" y="277"/>
                      </a:cubicBezTo>
                      <a:cubicBezTo>
                        <a:pt x="359" y="267"/>
                        <a:pt x="341" y="263"/>
                        <a:pt x="327" y="277"/>
                      </a:cubicBezTo>
                      <a:close/>
                      <a:moveTo>
                        <a:pt x="500" y="393"/>
                      </a:moveTo>
                      <a:cubicBezTo>
                        <a:pt x="493" y="399"/>
                        <a:pt x="493" y="399"/>
                        <a:pt x="493" y="399"/>
                      </a:cubicBezTo>
                      <a:cubicBezTo>
                        <a:pt x="470" y="376"/>
                        <a:pt x="470" y="376"/>
                        <a:pt x="470" y="376"/>
                      </a:cubicBezTo>
                      <a:cubicBezTo>
                        <a:pt x="618" y="290"/>
                        <a:pt x="618" y="290"/>
                        <a:pt x="618" y="290"/>
                      </a:cubicBezTo>
                      <a:cubicBezTo>
                        <a:pt x="623" y="297"/>
                        <a:pt x="629" y="304"/>
                        <a:pt x="635" y="310"/>
                      </a:cubicBezTo>
                      <a:cubicBezTo>
                        <a:pt x="641" y="316"/>
                        <a:pt x="647" y="321"/>
                        <a:pt x="653" y="325"/>
                      </a:cubicBezTo>
                      <a:cubicBezTo>
                        <a:pt x="568" y="474"/>
                        <a:pt x="568" y="474"/>
                        <a:pt x="568" y="474"/>
                      </a:cubicBezTo>
                      <a:cubicBezTo>
                        <a:pt x="546" y="452"/>
                        <a:pt x="546" y="452"/>
                        <a:pt x="546" y="452"/>
                      </a:cubicBezTo>
                      <a:cubicBezTo>
                        <a:pt x="552" y="445"/>
                        <a:pt x="552" y="445"/>
                        <a:pt x="552" y="445"/>
                      </a:cubicBezTo>
                      <a:cubicBezTo>
                        <a:pt x="567" y="431"/>
                        <a:pt x="567" y="407"/>
                        <a:pt x="552" y="393"/>
                      </a:cubicBezTo>
                      <a:cubicBezTo>
                        <a:pt x="535" y="376"/>
                        <a:pt x="513" y="380"/>
                        <a:pt x="500" y="393"/>
                      </a:cubicBezTo>
                      <a:close/>
                      <a:moveTo>
                        <a:pt x="739" y="270"/>
                      </a:moveTo>
                      <a:cubicBezTo>
                        <a:pt x="703" y="270"/>
                        <a:pt x="675" y="241"/>
                        <a:pt x="675" y="206"/>
                      </a:cubicBezTo>
                      <a:cubicBezTo>
                        <a:pt x="675" y="171"/>
                        <a:pt x="703" y="142"/>
                        <a:pt x="739" y="142"/>
                      </a:cubicBezTo>
                      <a:cubicBezTo>
                        <a:pt x="774" y="142"/>
                        <a:pt x="803" y="171"/>
                        <a:pt x="803" y="206"/>
                      </a:cubicBezTo>
                      <a:cubicBezTo>
                        <a:pt x="803" y="241"/>
                        <a:pt x="774" y="270"/>
                        <a:pt x="739" y="27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grpSp>
        <p:sp>
          <p:nvSpPr>
            <p:cNvPr id="17" name="Rectangle 145"/>
            <p:cNvSpPr/>
            <p:nvPr/>
          </p:nvSpPr>
          <p:spPr bwMode="auto">
            <a:xfrm>
              <a:off x="696152" y="3064290"/>
              <a:ext cx="1821468" cy="383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Пакеты содержимого</a:t>
              </a:r>
              <a:br>
                <a:rPr lang="ru-RU" sz="1400" b="1" dirty="0">
                  <a:solidFill>
                    <a:srgbClr val="F2C812"/>
                  </a:solidFill>
                  <a:cs typeface="Segoe UI Light" panose="020B0502040204020203" pitchFamily="34" charset="0"/>
                </a:rPr>
              </a:br>
              <a:r>
                <a:rPr lang="ru-RU" sz="1200" i="1" dirty="0">
                  <a:solidFill>
                    <a:srgbClr val="F2C812"/>
                  </a:solidFill>
                  <a:cs typeface="Segoe UI Light" panose="020B0502040204020203" pitchFamily="34" charset="0"/>
                </a:rPr>
                <a:t>Корпоративные источники и внешние данные</a:t>
              </a:r>
              <a:endParaRPr lang="ru-RU" sz="1400" i="1" dirty="0">
                <a:solidFill>
                  <a:srgbClr val="F2C812"/>
                </a:solidFill>
                <a:cs typeface="Segoe UI Light" panose="020B0502040204020203" pitchFamily="34" charset="0"/>
              </a:endParaRPr>
            </a:p>
          </p:txBody>
        </p:sp>
        <p:grpSp>
          <p:nvGrpSpPr>
            <p:cNvPr id="18" name="Group 227"/>
            <p:cNvGrpSpPr/>
            <p:nvPr/>
          </p:nvGrpSpPr>
          <p:grpSpPr>
            <a:xfrm>
              <a:off x="225818" y="3996981"/>
              <a:ext cx="433844" cy="433847"/>
              <a:chOff x="287435" y="3733762"/>
              <a:chExt cx="433844" cy="433847"/>
            </a:xfrm>
          </p:grpSpPr>
          <p:sp>
            <p:nvSpPr>
              <p:cNvPr id="26" name="Oval 1083"/>
              <p:cNvSpPr/>
              <p:nvPr/>
            </p:nvSpPr>
            <p:spPr bwMode="auto">
              <a:xfrm>
                <a:off x="287435" y="3733762"/>
                <a:ext cx="433844" cy="433847"/>
              </a:xfrm>
              <a:prstGeom prst="ellipse">
                <a:avLst/>
              </a:prstGeom>
              <a:solidFill>
                <a:srgbClr val="F2C812"/>
              </a:solidFill>
              <a:ln>
                <a:solidFill>
                  <a:srgbClr val="FFC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7" name="Group 379"/>
              <p:cNvGrpSpPr/>
              <p:nvPr/>
            </p:nvGrpSpPr>
            <p:grpSpPr>
              <a:xfrm>
                <a:off x="374922" y="3860807"/>
                <a:ext cx="276799" cy="192696"/>
                <a:chOff x="3543365" y="7242824"/>
                <a:chExt cx="1238250" cy="862020"/>
              </a:xfrm>
              <a:solidFill>
                <a:srgbClr val="00BCF2"/>
              </a:solidFill>
            </p:grpSpPr>
            <p:sp>
              <p:nvSpPr>
                <p:cNvPr id="28" name="Freeform 127"/>
                <p:cNvSpPr>
                  <a:spLocks/>
                </p:cNvSpPr>
                <p:nvPr/>
              </p:nvSpPr>
              <p:spPr bwMode="auto">
                <a:xfrm>
                  <a:off x="3617978" y="7911159"/>
                  <a:ext cx="231778" cy="193672"/>
                </a:xfrm>
                <a:custGeom>
                  <a:avLst/>
                  <a:gdLst>
                    <a:gd name="T0" fmla="*/ 0 w 146"/>
                    <a:gd name="T1" fmla="*/ 84 h 122"/>
                    <a:gd name="T2" fmla="*/ 0 w 146"/>
                    <a:gd name="T3" fmla="*/ 122 h 122"/>
                    <a:gd name="T4" fmla="*/ 146 w 146"/>
                    <a:gd name="T5" fmla="*/ 122 h 122"/>
                    <a:gd name="T6" fmla="*/ 146 w 146"/>
                    <a:gd name="T7" fmla="*/ 0 h 122"/>
                    <a:gd name="T8" fmla="*/ 120 w 146"/>
                    <a:gd name="T9" fmla="*/ 0 h 122"/>
                    <a:gd name="T10" fmla="*/ 0 w 146"/>
                    <a:gd name="T11" fmla="*/ 84 h 122"/>
                  </a:gdLst>
                  <a:ahLst/>
                  <a:cxnLst>
                    <a:cxn ang="0">
                      <a:pos x="T0" y="T1"/>
                    </a:cxn>
                    <a:cxn ang="0">
                      <a:pos x="T2" y="T3"/>
                    </a:cxn>
                    <a:cxn ang="0">
                      <a:pos x="T4" y="T5"/>
                    </a:cxn>
                    <a:cxn ang="0">
                      <a:pos x="T6" y="T7"/>
                    </a:cxn>
                    <a:cxn ang="0">
                      <a:pos x="T8" y="T9"/>
                    </a:cxn>
                    <a:cxn ang="0">
                      <a:pos x="T10" y="T11"/>
                    </a:cxn>
                  </a:cxnLst>
                  <a:rect l="0" t="0" r="r" b="b"/>
                  <a:pathLst>
                    <a:path w="146" h="122">
                      <a:moveTo>
                        <a:pt x="0" y="84"/>
                      </a:moveTo>
                      <a:lnTo>
                        <a:pt x="0" y="122"/>
                      </a:lnTo>
                      <a:lnTo>
                        <a:pt x="146" y="122"/>
                      </a:lnTo>
                      <a:lnTo>
                        <a:pt x="146" y="0"/>
                      </a:lnTo>
                      <a:lnTo>
                        <a:pt x="120" y="0"/>
                      </a:lnTo>
                      <a:lnTo>
                        <a:pt x="0"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29" name="Freeform 128"/>
                <p:cNvSpPr>
                  <a:spLocks/>
                </p:cNvSpPr>
                <p:nvPr/>
              </p:nvSpPr>
              <p:spPr bwMode="auto">
                <a:xfrm>
                  <a:off x="3617978" y="7688905"/>
                  <a:ext cx="231778" cy="192087"/>
                </a:xfrm>
                <a:custGeom>
                  <a:avLst/>
                  <a:gdLst>
                    <a:gd name="T0" fmla="*/ 146 w 146"/>
                    <a:gd name="T1" fmla="*/ 0 h 121"/>
                    <a:gd name="T2" fmla="*/ 0 w 146"/>
                    <a:gd name="T3" fmla="*/ 0 h 121"/>
                    <a:gd name="T4" fmla="*/ 0 w 146"/>
                    <a:gd name="T5" fmla="*/ 121 h 121"/>
                    <a:gd name="T6" fmla="*/ 146 w 146"/>
                    <a:gd name="T7" fmla="*/ 19 h 121"/>
                    <a:gd name="T8" fmla="*/ 146 w 146"/>
                    <a:gd name="T9" fmla="*/ 0 h 121"/>
                  </a:gdLst>
                  <a:ahLst/>
                  <a:cxnLst>
                    <a:cxn ang="0">
                      <a:pos x="T0" y="T1"/>
                    </a:cxn>
                    <a:cxn ang="0">
                      <a:pos x="T2" y="T3"/>
                    </a:cxn>
                    <a:cxn ang="0">
                      <a:pos x="T4" y="T5"/>
                    </a:cxn>
                    <a:cxn ang="0">
                      <a:pos x="T6" y="T7"/>
                    </a:cxn>
                    <a:cxn ang="0">
                      <a:pos x="T8" y="T9"/>
                    </a:cxn>
                  </a:cxnLst>
                  <a:rect l="0" t="0" r="r" b="b"/>
                  <a:pathLst>
                    <a:path w="146" h="121">
                      <a:moveTo>
                        <a:pt x="146" y="0"/>
                      </a:moveTo>
                      <a:lnTo>
                        <a:pt x="0" y="0"/>
                      </a:lnTo>
                      <a:lnTo>
                        <a:pt x="0" y="121"/>
                      </a:lnTo>
                      <a:lnTo>
                        <a:pt x="146" y="19"/>
                      </a:lnTo>
                      <a:lnTo>
                        <a:pt x="14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0" name="Rectangle 129"/>
                <p:cNvSpPr>
                  <a:spLocks noChangeArrowheads="1"/>
                </p:cNvSpPr>
                <p:nvPr/>
              </p:nvSpPr>
              <p:spPr bwMode="auto">
                <a:xfrm>
                  <a:off x="3617978" y="7466657"/>
                  <a:ext cx="231778" cy="19367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1" name="Rectangle 130"/>
                <p:cNvSpPr>
                  <a:spLocks noChangeArrowheads="1"/>
                </p:cNvSpPr>
                <p:nvPr/>
              </p:nvSpPr>
              <p:spPr bwMode="auto">
                <a:xfrm>
                  <a:off x="3617978" y="7242824"/>
                  <a:ext cx="231778" cy="19526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2" name="Freeform 131"/>
                <p:cNvSpPr>
                  <a:spLocks/>
                </p:cNvSpPr>
                <p:nvPr/>
              </p:nvSpPr>
              <p:spPr bwMode="auto">
                <a:xfrm>
                  <a:off x="3895793" y="7911172"/>
                  <a:ext cx="230186" cy="193672"/>
                </a:xfrm>
                <a:custGeom>
                  <a:avLst/>
                  <a:gdLst>
                    <a:gd name="T0" fmla="*/ 0 w 250"/>
                    <a:gd name="T1" fmla="*/ 210 h 210"/>
                    <a:gd name="T2" fmla="*/ 250 w 250"/>
                    <a:gd name="T3" fmla="*/ 210 h 210"/>
                    <a:gd name="T4" fmla="*/ 250 w 250"/>
                    <a:gd name="T5" fmla="*/ 3 h 210"/>
                    <a:gd name="T6" fmla="*/ 249 w 250"/>
                    <a:gd name="T7" fmla="*/ 0 h 210"/>
                    <a:gd name="T8" fmla="*/ 0 w 250"/>
                    <a:gd name="T9" fmla="*/ 0 h 210"/>
                    <a:gd name="T10" fmla="*/ 0 w 250"/>
                    <a:gd name="T11" fmla="*/ 210 h 210"/>
                  </a:gdLst>
                  <a:ahLst/>
                  <a:cxnLst>
                    <a:cxn ang="0">
                      <a:pos x="T0" y="T1"/>
                    </a:cxn>
                    <a:cxn ang="0">
                      <a:pos x="T2" y="T3"/>
                    </a:cxn>
                    <a:cxn ang="0">
                      <a:pos x="T4" y="T5"/>
                    </a:cxn>
                    <a:cxn ang="0">
                      <a:pos x="T6" y="T7"/>
                    </a:cxn>
                    <a:cxn ang="0">
                      <a:pos x="T8" y="T9"/>
                    </a:cxn>
                    <a:cxn ang="0">
                      <a:pos x="T10" y="T11"/>
                    </a:cxn>
                  </a:cxnLst>
                  <a:rect l="0" t="0" r="r" b="b"/>
                  <a:pathLst>
                    <a:path w="250" h="210">
                      <a:moveTo>
                        <a:pt x="0" y="210"/>
                      </a:moveTo>
                      <a:cubicBezTo>
                        <a:pt x="250" y="210"/>
                        <a:pt x="250" y="210"/>
                        <a:pt x="250" y="210"/>
                      </a:cubicBezTo>
                      <a:cubicBezTo>
                        <a:pt x="250" y="3"/>
                        <a:pt x="250" y="3"/>
                        <a:pt x="250" y="3"/>
                      </a:cubicBezTo>
                      <a:cubicBezTo>
                        <a:pt x="250" y="2"/>
                        <a:pt x="249" y="1"/>
                        <a:pt x="249" y="0"/>
                      </a:cubicBezTo>
                      <a:cubicBezTo>
                        <a:pt x="0" y="0"/>
                        <a:pt x="0" y="0"/>
                        <a:pt x="0" y="0"/>
                      </a:cubicBezTo>
                      <a:lnTo>
                        <a:pt x="0" y="2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3" name="Freeform 132"/>
                <p:cNvSpPr>
                  <a:spLocks/>
                </p:cNvSpPr>
                <p:nvPr/>
              </p:nvSpPr>
              <p:spPr bwMode="auto">
                <a:xfrm>
                  <a:off x="4125979" y="7688918"/>
                  <a:ext cx="0" cy="6353"/>
                </a:xfrm>
                <a:custGeom>
                  <a:avLst/>
                  <a:gdLst>
                    <a:gd name="T0" fmla="*/ 1 w 1"/>
                    <a:gd name="T1" fmla="*/ 0 h 8"/>
                    <a:gd name="T2" fmla="*/ 0 w 1"/>
                    <a:gd name="T3" fmla="*/ 0 h 8"/>
                    <a:gd name="T4" fmla="*/ 1 w 1"/>
                    <a:gd name="T5" fmla="*/ 8 h 8"/>
                    <a:gd name="T6" fmla="*/ 1 w 1"/>
                    <a:gd name="T7" fmla="*/ 0 h 8"/>
                  </a:gdLst>
                  <a:ahLst/>
                  <a:cxnLst>
                    <a:cxn ang="0">
                      <a:pos x="T0" y="T1"/>
                    </a:cxn>
                    <a:cxn ang="0">
                      <a:pos x="T2" y="T3"/>
                    </a:cxn>
                    <a:cxn ang="0">
                      <a:pos x="T4" y="T5"/>
                    </a:cxn>
                    <a:cxn ang="0">
                      <a:pos x="T6" y="T7"/>
                    </a:cxn>
                  </a:cxnLst>
                  <a:rect l="0" t="0" r="r" b="b"/>
                  <a:pathLst>
                    <a:path w="1" h="8">
                      <a:moveTo>
                        <a:pt x="1" y="0"/>
                      </a:moveTo>
                      <a:cubicBezTo>
                        <a:pt x="0" y="0"/>
                        <a:pt x="0" y="0"/>
                        <a:pt x="0" y="0"/>
                      </a:cubicBezTo>
                      <a:cubicBezTo>
                        <a:pt x="0" y="3"/>
                        <a:pt x="1" y="5"/>
                        <a:pt x="1" y="8"/>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4" name="Freeform 133"/>
                <p:cNvSpPr>
                  <a:spLocks/>
                </p:cNvSpPr>
                <p:nvPr/>
              </p:nvSpPr>
              <p:spPr bwMode="auto">
                <a:xfrm>
                  <a:off x="3895793" y="7812745"/>
                  <a:ext cx="219078" cy="69852"/>
                </a:xfrm>
                <a:custGeom>
                  <a:avLst/>
                  <a:gdLst>
                    <a:gd name="T0" fmla="*/ 186 w 238"/>
                    <a:gd name="T1" fmla="*/ 9 h 76"/>
                    <a:gd name="T2" fmla="*/ 131 w 238"/>
                    <a:gd name="T3" fmla="*/ 22 h 76"/>
                    <a:gd name="T4" fmla="*/ 60 w 238"/>
                    <a:gd name="T5" fmla="*/ 0 h 76"/>
                    <a:gd name="T6" fmla="*/ 0 w 238"/>
                    <a:gd name="T7" fmla="*/ 42 h 76"/>
                    <a:gd name="T8" fmla="*/ 0 w 238"/>
                    <a:gd name="T9" fmla="*/ 76 h 76"/>
                    <a:gd name="T10" fmla="*/ 238 w 238"/>
                    <a:gd name="T11" fmla="*/ 76 h 76"/>
                    <a:gd name="T12" fmla="*/ 236 w 238"/>
                    <a:gd name="T13" fmla="*/ 53 h 76"/>
                    <a:gd name="T14" fmla="*/ 236 w 238"/>
                    <a:gd name="T15" fmla="*/ 49 h 76"/>
                    <a:gd name="T16" fmla="*/ 186 w 238"/>
                    <a:gd name="T17"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76">
                      <a:moveTo>
                        <a:pt x="186" y="9"/>
                      </a:moveTo>
                      <a:cubicBezTo>
                        <a:pt x="169" y="18"/>
                        <a:pt x="150" y="22"/>
                        <a:pt x="131" y="22"/>
                      </a:cubicBezTo>
                      <a:cubicBezTo>
                        <a:pt x="105" y="22"/>
                        <a:pt x="80" y="14"/>
                        <a:pt x="60" y="0"/>
                      </a:cubicBezTo>
                      <a:cubicBezTo>
                        <a:pt x="0" y="42"/>
                        <a:pt x="0" y="42"/>
                        <a:pt x="0" y="42"/>
                      </a:cubicBezTo>
                      <a:cubicBezTo>
                        <a:pt x="0" y="76"/>
                        <a:pt x="0" y="76"/>
                        <a:pt x="0" y="76"/>
                      </a:cubicBezTo>
                      <a:cubicBezTo>
                        <a:pt x="238" y="76"/>
                        <a:pt x="238" y="76"/>
                        <a:pt x="238" y="76"/>
                      </a:cubicBezTo>
                      <a:cubicBezTo>
                        <a:pt x="237" y="68"/>
                        <a:pt x="236" y="61"/>
                        <a:pt x="236" y="53"/>
                      </a:cubicBezTo>
                      <a:cubicBezTo>
                        <a:pt x="236" y="51"/>
                        <a:pt x="236" y="50"/>
                        <a:pt x="236" y="49"/>
                      </a:cubicBezTo>
                      <a:lnTo>
                        <a:pt x="186"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5" name="Freeform 134"/>
                <p:cNvSpPr>
                  <a:spLocks/>
                </p:cNvSpPr>
                <p:nvPr/>
              </p:nvSpPr>
              <p:spPr bwMode="auto">
                <a:xfrm>
                  <a:off x="3895793" y="7466670"/>
                  <a:ext cx="230186" cy="193672"/>
                </a:xfrm>
                <a:custGeom>
                  <a:avLst/>
                  <a:gdLst>
                    <a:gd name="T0" fmla="*/ 131 w 250"/>
                    <a:gd name="T1" fmla="*/ 153 h 210"/>
                    <a:gd name="T2" fmla="*/ 235 w 250"/>
                    <a:gd name="T3" fmla="*/ 210 h 210"/>
                    <a:gd name="T4" fmla="*/ 250 w 250"/>
                    <a:gd name="T5" fmla="*/ 210 h 210"/>
                    <a:gd name="T6" fmla="*/ 250 w 250"/>
                    <a:gd name="T7" fmla="*/ 0 h 210"/>
                    <a:gd name="T8" fmla="*/ 0 w 250"/>
                    <a:gd name="T9" fmla="*/ 0 h 210"/>
                    <a:gd name="T10" fmla="*/ 0 w 250"/>
                    <a:gd name="T11" fmla="*/ 210 h 210"/>
                    <a:gd name="T12" fmla="*/ 27 w 250"/>
                    <a:gd name="T13" fmla="*/ 210 h 210"/>
                    <a:gd name="T14" fmla="*/ 131 w 250"/>
                    <a:gd name="T15" fmla="*/ 153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10">
                      <a:moveTo>
                        <a:pt x="131" y="153"/>
                      </a:moveTo>
                      <a:cubicBezTo>
                        <a:pt x="175" y="153"/>
                        <a:pt x="213" y="176"/>
                        <a:pt x="235" y="210"/>
                      </a:cubicBezTo>
                      <a:cubicBezTo>
                        <a:pt x="250" y="210"/>
                        <a:pt x="250" y="210"/>
                        <a:pt x="250" y="210"/>
                      </a:cubicBezTo>
                      <a:cubicBezTo>
                        <a:pt x="250" y="0"/>
                        <a:pt x="250" y="0"/>
                        <a:pt x="250" y="0"/>
                      </a:cubicBezTo>
                      <a:cubicBezTo>
                        <a:pt x="0" y="0"/>
                        <a:pt x="0" y="0"/>
                        <a:pt x="0" y="0"/>
                      </a:cubicBezTo>
                      <a:cubicBezTo>
                        <a:pt x="0" y="210"/>
                        <a:pt x="0" y="210"/>
                        <a:pt x="0" y="210"/>
                      </a:cubicBezTo>
                      <a:cubicBezTo>
                        <a:pt x="27" y="210"/>
                        <a:pt x="27" y="210"/>
                        <a:pt x="27" y="210"/>
                      </a:cubicBezTo>
                      <a:cubicBezTo>
                        <a:pt x="49" y="175"/>
                        <a:pt x="88" y="153"/>
                        <a:pt x="131" y="15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6" name="Freeform 135"/>
                <p:cNvSpPr>
                  <a:spLocks/>
                </p:cNvSpPr>
                <p:nvPr/>
              </p:nvSpPr>
              <p:spPr bwMode="auto">
                <a:xfrm>
                  <a:off x="4173601" y="7911166"/>
                  <a:ext cx="230186" cy="193672"/>
                </a:xfrm>
                <a:custGeom>
                  <a:avLst/>
                  <a:gdLst>
                    <a:gd name="T0" fmla="*/ 58 w 250"/>
                    <a:gd name="T1" fmla="*/ 69 h 210"/>
                    <a:gd name="T2" fmla="*/ 0 w 250"/>
                    <a:gd name="T3" fmla="*/ 54 h 210"/>
                    <a:gd name="T4" fmla="*/ 0 w 250"/>
                    <a:gd name="T5" fmla="*/ 210 h 210"/>
                    <a:gd name="T6" fmla="*/ 250 w 250"/>
                    <a:gd name="T7" fmla="*/ 210 h 210"/>
                    <a:gd name="T8" fmla="*/ 250 w 250"/>
                    <a:gd name="T9" fmla="*/ 0 h 210"/>
                    <a:gd name="T10" fmla="*/ 168 w 250"/>
                    <a:gd name="T11" fmla="*/ 0 h 210"/>
                    <a:gd name="T12" fmla="*/ 58 w 250"/>
                    <a:gd name="T13" fmla="*/ 69 h 210"/>
                  </a:gdLst>
                  <a:ahLst/>
                  <a:cxnLst>
                    <a:cxn ang="0">
                      <a:pos x="T0" y="T1"/>
                    </a:cxn>
                    <a:cxn ang="0">
                      <a:pos x="T2" y="T3"/>
                    </a:cxn>
                    <a:cxn ang="0">
                      <a:pos x="T4" y="T5"/>
                    </a:cxn>
                    <a:cxn ang="0">
                      <a:pos x="T6" y="T7"/>
                    </a:cxn>
                    <a:cxn ang="0">
                      <a:pos x="T8" y="T9"/>
                    </a:cxn>
                    <a:cxn ang="0">
                      <a:pos x="T10" y="T11"/>
                    </a:cxn>
                    <a:cxn ang="0">
                      <a:pos x="T12" y="T13"/>
                    </a:cxn>
                  </a:cxnLst>
                  <a:rect l="0" t="0" r="r" b="b"/>
                  <a:pathLst>
                    <a:path w="250" h="210">
                      <a:moveTo>
                        <a:pt x="58" y="69"/>
                      </a:moveTo>
                      <a:cubicBezTo>
                        <a:pt x="37" y="69"/>
                        <a:pt x="17" y="63"/>
                        <a:pt x="0" y="54"/>
                      </a:cubicBezTo>
                      <a:cubicBezTo>
                        <a:pt x="0" y="210"/>
                        <a:pt x="0" y="210"/>
                        <a:pt x="0" y="210"/>
                      </a:cubicBezTo>
                      <a:cubicBezTo>
                        <a:pt x="250" y="210"/>
                        <a:pt x="250" y="210"/>
                        <a:pt x="250" y="210"/>
                      </a:cubicBezTo>
                      <a:cubicBezTo>
                        <a:pt x="250" y="0"/>
                        <a:pt x="250" y="0"/>
                        <a:pt x="250" y="0"/>
                      </a:cubicBezTo>
                      <a:cubicBezTo>
                        <a:pt x="168" y="0"/>
                        <a:pt x="168" y="0"/>
                        <a:pt x="168" y="0"/>
                      </a:cubicBezTo>
                      <a:cubicBezTo>
                        <a:pt x="148" y="41"/>
                        <a:pt x="106" y="69"/>
                        <a:pt x="58" y="6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7" name="Freeform 136"/>
                <p:cNvSpPr>
                  <a:spLocks/>
                </p:cNvSpPr>
                <p:nvPr/>
              </p:nvSpPr>
              <p:spPr bwMode="auto">
                <a:xfrm>
                  <a:off x="4173601" y="7688911"/>
                  <a:ext cx="168273" cy="63498"/>
                </a:xfrm>
                <a:custGeom>
                  <a:avLst/>
                  <a:gdLst>
                    <a:gd name="T0" fmla="*/ 92 w 183"/>
                    <a:gd name="T1" fmla="*/ 70 h 70"/>
                    <a:gd name="T2" fmla="*/ 183 w 183"/>
                    <a:gd name="T3" fmla="*/ 0 h 70"/>
                    <a:gd name="T4" fmla="*/ 0 w 183"/>
                    <a:gd name="T5" fmla="*/ 0 h 70"/>
                    <a:gd name="T6" fmla="*/ 0 w 183"/>
                    <a:gd name="T7" fmla="*/ 49 h 70"/>
                    <a:gd name="T8" fmla="*/ 25 w 183"/>
                    <a:gd name="T9" fmla="*/ 69 h 70"/>
                    <a:gd name="T10" fmla="*/ 92 w 183"/>
                    <a:gd name="T11" fmla="*/ 70 h 70"/>
                  </a:gdLst>
                  <a:ahLst/>
                  <a:cxnLst>
                    <a:cxn ang="0">
                      <a:pos x="T0" y="T1"/>
                    </a:cxn>
                    <a:cxn ang="0">
                      <a:pos x="T2" y="T3"/>
                    </a:cxn>
                    <a:cxn ang="0">
                      <a:pos x="T4" y="T5"/>
                    </a:cxn>
                    <a:cxn ang="0">
                      <a:pos x="T6" y="T7"/>
                    </a:cxn>
                    <a:cxn ang="0">
                      <a:pos x="T8" y="T9"/>
                    </a:cxn>
                    <a:cxn ang="0">
                      <a:pos x="T10" y="T11"/>
                    </a:cxn>
                  </a:cxnLst>
                  <a:rect l="0" t="0" r="r" b="b"/>
                  <a:pathLst>
                    <a:path w="183" h="70">
                      <a:moveTo>
                        <a:pt x="92" y="70"/>
                      </a:moveTo>
                      <a:cubicBezTo>
                        <a:pt x="183" y="0"/>
                        <a:pt x="183" y="0"/>
                        <a:pt x="183" y="0"/>
                      </a:cubicBezTo>
                      <a:cubicBezTo>
                        <a:pt x="0" y="0"/>
                        <a:pt x="0" y="0"/>
                        <a:pt x="0" y="0"/>
                      </a:cubicBezTo>
                      <a:cubicBezTo>
                        <a:pt x="0" y="49"/>
                        <a:pt x="0" y="49"/>
                        <a:pt x="0" y="49"/>
                      </a:cubicBezTo>
                      <a:cubicBezTo>
                        <a:pt x="25" y="69"/>
                        <a:pt x="25" y="69"/>
                        <a:pt x="25" y="69"/>
                      </a:cubicBezTo>
                      <a:cubicBezTo>
                        <a:pt x="47" y="63"/>
                        <a:pt x="71" y="64"/>
                        <a:pt x="92" y="7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8" name="Freeform 137"/>
                <p:cNvSpPr>
                  <a:spLocks/>
                </p:cNvSpPr>
                <p:nvPr/>
              </p:nvSpPr>
              <p:spPr bwMode="auto">
                <a:xfrm>
                  <a:off x="4338704" y="7809561"/>
                  <a:ext cx="65090" cy="73028"/>
                </a:xfrm>
                <a:custGeom>
                  <a:avLst/>
                  <a:gdLst>
                    <a:gd name="T0" fmla="*/ 71 w 71"/>
                    <a:gd name="T1" fmla="*/ 79 h 79"/>
                    <a:gd name="T2" fmla="*/ 71 w 71"/>
                    <a:gd name="T3" fmla="*/ 0 h 79"/>
                    <a:gd name="T4" fmla="*/ 2 w 71"/>
                    <a:gd name="T5" fmla="*/ 53 h 79"/>
                    <a:gd name="T6" fmla="*/ 2 w 71"/>
                    <a:gd name="T7" fmla="*/ 56 h 79"/>
                    <a:gd name="T8" fmla="*/ 0 w 71"/>
                    <a:gd name="T9" fmla="*/ 79 h 79"/>
                    <a:gd name="T10" fmla="*/ 71 w 71"/>
                    <a:gd name="T11" fmla="*/ 79 h 79"/>
                  </a:gdLst>
                  <a:ahLst/>
                  <a:cxnLst>
                    <a:cxn ang="0">
                      <a:pos x="T0" y="T1"/>
                    </a:cxn>
                    <a:cxn ang="0">
                      <a:pos x="T2" y="T3"/>
                    </a:cxn>
                    <a:cxn ang="0">
                      <a:pos x="T4" y="T5"/>
                    </a:cxn>
                    <a:cxn ang="0">
                      <a:pos x="T6" y="T7"/>
                    </a:cxn>
                    <a:cxn ang="0">
                      <a:pos x="T8" y="T9"/>
                    </a:cxn>
                    <a:cxn ang="0">
                      <a:pos x="T10" y="T11"/>
                    </a:cxn>
                  </a:cxnLst>
                  <a:rect l="0" t="0" r="r" b="b"/>
                  <a:pathLst>
                    <a:path w="71" h="79">
                      <a:moveTo>
                        <a:pt x="71" y="79"/>
                      </a:moveTo>
                      <a:cubicBezTo>
                        <a:pt x="71" y="0"/>
                        <a:pt x="71" y="0"/>
                        <a:pt x="71" y="0"/>
                      </a:cubicBezTo>
                      <a:cubicBezTo>
                        <a:pt x="2" y="53"/>
                        <a:pt x="2" y="53"/>
                        <a:pt x="2" y="53"/>
                      </a:cubicBezTo>
                      <a:cubicBezTo>
                        <a:pt x="2" y="54"/>
                        <a:pt x="2" y="55"/>
                        <a:pt x="2" y="56"/>
                      </a:cubicBezTo>
                      <a:cubicBezTo>
                        <a:pt x="2" y="64"/>
                        <a:pt x="1" y="71"/>
                        <a:pt x="0" y="79"/>
                      </a:cubicBezTo>
                      <a:lnTo>
                        <a:pt x="71"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9" name="Rectangle 138"/>
                <p:cNvSpPr>
                  <a:spLocks noChangeArrowheads="1"/>
                </p:cNvSpPr>
                <p:nvPr/>
              </p:nvSpPr>
              <p:spPr bwMode="auto">
                <a:xfrm>
                  <a:off x="4449825" y="7911159"/>
                  <a:ext cx="231778" cy="19367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40" name="Freeform 139"/>
                <p:cNvSpPr>
                  <a:spLocks/>
                </p:cNvSpPr>
                <p:nvPr/>
              </p:nvSpPr>
              <p:spPr bwMode="auto">
                <a:xfrm>
                  <a:off x="4449825" y="7688904"/>
                  <a:ext cx="231778" cy="193672"/>
                </a:xfrm>
                <a:custGeom>
                  <a:avLst/>
                  <a:gdLst>
                    <a:gd name="T0" fmla="*/ 0 w 146"/>
                    <a:gd name="T1" fmla="*/ 54 h 122"/>
                    <a:gd name="T2" fmla="*/ 0 w 146"/>
                    <a:gd name="T3" fmla="*/ 122 h 122"/>
                    <a:gd name="T4" fmla="*/ 146 w 146"/>
                    <a:gd name="T5" fmla="*/ 122 h 122"/>
                    <a:gd name="T6" fmla="*/ 146 w 146"/>
                    <a:gd name="T7" fmla="*/ 0 h 122"/>
                    <a:gd name="T8" fmla="*/ 72 w 146"/>
                    <a:gd name="T9" fmla="*/ 0 h 122"/>
                    <a:gd name="T10" fmla="*/ 0 w 146"/>
                    <a:gd name="T11" fmla="*/ 54 h 122"/>
                  </a:gdLst>
                  <a:ahLst/>
                  <a:cxnLst>
                    <a:cxn ang="0">
                      <a:pos x="T0" y="T1"/>
                    </a:cxn>
                    <a:cxn ang="0">
                      <a:pos x="T2" y="T3"/>
                    </a:cxn>
                    <a:cxn ang="0">
                      <a:pos x="T4" y="T5"/>
                    </a:cxn>
                    <a:cxn ang="0">
                      <a:pos x="T6" y="T7"/>
                    </a:cxn>
                    <a:cxn ang="0">
                      <a:pos x="T8" y="T9"/>
                    </a:cxn>
                    <a:cxn ang="0">
                      <a:pos x="T10" y="T11"/>
                    </a:cxn>
                  </a:cxnLst>
                  <a:rect l="0" t="0" r="r" b="b"/>
                  <a:pathLst>
                    <a:path w="146" h="122">
                      <a:moveTo>
                        <a:pt x="0" y="54"/>
                      </a:moveTo>
                      <a:lnTo>
                        <a:pt x="0" y="122"/>
                      </a:lnTo>
                      <a:lnTo>
                        <a:pt x="146" y="122"/>
                      </a:lnTo>
                      <a:lnTo>
                        <a:pt x="146" y="0"/>
                      </a:lnTo>
                      <a:lnTo>
                        <a:pt x="72" y="0"/>
                      </a:lnTo>
                      <a:lnTo>
                        <a:pt x="0"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41" name="Freeform 140"/>
                <p:cNvSpPr>
                  <a:spLocks/>
                </p:cNvSpPr>
                <p:nvPr/>
              </p:nvSpPr>
              <p:spPr bwMode="auto">
                <a:xfrm>
                  <a:off x="4600643" y="7622229"/>
                  <a:ext cx="80960" cy="38099"/>
                </a:xfrm>
                <a:custGeom>
                  <a:avLst/>
                  <a:gdLst>
                    <a:gd name="T0" fmla="*/ 0 w 51"/>
                    <a:gd name="T1" fmla="*/ 24 h 24"/>
                    <a:gd name="T2" fmla="*/ 51 w 51"/>
                    <a:gd name="T3" fmla="*/ 24 h 24"/>
                    <a:gd name="T4" fmla="*/ 32 w 51"/>
                    <a:gd name="T5" fmla="*/ 0 h 24"/>
                    <a:gd name="T6" fmla="*/ 0 w 51"/>
                    <a:gd name="T7" fmla="*/ 24 h 24"/>
                  </a:gdLst>
                  <a:ahLst/>
                  <a:cxnLst>
                    <a:cxn ang="0">
                      <a:pos x="T0" y="T1"/>
                    </a:cxn>
                    <a:cxn ang="0">
                      <a:pos x="T2" y="T3"/>
                    </a:cxn>
                    <a:cxn ang="0">
                      <a:pos x="T4" y="T5"/>
                    </a:cxn>
                    <a:cxn ang="0">
                      <a:pos x="T6" y="T7"/>
                    </a:cxn>
                  </a:cxnLst>
                  <a:rect l="0" t="0" r="r" b="b"/>
                  <a:pathLst>
                    <a:path w="51" h="24">
                      <a:moveTo>
                        <a:pt x="0" y="24"/>
                      </a:moveTo>
                      <a:lnTo>
                        <a:pt x="51" y="24"/>
                      </a:lnTo>
                      <a:lnTo>
                        <a:pt x="32" y="0"/>
                      </a:lnTo>
                      <a:lnTo>
                        <a:pt x="0"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42" name="Freeform 141"/>
                <p:cNvSpPr>
                  <a:spLocks/>
                </p:cNvSpPr>
                <p:nvPr/>
              </p:nvSpPr>
              <p:spPr bwMode="auto">
                <a:xfrm>
                  <a:off x="4449825" y="7466656"/>
                  <a:ext cx="119065" cy="139703"/>
                </a:xfrm>
                <a:custGeom>
                  <a:avLst/>
                  <a:gdLst>
                    <a:gd name="T0" fmla="*/ 52 w 75"/>
                    <a:gd name="T1" fmla="*/ 0 h 88"/>
                    <a:gd name="T2" fmla="*/ 0 w 75"/>
                    <a:gd name="T3" fmla="*/ 0 h 88"/>
                    <a:gd name="T4" fmla="*/ 0 w 75"/>
                    <a:gd name="T5" fmla="*/ 88 h 88"/>
                    <a:gd name="T6" fmla="*/ 75 w 75"/>
                    <a:gd name="T7" fmla="*/ 30 h 88"/>
                    <a:gd name="T8" fmla="*/ 52 w 75"/>
                    <a:gd name="T9" fmla="*/ 0 h 88"/>
                  </a:gdLst>
                  <a:ahLst/>
                  <a:cxnLst>
                    <a:cxn ang="0">
                      <a:pos x="T0" y="T1"/>
                    </a:cxn>
                    <a:cxn ang="0">
                      <a:pos x="T2" y="T3"/>
                    </a:cxn>
                    <a:cxn ang="0">
                      <a:pos x="T4" y="T5"/>
                    </a:cxn>
                    <a:cxn ang="0">
                      <a:pos x="T6" y="T7"/>
                    </a:cxn>
                    <a:cxn ang="0">
                      <a:pos x="T8" y="T9"/>
                    </a:cxn>
                  </a:cxnLst>
                  <a:rect l="0" t="0" r="r" b="b"/>
                  <a:pathLst>
                    <a:path w="75" h="88">
                      <a:moveTo>
                        <a:pt x="52" y="0"/>
                      </a:moveTo>
                      <a:lnTo>
                        <a:pt x="0" y="0"/>
                      </a:lnTo>
                      <a:lnTo>
                        <a:pt x="0" y="88"/>
                      </a:lnTo>
                      <a:lnTo>
                        <a:pt x="75" y="30"/>
                      </a:lnTo>
                      <a:lnTo>
                        <a:pt x="5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43" name="Freeform 142"/>
                <p:cNvSpPr>
                  <a:spLocks noEditPoints="1"/>
                </p:cNvSpPr>
                <p:nvPr/>
              </p:nvSpPr>
              <p:spPr bwMode="auto">
                <a:xfrm>
                  <a:off x="3543365" y="7438074"/>
                  <a:ext cx="1238250" cy="590552"/>
                </a:xfrm>
                <a:custGeom>
                  <a:avLst/>
                  <a:gdLst>
                    <a:gd name="T0" fmla="*/ 1029 w 1342"/>
                    <a:gd name="T1" fmla="*/ 198 h 640"/>
                    <a:gd name="T2" fmla="*/ 781 w 1342"/>
                    <a:gd name="T3" fmla="*/ 388 h 640"/>
                    <a:gd name="T4" fmla="*/ 775 w 1342"/>
                    <a:gd name="T5" fmla="*/ 384 h 640"/>
                    <a:gd name="T6" fmla="*/ 764 w 1342"/>
                    <a:gd name="T7" fmla="*/ 380 h 640"/>
                    <a:gd name="T8" fmla="*/ 750 w 1342"/>
                    <a:gd name="T9" fmla="*/ 378 h 640"/>
                    <a:gd name="T10" fmla="*/ 734 w 1342"/>
                    <a:gd name="T11" fmla="*/ 377 h 640"/>
                    <a:gd name="T12" fmla="*/ 724 w 1342"/>
                    <a:gd name="T13" fmla="*/ 379 h 640"/>
                    <a:gd name="T14" fmla="*/ 710 w 1342"/>
                    <a:gd name="T15" fmla="*/ 383 h 640"/>
                    <a:gd name="T16" fmla="*/ 702 w 1342"/>
                    <a:gd name="T17" fmla="*/ 387 h 640"/>
                    <a:gd name="T18" fmla="*/ 595 w 1342"/>
                    <a:gd name="T19" fmla="*/ 304 h 640"/>
                    <a:gd name="T20" fmla="*/ 580 w 1342"/>
                    <a:gd name="T21" fmla="*/ 259 h 640"/>
                    <a:gd name="T22" fmla="*/ 575 w 1342"/>
                    <a:gd name="T23" fmla="*/ 252 h 640"/>
                    <a:gd name="T24" fmla="*/ 564 w 1342"/>
                    <a:gd name="T25" fmla="*/ 242 h 640"/>
                    <a:gd name="T26" fmla="*/ 558 w 1342"/>
                    <a:gd name="T27" fmla="*/ 238 h 640"/>
                    <a:gd name="T28" fmla="*/ 549 w 1342"/>
                    <a:gd name="T29" fmla="*/ 232 h 640"/>
                    <a:gd name="T30" fmla="*/ 537 w 1342"/>
                    <a:gd name="T31" fmla="*/ 227 h 640"/>
                    <a:gd name="T32" fmla="*/ 524 w 1342"/>
                    <a:gd name="T33" fmla="*/ 225 h 640"/>
                    <a:gd name="T34" fmla="*/ 505 w 1342"/>
                    <a:gd name="T35" fmla="*/ 224 h 640"/>
                    <a:gd name="T36" fmla="*/ 494 w 1342"/>
                    <a:gd name="T37" fmla="*/ 226 h 640"/>
                    <a:gd name="T38" fmla="*/ 483 w 1342"/>
                    <a:gd name="T39" fmla="*/ 230 h 640"/>
                    <a:gd name="T40" fmla="*/ 471 w 1342"/>
                    <a:gd name="T41" fmla="*/ 235 h 640"/>
                    <a:gd name="T42" fmla="*/ 462 w 1342"/>
                    <a:gd name="T43" fmla="*/ 241 h 640"/>
                    <a:gd name="T44" fmla="*/ 456 w 1342"/>
                    <a:gd name="T45" fmla="*/ 246 h 640"/>
                    <a:gd name="T46" fmla="*/ 441 w 1342"/>
                    <a:gd name="T47" fmla="*/ 265 h 640"/>
                    <a:gd name="T48" fmla="*/ 438 w 1342"/>
                    <a:gd name="T49" fmla="*/ 272 h 640"/>
                    <a:gd name="T50" fmla="*/ 435 w 1342"/>
                    <a:gd name="T51" fmla="*/ 278 h 640"/>
                    <a:gd name="T52" fmla="*/ 382 w 1342"/>
                    <a:gd name="T53" fmla="*/ 320 h 640"/>
                    <a:gd name="T54" fmla="*/ 103 w 1342"/>
                    <a:gd name="T55" fmla="*/ 514 h 640"/>
                    <a:gd name="T56" fmla="*/ 37 w 1342"/>
                    <a:gd name="T57" fmla="*/ 640 h 640"/>
                    <a:gd name="T58" fmla="*/ 263 w 1342"/>
                    <a:gd name="T59" fmla="*/ 483 h 640"/>
                    <a:gd name="T60" fmla="*/ 446 w 1342"/>
                    <a:gd name="T61" fmla="*/ 355 h 640"/>
                    <a:gd name="T62" fmla="*/ 462 w 1342"/>
                    <a:gd name="T63" fmla="*/ 372 h 640"/>
                    <a:gd name="T64" fmla="*/ 472 w 1342"/>
                    <a:gd name="T65" fmla="*/ 378 h 640"/>
                    <a:gd name="T66" fmla="*/ 482 w 1342"/>
                    <a:gd name="T67" fmla="*/ 383 h 640"/>
                    <a:gd name="T68" fmla="*/ 495 w 1342"/>
                    <a:gd name="T69" fmla="*/ 387 h 640"/>
                    <a:gd name="T70" fmla="*/ 505 w 1342"/>
                    <a:gd name="T71" fmla="*/ 389 h 640"/>
                    <a:gd name="T72" fmla="*/ 525 w 1342"/>
                    <a:gd name="T73" fmla="*/ 388 h 640"/>
                    <a:gd name="T74" fmla="*/ 537 w 1342"/>
                    <a:gd name="T75" fmla="*/ 386 h 640"/>
                    <a:gd name="T76" fmla="*/ 550 w 1342"/>
                    <a:gd name="T77" fmla="*/ 380 h 640"/>
                    <a:gd name="T78" fmla="*/ 557 w 1342"/>
                    <a:gd name="T79" fmla="*/ 376 h 640"/>
                    <a:gd name="T80" fmla="*/ 632 w 1342"/>
                    <a:gd name="T81" fmla="*/ 416 h 640"/>
                    <a:gd name="T82" fmla="*/ 659 w 1342"/>
                    <a:gd name="T83" fmla="*/ 450 h 640"/>
                    <a:gd name="T84" fmla="*/ 683 w 1342"/>
                    <a:gd name="T85" fmla="*/ 518 h 640"/>
                    <a:gd name="T86" fmla="*/ 821 w 1342"/>
                    <a:gd name="T87" fmla="*/ 483 h 640"/>
                    <a:gd name="T88" fmla="*/ 823 w 1342"/>
                    <a:gd name="T89" fmla="*/ 450 h 640"/>
                    <a:gd name="T90" fmla="*/ 933 w 1342"/>
                    <a:gd name="T91" fmla="*/ 354 h 640"/>
                    <a:gd name="T92" fmla="*/ 1080 w 1342"/>
                    <a:gd name="T93" fmla="*/ 241 h 640"/>
                    <a:gd name="T94" fmla="*/ 1256 w 1342"/>
                    <a:gd name="T95" fmla="*/ 206 h 640"/>
                    <a:gd name="T96" fmla="*/ 1122 w 1342"/>
                    <a:gd name="T97" fmla="*/ 31 h 640"/>
                    <a:gd name="T98" fmla="*/ 471 w 1342"/>
                    <a:gd name="T99" fmla="*/ 307 h 640"/>
                    <a:gd name="T100" fmla="*/ 536 w 1342"/>
                    <a:gd name="T101" fmla="*/ 272 h 640"/>
                    <a:gd name="T102" fmla="*/ 513 w 1342"/>
                    <a:gd name="T103" fmla="*/ 348 h 640"/>
                    <a:gd name="T104" fmla="*/ 740 w 1342"/>
                    <a:gd name="T105" fmla="*/ 501 h 640"/>
                    <a:gd name="T106" fmla="*/ 700 w 1342"/>
                    <a:gd name="T107" fmla="*/ 460 h 640"/>
                    <a:gd name="T108" fmla="*/ 781 w 1342"/>
                    <a:gd name="T109" fmla="*/ 47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2" h="640">
                      <a:moveTo>
                        <a:pt x="1122" y="31"/>
                      </a:moveTo>
                      <a:cubicBezTo>
                        <a:pt x="1168" y="91"/>
                        <a:pt x="1168" y="91"/>
                        <a:pt x="1168" y="91"/>
                      </a:cubicBezTo>
                      <a:cubicBezTo>
                        <a:pt x="1029" y="198"/>
                        <a:pt x="1029" y="198"/>
                        <a:pt x="1029" y="198"/>
                      </a:cubicBezTo>
                      <a:cubicBezTo>
                        <a:pt x="983" y="233"/>
                        <a:pt x="983" y="233"/>
                        <a:pt x="983" y="233"/>
                      </a:cubicBezTo>
                      <a:cubicBezTo>
                        <a:pt x="932" y="272"/>
                        <a:pt x="932" y="272"/>
                        <a:pt x="932" y="272"/>
                      </a:cubicBezTo>
                      <a:cubicBezTo>
                        <a:pt x="781" y="388"/>
                        <a:pt x="781" y="388"/>
                        <a:pt x="781" y="388"/>
                      </a:cubicBezTo>
                      <a:cubicBezTo>
                        <a:pt x="781" y="388"/>
                        <a:pt x="781" y="388"/>
                        <a:pt x="781" y="388"/>
                      </a:cubicBezTo>
                      <a:cubicBezTo>
                        <a:pt x="780" y="387"/>
                        <a:pt x="780" y="386"/>
                        <a:pt x="779" y="386"/>
                      </a:cubicBezTo>
                      <a:cubicBezTo>
                        <a:pt x="777" y="385"/>
                        <a:pt x="776" y="385"/>
                        <a:pt x="775" y="384"/>
                      </a:cubicBezTo>
                      <a:cubicBezTo>
                        <a:pt x="774" y="384"/>
                        <a:pt x="773" y="384"/>
                        <a:pt x="772" y="383"/>
                      </a:cubicBezTo>
                      <a:cubicBezTo>
                        <a:pt x="771" y="382"/>
                        <a:pt x="769" y="382"/>
                        <a:pt x="767" y="381"/>
                      </a:cubicBezTo>
                      <a:cubicBezTo>
                        <a:pt x="766" y="381"/>
                        <a:pt x="765" y="381"/>
                        <a:pt x="764" y="380"/>
                      </a:cubicBezTo>
                      <a:cubicBezTo>
                        <a:pt x="762" y="380"/>
                        <a:pt x="761" y="379"/>
                        <a:pt x="759" y="379"/>
                      </a:cubicBezTo>
                      <a:cubicBezTo>
                        <a:pt x="758" y="379"/>
                        <a:pt x="758" y="379"/>
                        <a:pt x="757" y="379"/>
                      </a:cubicBezTo>
                      <a:cubicBezTo>
                        <a:pt x="755" y="378"/>
                        <a:pt x="753" y="378"/>
                        <a:pt x="750" y="378"/>
                      </a:cubicBezTo>
                      <a:cubicBezTo>
                        <a:pt x="750" y="377"/>
                        <a:pt x="749" y="377"/>
                        <a:pt x="749" y="377"/>
                      </a:cubicBezTo>
                      <a:cubicBezTo>
                        <a:pt x="746" y="377"/>
                        <a:pt x="744" y="377"/>
                        <a:pt x="741" y="377"/>
                      </a:cubicBezTo>
                      <a:cubicBezTo>
                        <a:pt x="739" y="377"/>
                        <a:pt x="736" y="377"/>
                        <a:pt x="734" y="377"/>
                      </a:cubicBezTo>
                      <a:cubicBezTo>
                        <a:pt x="733" y="377"/>
                        <a:pt x="732" y="377"/>
                        <a:pt x="732" y="378"/>
                      </a:cubicBezTo>
                      <a:cubicBezTo>
                        <a:pt x="730" y="378"/>
                        <a:pt x="727" y="378"/>
                        <a:pt x="725" y="379"/>
                      </a:cubicBezTo>
                      <a:cubicBezTo>
                        <a:pt x="724" y="379"/>
                        <a:pt x="724" y="379"/>
                        <a:pt x="724" y="379"/>
                      </a:cubicBezTo>
                      <a:cubicBezTo>
                        <a:pt x="721" y="379"/>
                        <a:pt x="719" y="380"/>
                        <a:pt x="717" y="380"/>
                      </a:cubicBezTo>
                      <a:cubicBezTo>
                        <a:pt x="717" y="381"/>
                        <a:pt x="717" y="381"/>
                        <a:pt x="716" y="381"/>
                      </a:cubicBezTo>
                      <a:cubicBezTo>
                        <a:pt x="714" y="382"/>
                        <a:pt x="712" y="382"/>
                        <a:pt x="710" y="383"/>
                      </a:cubicBezTo>
                      <a:cubicBezTo>
                        <a:pt x="709" y="383"/>
                        <a:pt x="709" y="384"/>
                        <a:pt x="708" y="384"/>
                      </a:cubicBezTo>
                      <a:cubicBezTo>
                        <a:pt x="706" y="385"/>
                        <a:pt x="704" y="386"/>
                        <a:pt x="702" y="387"/>
                      </a:cubicBezTo>
                      <a:cubicBezTo>
                        <a:pt x="702" y="387"/>
                        <a:pt x="702" y="387"/>
                        <a:pt x="702" y="387"/>
                      </a:cubicBezTo>
                      <a:cubicBezTo>
                        <a:pt x="683" y="372"/>
                        <a:pt x="683" y="372"/>
                        <a:pt x="683" y="372"/>
                      </a:cubicBezTo>
                      <a:cubicBezTo>
                        <a:pt x="632" y="333"/>
                        <a:pt x="632" y="333"/>
                        <a:pt x="632" y="333"/>
                      </a:cubicBezTo>
                      <a:cubicBezTo>
                        <a:pt x="595" y="304"/>
                        <a:pt x="595" y="304"/>
                        <a:pt x="595" y="304"/>
                      </a:cubicBezTo>
                      <a:cubicBezTo>
                        <a:pt x="595" y="304"/>
                        <a:pt x="595" y="304"/>
                        <a:pt x="595" y="304"/>
                      </a:cubicBezTo>
                      <a:cubicBezTo>
                        <a:pt x="595" y="292"/>
                        <a:pt x="592" y="282"/>
                        <a:pt x="588" y="272"/>
                      </a:cubicBezTo>
                      <a:cubicBezTo>
                        <a:pt x="586" y="268"/>
                        <a:pt x="583" y="263"/>
                        <a:pt x="580" y="259"/>
                      </a:cubicBezTo>
                      <a:cubicBezTo>
                        <a:pt x="580" y="259"/>
                        <a:pt x="580" y="259"/>
                        <a:pt x="580" y="259"/>
                      </a:cubicBezTo>
                      <a:cubicBezTo>
                        <a:pt x="579" y="257"/>
                        <a:pt x="577" y="255"/>
                        <a:pt x="575" y="253"/>
                      </a:cubicBezTo>
                      <a:cubicBezTo>
                        <a:pt x="575" y="253"/>
                        <a:pt x="575" y="253"/>
                        <a:pt x="575" y="252"/>
                      </a:cubicBezTo>
                      <a:cubicBezTo>
                        <a:pt x="573" y="251"/>
                        <a:pt x="572" y="249"/>
                        <a:pt x="570" y="247"/>
                      </a:cubicBezTo>
                      <a:cubicBezTo>
                        <a:pt x="570" y="247"/>
                        <a:pt x="570" y="247"/>
                        <a:pt x="569" y="246"/>
                      </a:cubicBezTo>
                      <a:cubicBezTo>
                        <a:pt x="568" y="245"/>
                        <a:pt x="566" y="243"/>
                        <a:pt x="564" y="242"/>
                      </a:cubicBezTo>
                      <a:cubicBezTo>
                        <a:pt x="564" y="242"/>
                        <a:pt x="564" y="242"/>
                        <a:pt x="564" y="241"/>
                      </a:cubicBezTo>
                      <a:cubicBezTo>
                        <a:pt x="563" y="241"/>
                        <a:pt x="563" y="241"/>
                        <a:pt x="563" y="241"/>
                      </a:cubicBezTo>
                      <a:cubicBezTo>
                        <a:pt x="561" y="240"/>
                        <a:pt x="560" y="239"/>
                        <a:pt x="558" y="238"/>
                      </a:cubicBezTo>
                      <a:cubicBezTo>
                        <a:pt x="558" y="237"/>
                        <a:pt x="557" y="237"/>
                        <a:pt x="556" y="236"/>
                      </a:cubicBezTo>
                      <a:cubicBezTo>
                        <a:pt x="555" y="235"/>
                        <a:pt x="553" y="234"/>
                        <a:pt x="552" y="234"/>
                      </a:cubicBezTo>
                      <a:cubicBezTo>
                        <a:pt x="551" y="233"/>
                        <a:pt x="550" y="233"/>
                        <a:pt x="549" y="232"/>
                      </a:cubicBezTo>
                      <a:cubicBezTo>
                        <a:pt x="547" y="232"/>
                        <a:pt x="546" y="231"/>
                        <a:pt x="544" y="230"/>
                      </a:cubicBezTo>
                      <a:cubicBezTo>
                        <a:pt x="543" y="230"/>
                        <a:pt x="542" y="229"/>
                        <a:pt x="541" y="229"/>
                      </a:cubicBezTo>
                      <a:cubicBezTo>
                        <a:pt x="540" y="228"/>
                        <a:pt x="538" y="228"/>
                        <a:pt x="537" y="227"/>
                      </a:cubicBezTo>
                      <a:cubicBezTo>
                        <a:pt x="536" y="227"/>
                        <a:pt x="534" y="227"/>
                        <a:pt x="533" y="226"/>
                      </a:cubicBezTo>
                      <a:cubicBezTo>
                        <a:pt x="532" y="226"/>
                        <a:pt x="530" y="226"/>
                        <a:pt x="529" y="225"/>
                      </a:cubicBezTo>
                      <a:cubicBezTo>
                        <a:pt x="527" y="225"/>
                        <a:pt x="526" y="225"/>
                        <a:pt x="524" y="225"/>
                      </a:cubicBezTo>
                      <a:cubicBezTo>
                        <a:pt x="523" y="225"/>
                        <a:pt x="522" y="224"/>
                        <a:pt x="521" y="224"/>
                      </a:cubicBezTo>
                      <a:cubicBezTo>
                        <a:pt x="518" y="224"/>
                        <a:pt x="516" y="224"/>
                        <a:pt x="513" y="224"/>
                      </a:cubicBezTo>
                      <a:cubicBezTo>
                        <a:pt x="510" y="224"/>
                        <a:pt x="508" y="224"/>
                        <a:pt x="505" y="224"/>
                      </a:cubicBezTo>
                      <a:cubicBezTo>
                        <a:pt x="504" y="224"/>
                        <a:pt x="503" y="224"/>
                        <a:pt x="502" y="224"/>
                      </a:cubicBezTo>
                      <a:cubicBezTo>
                        <a:pt x="501" y="225"/>
                        <a:pt x="499" y="225"/>
                        <a:pt x="497" y="225"/>
                      </a:cubicBezTo>
                      <a:cubicBezTo>
                        <a:pt x="496" y="225"/>
                        <a:pt x="495" y="226"/>
                        <a:pt x="494" y="226"/>
                      </a:cubicBezTo>
                      <a:cubicBezTo>
                        <a:pt x="493" y="226"/>
                        <a:pt x="491" y="227"/>
                        <a:pt x="490" y="227"/>
                      </a:cubicBezTo>
                      <a:cubicBezTo>
                        <a:pt x="489" y="227"/>
                        <a:pt x="488" y="228"/>
                        <a:pt x="487" y="228"/>
                      </a:cubicBezTo>
                      <a:cubicBezTo>
                        <a:pt x="486" y="228"/>
                        <a:pt x="484" y="229"/>
                        <a:pt x="483" y="230"/>
                      </a:cubicBezTo>
                      <a:cubicBezTo>
                        <a:pt x="482" y="230"/>
                        <a:pt x="481" y="230"/>
                        <a:pt x="480" y="231"/>
                      </a:cubicBezTo>
                      <a:cubicBezTo>
                        <a:pt x="478" y="231"/>
                        <a:pt x="476" y="232"/>
                        <a:pt x="474" y="234"/>
                      </a:cubicBezTo>
                      <a:cubicBezTo>
                        <a:pt x="473" y="234"/>
                        <a:pt x="472" y="235"/>
                        <a:pt x="471" y="235"/>
                      </a:cubicBezTo>
                      <a:cubicBezTo>
                        <a:pt x="470" y="236"/>
                        <a:pt x="469" y="237"/>
                        <a:pt x="467" y="237"/>
                      </a:cubicBezTo>
                      <a:cubicBezTo>
                        <a:pt x="466" y="238"/>
                        <a:pt x="465" y="239"/>
                        <a:pt x="464" y="240"/>
                      </a:cubicBezTo>
                      <a:cubicBezTo>
                        <a:pt x="463" y="240"/>
                        <a:pt x="463" y="241"/>
                        <a:pt x="462" y="241"/>
                      </a:cubicBezTo>
                      <a:cubicBezTo>
                        <a:pt x="462" y="242"/>
                        <a:pt x="462" y="242"/>
                        <a:pt x="462" y="242"/>
                      </a:cubicBezTo>
                      <a:cubicBezTo>
                        <a:pt x="461" y="242"/>
                        <a:pt x="460" y="243"/>
                        <a:pt x="458" y="244"/>
                      </a:cubicBezTo>
                      <a:cubicBezTo>
                        <a:pt x="458" y="245"/>
                        <a:pt x="457" y="245"/>
                        <a:pt x="456" y="246"/>
                      </a:cubicBezTo>
                      <a:cubicBezTo>
                        <a:pt x="455" y="247"/>
                        <a:pt x="454" y="248"/>
                        <a:pt x="453" y="249"/>
                      </a:cubicBezTo>
                      <a:cubicBezTo>
                        <a:pt x="453" y="250"/>
                        <a:pt x="452" y="250"/>
                        <a:pt x="452" y="251"/>
                      </a:cubicBezTo>
                      <a:cubicBezTo>
                        <a:pt x="448" y="255"/>
                        <a:pt x="444" y="260"/>
                        <a:pt x="441" y="265"/>
                      </a:cubicBezTo>
                      <a:cubicBezTo>
                        <a:pt x="441" y="265"/>
                        <a:pt x="441" y="265"/>
                        <a:pt x="441" y="266"/>
                      </a:cubicBezTo>
                      <a:cubicBezTo>
                        <a:pt x="440" y="267"/>
                        <a:pt x="439" y="269"/>
                        <a:pt x="438" y="270"/>
                      </a:cubicBezTo>
                      <a:cubicBezTo>
                        <a:pt x="438" y="271"/>
                        <a:pt x="438" y="271"/>
                        <a:pt x="438" y="272"/>
                      </a:cubicBezTo>
                      <a:cubicBezTo>
                        <a:pt x="438" y="272"/>
                        <a:pt x="437" y="272"/>
                        <a:pt x="437" y="272"/>
                      </a:cubicBezTo>
                      <a:cubicBezTo>
                        <a:pt x="437" y="274"/>
                        <a:pt x="436" y="275"/>
                        <a:pt x="436" y="277"/>
                      </a:cubicBezTo>
                      <a:cubicBezTo>
                        <a:pt x="435" y="277"/>
                        <a:pt x="435" y="278"/>
                        <a:pt x="435" y="278"/>
                      </a:cubicBezTo>
                      <a:cubicBezTo>
                        <a:pt x="434" y="280"/>
                        <a:pt x="434" y="282"/>
                        <a:pt x="433" y="284"/>
                      </a:cubicBezTo>
                      <a:cubicBezTo>
                        <a:pt x="433" y="284"/>
                        <a:pt x="433" y="284"/>
                        <a:pt x="433" y="284"/>
                      </a:cubicBezTo>
                      <a:cubicBezTo>
                        <a:pt x="382" y="320"/>
                        <a:pt x="382" y="320"/>
                        <a:pt x="382" y="320"/>
                      </a:cubicBezTo>
                      <a:cubicBezTo>
                        <a:pt x="332" y="355"/>
                        <a:pt x="332" y="355"/>
                        <a:pt x="332" y="355"/>
                      </a:cubicBezTo>
                      <a:cubicBezTo>
                        <a:pt x="147" y="483"/>
                        <a:pt x="147" y="483"/>
                        <a:pt x="147" y="483"/>
                      </a:cubicBezTo>
                      <a:cubicBezTo>
                        <a:pt x="103" y="514"/>
                        <a:pt x="103" y="514"/>
                        <a:pt x="103" y="514"/>
                      </a:cubicBezTo>
                      <a:cubicBezTo>
                        <a:pt x="81" y="529"/>
                        <a:pt x="81" y="529"/>
                        <a:pt x="81" y="529"/>
                      </a:cubicBezTo>
                      <a:cubicBezTo>
                        <a:pt x="0" y="586"/>
                        <a:pt x="0" y="586"/>
                        <a:pt x="0" y="586"/>
                      </a:cubicBezTo>
                      <a:cubicBezTo>
                        <a:pt x="37" y="640"/>
                        <a:pt x="37" y="640"/>
                        <a:pt x="37" y="640"/>
                      </a:cubicBezTo>
                      <a:cubicBezTo>
                        <a:pt x="81" y="609"/>
                        <a:pt x="81" y="609"/>
                        <a:pt x="81" y="609"/>
                      </a:cubicBezTo>
                      <a:cubicBezTo>
                        <a:pt x="218" y="514"/>
                        <a:pt x="218" y="514"/>
                        <a:pt x="218" y="514"/>
                      </a:cubicBezTo>
                      <a:cubicBezTo>
                        <a:pt x="263" y="483"/>
                        <a:pt x="263" y="483"/>
                        <a:pt x="263" y="483"/>
                      </a:cubicBezTo>
                      <a:cubicBezTo>
                        <a:pt x="332" y="435"/>
                        <a:pt x="332" y="435"/>
                        <a:pt x="332" y="435"/>
                      </a:cubicBezTo>
                      <a:cubicBezTo>
                        <a:pt x="382" y="400"/>
                        <a:pt x="382" y="400"/>
                        <a:pt x="382" y="400"/>
                      </a:cubicBezTo>
                      <a:cubicBezTo>
                        <a:pt x="446" y="355"/>
                        <a:pt x="446" y="355"/>
                        <a:pt x="446" y="355"/>
                      </a:cubicBezTo>
                      <a:cubicBezTo>
                        <a:pt x="448" y="358"/>
                        <a:pt x="450" y="360"/>
                        <a:pt x="452" y="362"/>
                      </a:cubicBezTo>
                      <a:cubicBezTo>
                        <a:pt x="452" y="362"/>
                        <a:pt x="452" y="363"/>
                        <a:pt x="452" y="363"/>
                      </a:cubicBezTo>
                      <a:cubicBezTo>
                        <a:pt x="455" y="366"/>
                        <a:pt x="458" y="369"/>
                        <a:pt x="462" y="372"/>
                      </a:cubicBezTo>
                      <a:cubicBezTo>
                        <a:pt x="463" y="372"/>
                        <a:pt x="463" y="373"/>
                        <a:pt x="464" y="373"/>
                      </a:cubicBezTo>
                      <a:cubicBezTo>
                        <a:pt x="465" y="374"/>
                        <a:pt x="467" y="376"/>
                        <a:pt x="469" y="377"/>
                      </a:cubicBezTo>
                      <a:cubicBezTo>
                        <a:pt x="470" y="377"/>
                        <a:pt x="471" y="378"/>
                        <a:pt x="472" y="378"/>
                      </a:cubicBezTo>
                      <a:cubicBezTo>
                        <a:pt x="472" y="379"/>
                        <a:pt x="473" y="379"/>
                        <a:pt x="474" y="380"/>
                      </a:cubicBezTo>
                      <a:cubicBezTo>
                        <a:pt x="476" y="381"/>
                        <a:pt x="478" y="382"/>
                        <a:pt x="480" y="382"/>
                      </a:cubicBezTo>
                      <a:cubicBezTo>
                        <a:pt x="480" y="383"/>
                        <a:pt x="481" y="383"/>
                        <a:pt x="482" y="383"/>
                      </a:cubicBezTo>
                      <a:cubicBezTo>
                        <a:pt x="484" y="384"/>
                        <a:pt x="486" y="385"/>
                        <a:pt x="487" y="385"/>
                      </a:cubicBezTo>
                      <a:cubicBezTo>
                        <a:pt x="488" y="386"/>
                        <a:pt x="488" y="386"/>
                        <a:pt x="489" y="386"/>
                      </a:cubicBezTo>
                      <a:cubicBezTo>
                        <a:pt x="491" y="386"/>
                        <a:pt x="493" y="387"/>
                        <a:pt x="495" y="387"/>
                      </a:cubicBezTo>
                      <a:cubicBezTo>
                        <a:pt x="496" y="388"/>
                        <a:pt x="496" y="388"/>
                        <a:pt x="497" y="388"/>
                      </a:cubicBezTo>
                      <a:cubicBezTo>
                        <a:pt x="499" y="388"/>
                        <a:pt x="501" y="389"/>
                        <a:pt x="504" y="389"/>
                      </a:cubicBezTo>
                      <a:cubicBezTo>
                        <a:pt x="504" y="389"/>
                        <a:pt x="505" y="389"/>
                        <a:pt x="505" y="389"/>
                      </a:cubicBezTo>
                      <a:cubicBezTo>
                        <a:pt x="508" y="389"/>
                        <a:pt x="510" y="389"/>
                        <a:pt x="513" y="389"/>
                      </a:cubicBezTo>
                      <a:cubicBezTo>
                        <a:pt x="516" y="389"/>
                        <a:pt x="518" y="389"/>
                        <a:pt x="521" y="389"/>
                      </a:cubicBezTo>
                      <a:cubicBezTo>
                        <a:pt x="522" y="389"/>
                        <a:pt x="524" y="389"/>
                        <a:pt x="525" y="388"/>
                      </a:cubicBezTo>
                      <a:cubicBezTo>
                        <a:pt x="526" y="388"/>
                        <a:pt x="528" y="388"/>
                        <a:pt x="529" y="388"/>
                      </a:cubicBezTo>
                      <a:cubicBezTo>
                        <a:pt x="531" y="387"/>
                        <a:pt x="532" y="387"/>
                        <a:pt x="534" y="386"/>
                      </a:cubicBezTo>
                      <a:cubicBezTo>
                        <a:pt x="535" y="386"/>
                        <a:pt x="536" y="386"/>
                        <a:pt x="537" y="386"/>
                      </a:cubicBezTo>
                      <a:cubicBezTo>
                        <a:pt x="539" y="385"/>
                        <a:pt x="541" y="384"/>
                        <a:pt x="543" y="384"/>
                      </a:cubicBezTo>
                      <a:cubicBezTo>
                        <a:pt x="543" y="384"/>
                        <a:pt x="543" y="383"/>
                        <a:pt x="544" y="383"/>
                      </a:cubicBezTo>
                      <a:cubicBezTo>
                        <a:pt x="546" y="382"/>
                        <a:pt x="548" y="381"/>
                        <a:pt x="550" y="380"/>
                      </a:cubicBezTo>
                      <a:cubicBezTo>
                        <a:pt x="550" y="380"/>
                        <a:pt x="551" y="380"/>
                        <a:pt x="551" y="380"/>
                      </a:cubicBezTo>
                      <a:cubicBezTo>
                        <a:pt x="553" y="379"/>
                        <a:pt x="555" y="378"/>
                        <a:pt x="557" y="376"/>
                      </a:cubicBezTo>
                      <a:cubicBezTo>
                        <a:pt x="557" y="376"/>
                        <a:pt x="557" y="376"/>
                        <a:pt x="557" y="376"/>
                      </a:cubicBezTo>
                      <a:cubicBezTo>
                        <a:pt x="562" y="373"/>
                        <a:pt x="566" y="370"/>
                        <a:pt x="569" y="367"/>
                      </a:cubicBezTo>
                      <a:cubicBezTo>
                        <a:pt x="569" y="367"/>
                        <a:pt x="569" y="367"/>
                        <a:pt x="569" y="367"/>
                      </a:cubicBezTo>
                      <a:cubicBezTo>
                        <a:pt x="632" y="416"/>
                        <a:pt x="632" y="416"/>
                        <a:pt x="632" y="416"/>
                      </a:cubicBezTo>
                      <a:cubicBezTo>
                        <a:pt x="661" y="439"/>
                        <a:pt x="661" y="439"/>
                        <a:pt x="661" y="439"/>
                      </a:cubicBezTo>
                      <a:cubicBezTo>
                        <a:pt x="660" y="441"/>
                        <a:pt x="660" y="444"/>
                        <a:pt x="659" y="447"/>
                      </a:cubicBezTo>
                      <a:cubicBezTo>
                        <a:pt x="659" y="448"/>
                        <a:pt x="659" y="449"/>
                        <a:pt x="659" y="450"/>
                      </a:cubicBezTo>
                      <a:cubicBezTo>
                        <a:pt x="659" y="451"/>
                        <a:pt x="659" y="452"/>
                        <a:pt x="659" y="453"/>
                      </a:cubicBezTo>
                      <a:cubicBezTo>
                        <a:pt x="658" y="455"/>
                        <a:pt x="658" y="457"/>
                        <a:pt x="658" y="460"/>
                      </a:cubicBezTo>
                      <a:cubicBezTo>
                        <a:pt x="658" y="483"/>
                        <a:pt x="668" y="503"/>
                        <a:pt x="683" y="518"/>
                      </a:cubicBezTo>
                      <a:cubicBezTo>
                        <a:pt x="698" y="533"/>
                        <a:pt x="718" y="543"/>
                        <a:pt x="741" y="543"/>
                      </a:cubicBezTo>
                      <a:cubicBezTo>
                        <a:pt x="766" y="543"/>
                        <a:pt x="788" y="531"/>
                        <a:pt x="804" y="514"/>
                      </a:cubicBezTo>
                      <a:cubicBezTo>
                        <a:pt x="811" y="505"/>
                        <a:pt x="817" y="494"/>
                        <a:pt x="821" y="483"/>
                      </a:cubicBezTo>
                      <a:cubicBezTo>
                        <a:pt x="823" y="476"/>
                        <a:pt x="824" y="468"/>
                        <a:pt x="824" y="460"/>
                      </a:cubicBezTo>
                      <a:cubicBezTo>
                        <a:pt x="824" y="457"/>
                        <a:pt x="824" y="455"/>
                        <a:pt x="824" y="453"/>
                      </a:cubicBezTo>
                      <a:cubicBezTo>
                        <a:pt x="824" y="452"/>
                        <a:pt x="823" y="451"/>
                        <a:pt x="823" y="450"/>
                      </a:cubicBezTo>
                      <a:cubicBezTo>
                        <a:pt x="823" y="449"/>
                        <a:pt x="823" y="448"/>
                        <a:pt x="823" y="447"/>
                      </a:cubicBezTo>
                      <a:cubicBezTo>
                        <a:pt x="823" y="445"/>
                        <a:pt x="822" y="442"/>
                        <a:pt x="821" y="440"/>
                      </a:cubicBezTo>
                      <a:cubicBezTo>
                        <a:pt x="933" y="354"/>
                        <a:pt x="933" y="354"/>
                        <a:pt x="933" y="354"/>
                      </a:cubicBezTo>
                      <a:cubicBezTo>
                        <a:pt x="983" y="316"/>
                        <a:pt x="983" y="316"/>
                        <a:pt x="983" y="316"/>
                      </a:cubicBezTo>
                      <a:cubicBezTo>
                        <a:pt x="1040" y="272"/>
                        <a:pt x="1040" y="272"/>
                        <a:pt x="1040" y="272"/>
                      </a:cubicBezTo>
                      <a:cubicBezTo>
                        <a:pt x="1080" y="241"/>
                        <a:pt x="1080" y="241"/>
                        <a:pt x="1080" y="241"/>
                      </a:cubicBezTo>
                      <a:cubicBezTo>
                        <a:pt x="1208" y="143"/>
                        <a:pt x="1208" y="143"/>
                        <a:pt x="1208" y="143"/>
                      </a:cubicBezTo>
                      <a:cubicBezTo>
                        <a:pt x="1234" y="177"/>
                        <a:pt x="1234" y="177"/>
                        <a:pt x="1234" y="177"/>
                      </a:cubicBezTo>
                      <a:cubicBezTo>
                        <a:pt x="1256" y="206"/>
                        <a:pt x="1256" y="206"/>
                        <a:pt x="1256" y="206"/>
                      </a:cubicBezTo>
                      <a:cubicBezTo>
                        <a:pt x="1342" y="0"/>
                        <a:pt x="1342" y="0"/>
                        <a:pt x="1342" y="0"/>
                      </a:cubicBezTo>
                      <a:cubicBezTo>
                        <a:pt x="1121" y="29"/>
                        <a:pt x="1121" y="29"/>
                        <a:pt x="1121" y="29"/>
                      </a:cubicBezTo>
                      <a:lnTo>
                        <a:pt x="1122" y="31"/>
                      </a:lnTo>
                      <a:close/>
                      <a:moveTo>
                        <a:pt x="513" y="348"/>
                      </a:moveTo>
                      <a:cubicBezTo>
                        <a:pt x="499" y="348"/>
                        <a:pt x="487" y="341"/>
                        <a:pt x="480" y="331"/>
                      </a:cubicBezTo>
                      <a:cubicBezTo>
                        <a:pt x="475" y="325"/>
                        <a:pt x="471" y="316"/>
                        <a:pt x="471" y="307"/>
                      </a:cubicBezTo>
                      <a:cubicBezTo>
                        <a:pt x="471" y="292"/>
                        <a:pt x="479" y="280"/>
                        <a:pt x="490" y="272"/>
                      </a:cubicBezTo>
                      <a:cubicBezTo>
                        <a:pt x="496" y="268"/>
                        <a:pt x="504" y="265"/>
                        <a:pt x="513" y="265"/>
                      </a:cubicBezTo>
                      <a:cubicBezTo>
                        <a:pt x="521" y="265"/>
                        <a:pt x="529" y="268"/>
                        <a:pt x="536" y="272"/>
                      </a:cubicBezTo>
                      <a:cubicBezTo>
                        <a:pt x="547" y="280"/>
                        <a:pt x="554" y="292"/>
                        <a:pt x="554" y="307"/>
                      </a:cubicBezTo>
                      <a:cubicBezTo>
                        <a:pt x="554" y="321"/>
                        <a:pt x="547" y="333"/>
                        <a:pt x="536" y="340"/>
                      </a:cubicBezTo>
                      <a:cubicBezTo>
                        <a:pt x="529" y="345"/>
                        <a:pt x="521" y="348"/>
                        <a:pt x="513" y="348"/>
                      </a:cubicBezTo>
                      <a:close/>
                      <a:moveTo>
                        <a:pt x="741" y="501"/>
                      </a:moveTo>
                      <a:cubicBezTo>
                        <a:pt x="741" y="501"/>
                        <a:pt x="741" y="501"/>
                        <a:pt x="741" y="501"/>
                      </a:cubicBezTo>
                      <a:cubicBezTo>
                        <a:pt x="741" y="501"/>
                        <a:pt x="741" y="501"/>
                        <a:pt x="740" y="501"/>
                      </a:cubicBezTo>
                      <a:cubicBezTo>
                        <a:pt x="726" y="501"/>
                        <a:pt x="714" y="494"/>
                        <a:pt x="707" y="483"/>
                      </a:cubicBezTo>
                      <a:cubicBezTo>
                        <a:pt x="704" y="479"/>
                        <a:pt x="702" y="475"/>
                        <a:pt x="701" y="470"/>
                      </a:cubicBezTo>
                      <a:cubicBezTo>
                        <a:pt x="700" y="467"/>
                        <a:pt x="700" y="463"/>
                        <a:pt x="700" y="460"/>
                      </a:cubicBezTo>
                      <a:cubicBezTo>
                        <a:pt x="700" y="437"/>
                        <a:pt x="718" y="419"/>
                        <a:pt x="741" y="419"/>
                      </a:cubicBezTo>
                      <a:cubicBezTo>
                        <a:pt x="764" y="419"/>
                        <a:pt x="782" y="437"/>
                        <a:pt x="782" y="460"/>
                      </a:cubicBezTo>
                      <a:cubicBezTo>
                        <a:pt x="782" y="464"/>
                        <a:pt x="782" y="467"/>
                        <a:pt x="781" y="471"/>
                      </a:cubicBezTo>
                      <a:cubicBezTo>
                        <a:pt x="779" y="475"/>
                        <a:pt x="778" y="479"/>
                        <a:pt x="775" y="483"/>
                      </a:cubicBezTo>
                      <a:cubicBezTo>
                        <a:pt x="768" y="494"/>
                        <a:pt x="755" y="501"/>
                        <a:pt x="741" y="50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grpSp>
        <p:sp>
          <p:nvSpPr>
            <p:cNvPr id="19" name="Rectangle 152"/>
            <p:cNvSpPr/>
            <p:nvPr/>
          </p:nvSpPr>
          <p:spPr bwMode="auto">
            <a:xfrm>
              <a:off x="696152" y="4027435"/>
              <a:ext cx="1805162" cy="3753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Службы </a:t>
              </a:r>
              <a:r>
                <a:rPr lang="en-US" sz="1400" b="1" dirty="0">
                  <a:solidFill>
                    <a:srgbClr val="F2C812"/>
                  </a:solidFill>
                  <a:cs typeface="Segoe UI Light" panose="020B0502040204020203" pitchFamily="34" charset="0"/>
                </a:rPr>
                <a:t>Azure </a:t>
              </a:r>
              <a:r>
                <a:rPr lang="en-US" sz="1200" b="1" dirty="0" err="1">
                  <a:solidFill>
                    <a:srgbClr val="F2C812"/>
                  </a:solidFill>
                  <a:cs typeface="Segoe UI Light" panose="020B0502040204020203" pitchFamily="34" charset="0"/>
                </a:rPr>
                <a:t>Azure</a:t>
              </a:r>
              <a:r>
                <a:rPr lang="en-US" sz="1200" b="1" dirty="0">
                  <a:solidFill>
                    <a:srgbClr val="F2C812"/>
                  </a:solidFill>
                  <a:cs typeface="Segoe UI Light" panose="020B0502040204020203" pitchFamily="34" charset="0"/>
                </a:rPr>
                <a:t> SQL, Stream Analytics…</a:t>
              </a:r>
            </a:p>
          </p:txBody>
        </p:sp>
        <p:sp>
          <p:nvSpPr>
            <p:cNvPr id="20" name="Oval 162"/>
            <p:cNvSpPr/>
            <p:nvPr/>
          </p:nvSpPr>
          <p:spPr bwMode="auto">
            <a:xfrm>
              <a:off x="219373" y="5927572"/>
              <a:ext cx="433844" cy="433844"/>
            </a:xfrm>
            <a:prstGeom prst="ellipse">
              <a:avLst/>
            </a:prstGeom>
            <a:solidFill>
              <a:srgbClr val="F2C812"/>
            </a:solidFill>
            <a:ln>
              <a:solidFill>
                <a:srgbClr val="FFC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152"/>
            <p:cNvSpPr/>
            <p:nvPr/>
          </p:nvSpPr>
          <p:spPr bwMode="auto">
            <a:xfrm>
              <a:off x="696151" y="6074223"/>
              <a:ext cx="1884825" cy="30233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Файлы </a:t>
              </a:r>
              <a:r>
                <a:rPr lang="en-US" sz="1400" b="1" dirty="0">
                  <a:solidFill>
                    <a:srgbClr val="F2C812"/>
                  </a:solidFill>
                  <a:cs typeface="Segoe UI Light" panose="020B0502040204020203" pitchFamily="34" charset="0"/>
                </a:rPr>
                <a:t>Power BI Desktop</a:t>
              </a:r>
            </a:p>
            <a:p>
              <a:pPr defTabSz="914367"/>
              <a:r>
                <a:rPr lang="ru-RU" sz="1200" b="1" i="1" dirty="0">
                  <a:solidFill>
                    <a:srgbClr val="F2C812"/>
                  </a:solidFill>
                  <a:cs typeface="Segoe UI Light" panose="020B0502040204020203" pitchFamily="34" charset="0"/>
                </a:rPr>
                <a:t>Данные из файлов, баз данных, Azure, </a:t>
              </a:r>
              <a:r>
                <a:rPr lang="ru-RU" sz="1200" b="1" i="1" dirty="0" err="1">
                  <a:solidFill>
                    <a:srgbClr val="F2C812"/>
                  </a:solidFill>
                  <a:cs typeface="Segoe UI Light" panose="020B0502040204020203" pitchFamily="34" charset="0"/>
                </a:rPr>
                <a:t>Facebook</a:t>
              </a:r>
              <a:r>
                <a:rPr lang="ru-RU" sz="1200" b="1" i="1" dirty="0">
                  <a:solidFill>
                    <a:srgbClr val="F2C812"/>
                  </a:solidFill>
                  <a:cs typeface="Segoe UI Light" panose="020B0502040204020203" pitchFamily="34" charset="0"/>
                </a:rPr>
                <a:t> и т.д.</a:t>
              </a:r>
            </a:p>
          </p:txBody>
        </p:sp>
        <p:sp>
          <p:nvSpPr>
            <p:cNvPr id="22" name="Rectangle 145"/>
            <p:cNvSpPr/>
            <p:nvPr/>
          </p:nvSpPr>
          <p:spPr bwMode="auto">
            <a:xfrm>
              <a:off x="696152" y="4982742"/>
              <a:ext cx="1821468" cy="383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Файлы </a:t>
              </a:r>
              <a:r>
                <a:rPr lang="en-US" sz="1400" b="1" dirty="0">
                  <a:solidFill>
                    <a:srgbClr val="F2C812"/>
                  </a:solidFill>
                  <a:cs typeface="Segoe UI Light" panose="020B0502040204020203" pitchFamily="34" charset="0"/>
                </a:rPr>
                <a:t>Excel</a:t>
              </a:r>
            </a:p>
          </p:txBody>
        </p:sp>
        <p:grpSp>
          <p:nvGrpSpPr>
            <p:cNvPr id="23" name="Group 226"/>
            <p:cNvGrpSpPr/>
            <p:nvPr/>
          </p:nvGrpSpPr>
          <p:grpSpPr>
            <a:xfrm>
              <a:off x="219373" y="4966738"/>
              <a:ext cx="433844" cy="433844"/>
              <a:chOff x="255562" y="4537007"/>
              <a:chExt cx="433844" cy="433844"/>
            </a:xfrm>
          </p:grpSpPr>
          <p:sp>
            <p:nvSpPr>
              <p:cNvPr id="24" name="Oval 162"/>
              <p:cNvSpPr/>
              <p:nvPr/>
            </p:nvSpPr>
            <p:spPr bwMode="auto">
              <a:xfrm>
                <a:off x="255562" y="4537007"/>
                <a:ext cx="433844" cy="433844"/>
              </a:xfrm>
              <a:prstGeom prst="ellipse">
                <a:avLst/>
              </a:prstGeom>
              <a:solidFill>
                <a:srgbClr val="FFCC00"/>
              </a:solidFill>
              <a:ln>
                <a:solidFill>
                  <a:srgbClr val="F2C81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30"/>
              <p:cNvPicPr>
                <a:picLocks noChangeAspect="1"/>
              </p:cNvPicPr>
              <p:nvPr/>
            </p:nvPicPr>
            <p:blipFill>
              <a:blip r:embed="rId3" cstate="print">
                <a:biLevel thresh="7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358856" y="4629396"/>
                <a:ext cx="240145" cy="240145"/>
              </a:xfrm>
              <a:prstGeom prst="rect">
                <a:avLst/>
              </a:prstGeom>
              <a:solidFill>
                <a:srgbClr val="FFCC00"/>
              </a:solidFill>
            </p:spPr>
          </p:pic>
        </p:grpSp>
      </p:grpSp>
      <p:pic>
        <p:nvPicPr>
          <p:cNvPr id="54" name="Picture 82"/>
          <p:cNvPicPr>
            <a:picLocks noChangeAspect="1"/>
          </p:cNvPicPr>
          <p:nvPr userDrawn="1"/>
        </p:nvPicPr>
        <p:blipFill rotWithShape="1">
          <a:blip r:embed="rId5"/>
          <a:srcRect l="6503" t="21287" r="74698" b="20220"/>
          <a:stretch/>
        </p:blipFill>
        <p:spPr>
          <a:xfrm>
            <a:off x="337369" y="6025748"/>
            <a:ext cx="228600" cy="231962"/>
          </a:xfrm>
          <a:prstGeom prst="rect">
            <a:avLst/>
          </a:prstGeom>
        </p:spPr>
      </p:pic>
    </p:spTree>
    <p:extLst>
      <p:ext uri="{BB962C8B-B14F-4D97-AF65-F5344CB8AC3E}">
        <p14:creationId xmlns:p14="http://schemas.microsoft.com/office/powerpoint/2010/main" val="122252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Slide">
    <p:bg>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09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pic>
        <p:nvPicPr>
          <p:cNvPr id="4" name="Рисунок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7824" y="5948855"/>
            <a:ext cx="3721460" cy="460184"/>
          </a:xfrm>
          <a:prstGeom prst="rect">
            <a:avLst/>
          </a:prstGeom>
        </p:spPr>
      </p:pic>
    </p:spTree>
    <p:extLst>
      <p:ext uri="{BB962C8B-B14F-4D97-AF65-F5344CB8AC3E}">
        <p14:creationId xmlns:p14="http://schemas.microsoft.com/office/powerpoint/2010/main" val="109085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Solid">
    <p:bg>
      <p:bgPr>
        <a:solidFill>
          <a:schemeClr val="bg1"/>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t="7402" b="7469"/>
          <a:stretch>
            <a:fillRect/>
          </a:stretch>
        </p:blipFill>
        <p:spPr bwMode="auto">
          <a:xfrm>
            <a:off x="0" y="-7783"/>
            <a:ext cx="12193557" cy="686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p:nvPr userDrawn="1"/>
        </p:nvSpPr>
        <p:spPr bwMode="auto">
          <a:xfrm>
            <a:off x="272352" y="291068"/>
            <a:ext cx="6271861" cy="6275864"/>
          </a:xfrm>
          <a:prstGeom prst="rect">
            <a:avLst/>
          </a:prstGeom>
          <a:solidFill>
            <a:srgbClr val="C00000">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85" tIns="143428" rIns="179285" bIns="143428"/>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3776" y="470067"/>
            <a:ext cx="1279273" cy="28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9241" y="1428401"/>
            <a:ext cx="5378548" cy="879910"/>
          </a:xfrm>
          <a:prstGeom prst="rect">
            <a:avLst/>
          </a:prstGeom>
        </p:spPr>
        <p:txBody>
          <a:bodyPr/>
          <a:lstStyle>
            <a:lvl1pPr>
              <a:defRPr sz="5098" baseline="0">
                <a:solidFill>
                  <a:schemeClr val="bg1"/>
                </a:solidFill>
              </a:defRPr>
            </a:lvl1pPr>
          </a:lstStyle>
          <a:p>
            <a:r>
              <a:rPr lang="ru-RU"/>
              <a:t>Образец заголовка</a:t>
            </a:r>
            <a:endParaRPr lang="en-US" dirty="0"/>
          </a:p>
        </p:txBody>
      </p:sp>
      <p:sp>
        <p:nvSpPr>
          <p:cNvPr id="3" name="Subtitle 2"/>
          <p:cNvSpPr>
            <a:spLocks noGrp="1"/>
          </p:cNvSpPr>
          <p:nvPr>
            <p:ph type="subTitle" idx="1"/>
          </p:nvPr>
        </p:nvSpPr>
        <p:spPr>
          <a:xfrm>
            <a:off x="269302" y="4353453"/>
            <a:ext cx="5378486" cy="1034782"/>
          </a:xfrm>
          <a:prstGeom prst="rect">
            <a:avLst/>
          </a:prstGeom>
        </p:spPr>
        <p:txBody>
          <a:bodyPr/>
          <a:lstStyle>
            <a:lvl1pPr marL="0" indent="0" algn="l">
              <a:lnSpc>
                <a:spcPts val="2647"/>
              </a:lnSpc>
              <a:buNone/>
              <a:defRPr sz="2157">
                <a:solidFill>
                  <a:schemeClr val="bg1"/>
                </a:solidFill>
                <a:latin typeface="+mj-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ru-RU"/>
              <a:t>Образец подзаголовка</a:t>
            </a:r>
            <a:endParaRPr lang="en-US" dirty="0"/>
          </a:p>
        </p:txBody>
      </p:sp>
      <p:sp>
        <p:nvSpPr>
          <p:cNvPr id="8" name="Text Placeholder 7"/>
          <p:cNvSpPr>
            <a:spLocks noGrp="1"/>
          </p:cNvSpPr>
          <p:nvPr>
            <p:ph type="body" sz="quarter" idx="10"/>
          </p:nvPr>
        </p:nvSpPr>
        <p:spPr>
          <a:xfrm>
            <a:off x="272352" y="2997067"/>
            <a:ext cx="5392555" cy="863866"/>
          </a:xfrm>
          <a:prstGeom prst="rect">
            <a:avLst/>
          </a:prstGeom>
        </p:spPr>
        <p:txBody>
          <a:bodyPr/>
          <a:lstStyle>
            <a:lvl1pPr marL="0" indent="0">
              <a:buNone/>
              <a:defRPr sz="2745" baseline="0">
                <a:solidFill>
                  <a:schemeClr val="bg1"/>
                </a:solidFill>
                <a:latin typeface="+mj-lt"/>
              </a:defRPr>
            </a:lvl1pPr>
            <a:lvl2pPr marL="336145" indent="0">
              <a:buNone/>
              <a:defRPr sz="1568">
                <a:solidFill>
                  <a:schemeClr val="bg1"/>
                </a:solidFill>
                <a:latin typeface="+mj-lt"/>
              </a:defRPr>
            </a:lvl2pPr>
            <a:lvl3pPr marL="560241" indent="0">
              <a:buNone/>
              <a:defRPr sz="1372">
                <a:solidFill>
                  <a:schemeClr val="bg1"/>
                </a:solidFill>
                <a:latin typeface="+mj-lt"/>
              </a:defRPr>
            </a:lvl3pPr>
            <a:lvl4pPr marL="784338" indent="0">
              <a:buNone/>
              <a:defRPr sz="1176">
                <a:solidFill>
                  <a:schemeClr val="bg1"/>
                </a:solidFill>
                <a:latin typeface="+mj-lt"/>
              </a:defRPr>
            </a:lvl4pPr>
            <a:lvl5pPr marL="1008435" indent="0">
              <a:buNone/>
              <a:defRPr sz="1176">
                <a:solidFill>
                  <a:schemeClr val="bg1"/>
                </a:solidFill>
                <a:latin typeface="+mj-lt"/>
              </a:defRPr>
            </a:lvl5pPr>
          </a:lstStyle>
          <a:p>
            <a:pPr lvl="0"/>
            <a:r>
              <a:rPr lang="ru-RU"/>
              <a:t>Образец текста</a:t>
            </a:r>
          </a:p>
        </p:txBody>
      </p:sp>
    </p:spTree>
    <p:extLst>
      <p:ext uri="{BB962C8B-B14F-4D97-AF65-F5344CB8AC3E}">
        <p14:creationId xmlns:p14="http://schemas.microsoft.com/office/powerpoint/2010/main" val="1607329949"/>
      </p:ext>
    </p:extLst>
  </p:cSld>
  <p:clrMapOvr>
    <a:masterClrMapping/>
  </p:clrMapOvr>
  <p:transition spd="med" advClick="0" advTm="2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9F570D-65D4-445B-9D36-0C3750E141A2}" type="datetimeFigureOut">
              <a:rPr lang="en-US" smtClean="0"/>
              <a:t>10/13/2016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3800884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Tile Titl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t="7664" b="7489"/>
          <a:stretch>
            <a:fillRect/>
          </a:stretch>
        </p:blipFill>
        <p:spPr bwMode="auto">
          <a:xfrm>
            <a:off x="-9337" y="1"/>
            <a:ext cx="12212232" cy="687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userDrawn="1"/>
        </p:nvSpPr>
        <p:spPr>
          <a:xfrm>
            <a:off x="-1850433" y="-356442"/>
            <a:ext cx="896425" cy="896553"/>
          </a:xfrm>
          <a:prstGeom prst="rect">
            <a:avLst/>
          </a:prstGeom>
          <a:noFill/>
        </p:spPr>
        <p:txBody>
          <a:bodyPr wrap="none" lIns="179285" tIns="143428" rIns="179285" bIns="143428"/>
          <a:lstStyle/>
          <a:p>
            <a:pPr marL="0" marR="0" lvl="0" indent="0" algn="l" defTabSz="914314" rtl="0" eaLnBrk="1" fontAlgn="auto" latinLnBrk="0" hangingPunct="1">
              <a:lnSpc>
                <a:spcPct val="90000"/>
              </a:lnSpc>
              <a:spcBef>
                <a:spcPts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Arial" pitchFamily="34" charset="0"/>
            </a:endParaRPr>
          </a:p>
        </p:txBody>
      </p:sp>
      <p:sp>
        <p:nvSpPr>
          <p:cNvPr id="9" name="Text Placeholder 8"/>
          <p:cNvSpPr>
            <a:spLocks noGrp="1"/>
          </p:cNvSpPr>
          <p:nvPr>
            <p:ph type="body" sz="quarter" idx="10"/>
          </p:nvPr>
        </p:nvSpPr>
        <p:spPr>
          <a:xfrm>
            <a:off x="280133" y="298850"/>
            <a:ext cx="6272001" cy="6278977"/>
          </a:xfrm>
          <a:prstGeom prst="rect">
            <a:avLst/>
          </a:prstGeom>
          <a:solidFill>
            <a:srgbClr val="68217A">
              <a:alpha val="90000"/>
            </a:srgbClr>
          </a:solidFill>
        </p:spPr>
        <p:txBody>
          <a:bodyPr/>
          <a:lstStyle>
            <a:lvl1pPr marL="0" indent="0">
              <a:lnSpc>
                <a:spcPts val="4705"/>
              </a:lnSpc>
              <a:spcBef>
                <a:spcPts val="0"/>
              </a:spcBef>
              <a:buFontTx/>
              <a:buNone/>
              <a:defRPr sz="4215">
                <a:solidFill>
                  <a:schemeClr val="bg1"/>
                </a:solidFill>
              </a:defRPr>
            </a:lvl1pPr>
            <a:lvl2pPr marL="0" indent="0">
              <a:lnSpc>
                <a:spcPts val="2549"/>
              </a:lnSpc>
              <a:spcBef>
                <a:spcPts val="3529"/>
              </a:spcBef>
              <a:spcAft>
                <a:spcPts val="2353"/>
              </a:spcAft>
              <a:buFontTx/>
              <a:buNone/>
              <a:defRPr sz="1961">
                <a:solidFill>
                  <a:schemeClr val="bg1"/>
                </a:solidFill>
              </a:defRPr>
            </a:lvl2pPr>
            <a:lvl3pPr marL="225653" indent="-224097">
              <a:lnSpc>
                <a:spcPts val="2647"/>
              </a:lnSpc>
              <a:spcBef>
                <a:spcPts val="0"/>
              </a:spcBef>
              <a:defRPr sz="1961">
                <a:solidFill>
                  <a:schemeClr val="bg1"/>
                </a:solidFill>
              </a:defRPr>
            </a:lvl3pPr>
            <a:lvl4pPr marL="225653" indent="-224097">
              <a:lnSpc>
                <a:spcPts val="2647"/>
              </a:lnSpc>
              <a:spcBef>
                <a:spcPts val="0"/>
              </a:spcBef>
              <a:defRPr sz="1961">
                <a:solidFill>
                  <a:schemeClr val="bg1"/>
                </a:solidFill>
              </a:defRPr>
            </a:lvl4pPr>
            <a:lvl5pPr marL="225653" indent="-224097">
              <a:lnSpc>
                <a:spcPts val="2647"/>
              </a:lnSpc>
              <a:spcBef>
                <a:spcPts val="0"/>
              </a:spcBef>
              <a:defRPr sz="196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487459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50pt Title/30pt Sub/Image 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t="7664" b="7489"/>
          <a:stretch>
            <a:fillRect/>
          </a:stretch>
        </p:blipFill>
        <p:spPr bwMode="auto">
          <a:xfrm>
            <a:off x="-9337" y="1"/>
            <a:ext cx="12212232" cy="687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48342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1"/>
        </a:solidFill>
        <a:effectLst/>
      </p:bgPr>
    </p:bg>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8153" y="3382305"/>
            <a:ext cx="596061" cy="5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68927" y="286381"/>
            <a:ext cx="11653523" cy="927940"/>
          </a:xfrm>
          <a:prstGeom prst="rect">
            <a:avLst/>
          </a:prstGeom>
        </p:spPr>
        <p:txBody>
          <a:bodyPr lIns="146304" tIns="91440" rIns="146304" bIns="91440"/>
          <a:lstStyle>
            <a:lvl1pPr algn="l">
              <a:defRPr>
                <a:gradFill>
                  <a:gsLst>
                    <a:gs pos="2917">
                      <a:schemeClr val="bg1"/>
                    </a:gs>
                    <a:gs pos="100000">
                      <a:schemeClr val="bg1"/>
                    </a:gs>
                  </a:gsLst>
                  <a:lin ang="5400000" scaled="0"/>
                </a:gradFill>
              </a:defRPr>
            </a:lvl1pPr>
          </a:lstStyle>
          <a:p>
            <a:r>
              <a:rPr lang="en-US" dirty="0"/>
              <a:t>Click to edit Master title style</a:t>
            </a:r>
          </a:p>
        </p:txBody>
      </p:sp>
      <p:sp>
        <p:nvSpPr>
          <p:cNvPr id="10" name="Title"/>
          <p:cNvSpPr>
            <a:spLocks noGrp="1"/>
          </p:cNvSpPr>
          <p:nvPr>
            <p:ph type="body" sz="quarter" idx="10"/>
          </p:nvPr>
        </p:nvSpPr>
        <p:spPr>
          <a:xfrm>
            <a:off x="269239" y="2084173"/>
            <a:ext cx="9860673" cy="1793104"/>
          </a:xfrm>
          <a:prstGeom prst="rect">
            <a:avLst/>
          </a:prstGeom>
        </p:spPr>
        <p:txBody>
          <a:bodyPr/>
          <a:lstStyle>
            <a:lvl1pPr marL="0" indent="0">
              <a:buNone/>
              <a:defRPr sz="16273">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ru-RU"/>
              <a:t>Образец текста</a:t>
            </a:r>
          </a:p>
        </p:txBody>
      </p:sp>
    </p:spTree>
    <p:extLst>
      <p:ext uri="{BB962C8B-B14F-4D97-AF65-F5344CB8AC3E}">
        <p14:creationId xmlns:p14="http://schemas.microsoft.com/office/powerpoint/2010/main" val="228186228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rgbClr val="C00000"/>
        </a:solidFill>
        <a:effectLst/>
      </p:bgPr>
    </p:bg>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8153" y="3382305"/>
            <a:ext cx="596061" cy="5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68927" y="286381"/>
            <a:ext cx="11653523" cy="927940"/>
          </a:xfrm>
          <a:prstGeom prst="rect">
            <a:avLst/>
          </a:prstGeom>
        </p:spPr>
        <p:txBody>
          <a:bodyPr lIns="146304" tIns="91440" rIns="146304" bIns="91440"/>
          <a:lstStyle>
            <a:lvl1pPr algn="l">
              <a:defRPr>
                <a:gradFill>
                  <a:gsLst>
                    <a:gs pos="2917">
                      <a:schemeClr val="bg1"/>
                    </a:gs>
                    <a:gs pos="100000">
                      <a:schemeClr val="bg1"/>
                    </a:gs>
                  </a:gsLst>
                  <a:lin ang="5400000" scaled="0"/>
                </a:gradFill>
              </a:defRPr>
            </a:lvl1pPr>
          </a:lstStyle>
          <a:p>
            <a:r>
              <a:rPr lang="en-US" dirty="0"/>
              <a:t>Click to edit Master title style</a:t>
            </a:r>
          </a:p>
        </p:txBody>
      </p:sp>
      <p:sp>
        <p:nvSpPr>
          <p:cNvPr id="10" name="Title"/>
          <p:cNvSpPr>
            <a:spLocks noGrp="1"/>
          </p:cNvSpPr>
          <p:nvPr>
            <p:ph type="body" sz="quarter" idx="10"/>
          </p:nvPr>
        </p:nvSpPr>
        <p:spPr>
          <a:xfrm>
            <a:off x="269239" y="2084173"/>
            <a:ext cx="9860673" cy="1793104"/>
          </a:xfrm>
          <a:prstGeom prst="rect">
            <a:avLst/>
          </a:prstGeom>
        </p:spPr>
        <p:txBody>
          <a:bodyPr/>
          <a:lstStyle>
            <a:lvl1pPr marL="0" indent="0">
              <a:buNone/>
              <a:defRPr sz="16273">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ru-RU"/>
              <a:t>Образец текста</a:t>
            </a:r>
          </a:p>
        </p:txBody>
      </p:sp>
    </p:spTree>
    <p:extLst>
      <p:ext uri="{BB962C8B-B14F-4D97-AF65-F5344CB8AC3E}">
        <p14:creationId xmlns:p14="http://schemas.microsoft.com/office/powerpoint/2010/main" val="400587950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Data Insights Title">
    <p:spTree>
      <p:nvGrpSpPr>
        <p:cNvPr id="1" name=""/>
        <p:cNvGrpSpPr/>
        <p:nvPr/>
      </p:nvGrpSpPr>
      <p:grpSpPr>
        <a:xfrm>
          <a:off x="0" y="0"/>
          <a:ext cx="0" cy="0"/>
          <a:chOff x="0" y="0"/>
          <a:chExt cx="0" cy="0"/>
        </a:xfrm>
      </p:grpSpPr>
      <p:sp>
        <p:nvSpPr>
          <p:cNvPr id="2" name="Title 1"/>
          <p:cNvSpPr>
            <a:spLocks noGrp="1"/>
          </p:cNvSpPr>
          <p:nvPr>
            <p:ph type="ctrTitle"/>
          </p:nvPr>
        </p:nvSpPr>
        <p:spPr>
          <a:xfrm>
            <a:off x="269239" y="2031021"/>
            <a:ext cx="10258286" cy="1686801"/>
          </a:xfrm>
          <a:prstGeom prst="rect">
            <a:avLst/>
          </a:prstGeom>
        </p:spPr>
        <p:txBody>
          <a:bodyPr lIns="146304" tIns="91440" rIns="146304" bIns="91440"/>
          <a:lstStyle>
            <a:lvl1pPr algn="l">
              <a:defRPr sz="5882">
                <a:gradFill>
                  <a:gsLst>
                    <a:gs pos="0">
                      <a:srgbClr val="FFFFFF"/>
                    </a:gs>
                    <a:gs pos="100000">
                      <a:srgbClr val="FFFFFF"/>
                    </a:gs>
                  </a:gsLst>
                  <a:lin ang="5400000" scaled="0"/>
                </a:gradFill>
              </a:defRPr>
            </a:lvl1pPr>
          </a:lstStyle>
          <a:p>
            <a:r>
              <a:rPr lang="ru-RU"/>
              <a:t>Образец заголовка</a:t>
            </a:r>
            <a:endParaRPr lang="en-US" dirty="0"/>
          </a:p>
        </p:txBody>
      </p:sp>
    </p:spTree>
    <p:extLst>
      <p:ext uri="{BB962C8B-B14F-4D97-AF65-F5344CB8AC3E}">
        <p14:creationId xmlns:p14="http://schemas.microsoft.com/office/powerpoint/2010/main" val="216091052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08462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Data Insights Titl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prstGeom prst="rect">
            <a:avLst/>
          </a:prstGeom>
        </p:spPr>
        <p:txBody>
          <a:bodyPr/>
          <a:lstStyle/>
          <a:p>
            <a:pPr lvl="0"/>
            <a:endParaRPr lang="en-US" noProof="0"/>
          </a:p>
        </p:txBody>
      </p:sp>
    </p:spTree>
    <p:extLst>
      <p:ext uri="{BB962C8B-B14F-4D97-AF65-F5344CB8AC3E}">
        <p14:creationId xmlns:p14="http://schemas.microsoft.com/office/powerpoint/2010/main" val="327100510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lIns="146304" tIns="91440" rIns="146304" bIns="91440"/>
          <a:lstStyle>
            <a:lvl1pPr algn="l">
              <a:defRPr sz="5098">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411365034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pt Title/30pt Sub/White BG">
    <p:bg>
      <p:bgPr>
        <a:solidFill>
          <a:schemeClr val="bg1"/>
        </a:solid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2"/>
          </p:nvPr>
        </p:nvSpPr>
        <p:spPr>
          <a:xfrm>
            <a:off x="269239" y="291069"/>
            <a:ext cx="10757098" cy="888769"/>
          </a:xfrm>
          <a:prstGeom prst="rect">
            <a:avLst/>
          </a:prstGeom>
          <a:noFill/>
        </p:spPr>
        <p:txBody>
          <a:bodyPr/>
          <a:lstStyle>
            <a:lvl1pPr marL="0" indent="0">
              <a:lnSpc>
                <a:spcPts val="5392"/>
              </a:lnSpc>
              <a:spcBef>
                <a:spcPts val="0"/>
              </a:spcBef>
              <a:buFontTx/>
              <a:buNone/>
              <a:defRPr sz="5098">
                <a:solidFill>
                  <a:schemeClr val="tx2"/>
                </a:solidFill>
                <a:latin typeface="+mj-lt"/>
              </a:defRPr>
            </a:lvl1pPr>
            <a:lvl2pPr marL="0" indent="0">
              <a:lnSpc>
                <a:spcPts val="2549"/>
              </a:lnSpc>
              <a:spcBef>
                <a:spcPts val="1765"/>
              </a:spcBef>
              <a:spcAft>
                <a:spcPts val="0"/>
              </a:spcAft>
              <a:buFontTx/>
              <a:buNone/>
              <a:defRPr sz="5294">
                <a:solidFill>
                  <a:schemeClr val="tx2"/>
                </a:solidFill>
                <a:latin typeface="+mj-lt"/>
              </a:defRPr>
            </a:lvl2pPr>
            <a:lvl3pPr marL="225653" indent="-224097">
              <a:lnSpc>
                <a:spcPts val="2647"/>
              </a:lnSpc>
              <a:spcBef>
                <a:spcPts val="0"/>
              </a:spcBef>
              <a:defRPr sz="1961">
                <a:solidFill>
                  <a:schemeClr val="bg1"/>
                </a:solidFill>
              </a:defRPr>
            </a:lvl3pPr>
            <a:lvl4pPr marL="225653" indent="-224097">
              <a:lnSpc>
                <a:spcPts val="2647"/>
              </a:lnSpc>
              <a:spcBef>
                <a:spcPts val="0"/>
              </a:spcBef>
              <a:defRPr sz="1961">
                <a:solidFill>
                  <a:schemeClr val="bg1"/>
                </a:solidFill>
              </a:defRPr>
            </a:lvl4pPr>
            <a:lvl5pPr marL="225653" indent="-224097">
              <a:lnSpc>
                <a:spcPts val="2647"/>
              </a:lnSpc>
              <a:spcBef>
                <a:spcPts val="0"/>
              </a:spcBef>
              <a:defRPr sz="1961">
                <a:solidFill>
                  <a:schemeClr val="bg1"/>
                </a:solidFill>
              </a:defRPr>
            </a:lvl5pPr>
          </a:lstStyle>
          <a:p>
            <a:pPr lvl="0"/>
            <a:r>
              <a:rPr lang="en-US" dirty="0"/>
              <a:t>Click to edit Master text styles</a:t>
            </a:r>
          </a:p>
        </p:txBody>
      </p:sp>
      <p:sp>
        <p:nvSpPr>
          <p:cNvPr id="3" name="Footer Placeholder 2"/>
          <p:cNvSpPr>
            <a:spLocks noGrp="1"/>
          </p:cNvSpPr>
          <p:nvPr>
            <p:ph type="ftr" sz="quarter" idx="13"/>
          </p:nvPr>
        </p:nvSpPr>
        <p:spPr/>
        <p:txBody>
          <a:bodyPr/>
          <a:lstStyle>
            <a:lvl1pPr>
              <a:defRPr>
                <a:solidFill>
                  <a:srgbClr val="002050"/>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ru-RU" sz="882" b="0" i="0" u="none" strike="noStrike" kern="1200" cap="none" spc="0" normalizeH="0" baseline="0" noProof="0">
              <a:ln>
                <a:noFill/>
              </a:ln>
              <a:solidFill>
                <a:srgbClr val="002050"/>
              </a:solidFill>
              <a:effectLst/>
              <a:uLnTx/>
              <a:uFillTx/>
              <a:latin typeface="Segoe UI"/>
              <a:ea typeface="+mn-ea"/>
              <a:cs typeface="+mn-cs"/>
            </a:endParaRPr>
          </a:p>
        </p:txBody>
      </p:sp>
      <p:sp>
        <p:nvSpPr>
          <p:cNvPr id="4" name="Slide Number Placeholder 3"/>
          <p:cNvSpPr>
            <a:spLocks noGrp="1"/>
          </p:cNvSpPr>
          <p:nvPr>
            <p:ph type="sldNum" sz="quarter" idx="14"/>
          </p:nvPr>
        </p:nvSpPr>
        <p:spPr/>
        <p:txBody>
          <a:bodyPr/>
          <a:lstStyle>
            <a:lvl1pPr defTabSz="914036">
              <a:defRPr>
                <a:solidFill>
                  <a:srgbClr val="002050"/>
                </a:solidFill>
              </a:defRPr>
            </a:lvl1pPr>
          </a:lstStyle>
          <a:p>
            <a:pPr marL="0" marR="0" lvl="0" indent="0" algn="r" defTabSz="914036" rtl="0" eaLnBrk="1" fontAlgn="auto" latinLnBrk="0" hangingPunct="1">
              <a:lnSpc>
                <a:spcPct val="100000"/>
              </a:lnSpc>
              <a:spcBef>
                <a:spcPts val="0"/>
              </a:spcBef>
              <a:spcAft>
                <a:spcPts val="0"/>
              </a:spcAft>
              <a:buClrTx/>
              <a:buSzTx/>
              <a:buFontTx/>
              <a:buNone/>
              <a:tabLst/>
              <a:defRPr/>
            </a:pPr>
            <a:fld id="{5BB05B51-64C3-459F-A85E-C104DFAC7A54}" type="slidenum">
              <a:rPr kumimoji="0" lang="ru-RU" sz="882" b="0" i="0" u="none" strike="noStrike" kern="1200" cap="none" spc="0" normalizeH="0" baseline="0" noProof="0" smtClean="0">
                <a:ln>
                  <a:noFill/>
                </a:ln>
                <a:solidFill>
                  <a:srgbClr val="002050"/>
                </a:solidFill>
                <a:effectLst/>
                <a:uLnTx/>
                <a:uFillTx/>
                <a:latin typeface="Segoe UI"/>
                <a:ea typeface="+mn-ea"/>
                <a:cs typeface="+mn-cs"/>
              </a:rPr>
              <a:pPr marL="0" marR="0" lvl="0" indent="0" algn="r" defTabSz="914036" rtl="0" eaLnBrk="1" fontAlgn="auto" latinLnBrk="0" hangingPunct="1">
                <a:lnSpc>
                  <a:spcPct val="100000"/>
                </a:lnSpc>
                <a:spcBef>
                  <a:spcPts val="0"/>
                </a:spcBef>
                <a:spcAft>
                  <a:spcPts val="0"/>
                </a:spcAft>
                <a:buClrTx/>
                <a:buSzTx/>
                <a:buFontTx/>
                <a:buNone/>
                <a:tabLst/>
                <a:defRPr/>
              </a:pPr>
              <a:t>‹#›</a:t>
            </a:fld>
            <a:endParaRPr kumimoji="0" lang="ru-RU" sz="882" b="0" i="0" u="none" strike="noStrike" kern="1200" cap="none" spc="0" normalizeH="0" baseline="0" noProof="0" dirty="0">
              <a:ln>
                <a:noFill/>
              </a:ln>
              <a:solidFill>
                <a:srgbClr val="002050"/>
              </a:solidFill>
              <a:effectLst/>
              <a:uLnTx/>
              <a:uFillTx/>
              <a:latin typeface="Segoe UI"/>
              <a:ea typeface="+mn-ea"/>
              <a:cs typeface="+mn-cs"/>
            </a:endParaRPr>
          </a:p>
        </p:txBody>
      </p:sp>
    </p:spTree>
    <p:extLst>
      <p:ext uri="{BB962C8B-B14F-4D97-AF65-F5344CB8AC3E}">
        <p14:creationId xmlns:p14="http://schemas.microsoft.com/office/powerpoint/2010/main" val="178580282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7" y="286381"/>
            <a:ext cx="11653523" cy="927940"/>
          </a:xfrm>
          <a:prstGeom prst="rect">
            <a:avLst/>
          </a:prstGeom>
        </p:spPr>
        <p:txBody>
          <a:bodyPr/>
          <a:lstStyle>
            <a:lvl1pPr algn="l">
              <a:defRPr sz="5098">
                <a:gradFill>
                  <a:gsLst>
                    <a:gs pos="1250">
                      <a:schemeClr val="tx1"/>
                    </a:gs>
                    <a:gs pos="100000">
                      <a:schemeClr val="tx1"/>
                    </a:gs>
                  </a:gsLst>
                  <a:lin ang="5400000" scaled="0"/>
                </a:gradFill>
              </a:defRPr>
            </a:lvl1pPr>
          </a:lstStyle>
          <a:p>
            <a:r>
              <a:rPr lang="ru-RU"/>
              <a:t>Образец заголовка</a:t>
            </a:r>
            <a:endParaRPr lang="en-US" dirty="0"/>
          </a:p>
        </p:txBody>
      </p:sp>
      <p:sp>
        <p:nvSpPr>
          <p:cNvPr id="3" name="Slide Number Placeholder 7"/>
          <p:cNvSpPr>
            <a:spLocks noGrp="1"/>
          </p:cNvSpPr>
          <p:nvPr>
            <p:ph type="sldNum" sz="quarter" idx="10"/>
          </p:nvPr>
        </p:nvSpPr>
        <p:spPr/>
        <p:txBody>
          <a:bodyPr/>
          <a:lstStyle>
            <a:lvl1pPr defTabSz="914036">
              <a:lnSpc>
                <a:spcPct val="90000"/>
              </a:lnSpc>
              <a:defRPr>
                <a:gradFill>
                  <a:gsLst>
                    <a:gs pos="0">
                      <a:srgbClr val="EFEFEF"/>
                    </a:gs>
                    <a:gs pos="100000">
                      <a:srgbClr val="EFEFEF"/>
                    </a:gs>
                  </a:gsLst>
                  <a:lin ang="5400000" scaled="0"/>
                </a:gradFill>
              </a:defRPr>
            </a:lvl1pPr>
          </a:lstStyle>
          <a:p>
            <a:pPr marL="0" marR="0" lvl="0" indent="0" algn="r" defTabSz="914036" rtl="0" eaLnBrk="1" fontAlgn="auto" latinLnBrk="0" hangingPunct="1">
              <a:lnSpc>
                <a:spcPct val="90000"/>
              </a:lnSpc>
              <a:spcBef>
                <a:spcPts val="0"/>
              </a:spcBef>
              <a:spcAft>
                <a:spcPts val="0"/>
              </a:spcAft>
              <a:buClrTx/>
              <a:buSzTx/>
              <a:buFontTx/>
              <a:buNone/>
              <a:tabLst/>
              <a:defRPr/>
            </a:pPr>
            <a:fld id="{18BF121C-B0B8-4E58-8A67-BD58089C4D76}" type="slidenum">
              <a:rPr kumimoji="0" lang="ru-RU" sz="882" b="0" i="0" u="none" strike="noStrike" kern="1200" cap="none" spc="0" normalizeH="0" baseline="0" noProof="0" smtClean="0">
                <a:ln>
                  <a:noFill/>
                </a:ln>
                <a:gradFill>
                  <a:gsLst>
                    <a:gs pos="0">
                      <a:srgbClr val="EFEFEF"/>
                    </a:gs>
                    <a:gs pos="100000">
                      <a:srgbClr val="EFEFEF"/>
                    </a:gs>
                  </a:gsLst>
                  <a:lin ang="5400000" scaled="0"/>
                </a:gradFill>
                <a:effectLst/>
                <a:uLnTx/>
                <a:uFillTx/>
                <a:latin typeface="Segoe UI"/>
                <a:ea typeface="+mn-ea"/>
                <a:cs typeface="+mn-cs"/>
              </a:rPr>
              <a:pPr marL="0" marR="0" lvl="0" indent="0" algn="r" defTabSz="914036" rtl="0" eaLnBrk="1" fontAlgn="auto" latinLnBrk="0" hangingPunct="1">
                <a:lnSpc>
                  <a:spcPct val="90000"/>
                </a:lnSpc>
                <a:spcBef>
                  <a:spcPts val="0"/>
                </a:spcBef>
                <a:spcAft>
                  <a:spcPts val="0"/>
                </a:spcAft>
                <a:buClrTx/>
                <a:buSzTx/>
                <a:buFontTx/>
                <a:buNone/>
                <a:tabLst/>
                <a:defRPr/>
              </a:pPr>
              <a:t>‹#›</a:t>
            </a:fld>
            <a:endParaRPr kumimoji="0" lang="ru-RU" sz="882" b="0" i="0" u="none" strike="noStrike" kern="1200" cap="none" spc="0"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24616963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9F570D-65D4-445B-9D36-0C3750E141A2}" type="datetimeFigureOut">
              <a:rPr lang="en-US" smtClean="0"/>
              <a:t>10/13/2016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3973786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Section Header">
    <p:bg>
      <p:bgPr>
        <a:gradFill flip="none" rotWithShape="1">
          <a:gsLst>
            <a:gs pos="8000">
              <a:srgbClr val="ED7B23"/>
            </a:gs>
            <a:gs pos="86000">
              <a:schemeClr val="bg1">
                <a:alpha val="39000"/>
              </a:schemeClr>
            </a:gs>
            <a:gs pos="23000">
              <a:schemeClr val="bg1"/>
            </a:gs>
            <a:gs pos="100000">
              <a:schemeClr val="accent1">
                <a:lumMod val="40000"/>
                <a:lumOff val="60000"/>
                <a:alpha val="15000"/>
              </a:schemeClr>
            </a:gs>
          </a:gsLst>
          <a:lin ang="5400000" scaled="0"/>
          <a:tileRect/>
        </a:gradFill>
        <a:effectLst/>
      </p:bgPr>
    </p:bg>
    <p:spTree>
      <p:nvGrpSpPr>
        <p:cNvPr id="1" name=""/>
        <p:cNvGrpSpPr/>
        <p:nvPr/>
      </p:nvGrpSpPr>
      <p:grpSpPr>
        <a:xfrm>
          <a:off x="0" y="0"/>
          <a:ext cx="0" cy="0"/>
          <a:chOff x="0" y="0"/>
          <a:chExt cx="0" cy="0"/>
        </a:xfrm>
      </p:grpSpPr>
      <p:sp>
        <p:nvSpPr>
          <p:cNvPr id="28" name="Text Placeholder"/>
          <p:cNvSpPr>
            <a:spLocks noGrp="1"/>
          </p:cNvSpPr>
          <p:nvPr>
            <p:ph idx="1"/>
          </p:nvPr>
        </p:nvSpPr>
        <p:spPr>
          <a:xfrm>
            <a:off x="608171" y="1446214"/>
            <a:ext cx="10975658" cy="2148596"/>
          </a:xfrm>
          <a:prstGeom prst="rect">
            <a:avLst/>
          </a:prstGeom>
        </p:spPr>
        <p:txBody>
          <a:bodyPr vert="horz" wrap="square" lIns="0" tIns="0" rIns="0" bIns="0" rtlCol="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itle Placeholder"/>
          <p:cNvSpPr>
            <a:spLocks noGrp="1"/>
          </p:cNvSpPr>
          <p:nvPr>
            <p:ph type="title" hasCustomPrompt="1"/>
          </p:nvPr>
        </p:nvSpPr>
        <p:spPr>
          <a:xfrm>
            <a:off x="623393" y="238348"/>
            <a:ext cx="10975657" cy="1969924"/>
          </a:xfrm>
          <a:prstGeom prst="rect">
            <a:avLst/>
          </a:prstGeom>
        </p:spPr>
        <p:txBody>
          <a:bodyPr vert="horz" wrap="square" lIns="0" tIns="0" rIns="0" bIns="0" rtlCol="0" anchor="t">
            <a:spAutoFit/>
          </a:bodyPr>
          <a:lstStyle>
            <a:lvl1pPr>
              <a:defRPr sz="6399">
                <a:solidFill>
                  <a:schemeClr val="bg1"/>
                </a:solidFill>
              </a:defRPr>
            </a:lvl1pPr>
          </a:lstStyle>
          <a:p>
            <a:r>
              <a:rPr lang="en-US" dirty="0"/>
              <a:t>CLICK TO EDIT MASTER TITLE STYLE</a:t>
            </a:r>
          </a:p>
        </p:txBody>
      </p:sp>
      <p:cxnSp>
        <p:nvCxnSpPr>
          <p:cNvPr id="4" name="Прямая соединительная линия 3"/>
          <p:cNvCxnSpPr/>
          <p:nvPr userDrawn="1"/>
        </p:nvCxnSpPr>
        <p:spPr>
          <a:xfrm>
            <a:off x="0" y="122075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userDrawn="1"/>
        </p:nvCxnSpPr>
        <p:spPr>
          <a:xfrm>
            <a:off x="0" y="1239243"/>
            <a:ext cx="12192000" cy="0"/>
          </a:xfrm>
          <a:prstGeom prst="line">
            <a:avLst/>
          </a:prstGeom>
          <a:ln>
            <a:solidFill>
              <a:srgbClr val="ED7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2988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Section Header">
    <p:bg>
      <p:bgPr>
        <a:gradFill flip="none" rotWithShape="1">
          <a:gsLst>
            <a:gs pos="12000">
              <a:srgbClr val="0070C0"/>
            </a:gs>
            <a:gs pos="91000">
              <a:schemeClr val="bg1">
                <a:alpha val="39000"/>
              </a:schemeClr>
            </a:gs>
            <a:gs pos="21000">
              <a:schemeClr val="bg1"/>
            </a:gs>
            <a:gs pos="100000">
              <a:srgbClr val="0070C0">
                <a:alpha val="30000"/>
              </a:srgbClr>
            </a:gs>
          </a:gsLst>
          <a:lin ang="5400000" scaled="0"/>
          <a:tileRect/>
        </a:gradFill>
        <a:effectLst/>
      </p:bgPr>
    </p:bg>
    <p:spTree>
      <p:nvGrpSpPr>
        <p:cNvPr id="1" name=""/>
        <p:cNvGrpSpPr/>
        <p:nvPr/>
      </p:nvGrpSpPr>
      <p:grpSpPr>
        <a:xfrm>
          <a:off x="0" y="0"/>
          <a:ext cx="0" cy="0"/>
          <a:chOff x="0" y="0"/>
          <a:chExt cx="0" cy="0"/>
        </a:xfrm>
      </p:grpSpPr>
      <p:sp>
        <p:nvSpPr>
          <p:cNvPr id="28" name="Text Placeholder"/>
          <p:cNvSpPr>
            <a:spLocks noGrp="1"/>
          </p:cNvSpPr>
          <p:nvPr>
            <p:ph idx="1"/>
          </p:nvPr>
        </p:nvSpPr>
        <p:spPr>
          <a:xfrm>
            <a:off x="608171" y="1446214"/>
            <a:ext cx="10975658" cy="2148596"/>
          </a:xfrm>
          <a:prstGeom prst="rect">
            <a:avLst/>
          </a:prstGeom>
        </p:spPr>
        <p:txBody>
          <a:bodyPr vert="horz" wrap="square" lIns="0" tIns="0" rIns="0" bIns="0" rtlCol="0">
            <a:spAutoFit/>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itle Placeholder"/>
          <p:cNvSpPr>
            <a:spLocks noGrp="1"/>
          </p:cNvSpPr>
          <p:nvPr>
            <p:ph type="title" hasCustomPrompt="1"/>
          </p:nvPr>
        </p:nvSpPr>
        <p:spPr>
          <a:xfrm>
            <a:off x="623393" y="238348"/>
            <a:ext cx="10975657" cy="1969924"/>
          </a:xfrm>
          <a:prstGeom prst="rect">
            <a:avLst/>
          </a:prstGeom>
        </p:spPr>
        <p:txBody>
          <a:bodyPr vert="horz" wrap="square" lIns="0" tIns="0" rIns="0" bIns="0" rtlCol="0" anchor="t">
            <a:spAutoFit/>
          </a:bodyPr>
          <a:lstStyle>
            <a:lvl1pPr>
              <a:defRPr sz="6399">
                <a:solidFill>
                  <a:schemeClr val="bg1"/>
                </a:solidFill>
              </a:defRPr>
            </a:lvl1pPr>
          </a:lstStyle>
          <a:p>
            <a:r>
              <a:rPr lang="en-US" dirty="0"/>
              <a:t>CLICK TO EDIT MASTER TITLE STYLE</a:t>
            </a:r>
          </a:p>
        </p:txBody>
      </p:sp>
      <p:cxnSp>
        <p:nvCxnSpPr>
          <p:cNvPr id="4" name="Прямая соединительная линия 3"/>
          <p:cNvCxnSpPr/>
          <p:nvPr userDrawn="1"/>
        </p:nvCxnSpPr>
        <p:spPr>
          <a:xfrm>
            <a:off x="0" y="122075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userDrawn="1"/>
        </p:nvCxnSpPr>
        <p:spPr>
          <a:xfrm>
            <a:off x="0" y="1239243"/>
            <a:ext cx="1219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585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69239" y="2104755"/>
            <a:ext cx="6276530" cy="875413"/>
          </a:xfrm>
          <a:noFill/>
        </p:spPr>
        <p:txBody>
          <a:bodyPr lIns="146304" tIns="91440" rIns="146304" bIns="91440" anchor="t" anchorCtr="0"/>
          <a:lstStyle>
            <a:lvl1pPr>
              <a:defRPr sz="5291" spc="-98" baseline="0">
                <a:gradFill>
                  <a:gsLst>
                    <a:gs pos="84066">
                      <a:srgbClr val="000000"/>
                    </a:gs>
                    <a:gs pos="57576">
                      <a:srgbClr val="000000"/>
                    </a:gs>
                  </a:gsLst>
                  <a:lin ang="5400000" scaled="0"/>
                </a:gradFill>
              </a:defRPr>
            </a:lvl1pPr>
          </a:lstStyle>
          <a:p>
            <a:r>
              <a:rPr lang="en-US" dirty="0"/>
              <a:t>Event name here</a:t>
            </a:r>
          </a:p>
        </p:txBody>
      </p:sp>
      <p:sp>
        <p:nvSpPr>
          <p:cNvPr id="3" name="Text Placeholder 2"/>
          <p:cNvSpPr>
            <a:spLocks noGrp="1"/>
          </p:cNvSpPr>
          <p:nvPr>
            <p:ph type="body" sz="quarter" idx="14" hasCustomPrompt="1"/>
          </p:nvPr>
        </p:nvSpPr>
        <p:spPr bwMode="auto">
          <a:xfrm>
            <a:off x="269239" y="3007119"/>
            <a:ext cx="6276530" cy="1677043"/>
          </a:xfrm>
        </p:spPr>
        <p:txBody>
          <a:bodyPr tIns="109728" bIns="109728">
            <a:noAutofit/>
          </a:bodyPr>
          <a:lstStyle>
            <a:lvl1pPr marL="0" indent="0">
              <a:spcBef>
                <a:spcPts val="0"/>
              </a:spcBef>
              <a:buNone/>
              <a:defRPr sz="2353" baseline="0">
                <a:gradFill>
                  <a:gsLst>
                    <a:gs pos="84066">
                      <a:srgbClr val="000000"/>
                    </a:gs>
                    <a:gs pos="57576">
                      <a:srgbClr val="000000"/>
                    </a:gs>
                  </a:gsLst>
                  <a:lin ang="5400000" scaled="0"/>
                </a:gradFill>
                <a:latin typeface="+mn-lt"/>
              </a:defRPr>
            </a:lvl1pPr>
          </a:lstStyle>
          <a:p>
            <a:pPr lvl="0"/>
            <a:r>
              <a:rPr lang="en-US" dirty="0"/>
              <a:t>City | Date</a:t>
            </a:r>
          </a:p>
        </p:txBody>
      </p:sp>
      <p:pic>
        <p:nvPicPr>
          <p:cNvPr id="8" name="Picture 7"/>
          <p:cNvPicPr>
            <a:picLocks noChangeAspect="1"/>
          </p:cNvPicPr>
          <p:nvPr userDrawn="1"/>
        </p:nvPicPr>
        <p:blipFill>
          <a:blip r:embed="rId3"/>
          <a:stretch>
            <a:fillRect/>
          </a:stretch>
        </p:blipFill>
        <p:spPr>
          <a:xfrm>
            <a:off x="448588" y="6121376"/>
            <a:ext cx="1254995" cy="269134"/>
          </a:xfrm>
          <a:prstGeom prst="rect">
            <a:avLst/>
          </a:prstGeom>
        </p:spPr>
      </p:pic>
    </p:spTree>
    <p:extLst>
      <p:ext uri="{BB962C8B-B14F-4D97-AF65-F5344CB8AC3E}">
        <p14:creationId xmlns:p14="http://schemas.microsoft.com/office/powerpoint/2010/main" val="373416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0"/>
            <a:ext cx="6274974" cy="2696029"/>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6276530" cy="1978764"/>
          </a:xfrm>
          <a:noFill/>
        </p:spPr>
        <p:txBody>
          <a:bodyPr lIns="146304" tIns="91440" rIns="146304" bIns="91440" anchor="t" anchorCtr="0"/>
          <a:lstStyle>
            <a:lvl1pPr>
              <a:defRPr sz="5291" spc="-98" baseline="0">
                <a:gradFill>
                  <a:gsLst>
                    <a:gs pos="57576">
                      <a:srgbClr val="FFFFFF"/>
                    </a:gs>
                    <a:gs pos="35000">
                      <a:srgbClr val="FFFFFF"/>
                    </a:gs>
                  </a:gsLst>
                  <a:lin ang="5400000" scaled="0"/>
                </a:gradFill>
              </a:defRPr>
            </a:lvl1pPr>
          </a:lstStyle>
          <a:p>
            <a:r>
              <a:rPr lang="en-US" dirty="0"/>
              <a:t>Event name here</a:t>
            </a:r>
          </a:p>
        </p:txBody>
      </p:sp>
      <p:sp>
        <p:nvSpPr>
          <p:cNvPr id="3" name="Text Placeholder 2"/>
          <p:cNvSpPr>
            <a:spLocks noGrp="1"/>
          </p:cNvSpPr>
          <p:nvPr>
            <p:ph type="body" sz="quarter" idx="14" hasCustomPrompt="1"/>
          </p:nvPr>
        </p:nvSpPr>
        <p:spPr bwMode="auto">
          <a:xfrm>
            <a:off x="267683" y="4056579"/>
            <a:ext cx="6276530" cy="717249"/>
          </a:xfrm>
        </p:spPr>
        <p:txBody>
          <a:bodyPr tIns="109728" bIns="109728">
            <a:noAutofit/>
          </a:bodyPr>
          <a:lstStyle>
            <a:lvl1pPr marL="0" indent="0">
              <a:spcBef>
                <a:spcPts val="0"/>
              </a:spcBef>
              <a:buNone/>
              <a:defRPr sz="2353">
                <a:gradFill>
                  <a:gsLst>
                    <a:gs pos="57576">
                      <a:srgbClr val="FFFFFF"/>
                    </a:gs>
                    <a:gs pos="35000">
                      <a:srgbClr val="FFFFFF"/>
                    </a:gs>
                  </a:gsLst>
                  <a:lin ang="5400000" scaled="0"/>
                </a:gradFill>
                <a:latin typeface="+mn-lt"/>
              </a:defRPr>
            </a:lvl1pPr>
          </a:lstStyle>
          <a:p>
            <a:pPr lvl="0"/>
            <a:r>
              <a:rPr lang="en-US" dirty="0"/>
              <a:t>City | Date</a:t>
            </a:r>
          </a:p>
        </p:txBody>
      </p:sp>
      <p:pic>
        <p:nvPicPr>
          <p:cNvPr id="8" name="Picture 7"/>
          <p:cNvPicPr>
            <a:picLocks noChangeAspect="1"/>
          </p:cNvPicPr>
          <p:nvPr userDrawn="1"/>
        </p:nvPicPr>
        <p:blipFill>
          <a:blip r:embed="rId3"/>
          <a:stretch>
            <a:fillRect/>
          </a:stretch>
        </p:blipFill>
        <p:spPr>
          <a:xfrm>
            <a:off x="448588" y="6121376"/>
            <a:ext cx="1254995" cy="269134"/>
          </a:xfrm>
          <a:prstGeom prst="rect">
            <a:avLst/>
          </a:prstGeom>
        </p:spPr>
      </p:pic>
    </p:spTree>
    <p:extLst>
      <p:ext uri="{BB962C8B-B14F-4D97-AF65-F5344CB8AC3E}">
        <p14:creationId xmlns:p14="http://schemas.microsoft.com/office/powerpoint/2010/main" val="400070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3"/>
            <a:ext cx="6274974" cy="359258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6276530" cy="1793104"/>
          </a:xfrm>
          <a:noFill/>
        </p:spPr>
        <p:txBody>
          <a:bodyPr lIns="146304" tIns="91440" rIns="146304" bIns="91440" anchor="t" anchorCtr="0"/>
          <a:lstStyle>
            <a:lvl1pPr>
              <a:defRPr sz="5291"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4">
                <a:gradFill>
                  <a:gsLst>
                    <a:gs pos="57576">
                      <a:srgbClr val="FFFFFF"/>
                    </a:gs>
                    <a:gs pos="35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3"/>
          <a:stretch>
            <a:fillRect/>
          </a:stretch>
        </p:blipFill>
        <p:spPr>
          <a:xfrm>
            <a:off x="448588" y="6121376"/>
            <a:ext cx="1254995" cy="269134"/>
          </a:xfrm>
          <a:prstGeom prst="rect">
            <a:avLst/>
          </a:prstGeom>
        </p:spPr>
      </p:pic>
    </p:spTree>
    <p:extLst>
      <p:ext uri="{BB962C8B-B14F-4D97-AF65-F5344CB8AC3E}">
        <p14:creationId xmlns:p14="http://schemas.microsoft.com/office/powerpoint/2010/main" val="239700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1"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4" y="3878574"/>
            <a:ext cx="7171337" cy="1792326"/>
          </a:xfrm>
          <a:noFill/>
        </p:spPr>
        <p:txBody>
          <a:bodyPr lIns="146304" tIns="109728" rIns="146304" bIns="109728">
            <a:noAutofit/>
          </a:bodyPr>
          <a:lstStyle>
            <a:lvl1pPr marL="0" indent="0">
              <a:spcBef>
                <a:spcPts val="0"/>
              </a:spcBef>
              <a:buNone/>
              <a:defRPr sz="3134"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48588" y="6121376"/>
            <a:ext cx="1254995" cy="269134"/>
          </a:xfrm>
          <a:prstGeom prst="rect">
            <a:avLst/>
          </a:prstGeom>
        </p:spPr>
      </p:pic>
    </p:spTree>
    <p:extLst>
      <p:ext uri="{BB962C8B-B14F-4D97-AF65-F5344CB8AC3E}">
        <p14:creationId xmlns:p14="http://schemas.microsoft.com/office/powerpoint/2010/main" val="10701199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2" y="1189180"/>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3968" indent="0">
              <a:buNone/>
              <a:defRPr/>
            </a:lvl3pPr>
            <a:lvl4pPr marL="447935" indent="0">
              <a:buNone/>
              <a:defRPr/>
            </a:lvl4pPr>
            <a:lvl5pPr marL="67190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996423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2" y="1189180"/>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3968" indent="0">
              <a:buNone/>
              <a:defRPr/>
            </a:lvl3pPr>
            <a:lvl4pPr marL="447935" indent="0">
              <a:buNone/>
              <a:defRPr/>
            </a:lvl4pPr>
            <a:lvl5pPr marL="67190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847710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9177"/>
            <a:ext cx="11653523" cy="2052030"/>
          </a:xfrm>
        </p:spPr>
        <p:txBody>
          <a:bodyPr>
            <a:spAutoFit/>
          </a:bodyPr>
          <a:lstStyle>
            <a:lvl1pPr>
              <a:defRPr sz="3918">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069526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9177"/>
            <a:ext cx="11653523" cy="2052030"/>
          </a:xfrm>
        </p:spPr>
        <p:txBody>
          <a:bodyPr>
            <a:spAutoFit/>
          </a:bodyPr>
          <a:lstStyle>
            <a:lvl1pPr>
              <a:defRPr sz="391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71982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9F570D-65D4-445B-9D36-0C3750E141A2}" type="datetimeFigureOut">
              <a:rPr lang="en-US" smtClean="0"/>
              <a:t>10/13/2016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2940586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4" y="1189175"/>
            <a:ext cx="5378548" cy="1877004"/>
          </a:xfrm>
        </p:spPr>
        <p:txBody>
          <a:bodyPr wrap="square">
            <a:spAutoFit/>
          </a:bodyPr>
          <a:lstStyle>
            <a:lvl1pPr marL="0" indent="0">
              <a:spcBef>
                <a:spcPts val="1200"/>
              </a:spcBef>
              <a:buClr>
                <a:schemeClr val="tx1"/>
              </a:buClr>
              <a:buFont typeface="Wingdings" pitchFamily="2" charset="2"/>
              <a:buNone/>
              <a:defRPr sz="3134">
                <a:gradFill>
                  <a:gsLst>
                    <a:gs pos="1250">
                      <a:schemeClr val="tx2"/>
                    </a:gs>
                    <a:gs pos="99000">
                      <a:schemeClr val="tx2"/>
                    </a:gs>
                  </a:gsLst>
                  <a:lin ang="5400000" scaled="0"/>
                </a:gradFill>
              </a:defRPr>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4">
                <a:gradFill>
                  <a:gsLst>
                    <a:gs pos="1250">
                      <a:schemeClr val="tx2"/>
                    </a:gs>
                    <a:gs pos="99000">
                      <a:schemeClr val="tx2"/>
                    </a:gs>
                  </a:gsLst>
                  <a:lin ang="5400000" scaled="0"/>
                </a:gradFill>
              </a:defRPr>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610206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4" y="1189175"/>
            <a:ext cx="5378548" cy="1877004"/>
          </a:xfrm>
        </p:spPr>
        <p:txBody>
          <a:bodyPr wrap="square">
            <a:spAutoFit/>
          </a:bodyPr>
          <a:lstStyle>
            <a:lvl1pPr marL="0" indent="0">
              <a:spcBef>
                <a:spcPts val="1200"/>
              </a:spcBef>
              <a:buClr>
                <a:schemeClr val="tx1"/>
              </a:buClr>
              <a:buFont typeface="Wingdings" pitchFamily="2" charset="2"/>
              <a:buNone/>
              <a:defRPr sz="3134"/>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4"/>
            </a:lvl1pPr>
            <a:lvl2pPr marL="0" indent="0">
              <a:buNone/>
              <a:defRPr sz="1961"/>
            </a:lvl2pPr>
            <a:lvl3pPr marL="227079" indent="0">
              <a:buNone/>
              <a:tabLst/>
              <a:defRPr sz="1961"/>
            </a:lvl3pPr>
            <a:lvl4pPr marL="451046" indent="0">
              <a:buNone/>
              <a:defRPr/>
            </a:lvl4pPr>
            <a:lvl5pPr marL="67190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471067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4" y="1189176"/>
            <a:ext cx="5378548" cy="2377940"/>
          </a:xfrm>
        </p:spPr>
        <p:txBody>
          <a:bodyPr wrap="square">
            <a:spAutoFit/>
          </a:bodyPr>
          <a:lstStyle>
            <a:lvl1pPr marL="281515" indent="-281515">
              <a:spcBef>
                <a:spcPts val="1200"/>
              </a:spcBef>
              <a:buClr>
                <a:schemeClr val="tx2"/>
              </a:buClr>
              <a:buFont typeface="Arial" pitchFamily="34" charset="0"/>
              <a:buChar char="•"/>
              <a:defRPr sz="3134">
                <a:gradFill>
                  <a:gsLst>
                    <a:gs pos="1250">
                      <a:schemeClr val="tx2"/>
                    </a:gs>
                    <a:gs pos="99000">
                      <a:schemeClr val="tx2"/>
                    </a:gs>
                  </a:gsLst>
                  <a:lin ang="5400000" scaled="0"/>
                </a:gradFill>
              </a:defRPr>
            </a:lvl1pPr>
            <a:lvl2pPr marL="520402" indent="-228469">
              <a:defRPr sz="2353"/>
            </a:lvl2pPr>
            <a:lvl3pPr marL="685407" indent="-165006">
              <a:tabLst/>
              <a:defRPr sz="1961"/>
            </a:lvl3pPr>
            <a:lvl4pPr marL="863105" indent="-177699">
              <a:defRPr/>
            </a:lvl4pPr>
            <a:lvl5pPr marL="1028110" indent="-16500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515" indent="-281515">
              <a:spcBef>
                <a:spcPts val="1200"/>
              </a:spcBef>
              <a:buClr>
                <a:schemeClr val="tx2"/>
              </a:buClr>
              <a:buFont typeface="Arial" pitchFamily="34" charset="0"/>
              <a:buChar char="•"/>
              <a:defRPr sz="3134">
                <a:gradFill>
                  <a:gsLst>
                    <a:gs pos="1250">
                      <a:schemeClr val="tx2"/>
                    </a:gs>
                    <a:gs pos="99000">
                      <a:schemeClr val="tx2"/>
                    </a:gs>
                  </a:gsLst>
                  <a:lin ang="5400000" scaled="0"/>
                </a:gradFill>
              </a:defRPr>
            </a:lvl1pPr>
            <a:lvl2pPr marL="520402" indent="-228469">
              <a:defRPr sz="2353"/>
            </a:lvl2pPr>
            <a:lvl3pPr marL="685407" indent="-165006">
              <a:tabLst/>
              <a:defRPr sz="1961"/>
            </a:lvl3pPr>
            <a:lvl4pPr marL="863105" indent="-177699">
              <a:defRPr/>
            </a:lvl4pPr>
            <a:lvl5pPr marL="1028110" indent="-16500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836790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4" y="1189176"/>
            <a:ext cx="5378548" cy="2377940"/>
          </a:xfrm>
        </p:spPr>
        <p:txBody>
          <a:bodyPr wrap="square">
            <a:spAutoFit/>
          </a:bodyPr>
          <a:lstStyle>
            <a:lvl1pPr marL="281515" indent="-281515">
              <a:spcBef>
                <a:spcPts val="1200"/>
              </a:spcBef>
              <a:buClr>
                <a:schemeClr val="tx1"/>
              </a:buClr>
              <a:buFont typeface="Arial" pitchFamily="34" charset="0"/>
              <a:buChar char="•"/>
              <a:defRPr sz="3134"/>
            </a:lvl1pPr>
            <a:lvl2pPr marL="520402" indent="-228469">
              <a:defRPr sz="2353"/>
            </a:lvl2pPr>
            <a:lvl3pPr marL="685407" indent="-165006">
              <a:tabLst/>
              <a:defRPr sz="1961"/>
            </a:lvl3pPr>
            <a:lvl4pPr marL="863105" indent="-177699">
              <a:defRPr/>
            </a:lvl4pPr>
            <a:lvl5pPr marL="1028110" indent="-16500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515" indent="-281515">
              <a:spcBef>
                <a:spcPts val="1200"/>
              </a:spcBef>
              <a:buClr>
                <a:schemeClr val="tx1"/>
              </a:buClr>
              <a:buFont typeface="Arial" pitchFamily="34" charset="0"/>
              <a:buChar char="•"/>
              <a:defRPr sz="3134"/>
            </a:lvl1pPr>
            <a:lvl2pPr marL="520402" indent="-228469">
              <a:defRPr sz="2353"/>
            </a:lvl2pPr>
            <a:lvl3pPr marL="685407" indent="-165006">
              <a:tabLst/>
              <a:defRPr sz="1961"/>
            </a:lvl3pPr>
            <a:lvl4pPr marL="863105" indent="-177699">
              <a:defRPr/>
            </a:lvl4pPr>
            <a:lvl5pPr marL="1028110" indent="-16500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888916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0940878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9"/>
            <a:ext cx="9859116" cy="1158793"/>
          </a:xfrm>
          <a:noFill/>
        </p:spPr>
        <p:txBody>
          <a:bodyPr tIns="91440" bIns="91440" anchor="t" anchorCtr="0">
            <a:spAutoFit/>
          </a:bodyPr>
          <a:lstStyle>
            <a:lvl1pPr>
              <a:defRPr sz="7052"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3" y="3877277"/>
            <a:ext cx="9860674" cy="724246"/>
          </a:xfrm>
          <a:noFill/>
        </p:spPr>
        <p:txBody>
          <a:bodyPr lIns="182880" tIns="146304" rIns="182880" bIns="146304">
            <a:spAutoFit/>
          </a:bodyPr>
          <a:lstStyle>
            <a:lvl1pPr marL="0" indent="0">
              <a:spcBef>
                <a:spcPts val="0"/>
              </a:spcBef>
              <a:buNone/>
              <a:defRPr sz="3134"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87810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9"/>
            <a:ext cx="9859116" cy="1158793"/>
          </a:xfrm>
          <a:noFill/>
        </p:spPr>
        <p:txBody>
          <a:bodyPr tIns="91440" bIns="91440" anchor="t" anchorCtr="0">
            <a:spAutoFit/>
          </a:bodyPr>
          <a:lstStyle>
            <a:lvl1pPr>
              <a:defRPr lang="en-US" sz="7052"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527253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158793"/>
          </a:xfrm>
          <a:noFill/>
        </p:spPr>
        <p:txBody>
          <a:bodyPr tIns="91440" bIns="91440" anchor="t" anchorCtr="0">
            <a:spAutoFit/>
          </a:bodyPr>
          <a:lstStyle>
            <a:lvl1pPr>
              <a:defRPr sz="705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3901122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158793"/>
          </a:xfrm>
          <a:noFill/>
        </p:spPr>
        <p:txBody>
          <a:bodyPr tIns="91440" bIns="91440" anchor="t" anchorCtr="0">
            <a:spAutoFit/>
          </a:bodyPr>
          <a:lstStyle>
            <a:lvl1pPr>
              <a:defRPr sz="705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580609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158793"/>
          </a:xfrm>
          <a:noFill/>
        </p:spPr>
        <p:txBody>
          <a:bodyPr tIns="91440" bIns="91440" anchor="t" anchorCtr="0">
            <a:spAutoFit/>
          </a:bodyPr>
          <a:lstStyle>
            <a:lvl1pPr>
              <a:defRPr sz="705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712027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9F570D-65D4-445B-9D36-0C3750E141A2}" type="datetimeFigureOut">
              <a:rPr lang="en-US" smtClean="0"/>
              <a:t>10/13/2016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345562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158793"/>
          </a:xfrm>
          <a:noFill/>
        </p:spPr>
        <p:txBody>
          <a:bodyPr tIns="91440" bIns="91440" anchor="t" anchorCtr="0">
            <a:spAutoFit/>
          </a:bodyPr>
          <a:lstStyle>
            <a:lvl1pPr>
              <a:defRPr sz="705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44423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4" y="1217195"/>
            <a:ext cx="5378548" cy="1973570"/>
          </a:xfrm>
        </p:spPr>
        <p:txBody>
          <a:bodyPr>
            <a:spAutoFit/>
          </a:bodyPr>
          <a:lstStyle>
            <a:lvl1pPr>
              <a:defRPr sz="6467"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42905263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4741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416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840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782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2" tIns="45702" rIns="45702" bIns="45702" numCol="1" spcCol="0" rtlCol="0" fromWordArt="0" anchor="ctr" anchorCtr="0" forceAA="0" compatLnSpc="1">
            <a:prstTxWarp prst="textNoShape">
              <a:avLst/>
            </a:prstTxWarp>
            <a:noAutofit/>
          </a:bodyPr>
          <a:lstStyle/>
          <a:p>
            <a:pPr marL="0" marR="0" lvl="0" indent="0" algn="ctr" defTabSz="913576"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5"/>
            <a:ext cx="11653522" cy="1956973"/>
          </a:xfrm>
        </p:spPr>
        <p:txBody>
          <a:bodyPr/>
          <a:lstStyle>
            <a:lvl1pPr marL="0" indent="0">
              <a:buNone/>
              <a:defRPr sz="3232">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53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7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05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6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566575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9"/>
            <a:ext cx="11653522" cy="395317"/>
          </a:xfrm>
          <a:prstGeom prst="rect">
            <a:avLst/>
          </a:prstGeom>
          <a:noFill/>
          <a:ln w="12700">
            <a:noFill/>
            <a:miter lim="800000"/>
            <a:headEnd type="none" w="sm" len="sm"/>
            <a:tailEnd type="none" w="sm" len="sm"/>
          </a:ln>
          <a:effectLst/>
        </p:spPr>
        <p:txBody>
          <a:bodyPr vert="horz" wrap="square" lIns="179208" tIns="143366" rIns="179208" bIns="143366" numCol="1" anchor="t" anchorCtr="0" compatLnSpc="1">
            <a:prstTxWarp prst="textNoShape">
              <a:avLst/>
            </a:prstTxWarp>
            <a:spAutoFit/>
          </a:bodyPr>
          <a:lstStyle/>
          <a:p>
            <a:pPr marL="0" marR="0" lvl="0" indent="0" algn="l" defTabSz="913397"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a:xfrm>
            <a:off x="450206" y="3083652"/>
            <a:ext cx="3227129" cy="692057"/>
          </a:xfrm>
          <a:prstGeom prst="rect">
            <a:avLst/>
          </a:prstGeom>
        </p:spPr>
      </p:pic>
    </p:spTree>
    <p:extLst>
      <p:ext uri="{BB962C8B-B14F-4D97-AF65-F5344CB8AC3E}">
        <p14:creationId xmlns:p14="http://schemas.microsoft.com/office/powerpoint/2010/main" val="354045360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9"/>
            <a:ext cx="11653522" cy="395317"/>
          </a:xfrm>
          <a:prstGeom prst="rect">
            <a:avLst/>
          </a:prstGeom>
          <a:noFill/>
          <a:ln w="12700">
            <a:noFill/>
            <a:miter lim="800000"/>
            <a:headEnd type="none" w="sm" len="sm"/>
            <a:tailEnd type="none" w="sm" len="sm"/>
          </a:ln>
          <a:effectLst/>
        </p:spPr>
        <p:txBody>
          <a:bodyPr vert="horz" wrap="square" lIns="179208" tIns="143366" rIns="179208" bIns="143366" numCol="1" anchor="t" anchorCtr="0" compatLnSpc="1">
            <a:prstTxWarp prst="textNoShape">
              <a:avLst/>
            </a:prstTxWarp>
            <a:spAutoFit/>
          </a:bodyPr>
          <a:lstStyle/>
          <a:p>
            <a:pPr marL="0" marR="0" lvl="0" indent="0" algn="l" defTabSz="913397"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2014 Microsoft Corporation. All rights reserved. </a:t>
            </a:r>
          </a:p>
        </p:txBody>
      </p:sp>
      <p:pic>
        <p:nvPicPr>
          <p:cNvPr id="4" name="Picture 3"/>
          <p:cNvPicPr>
            <a:picLocks noChangeAspect="1"/>
          </p:cNvPicPr>
          <p:nvPr userDrawn="1"/>
        </p:nvPicPr>
        <p:blipFill>
          <a:blip r:embed="rId2"/>
          <a:stretch>
            <a:fillRect/>
          </a:stretch>
        </p:blipFill>
        <p:spPr>
          <a:xfrm>
            <a:off x="450208" y="3083652"/>
            <a:ext cx="3227129" cy="692059"/>
          </a:xfrm>
          <a:prstGeom prst="rect">
            <a:avLst/>
          </a:prstGeom>
        </p:spPr>
      </p:pic>
    </p:spTree>
    <p:extLst>
      <p:ext uri="{BB962C8B-B14F-4D97-AF65-F5344CB8AC3E}">
        <p14:creationId xmlns:p14="http://schemas.microsoft.com/office/powerpoint/2010/main" val="3843574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2" y="1189178"/>
            <a:ext cx="11653523" cy="2396047"/>
          </a:xfrm>
          <a:prstGeom prst="rect">
            <a:avLst/>
          </a:prstGeom>
        </p:spPr>
        <p:txBody>
          <a:bodyPr/>
          <a:lstStyle>
            <a:lvl1pPr marL="284625" indent="-284625">
              <a:buClr>
                <a:schemeClr val="tx1"/>
              </a:buClr>
              <a:buSzPct val="90000"/>
              <a:buFont typeface="Arial" pitchFamily="34" charset="0"/>
              <a:buChar char="•"/>
              <a:defRPr sz="352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920" indent="-275295">
              <a:buClr>
                <a:schemeClr val="tx1"/>
              </a:buClr>
              <a:buSzPct val="90000"/>
              <a:buFont typeface="Arial" pitchFamily="34" charset="0"/>
              <a:buChar char="•"/>
              <a:defRPr sz="313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545" indent="-28462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512" indent="-223968">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478" indent="-223968">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4"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4"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620064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9F570D-65D4-445B-9D36-0C3750E141A2}" type="datetimeFigureOut">
              <a:rPr lang="en-US" smtClean="0"/>
              <a:t>10/13/2016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1511722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Illustrated">
    <p:bg>
      <p:bgPr>
        <a:solidFill>
          <a:srgbClr val="00BCF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pic>
        <p:nvPicPr>
          <p:cNvPr id="3" name="Picture 2" descr="Art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001" y="291102"/>
            <a:ext cx="1700054" cy="891763"/>
          </a:xfrm>
          <a:prstGeom prst="rect">
            <a:avLst/>
          </a:prstGeom>
        </p:spPr>
      </p:pic>
    </p:spTree>
    <p:extLst>
      <p:ext uri="{BB962C8B-B14F-4D97-AF65-F5344CB8AC3E}">
        <p14:creationId xmlns:p14="http://schemas.microsoft.com/office/powerpoint/2010/main" val="1863218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Solid Color">
    <p:bg>
      <p:bgPr>
        <a:solidFill>
          <a:srgbClr val="00BCF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Tree>
    <p:extLst>
      <p:ext uri="{BB962C8B-B14F-4D97-AF65-F5344CB8AC3E}">
        <p14:creationId xmlns:p14="http://schemas.microsoft.com/office/powerpoint/2010/main" val="2146194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Data Center">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877271"/>
            <a:ext cx="11653523" cy="1796217"/>
          </a:xfrm>
          <a:noFill/>
        </p:spPr>
        <p:txBody>
          <a:bodyPr tIns="91440" bIns="91440" anchor="t" anchorCtr="0"/>
          <a:lstStyle>
            <a:lvl1pPr>
              <a:defRPr sz="6372" spc="-98" baseline="0">
                <a:gradFill>
                  <a:gsLst>
                    <a:gs pos="100000">
                      <a:schemeClr val="tx1"/>
                    </a:gs>
                    <a:gs pos="0">
                      <a:schemeClr val="tx1"/>
                    </a:gs>
                  </a:gsLst>
                  <a:lin ang="5400000" scaled="0"/>
                </a:gradFill>
              </a:defRPr>
            </a:lvl1pPr>
          </a:lstStyle>
          <a:p>
            <a:r>
              <a:rPr lang="en-US" dirty="0"/>
              <a:t>Section title</a:t>
            </a:r>
          </a:p>
        </p:txBody>
      </p:sp>
      <p:pic>
        <p:nvPicPr>
          <p:cNvPr id="4" name="Picture 3" descr="Icon_DataCen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43" y="380756"/>
            <a:ext cx="1792730" cy="1792984"/>
          </a:xfrm>
          <a:prstGeom prst="rect">
            <a:avLst/>
          </a:prstGeom>
        </p:spPr>
      </p:pic>
    </p:spTree>
    <p:extLst>
      <p:ext uri="{BB962C8B-B14F-4D97-AF65-F5344CB8AC3E}">
        <p14:creationId xmlns:p14="http://schemas.microsoft.com/office/powerpoint/2010/main" val="57830791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Modern Apps">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877271"/>
            <a:ext cx="11653523" cy="1796217"/>
          </a:xfrm>
          <a:noFill/>
        </p:spPr>
        <p:txBody>
          <a:bodyPr tIns="91440" bIns="91440" anchor="t" anchorCtr="0"/>
          <a:lstStyle>
            <a:lvl1pPr>
              <a:defRPr sz="6372" spc="-98" baseline="0">
                <a:gradFill>
                  <a:gsLst>
                    <a:gs pos="100000">
                      <a:schemeClr val="tx1"/>
                    </a:gs>
                    <a:gs pos="0">
                      <a:schemeClr val="tx1"/>
                    </a:gs>
                  </a:gsLst>
                  <a:lin ang="5400000" scaled="0"/>
                </a:gradFill>
              </a:defRPr>
            </a:lvl1pPr>
          </a:lstStyle>
          <a:p>
            <a:r>
              <a:rPr lang="en-US" dirty="0"/>
              <a:t>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43" y="380756"/>
            <a:ext cx="1792730" cy="1792984"/>
          </a:xfrm>
          <a:prstGeom prst="rect">
            <a:avLst/>
          </a:prstGeom>
        </p:spPr>
      </p:pic>
    </p:spTree>
    <p:extLst>
      <p:ext uri="{BB962C8B-B14F-4D97-AF65-F5344CB8AC3E}">
        <p14:creationId xmlns:p14="http://schemas.microsoft.com/office/powerpoint/2010/main" val="316743843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People-Centric IT">
    <p:bg>
      <p:bgPr>
        <a:solidFill>
          <a:srgbClr val="44235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877271"/>
            <a:ext cx="11653523" cy="1796217"/>
          </a:xfrm>
          <a:noFill/>
        </p:spPr>
        <p:txBody>
          <a:bodyPr tIns="91440" bIns="91440" anchor="t" anchorCtr="0"/>
          <a:lstStyle>
            <a:lvl1pPr>
              <a:defRPr sz="6372" spc="-98" baseline="0">
                <a:gradFill>
                  <a:gsLst>
                    <a:gs pos="100000">
                      <a:schemeClr val="tx1"/>
                    </a:gs>
                    <a:gs pos="0">
                      <a:schemeClr val="tx1"/>
                    </a:gs>
                  </a:gsLst>
                  <a:lin ang="5400000" scaled="0"/>
                </a:gradFill>
              </a:defRPr>
            </a:lvl1pPr>
          </a:lstStyle>
          <a:p>
            <a:r>
              <a:rPr lang="en-US" dirty="0"/>
              <a:t>Section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43" y="380756"/>
            <a:ext cx="1792730" cy="1792984"/>
          </a:xfrm>
          <a:prstGeom prst="rect">
            <a:avLst/>
          </a:prstGeom>
        </p:spPr>
      </p:pic>
    </p:spTree>
    <p:extLst>
      <p:ext uri="{BB962C8B-B14F-4D97-AF65-F5344CB8AC3E}">
        <p14:creationId xmlns:p14="http://schemas.microsoft.com/office/powerpoint/2010/main" val="124483637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Data Insights">
    <p:bg>
      <p:bgPr>
        <a:solidFill>
          <a:srgbClr val="0072C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877271"/>
            <a:ext cx="11653523" cy="1796217"/>
          </a:xfrm>
          <a:noFill/>
        </p:spPr>
        <p:txBody>
          <a:bodyPr tIns="91440" bIns="91440" anchor="t" anchorCtr="0"/>
          <a:lstStyle>
            <a:lvl1pPr>
              <a:defRPr sz="6372" spc="-98" baseline="0">
                <a:gradFill>
                  <a:gsLst>
                    <a:gs pos="100000">
                      <a:schemeClr val="tx1"/>
                    </a:gs>
                    <a:gs pos="0">
                      <a:schemeClr val="tx1"/>
                    </a:gs>
                  </a:gsLst>
                  <a:lin ang="5400000" scaled="0"/>
                </a:gradFill>
              </a:defRPr>
            </a:lvl1pPr>
          </a:lstStyle>
          <a:p>
            <a:r>
              <a:rPr lang="en-US" dirty="0"/>
              <a:t>Section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43" y="380756"/>
            <a:ext cx="1792730" cy="1792984"/>
          </a:xfrm>
          <a:prstGeom prst="rect">
            <a:avLst/>
          </a:prstGeom>
        </p:spPr>
      </p:pic>
    </p:spTree>
    <p:extLst>
      <p:ext uri="{BB962C8B-B14F-4D97-AF65-F5344CB8AC3E}">
        <p14:creationId xmlns:p14="http://schemas.microsoft.com/office/powerpoint/2010/main" val="391827842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age - Data Center">
    <p:bg>
      <p:bgPr>
        <a:solidFill>
          <a:srgbClr val="FFFFFF"/>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2535582"/>
            <a:ext cx="11653458" cy="2056556"/>
          </a:xfrm>
        </p:spPr>
        <p:txBody>
          <a:bodyPr wrap="square">
            <a:spAutoFit/>
          </a:bodyPr>
          <a:lstStyle>
            <a:lvl1pPr>
              <a:defRPr>
                <a:solidFill>
                  <a:srgbClr val="00205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269240" y="1635916"/>
            <a:ext cx="11655840" cy="899665"/>
          </a:xfrm>
        </p:spPr>
        <p:txBody>
          <a:bodyPr/>
          <a:lstStyle>
            <a:lvl1pPr>
              <a:defRPr>
                <a:solidFill>
                  <a:srgbClr val="000000"/>
                </a:solidFill>
              </a:defRPr>
            </a:lvl1pPr>
          </a:lstStyle>
          <a:p>
            <a:r>
              <a:rPr lang="en-US" dirty="0"/>
              <a:t>Click to edit Master title style</a:t>
            </a:r>
          </a:p>
        </p:txBody>
      </p:sp>
      <p:sp>
        <p:nvSpPr>
          <p:cNvPr id="7" name="Rectangle 6"/>
          <p:cNvSpPr/>
          <p:nvPr userDrawn="1"/>
        </p:nvSpPr>
        <p:spPr bwMode="auto">
          <a:xfrm>
            <a:off x="0" y="-1"/>
            <a:ext cx="12192000" cy="1366953"/>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descr="Icon_DataCen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661" y="201448"/>
            <a:ext cx="986057" cy="986196"/>
          </a:xfrm>
          <a:prstGeom prst="rect">
            <a:avLst/>
          </a:prstGeom>
        </p:spPr>
      </p:pic>
    </p:spTree>
    <p:extLst>
      <p:ext uri="{BB962C8B-B14F-4D97-AF65-F5344CB8AC3E}">
        <p14:creationId xmlns:p14="http://schemas.microsoft.com/office/powerpoint/2010/main" val="173470000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age - Modern Apps">
    <p:bg>
      <p:bgPr>
        <a:solidFill>
          <a:srgbClr val="FFFFFF"/>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2535582"/>
            <a:ext cx="11653458" cy="2056556"/>
          </a:xfrm>
        </p:spPr>
        <p:txBody>
          <a:bodyPr wrap="square">
            <a:spAutoFit/>
          </a:bodyPr>
          <a:lstStyle>
            <a:lvl1pPr>
              <a:defRPr>
                <a:solidFill>
                  <a:srgbClr val="68217A"/>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269240" y="1635916"/>
            <a:ext cx="11655840" cy="899665"/>
          </a:xfrm>
        </p:spPr>
        <p:txBody>
          <a:bodyPr/>
          <a:lstStyle>
            <a:lvl1pPr>
              <a:defRPr>
                <a:solidFill>
                  <a:srgbClr val="000000"/>
                </a:solidFill>
              </a:defRPr>
            </a:lvl1pPr>
          </a:lstStyle>
          <a:p>
            <a:r>
              <a:rPr lang="en-US" dirty="0"/>
              <a:t>Click to edit Master title style</a:t>
            </a:r>
          </a:p>
        </p:txBody>
      </p:sp>
      <p:sp>
        <p:nvSpPr>
          <p:cNvPr id="9" name="Rectangle 8"/>
          <p:cNvSpPr/>
          <p:nvPr userDrawn="1"/>
        </p:nvSpPr>
        <p:spPr bwMode="auto">
          <a:xfrm>
            <a:off x="0" y="-1"/>
            <a:ext cx="12192000" cy="1366953"/>
          </a:xfrm>
          <a:prstGeom prst="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661" y="201448"/>
            <a:ext cx="986057" cy="986196"/>
          </a:xfrm>
          <a:prstGeom prst="rect">
            <a:avLst/>
          </a:prstGeom>
        </p:spPr>
      </p:pic>
    </p:spTree>
    <p:extLst>
      <p:ext uri="{BB962C8B-B14F-4D97-AF65-F5344CB8AC3E}">
        <p14:creationId xmlns:p14="http://schemas.microsoft.com/office/powerpoint/2010/main" val="362005937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age - People-centric IT">
    <p:bg>
      <p:bgPr>
        <a:solidFill>
          <a:srgbClr val="FFFFFF"/>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2535582"/>
            <a:ext cx="11653458" cy="2056556"/>
          </a:xfrm>
        </p:spPr>
        <p:txBody>
          <a:bodyPr wrap="square">
            <a:spAutoFit/>
          </a:bodyPr>
          <a:lstStyle>
            <a:lvl1pPr>
              <a:defRPr>
                <a:solidFill>
                  <a:srgbClr val="442359"/>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269240" y="1635916"/>
            <a:ext cx="11655840" cy="899665"/>
          </a:xfrm>
        </p:spPr>
        <p:txBody>
          <a:bodyPr/>
          <a:lstStyle>
            <a:lvl1pPr>
              <a:defRPr>
                <a:solidFill>
                  <a:srgbClr val="000000"/>
                </a:solidFill>
              </a:defRPr>
            </a:lvl1pPr>
          </a:lstStyle>
          <a:p>
            <a:r>
              <a:rPr lang="en-US" dirty="0"/>
              <a:t>Click to edit Master title style</a:t>
            </a:r>
          </a:p>
        </p:txBody>
      </p:sp>
      <p:sp>
        <p:nvSpPr>
          <p:cNvPr id="8" name="Rectangle 7"/>
          <p:cNvSpPr/>
          <p:nvPr userDrawn="1"/>
        </p:nvSpPr>
        <p:spPr bwMode="auto">
          <a:xfrm>
            <a:off x="0" y="-1"/>
            <a:ext cx="12192000" cy="1366953"/>
          </a:xfrm>
          <a:prstGeom prst="rect">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661" y="201448"/>
            <a:ext cx="986057" cy="986196"/>
          </a:xfrm>
          <a:prstGeom prst="rect">
            <a:avLst/>
          </a:prstGeom>
        </p:spPr>
      </p:pic>
    </p:spTree>
    <p:extLst>
      <p:ext uri="{BB962C8B-B14F-4D97-AF65-F5344CB8AC3E}">
        <p14:creationId xmlns:p14="http://schemas.microsoft.com/office/powerpoint/2010/main" val="277814694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Page - Data Insights">
    <p:bg>
      <p:bgPr>
        <a:solidFill>
          <a:srgbClr val="FFFFFF"/>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2535582"/>
            <a:ext cx="11653458" cy="2056556"/>
          </a:xfrm>
        </p:spPr>
        <p:txBody>
          <a:bodyPr wrap="square">
            <a:spAutoFit/>
          </a:bodyPr>
          <a:lstStyle>
            <a:lvl1pPr>
              <a:defRPr>
                <a:solidFill>
                  <a:srgbClr val="0072C6"/>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269240" y="1635916"/>
            <a:ext cx="11655840" cy="899665"/>
          </a:xfrm>
        </p:spPr>
        <p:txBody>
          <a:bodyPr/>
          <a:lstStyle>
            <a:lvl1pPr>
              <a:defRPr>
                <a:solidFill>
                  <a:srgbClr val="000000"/>
                </a:solidFill>
              </a:defRPr>
            </a:lvl1pPr>
          </a:lstStyle>
          <a:p>
            <a:r>
              <a:rPr lang="en-US" dirty="0"/>
              <a:t>Click to edit Master title style</a:t>
            </a:r>
          </a:p>
        </p:txBody>
      </p:sp>
      <p:sp>
        <p:nvSpPr>
          <p:cNvPr id="9" name="Rectangle 8"/>
          <p:cNvSpPr/>
          <p:nvPr userDrawn="1"/>
        </p:nvSpPr>
        <p:spPr bwMode="auto">
          <a:xfrm>
            <a:off x="0" y="-1"/>
            <a:ext cx="12192000" cy="136695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661" y="201448"/>
            <a:ext cx="986057" cy="986196"/>
          </a:xfrm>
          <a:prstGeom prst="rect">
            <a:avLst/>
          </a:prstGeom>
        </p:spPr>
      </p:pic>
    </p:spTree>
    <p:extLst>
      <p:ext uri="{BB962C8B-B14F-4D97-AF65-F5344CB8AC3E}">
        <p14:creationId xmlns:p14="http://schemas.microsoft.com/office/powerpoint/2010/main" val="340084249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F570D-65D4-445B-9D36-0C3750E141A2}" type="datetimeFigureOut">
              <a:rPr lang="en-US" smtClean="0"/>
              <a:t>10/13/2016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27405837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Accent Color">
    <p:bg>
      <p:bgPr>
        <a:solidFill>
          <a:srgbClr val="00BC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63936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Accent Color - DataCenter">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671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Accent Color - Modern Apps">
    <p:bg>
      <p:bgPr>
        <a:solidFill>
          <a:srgbClr val="6821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39276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Accent Color - PCIT">
    <p:bg>
      <p:bgPr>
        <a:solidFill>
          <a:srgbClr val="4423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02450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Accent Color - Data Insights">
    <p:bg>
      <p:bgPr>
        <a:solidFill>
          <a:srgbClr val="0072C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47721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31781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498539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080020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022256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458734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9F570D-65D4-445B-9D36-0C3750E141A2}" type="datetimeFigureOut">
              <a:rPr lang="en-US" smtClean="0"/>
              <a:t>10/13/2016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38893511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690058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964867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048951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927652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426999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Slide Solid">
    <p:bg>
      <p:bgPr>
        <a:solidFill>
          <a:schemeClr val="bg1"/>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t="7402" b="7469"/>
          <a:stretch>
            <a:fillRect/>
          </a:stretch>
        </p:blipFill>
        <p:spPr bwMode="auto">
          <a:xfrm>
            <a:off x="0" y="-7783"/>
            <a:ext cx="12193557" cy="686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p:nvPr userDrawn="1"/>
        </p:nvSpPr>
        <p:spPr bwMode="auto">
          <a:xfrm>
            <a:off x="272352" y="291068"/>
            <a:ext cx="6271861" cy="6275864"/>
          </a:xfrm>
          <a:prstGeom prst="rect">
            <a:avLst/>
          </a:prstGeom>
          <a:solidFill>
            <a:srgbClr val="C00000">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85" tIns="143428" rIns="179285" bIns="143428"/>
          <a:lstStyle/>
          <a:p>
            <a:pPr marL="0" marR="0" lvl="0" indent="0" algn="ctr" defTabSz="914102" rtl="0" eaLnBrk="1" fontAlgn="auto" latinLnBrk="0" hangingPunct="1">
              <a:lnSpc>
                <a:spcPct val="90000"/>
              </a:lnSpc>
              <a:spcBef>
                <a:spcPts val="0"/>
              </a:spcBef>
              <a:spcAft>
                <a:spcPts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3776" y="470067"/>
            <a:ext cx="1279273" cy="28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9241" y="1428401"/>
            <a:ext cx="5378548" cy="879910"/>
          </a:xfrm>
          <a:prstGeom prst="rect">
            <a:avLst/>
          </a:prstGeom>
        </p:spPr>
        <p:txBody>
          <a:bodyPr/>
          <a:lstStyle>
            <a:lvl1pPr>
              <a:defRPr sz="5098" baseline="0">
                <a:solidFill>
                  <a:schemeClr val="bg1"/>
                </a:solidFill>
              </a:defRPr>
            </a:lvl1pPr>
          </a:lstStyle>
          <a:p>
            <a:r>
              <a:rPr lang="ru-RU"/>
              <a:t>Образец заголовка</a:t>
            </a:r>
            <a:endParaRPr lang="en-US" dirty="0"/>
          </a:p>
        </p:txBody>
      </p:sp>
      <p:sp>
        <p:nvSpPr>
          <p:cNvPr id="3" name="Subtitle 2"/>
          <p:cNvSpPr>
            <a:spLocks noGrp="1"/>
          </p:cNvSpPr>
          <p:nvPr>
            <p:ph type="subTitle" idx="1"/>
          </p:nvPr>
        </p:nvSpPr>
        <p:spPr>
          <a:xfrm>
            <a:off x="269302" y="4353453"/>
            <a:ext cx="5378486" cy="518091"/>
          </a:xfrm>
          <a:prstGeom prst="rect">
            <a:avLst/>
          </a:prstGeom>
        </p:spPr>
        <p:txBody>
          <a:bodyPr/>
          <a:lstStyle>
            <a:lvl1pPr marL="0" indent="0" algn="l">
              <a:lnSpc>
                <a:spcPts val="2647"/>
              </a:lnSpc>
              <a:buNone/>
              <a:defRPr sz="2157">
                <a:solidFill>
                  <a:schemeClr val="bg1"/>
                </a:solidFill>
                <a:latin typeface="+mj-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ru-RU"/>
              <a:t>Образец подзаголовка</a:t>
            </a:r>
            <a:endParaRPr lang="en-US" dirty="0"/>
          </a:p>
        </p:txBody>
      </p:sp>
      <p:sp>
        <p:nvSpPr>
          <p:cNvPr id="8" name="Text Placeholder 7"/>
          <p:cNvSpPr>
            <a:spLocks noGrp="1"/>
          </p:cNvSpPr>
          <p:nvPr>
            <p:ph type="body" sz="quarter" idx="10"/>
          </p:nvPr>
        </p:nvSpPr>
        <p:spPr>
          <a:xfrm>
            <a:off x="272352" y="2997067"/>
            <a:ext cx="5392555" cy="564835"/>
          </a:xfrm>
          <a:prstGeom prst="rect">
            <a:avLst/>
          </a:prstGeom>
        </p:spPr>
        <p:txBody>
          <a:bodyPr/>
          <a:lstStyle>
            <a:lvl1pPr marL="0" indent="0">
              <a:buNone/>
              <a:defRPr sz="2745" baseline="0">
                <a:solidFill>
                  <a:schemeClr val="bg1"/>
                </a:solidFill>
                <a:latin typeface="+mj-lt"/>
              </a:defRPr>
            </a:lvl1pPr>
            <a:lvl2pPr marL="336145" indent="0">
              <a:buNone/>
              <a:defRPr sz="1568">
                <a:solidFill>
                  <a:schemeClr val="bg1"/>
                </a:solidFill>
                <a:latin typeface="+mj-lt"/>
              </a:defRPr>
            </a:lvl2pPr>
            <a:lvl3pPr marL="560241" indent="0">
              <a:buNone/>
              <a:defRPr sz="1372">
                <a:solidFill>
                  <a:schemeClr val="bg1"/>
                </a:solidFill>
                <a:latin typeface="+mj-lt"/>
              </a:defRPr>
            </a:lvl3pPr>
            <a:lvl4pPr marL="784338" indent="0">
              <a:buNone/>
              <a:defRPr sz="1176">
                <a:solidFill>
                  <a:schemeClr val="bg1"/>
                </a:solidFill>
                <a:latin typeface="+mj-lt"/>
              </a:defRPr>
            </a:lvl4pPr>
            <a:lvl5pPr marL="1008435" indent="0">
              <a:buNone/>
              <a:defRPr sz="1176">
                <a:solidFill>
                  <a:schemeClr val="bg1"/>
                </a:solidFill>
                <a:latin typeface="+mj-lt"/>
              </a:defRPr>
            </a:lvl5pPr>
          </a:lstStyle>
          <a:p>
            <a:pPr lvl="0"/>
            <a:r>
              <a:rPr lang="ru-RU"/>
              <a:t>Образец текста</a:t>
            </a:r>
          </a:p>
        </p:txBody>
      </p:sp>
    </p:spTree>
    <p:extLst>
      <p:ext uri="{BB962C8B-B14F-4D97-AF65-F5344CB8AC3E}">
        <p14:creationId xmlns:p14="http://schemas.microsoft.com/office/powerpoint/2010/main" val="2972932158"/>
      </p:ext>
    </p:extLst>
  </p:cSld>
  <p:clrMapOvr>
    <a:masterClrMapping/>
  </p:clrMapOvr>
  <p:transition spd="med" advClick="0" advTm="200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Title Only">
    <p:bg>
      <p:bgPr>
        <a:solidFill>
          <a:srgbClr val="C00000"/>
        </a:solidFill>
        <a:effectLst/>
      </p:bgPr>
    </p:bg>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8153" y="3382305"/>
            <a:ext cx="596061" cy="5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68927" y="286381"/>
            <a:ext cx="11653523" cy="927940"/>
          </a:xfrm>
          <a:prstGeom prst="rect">
            <a:avLst/>
          </a:prstGeom>
        </p:spPr>
        <p:txBody>
          <a:bodyPr lIns="146304" tIns="91440" rIns="146304" bIns="91440"/>
          <a:lstStyle>
            <a:lvl1pPr algn="l">
              <a:defRPr>
                <a:gradFill>
                  <a:gsLst>
                    <a:gs pos="2917">
                      <a:schemeClr val="bg1"/>
                    </a:gs>
                    <a:gs pos="100000">
                      <a:schemeClr val="bg1"/>
                    </a:gs>
                  </a:gsLst>
                  <a:lin ang="5400000" scaled="0"/>
                </a:gradFill>
              </a:defRPr>
            </a:lvl1pPr>
          </a:lstStyle>
          <a:p>
            <a:r>
              <a:rPr lang="en-US" dirty="0"/>
              <a:t>Click to edit Master title style</a:t>
            </a:r>
          </a:p>
        </p:txBody>
      </p:sp>
      <p:sp>
        <p:nvSpPr>
          <p:cNvPr id="10" name="Title"/>
          <p:cNvSpPr>
            <a:spLocks noGrp="1"/>
          </p:cNvSpPr>
          <p:nvPr>
            <p:ph type="body" sz="quarter" idx="10"/>
          </p:nvPr>
        </p:nvSpPr>
        <p:spPr>
          <a:xfrm>
            <a:off x="269239" y="2084173"/>
            <a:ext cx="9860673" cy="4692310"/>
          </a:xfrm>
          <a:prstGeom prst="rect">
            <a:avLst/>
          </a:prstGeom>
        </p:spPr>
        <p:txBody>
          <a:bodyPr/>
          <a:lstStyle>
            <a:lvl1pPr marL="0" indent="0">
              <a:buNone/>
              <a:defRPr sz="16273">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ru-RU"/>
              <a:t>Образец текста</a:t>
            </a:r>
          </a:p>
        </p:txBody>
      </p:sp>
    </p:spTree>
    <p:extLst>
      <p:ext uri="{BB962C8B-B14F-4D97-AF65-F5344CB8AC3E}">
        <p14:creationId xmlns:p14="http://schemas.microsoft.com/office/powerpoint/2010/main" val="3760864014"/>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_Data Insights Title">
    <p:spTree>
      <p:nvGrpSpPr>
        <p:cNvPr id="1" name=""/>
        <p:cNvGrpSpPr/>
        <p:nvPr/>
      </p:nvGrpSpPr>
      <p:grpSpPr>
        <a:xfrm>
          <a:off x="0" y="0"/>
          <a:ext cx="0" cy="0"/>
          <a:chOff x="0" y="0"/>
          <a:chExt cx="0" cy="0"/>
        </a:xfrm>
      </p:grpSpPr>
      <p:sp>
        <p:nvSpPr>
          <p:cNvPr id="2" name="Title 1"/>
          <p:cNvSpPr>
            <a:spLocks noGrp="1"/>
          </p:cNvSpPr>
          <p:nvPr>
            <p:ph type="ctrTitle"/>
          </p:nvPr>
        </p:nvSpPr>
        <p:spPr>
          <a:xfrm>
            <a:off x="269239" y="2031021"/>
            <a:ext cx="10258286" cy="1686801"/>
          </a:xfrm>
          <a:prstGeom prst="rect">
            <a:avLst/>
          </a:prstGeom>
        </p:spPr>
        <p:txBody>
          <a:bodyPr lIns="146304" tIns="91440" rIns="146304" bIns="91440"/>
          <a:lstStyle>
            <a:lvl1pPr algn="l">
              <a:defRPr sz="5882">
                <a:gradFill>
                  <a:gsLst>
                    <a:gs pos="0">
                      <a:srgbClr val="FFFFFF"/>
                    </a:gs>
                    <a:gs pos="100000">
                      <a:srgbClr val="FFFFFF"/>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4247518243"/>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gray">
      <p:bgPr>
        <a:solidFill>
          <a:schemeClr val="bg1"/>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1" t="15845"/>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69239" y="1780866"/>
            <a:ext cx="7171399" cy="479696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268927" rIns="44821" bIns="44821" numCol="1" spcCol="0" rtlCol="0" fromWordArt="0" anchor="t" anchorCtr="0" forceAA="0" compatLnSpc="1">
            <a:prstTxWarp prst="textNoShape">
              <a:avLst/>
            </a:prstTxWarp>
            <a:noAutofit/>
          </a:bodyPr>
          <a:lstStyle/>
          <a:p>
            <a:pPr defTabSz="896091" fontAlgn="base">
              <a:lnSpc>
                <a:spcPct val="75000"/>
              </a:lnSpc>
              <a:spcBef>
                <a:spcPct val="0"/>
              </a:spcBef>
              <a:spcAft>
                <a:spcPct val="0"/>
              </a:spcAft>
            </a:pPr>
            <a:endParaRPr lang="en-US" sz="5294" spc="-98"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550" y="4954759"/>
            <a:ext cx="7155138" cy="1614104"/>
          </a:xfrm>
          <a:noFill/>
        </p:spPr>
        <p:txBody>
          <a:bodyPr lIns="182880" tIns="146304" rIns="182880" bIns="146304">
            <a:noAutofit/>
          </a:bodyPr>
          <a:lstStyle>
            <a:lvl1pPr marL="0" indent="0">
              <a:spcBef>
                <a:spcPts val="0"/>
              </a:spcBef>
              <a:buNone/>
              <a:defRPr sz="2745" spc="0" baseline="0">
                <a:gradFill>
                  <a:gsLst>
                    <a:gs pos="1250">
                      <a:schemeClr val="bg1"/>
                    </a:gs>
                    <a:gs pos="99000">
                      <a:schemeClr val="bg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302" y="1780866"/>
            <a:ext cx="7171336" cy="3182859"/>
          </a:xfrm>
          <a:noFill/>
        </p:spPr>
        <p:txBody>
          <a:bodyPr lIns="146304" tIns="146304" rIns="45720" bIns="146304" anchor="t" anchorCtr="0"/>
          <a:lstStyle>
            <a:lvl1pPr>
              <a:defRPr sz="5882" spc="-98" baseline="0">
                <a:gradFill>
                  <a:gsLst>
                    <a:gs pos="1250">
                      <a:schemeClr val="bg1"/>
                    </a:gs>
                    <a:gs pos="99000">
                      <a:schemeClr val="bg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239" y="286889"/>
            <a:ext cx="1493765" cy="1493977"/>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48909" y="5877063"/>
            <a:ext cx="1908330" cy="702066"/>
          </a:xfrm>
          <a:prstGeom prst="rect">
            <a:avLst/>
          </a:prstGeom>
        </p:spPr>
      </p:pic>
    </p:spTree>
    <p:extLst>
      <p:ext uri="{BB962C8B-B14F-4D97-AF65-F5344CB8AC3E}">
        <p14:creationId xmlns:p14="http://schemas.microsoft.com/office/powerpoint/2010/main" val="720056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269240" y="1780866"/>
            <a:ext cx="7171427" cy="479696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268927" rIns="44821" bIns="44821" numCol="1" spcCol="0" rtlCol="0" fromWordArt="0" anchor="t" anchorCtr="0" forceAA="0" compatLnSpc="1">
            <a:prstTxWarp prst="textNoShape">
              <a:avLst/>
            </a:prstTxWarp>
            <a:noAutofit/>
          </a:bodyPr>
          <a:lstStyle/>
          <a:p>
            <a:pPr defTabSz="896091" fontAlgn="base">
              <a:lnSpc>
                <a:spcPct val="75000"/>
              </a:lnSpc>
              <a:spcBef>
                <a:spcPct val="0"/>
              </a:spcBef>
              <a:spcAft>
                <a:spcPct val="0"/>
              </a:spcAft>
            </a:pPr>
            <a:endParaRPr lang="en-US" sz="5294" spc="-98"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551" y="4954759"/>
            <a:ext cx="7155138" cy="1614104"/>
          </a:xfrm>
          <a:noFill/>
        </p:spPr>
        <p:txBody>
          <a:bodyPr lIns="182880" tIns="146304" rIns="182880" bIns="146304">
            <a:noAutofit/>
          </a:bodyPr>
          <a:lstStyle>
            <a:lvl1pPr marL="0" indent="0">
              <a:spcBef>
                <a:spcPts val="0"/>
              </a:spcBef>
              <a:buNone/>
              <a:defRPr sz="2745" spc="0" baseline="0">
                <a:gradFill>
                  <a:gsLst>
                    <a:gs pos="1250">
                      <a:schemeClr val="bg1"/>
                    </a:gs>
                    <a:gs pos="99000">
                      <a:schemeClr val="bg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302" y="1780866"/>
            <a:ext cx="7171336" cy="3182859"/>
          </a:xfrm>
          <a:noFill/>
        </p:spPr>
        <p:txBody>
          <a:bodyPr lIns="146304" tIns="146304" rIns="45720" bIns="146304" anchor="t" anchorCtr="0"/>
          <a:lstStyle>
            <a:lvl1pPr>
              <a:defRPr sz="5882" spc="-98" baseline="0">
                <a:gradFill>
                  <a:gsLst>
                    <a:gs pos="1250">
                      <a:schemeClr val="bg1"/>
                    </a:gs>
                    <a:gs pos="99000">
                      <a:schemeClr val="bg1"/>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239" y="286889"/>
            <a:ext cx="1493765" cy="149397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10048909" y="5870063"/>
            <a:ext cx="1908330" cy="701882"/>
          </a:xfrm>
          <a:prstGeom prst="rect">
            <a:avLst/>
          </a:prstGeom>
        </p:spPr>
      </p:pic>
    </p:spTree>
    <p:extLst>
      <p:ext uri="{BB962C8B-B14F-4D97-AF65-F5344CB8AC3E}">
        <p14:creationId xmlns:p14="http://schemas.microsoft.com/office/powerpoint/2010/main" val="17938219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9F570D-65D4-445B-9D36-0C3750E141A2}" type="datetimeFigureOut">
              <a:rPr lang="en-US" smtClean="0"/>
              <a:t>10/13/2016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82A51-DB81-467F-8905-99751B47AE81}" type="slidenum">
              <a:rPr lang="en-US" smtClean="0"/>
              <a:t>‹#›</a:t>
            </a:fld>
            <a:endParaRPr lang="en-US"/>
          </a:p>
        </p:txBody>
      </p:sp>
    </p:spTree>
    <p:extLst>
      <p:ext uri="{BB962C8B-B14F-4D97-AF65-F5344CB8AC3E}">
        <p14:creationId xmlns:p14="http://schemas.microsoft.com/office/powerpoint/2010/main" val="25676688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em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87621"/>
            <a:ext cx="9860673" cy="1793104"/>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Speaker Name</a:t>
            </a:r>
          </a:p>
        </p:txBody>
      </p:sp>
      <p:sp>
        <p:nvSpPr>
          <p:cNvPr id="7" name="Title 1"/>
          <p:cNvSpPr txBox="1">
            <a:spLocks/>
          </p:cNvSpPr>
          <p:nvPr userDrawn="1"/>
        </p:nvSpPr>
        <p:spPr>
          <a:xfrm>
            <a:off x="269241" y="520953"/>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r>
              <a:rPr lang="en-US" sz="5294" dirty="0"/>
              <a:t>Demo</a:t>
            </a:r>
          </a:p>
        </p:txBody>
      </p:sp>
    </p:spTree>
    <p:extLst>
      <p:ext uri="{BB962C8B-B14F-4D97-AF65-F5344CB8AC3E}">
        <p14:creationId xmlns:p14="http://schemas.microsoft.com/office/powerpoint/2010/main" val="2089968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Vide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79282"/>
            <a:ext cx="10132671" cy="1801443"/>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Video title</a:t>
            </a:r>
          </a:p>
        </p:txBody>
      </p:sp>
      <p:sp>
        <p:nvSpPr>
          <p:cNvPr id="7" name="Title 1"/>
          <p:cNvSpPr txBox="1">
            <a:spLocks/>
          </p:cNvSpPr>
          <p:nvPr userDrawn="1"/>
        </p:nvSpPr>
        <p:spPr>
          <a:xfrm>
            <a:off x="269241" y="512614"/>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r>
              <a:rPr lang="en-US" sz="5294" dirty="0"/>
              <a:t>Video</a:t>
            </a:r>
          </a:p>
        </p:txBody>
      </p:sp>
    </p:spTree>
    <p:extLst>
      <p:ext uri="{BB962C8B-B14F-4D97-AF65-F5344CB8AC3E}">
        <p14:creationId xmlns:p14="http://schemas.microsoft.com/office/powerpoint/2010/main" val="3184831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86048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054125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088158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972573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68818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6">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203362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bg2"/>
                    </a:gs>
                    <a:gs pos="99000">
                      <a:schemeClr val="bg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8553637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61154167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F570D-65D4-445B-9D36-0C3750E141A2}" type="datetimeFigureOut">
              <a:rPr lang="en-US" smtClean="0"/>
              <a:t>10/13/2016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082A51-DB81-467F-8905-99751B47AE81}" type="slidenum">
              <a:rPr lang="en-US" smtClean="0"/>
              <a:t>‹#›</a:t>
            </a:fld>
            <a:endParaRPr lang="en-US"/>
          </a:p>
        </p:txBody>
      </p:sp>
    </p:spTree>
    <p:extLst>
      <p:ext uri="{BB962C8B-B14F-4D97-AF65-F5344CB8AC3E}">
        <p14:creationId xmlns:p14="http://schemas.microsoft.com/office/powerpoint/2010/main" val="13309564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7" name="Footer Placeholder 2"/>
          <p:cNvSpPr>
            <a:spLocks noGrp="1"/>
          </p:cNvSpPr>
          <p:nvPr>
            <p:ph type="ftr" sz="quarter" idx="3"/>
          </p:nvPr>
        </p:nvSpPr>
        <p:spPr>
          <a:xfrm>
            <a:off x="448212" y="6437742"/>
            <a:ext cx="3859607" cy="133860"/>
          </a:xfrm>
          <a:prstGeom prst="rect">
            <a:avLst/>
          </a:prstGeom>
        </p:spPr>
        <p:txBody>
          <a:bodyPr vert="horz" lIns="0" tIns="0" rIns="91440" bIns="0" rtlCol="0" anchor="ctr"/>
          <a:lstStyle>
            <a:lvl1pPr marL="0" algn="l" defTabSz="914367" rtl="0" eaLnBrk="1" fontAlgn="auto" latinLnBrk="0" hangingPunct="1">
              <a:spcBef>
                <a:spcPts val="0"/>
              </a:spcBef>
              <a:spcAft>
                <a:spcPts val="0"/>
              </a:spcAft>
              <a:defRPr lang="en-US" sz="882" kern="1200">
                <a:solidFill>
                  <a:srgbClr val="FFFFFF"/>
                </a:solidFill>
                <a:latin typeface="+mn-lt"/>
                <a:ea typeface="+mn-ea"/>
                <a:cs typeface="+mn-cs"/>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ru-RU" sz="882" b="0" i="0" u="none" strike="noStrike" kern="1200" cap="none" spc="0" normalizeH="0" baseline="0" noProof="0">
              <a:ln>
                <a:noFill/>
              </a:ln>
              <a:solidFill>
                <a:srgbClr val="FFFFFF"/>
              </a:solidFill>
              <a:effectLst/>
              <a:uLnTx/>
              <a:uFillTx/>
              <a:latin typeface="Segoe UI"/>
              <a:ea typeface="+mn-ea"/>
              <a:cs typeface="+mn-cs"/>
            </a:endParaRPr>
          </a:p>
        </p:txBody>
      </p:sp>
      <p:sp>
        <p:nvSpPr>
          <p:cNvPr id="8" name="Slide Number Placeholder 4"/>
          <p:cNvSpPr>
            <a:spLocks noGrp="1"/>
          </p:cNvSpPr>
          <p:nvPr>
            <p:ph type="sldNum" sz="quarter" idx="4"/>
          </p:nvPr>
        </p:nvSpPr>
        <p:spPr>
          <a:xfrm>
            <a:off x="11367165" y="6437742"/>
            <a:ext cx="555597" cy="133860"/>
          </a:xfrm>
          <a:prstGeom prst="rect">
            <a:avLst/>
          </a:prstGeom>
        </p:spPr>
        <p:txBody>
          <a:bodyPr vert="horz" lIns="91440" tIns="0" rIns="0" bIns="0" rtlCol="0" anchor="ctr"/>
          <a:lstStyle>
            <a:lvl1pPr algn="r" defTabSz="914367" fontAlgn="auto">
              <a:spcBef>
                <a:spcPts val="0"/>
              </a:spcBef>
              <a:spcAft>
                <a:spcPts val="0"/>
              </a:spcAft>
              <a:defRPr lang="en-US" sz="882" b="0" kern="1200">
                <a:solidFill>
                  <a:srgbClr val="FFFFFF"/>
                </a:solidFill>
                <a:latin typeface="+mn-lt"/>
                <a:ea typeface="+mn-ea"/>
                <a:cs typeface="+mn-cs"/>
              </a:defRPr>
            </a:lvl1pPr>
          </a:lstStyle>
          <a:p>
            <a:pPr marL="0" marR="0" lvl="0" indent="0" algn="r" defTabSz="914367" rtl="0" eaLnBrk="1" fontAlgn="auto" latinLnBrk="0" hangingPunct="1">
              <a:lnSpc>
                <a:spcPct val="100000"/>
              </a:lnSpc>
              <a:spcBef>
                <a:spcPts val="0"/>
              </a:spcBef>
              <a:spcAft>
                <a:spcPts val="0"/>
              </a:spcAft>
              <a:buClrTx/>
              <a:buSzTx/>
              <a:buFontTx/>
              <a:buNone/>
              <a:tabLst/>
              <a:defRPr/>
            </a:pPr>
            <a:fld id="{BA160685-2834-4F2A-B35D-D0E52D735E66}" type="slidenum">
              <a:rPr kumimoji="0" lang="ru-RU" sz="882"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ru-RU" sz="882"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9821841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fade/>
  </p:transition>
  <p:hf hdr="0" ftr="0" dt="0"/>
  <p:txStyles>
    <p:titleStyle>
      <a:lvl1pPr algn="ctr" rtl="0" eaLnBrk="0" fontAlgn="base" hangingPunct="0">
        <a:spcBef>
          <a:spcPct val="0"/>
        </a:spcBef>
        <a:spcAft>
          <a:spcPct val="0"/>
        </a:spcAft>
        <a:defRPr sz="4313" kern="1200">
          <a:solidFill>
            <a:schemeClr val="tx1"/>
          </a:solidFill>
          <a:latin typeface="+mj-lt"/>
          <a:ea typeface="+mj-ea"/>
          <a:cs typeface="+mj-cs"/>
        </a:defRPr>
      </a:lvl1pPr>
      <a:lvl2pPr algn="ctr" rtl="0" eaLnBrk="0" fontAlgn="base" hangingPunct="0">
        <a:spcBef>
          <a:spcPct val="0"/>
        </a:spcBef>
        <a:spcAft>
          <a:spcPct val="0"/>
        </a:spcAft>
        <a:defRPr sz="4313">
          <a:solidFill>
            <a:schemeClr val="tx1"/>
          </a:solidFill>
          <a:latin typeface="Segoe UI Light"/>
        </a:defRPr>
      </a:lvl2pPr>
      <a:lvl3pPr algn="ctr" rtl="0" eaLnBrk="0" fontAlgn="base" hangingPunct="0">
        <a:spcBef>
          <a:spcPct val="0"/>
        </a:spcBef>
        <a:spcAft>
          <a:spcPct val="0"/>
        </a:spcAft>
        <a:defRPr sz="4313">
          <a:solidFill>
            <a:schemeClr val="tx1"/>
          </a:solidFill>
          <a:latin typeface="Segoe UI Light"/>
        </a:defRPr>
      </a:lvl3pPr>
      <a:lvl4pPr algn="ctr" rtl="0" eaLnBrk="0" fontAlgn="base" hangingPunct="0">
        <a:spcBef>
          <a:spcPct val="0"/>
        </a:spcBef>
        <a:spcAft>
          <a:spcPct val="0"/>
        </a:spcAft>
        <a:defRPr sz="4313">
          <a:solidFill>
            <a:schemeClr val="tx1"/>
          </a:solidFill>
          <a:latin typeface="Segoe UI Light"/>
        </a:defRPr>
      </a:lvl4pPr>
      <a:lvl5pPr algn="ctr" rtl="0" eaLnBrk="0" fontAlgn="base" hangingPunct="0">
        <a:spcBef>
          <a:spcPct val="0"/>
        </a:spcBef>
        <a:spcAft>
          <a:spcPct val="0"/>
        </a:spcAft>
        <a:defRPr sz="4313">
          <a:solidFill>
            <a:schemeClr val="tx1"/>
          </a:solidFill>
          <a:latin typeface="Segoe UI Light"/>
        </a:defRPr>
      </a:lvl5pPr>
      <a:lvl6pPr marL="448193" algn="ctr" rtl="0" fontAlgn="base">
        <a:spcBef>
          <a:spcPct val="0"/>
        </a:spcBef>
        <a:spcAft>
          <a:spcPct val="0"/>
        </a:spcAft>
        <a:defRPr sz="4313">
          <a:solidFill>
            <a:schemeClr val="tx1"/>
          </a:solidFill>
          <a:latin typeface="Segoe UI Light"/>
        </a:defRPr>
      </a:lvl6pPr>
      <a:lvl7pPr marL="896386" algn="ctr" rtl="0" fontAlgn="base">
        <a:spcBef>
          <a:spcPct val="0"/>
        </a:spcBef>
        <a:spcAft>
          <a:spcPct val="0"/>
        </a:spcAft>
        <a:defRPr sz="4313">
          <a:solidFill>
            <a:schemeClr val="tx1"/>
          </a:solidFill>
          <a:latin typeface="Segoe UI Light"/>
        </a:defRPr>
      </a:lvl7pPr>
      <a:lvl8pPr marL="1344579" algn="ctr" rtl="0" fontAlgn="base">
        <a:spcBef>
          <a:spcPct val="0"/>
        </a:spcBef>
        <a:spcAft>
          <a:spcPct val="0"/>
        </a:spcAft>
        <a:defRPr sz="4313">
          <a:solidFill>
            <a:schemeClr val="tx1"/>
          </a:solidFill>
          <a:latin typeface="Segoe UI Light"/>
        </a:defRPr>
      </a:lvl8pPr>
      <a:lvl9pPr marL="1792773" algn="ctr" rtl="0" fontAlgn="base">
        <a:spcBef>
          <a:spcPct val="0"/>
        </a:spcBef>
        <a:spcAft>
          <a:spcPct val="0"/>
        </a:spcAft>
        <a:defRPr sz="4313">
          <a:solidFill>
            <a:schemeClr val="tx1"/>
          </a:solidFill>
          <a:latin typeface="Segoe UI Light"/>
        </a:defRPr>
      </a:lvl9pPr>
    </p:titleStyle>
    <p:bodyStyle>
      <a:lvl1pPr marL="336145" indent="-336145" algn="l" rtl="0" eaLnBrk="0" fontAlgn="base" hangingPunct="0">
        <a:spcBef>
          <a:spcPct val="20000"/>
        </a:spcBef>
        <a:spcAft>
          <a:spcPct val="0"/>
        </a:spcAft>
        <a:buFont typeface="Arial" pitchFamily="34" charset="0"/>
        <a:buChar char="•"/>
        <a:defRPr sz="3137" kern="1200">
          <a:solidFill>
            <a:schemeClr val="tx1"/>
          </a:solidFill>
          <a:latin typeface="+mn-lt"/>
          <a:ea typeface="+mn-ea"/>
          <a:cs typeface="+mn-cs"/>
        </a:defRPr>
      </a:lvl1pPr>
      <a:lvl2pPr marL="728314" indent="-280121" algn="l" rtl="0" eaLnBrk="0" fontAlgn="base" hangingPunct="0">
        <a:spcBef>
          <a:spcPct val="20000"/>
        </a:spcBef>
        <a:spcAft>
          <a:spcPct val="0"/>
        </a:spcAft>
        <a:buFont typeface="Arial" pitchFamily="34" charset="0"/>
        <a:buChar char="–"/>
        <a:defRPr sz="2745" kern="1200">
          <a:solidFill>
            <a:schemeClr val="tx1"/>
          </a:solidFill>
          <a:latin typeface="+mn-lt"/>
          <a:ea typeface="+mn-ea"/>
          <a:cs typeface="+mn-cs"/>
        </a:defRPr>
      </a:lvl2pPr>
      <a:lvl3pPr marL="1120483" indent="-224097" algn="l" rtl="0" eaLnBrk="0" fontAlgn="base" hangingPunct="0">
        <a:spcBef>
          <a:spcPct val="20000"/>
        </a:spcBef>
        <a:spcAft>
          <a:spcPct val="0"/>
        </a:spcAft>
        <a:buFont typeface="Arial" pitchFamily="34" charset="0"/>
        <a:buChar char="•"/>
        <a:defRPr sz="2353" kern="1200">
          <a:solidFill>
            <a:schemeClr val="tx1"/>
          </a:solidFill>
          <a:latin typeface="+mn-lt"/>
          <a:ea typeface="+mn-ea"/>
          <a:cs typeface="+mn-cs"/>
        </a:defRPr>
      </a:lvl3pPr>
      <a:lvl4pPr marL="1568676" indent="-224097" algn="l" rtl="0" eaLnBrk="0" fontAlgn="base" hangingPunct="0">
        <a:spcBef>
          <a:spcPct val="20000"/>
        </a:spcBef>
        <a:spcAft>
          <a:spcPct val="0"/>
        </a:spcAft>
        <a:buFont typeface="Arial" pitchFamily="34" charset="0"/>
        <a:buChar char="–"/>
        <a:defRPr sz="1961" kern="1200">
          <a:solidFill>
            <a:schemeClr val="tx1"/>
          </a:solidFill>
          <a:latin typeface="+mn-lt"/>
          <a:ea typeface="+mn-ea"/>
          <a:cs typeface="+mn-cs"/>
        </a:defRPr>
      </a:lvl4pPr>
      <a:lvl5pPr marL="2016869" indent="-224097" algn="l" rtl="0" eaLnBrk="0" fontAlgn="base" hangingPunct="0">
        <a:spcBef>
          <a:spcPct val="20000"/>
        </a:spcBef>
        <a:spcAft>
          <a:spcPct val="0"/>
        </a:spcAft>
        <a:buFont typeface="Arial" pitchFamily="34" charset="0"/>
        <a:buChar char="»"/>
        <a:defRPr sz="1961" kern="1200">
          <a:solidFill>
            <a:schemeClr val="tx1"/>
          </a:solidFill>
          <a:latin typeface="+mn-lt"/>
          <a:ea typeface="+mn-ea"/>
          <a:cs typeface="+mn-cs"/>
        </a:defRPr>
      </a:lvl5pPr>
      <a:lvl6pPr marL="2465062"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3256"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1449"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9642"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4"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0"/>
          <a:stretch>
            <a:fillRect/>
          </a:stretch>
        </p:blipFill>
        <p:spPr>
          <a:xfrm rot="5400000">
            <a:off x="9208748" y="2991036"/>
            <a:ext cx="6858623" cy="876557"/>
          </a:xfrm>
          <a:prstGeom prst="rect">
            <a:avLst/>
          </a:prstGeom>
        </p:spPr>
      </p:pic>
    </p:spTree>
    <p:extLst>
      <p:ext uri="{BB962C8B-B14F-4D97-AF65-F5344CB8AC3E}">
        <p14:creationId xmlns:p14="http://schemas.microsoft.com/office/powerpoint/2010/main" val="150459999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Lst>
  <p:transition>
    <p:fade/>
  </p:transition>
  <p:txStyles>
    <p:titleStyle>
      <a:lvl1pPr algn="l" defTabSz="913841" rtl="0" eaLnBrk="1" latinLnBrk="0" hangingPunct="1">
        <a:lnSpc>
          <a:spcPct val="90000"/>
        </a:lnSpc>
        <a:spcBef>
          <a:spcPct val="0"/>
        </a:spcBef>
        <a:buNone/>
        <a:defRPr lang="en-US" sz="470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5951" marR="0" indent="-335951" algn="l" defTabSz="913841" rtl="0" eaLnBrk="1" fontAlgn="auto" latinLnBrk="0" hangingPunct="1">
        <a:lnSpc>
          <a:spcPct val="90000"/>
        </a:lnSpc>
        <a:spcBef>
          <a:spcPct val="20000"/>
        </a:spcBef>
        <a:spcAft>
          <a:spcPts val="0"/>
        </a:spcAft>
        <a:buClrTx/>
        <a:buSzPct val="90000"/>
        <a:buFont typeface="Arial" pitchFamily="34" charset="0"/>
        <a:buChar char="•"/>
        <a:tabLst/>
        <a:defRPr sz="3918" kern="1200" spc="0" baseline="0">
          <a:gradFill>
            <a:gsLst>
              <a:gs pos="1250">
                <a:schemeClr val="tx1"/>
              </a:gs>
              <a:gs pos="100000">
                <a:schemeClr val="tx1"/>
              </a:gs>
            </a:gsLst>
            <a:lin ang="5400000" scaled="0"/>
          </a:gradFill>
          <a:latin typeface="+mj-lt"/>
          <a:ea typeface="+mn-ea"/>
          <a:cs typeface="+mn-cs"/>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3841" rtl="0" eaLnBrk="1" latinLnBrk="0" hangingPunct="1">
        <a:defRPr sz="1765" kern="1200">
          <a:solidFill>
            <a:schemeClr val="tx1"/>
          </a:solidFill>
          <a:latin typeface="+mn-lt"/>
          <a:ea typeface="+mn-ea"/>
          <a:cs typeface="+mn-cs"/>
        </a:defRPr>
      </a:lvl1pPr>
      <a:lvl2pPr marL="456919" algn="l" defTabSz="913841" rtl="0" eaLnBrk="1" latinLnBrk="0" hangingPunct="1">
        <a:defRPr sz="1765" kern="1200">
          <a:solidFill>
            <a:schemeClr val="tx1"/>
          </a:solidFill>
          <a:latin typeface="+mn-lt"/>
          <a:ea typeface="+mn-ea"/>
          <a:cs typeface="+mn-cs"/>
        </a:defRPr>
      </a:lvl2pPr>
      <a:lvl3pPr marL="913841" algn="l" defTabSz="913841" rtl="0" eaLnBrk="1" latinLnBrk="0" hangingPunct="1">
        <a:defRPr sz="1765" kern="1200">
          <a:solidFill>
            <a:schemeClr val="tx1"/>
          </a:solidFill>
          <a:latin typeface="+mn-lt"/>
          <a:ea typeface="+mn-ea"/>
          <a:cs typeface="+mn-cs"/>
        </a:defRPr>
      </a:lvl3pPr>
      <a:lvl4pPr marL="1370760" algn="l" defTabSz="913841" rtl="0" eaLnBrk="1" latinLnBrk="0" hangingPunct="1">
        <a:defRPr sz="1765" kern="1200">
          <a:solidFill>
            <a:schemeClr val="tx1"/>
          </a:solidFill>
          <a:latin typeface="+mn-lt"/>
          <a:ea typeface="+mn-ea"/>
          <a:cs typeface="+mn-cs"/>
        </a:defRPr>
      </a:lvl4pPr>
      <a:lvl5pPr marL="1827681" algn="l" defTabSz="913841" rtl="0" eaLnBrk="1" latinLnBrk="0" hangingPunct="1">
        <a:defRPr sz="1765" kern="1200">
          <a:solidFill>
            <a:schemeClr val="tx1"/>
          </a:solidFill>
          <a:latin typeface="+mn-lt"/>
          <a:ea typeface="+mn-ea"/>
          <a:cs typeface="+mn-cs"/>
        </a:defRPr>
      </a:lvl5pPr>
      <a:lvl6pPr marL="2284601" algn="l" defTabSz="913841" rtl="0" eaLnBrk="1" latinLnBrk="0" hangingPunct="1">
        <a:defRPr sz="1765" kern="1200">
          <a:solidFill>
            <a:schemeClr val="tx1"/>
          </a:solidFill>
          <a:latin typeface="+mn-lt"/>
          <a:ea typeface="+mn-ea"/>
          <a:cs typeface="+mn-cs"/>
        </a:defRPr>
      </a:lvl6pPr>
      <a:lvl7pPr marL="2741522" algn="l" defTabSz="913841" rtl="0" eaLnBrk="1" latinLnBrk="0" hangingPunct="1">
        <a:defRPr sz="1765" kern="1200">
          <a:solidFill>
            <a:schemeClr val="tx1"/>
          </a:solidFill>
          <a:latin typeface="+mn-lt"/>
          <a:ea typeface="+mn-ea"/>
          <a:cs typeface="+mn-cs"/>
        </a:defRPr>
      </a:lvl7pPr>
      <a:lvl8pPr marL="3198440" algn="l" defTabSz="913841" rtl="0" eaLnBrk="1" latinLnBrk="0" hangingPunct="1">
        <a:defRPr sz="1765" kern="1200">
          <a:solidFill>
            <a:schemeClr val="tx1"/>
          </a:solidFill>
          <a:latin typeface="+mn-lt"/>
          <a:ea typeface="+mn-ea"/>
          <a:cs typeface="+mn-cs"/>
        </a:defRPr>
      </a:lvl8pPr>
      <a:lvl9pPr marL="3655363" algn="l" defTabSz="913841"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1">
          <p15:clr>
            <a:srgbClr val="5ACBF0"/>
          </p15:clr>
        </p15:guide>
        <p15:guide id="2" pos="176">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94">
          <p15:clr>
            <a:srgbClr val="C35EA4"/>
          </p15:clr>
        </p15:guide>
        <p15:guide id="17" pos="7565">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8">
          <p15:clr>
            <a:srgbClr val="C35EA4"/>
          </p15:clr>
        </p15:guide>
        <p15:guide id="26" orient="horz" pos="4123">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0402358"/>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485992"/>
            <a:ext cx="12192000" cy="372008"/>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2"/>
          <p:cNvSpPr txBox="1">
            <a:spLocks/>
          </p:cNvSpPr>
          <p:nvPr userDrawn="1"/>
        </p:nvSpPr>
        <p:spPr>
          <a:xfrm>
            <a:off x="2" y="6485993"/>
            <a:ext cx="2286000" cy="372007"/>
          </a:xfrm>
          <a:prstGeom prst="rect">
            <a:avLst/>
          </a:prstGeom>
        </p:spPr>
        <p:txBody>
          <a:bodyPr lIns="373290" tIns="37328" rIns="74658" bIns="37328"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784" dirty="0">
                <a:solidFill>
                  <a:srgbClr val="000000">
                    <a:lumMod val="50000"/>
                    <a:lumOff val="50000"/>
                  </a:srgbClr>
                </a:solidFill>
                <a:ea typeface="Segoe UI" pitchFamily="34" charset="0"/>
                <a:cs typeface="Segoe UI" pitchFamily="34" charset="0"/>
              </a:rPr>
              <a:t>EPG | MICROSOFT CONFIDENTIAL</a:t>
            </a:r>
          </a:p>
        </p:txBody>
      </p:sp>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10"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00995068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31" r:id="rId29"/>
  </p:sldLayoutIdLst>
  <p:transition>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99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Arial" pitchFamily="34" charset="0"/>
        <a:buChar char="•"/>
        <a:tabLst/>
        <a:defRPr sz="3921" kern="1200" spc="0" baseline="0">
          <a:gradFill>
            <a:gsLst>
              <a:gs pos="1250">
                <a:schemeClr val="tx1"/>
              </a:gs>
              <a:gs pos="99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7" name="Footer Placeholder 2"/>
          <p:cNvSpPr>
            <a:spLocks noGrp="1"/>
          </p:cNvSpPr>
          <p:nvPr>
            <p:ph type="ftr" sz="quarter" idx="3"/>
          </p:nvPr>
        </p:nvSpPr>
        <p:spPr>
          <a:xfrm>
            <a:off x="448212" y="6437243"/>
            <a:ext cx="3859607" cy="134483"/>
          </a:xfrm>
          <a:prstGeom prst="rect">
            <a:avLst/>
          </a:prstGeom>
        </p:spPr>
        <p:txBody>
          <a:bodyPr vert="horz" lIns="0" tIns="0" rIns="91440" bIns="0" rtlCol="0" anchor="ctr"/>
          <a:lstStyle>
            <a:lvl1pPr marL="0" algn="l" defTabSz="914367" rtl="0" eaLnBrk="1" latinLnBrk="0" hangingPunct="1">
              <a:defRPr lang="en-US" sz="882" kern="1200">
                <a:solidFill>
                  <a:schemeClr val="bg1"/>
                </a:solidFill>
                <a:latin typeface="+mn-lt"/>
                <a:ea typeface="+mn-ea"/>
                <a:cs typeface="+mn-cs"/>
              </a:defRPr>
            </a:lvl1pPr>
          </a:lstStyle>
          <a:p>
            <a:r>
              <a:rPr lang="en-US">
                <a:solidFill>
                  <a:srgbClr val="FFFFFF"/>
                </a:solidFill>
              </a:rPr>
              <a:t>Microsoft Confidential</a:t>
            </a:r>
          </a:p>
        </p:txBody>
      </p:sp>
      <p:sp>
        <p:nvSpPr>
          <p:cNvPr id="8" name="Slide Number Placeholder 4"/>
          <p:cNvSpPr>
            <a:spLocks noGrp="1"/>
          </p:cNvSpPr>
          <p:nvPr>
            <p:ph type="sldNum" sz="quarter" idx="4"/>
          </p:nvPr>
        </p:nvSpPr>
        <p:spPr>
          <a:xfrm>
            <a:off x="11367166" y="6437243"/>
            <a:ext cx="555596" cy="134483"/>
          </a:xfrm>
          <a:prstGeom prst="rect">
            <a:avLst/>
          </a:prstGeom>
        </p:spPr>
        <p:txBody>
          <a:bodyPr vert="horz" lIns="91440" tIns="0" rIns="0" bIns="0" rtlCol="0" anchor="ctr"/>
          <a:lstStyle>
            <a:lvl1pPr algn="r">
              <a:defRPr lang="en-US" sz="882" b="0" kern="1200" smtClean="0">
                <a:solidFill>
                  <a:schemeClr val="bg1"/>
                </a:solidFill>
                <a:latin typeface="+mn-lt"/>
                <a:ea typeface="+mn-ea"/>
                <a:cs typeface="+mn-cs"/>
              </a:defRPr>
            </a:lvl1pPr>
          </a:lstStyle>
          <a:p>
            <a:pPr defTabSz="914367"/>
            <a:fld id="{27258FFF-F925-446B-8502-81C933981705}" type="slidenum">
              <a:rPr lang="ru-RU" smtClean="0">
                <a:solidFill>
                  <a:srgbClr val="FFFFFF"/>
                </a:solidFill>
              </a:rPr>
              <a:pPr defTabSz="914367"/>
              <a:t>‹#›</a:t>
            </a:fld>
            <a:endParaRPr lang="ru-RU">
              <a:solidFill>
                <a:srgbClr val="FFFFFF"/>
              </a:solidFill>
            </a:endParaRPr>
          </a:p>
        </p:txBody>
      </p:sp>
    </p:spTree>
    <p:extLst>
      <p:ext uri="{BB962C8B-B14F-4D97-AF65-F5344CB8AC3E}">
        <p14:creationId xmlns:p14="http://schemas.microsoft.com/office/powerpoint/2010/main" val="128505074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896386" rtl="0" eaLnBrk="1" latinLnBrk="0" hangingPunct="1">
        <a:spcBef>
          <a:spcPct val="0"/>
        </a:spcBef>
        <a:buNone/>
        <a:defRPr sz="4313" kern="1200">
          <a:solidFill>
            <a:schemeClr val="tx1"/>
          </a:solidFill>
          <a:latin typeface="+mj-lt"/>
          <a:ea typeface="+mj-ea"/>
          <a:cs typeface="+mj-cs"/>
        </a:defRPr>
      </a:lvl1pPr>
    </p:titleStyle>
    <p:bodyStyle>
      <a:lvl1pPr marL="336145" indent="-336145" algn="l" defTabSz="896386" rtl="0" eaLnBrk="1" latinLnBrk="0" hangingPunct="1">
        <a:spcBef>
          <a:spcPct val="20000"/>
        </a:spcBef>
        <a:buFont typeface="Arial" pitchFamily="34" charset="0"/>
        <a:buChar char="•"/>
        <a:defRPr sz="3137" kern="1200">
          <a:solidFill>
            <a:schemeClr val="tx1"/>
          </a:solidFill>
          <a:latin typeface="+mn-lt"/>
          <a:ea typeface="+mn-ea"/>
          <a:cs typeface="+mn-cs"/>
        </a:defRPr>
      </a:lvl1pPr>
      <a:lvl2pPr marL="728314" indent="-280121" algn="l" defTabSz="896386" rtl="0" eaLnBrk="1" latinLnBrk="0" hangingPunct="1">
        <a:spcBef>
          <a:spcPct val="20000"/>
        </a:spcBef>
        <a:buFont typeface="Arial" pitchFamily="34" charset="0"/>
        <a:buChar char="–"/>
        <a:defRPr sz="2745" kern="1200">
          <a:solidFill>
            <a:schemeClr val="tx1"/>
          </a:solidFill>
          <a:latin typeface="+mn-lt"/>
          <a:ea typeface="+mn-ea"/>
          <a:cs typeface="+mn-cs"/>
        </a:defRPr>
      </a:lvl2pPr>
      <a:lvl3pPr marL="1120483" indent="-224097" algn="l" defTabSz="896386" rtl="0" eaLnBrk="1" latinLnBrk="0" hangingPunct="1">
        <a:spcBef>
          <a:spcPct val="20000"/>
        </a:spcBef>
        <a:buFont typeface="Arial" pitchFamily="34" charset="0"/>
        <a:buChar char="•"/>
        <a:defRPr sz="2353" kern="1200">
          <a:solidFill>
            <a:schemeClr val="tx1"/>
          </a:solidFill>
          <a:latin typeface="+mn-lt"/>
          <a:ea typeface="+mn-ea"/>
          <a:cs typeface="+mn-cs"/>
        </a:defRPr>
      </a:lvl3pPr>
      <a:lvl4pPr marL="1568676"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4pPr>
      <a:lvl5pPr marL="2016869"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5pPr>
      <a:lvl6pPr marL="2465062"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3256"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1449"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9642" indent="-224097" algn="l" defTabSz="89638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3">
          <p15:clr>
            <a:srgbClr val="547EBF"/>
          </p15:clr>
        </p15:guide>
        <p15:guide id="2" orient="horz" pos="187">
          <p15:clr>
            <a:srgbClr val="547EBF"/>
          </p15:clr>
        </p15:guide>
        <p15:guide id="3" orient="horz" pos="4219">
          <p15:clr>
            <a:srgbClr val="547EBF"/>
          </p15:clr>
        </p15:guide>
        <p15:guide id="4" pos="7661">
          <p15:clr>
            <a:srgbClr val="547EBF"/>
          </p15:clr>
        </p15:guide>
        <p15:guide id="5" orient="horz" pos="763">
          <p15:clr>
            <a:srgbClr val="A4A3A4"/>
          </p15:clr>
        </p15:guide>
        <p15:guide id="6" orient="horz" pos="1339">
          <p15:clr>
            <a:srgbClr val="A4A3A4"/>
          </p15:clr>
        </p15:guide>
        <p15:guide id="7" orient="horz" pos="1915">
          <p15:clr>
            <a:srgbClr val="A4A3A4"/>
          </p15:clr>
        </p15:guide>
        <p15:guide id="8" orient="horz" pos="2491">
          <p15:clr>
            <a:srgbClr val="A4A3A4"/>
          </p15:clr>
        </p15:guide>
        <p15:guide id="9" orient="horz" pos="3067">
          <p15:clr>
            <a:srgbClr val="A4A3A4"/>
          </p15:clr>
        </p15:guide>
        <p15:guide id="10" orient="horz" pos="3643">
          <p15:clr>
            <a:srgbClr val="A4A3A4"/>
          </p15:clr>
        </p15:guide>
        <p15:guide id="11" pos="749">
          <p15:clr>
            <a:srgbClr val="A4A3A4"/>
          </p15:clr>
        </p15:guide>
        <p15:guide id="12" pos="1325">
          <p15:clr>
            <a:srgbClr val="A4A3A4"/>
          </p15:clr>
        </p15:guide>
        <p15:guide id="13" pos="1901">
          <p15:clr>
            <a:srgbClr val="A4A3A4"/>
          </p15:clr>
        </p15:guide>
        <p15:guide id="14" pos="2477">
          <p15:clr>
            <a:srgbClr val="A4A3A4"/>
          </p15:clr>
        </p15:guide>
        <p15:guide id="15" pos="3053">
          <p15:clr>
            <a:srgbClr val="A4A3A4"/>
          </p15:clr>
        </p15:guide>
        <p15:guide id="16" pos="3629">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708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4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2.xml"/><Relationship Id="rId1" Type="http://schemas.openxmlformats.org/officeDocument/2006/relationships/tags" Target="../tags/tag7.xml"/><Relationship Id="rId4" Type="http://schemas.openxmlformats.org/officeDocument/2006/relationships/image" Target="../media/image4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55.png"/><Relationship Id="rId5" Type="http://schemas.openxmlformats.org/officeDocument/2006/relationships/image" Target="../media/image5.png"/><Relationship Id="rId10" Type="http://schemas.openxmlformats.org/officeDocument/2006/relationships/image" Target="../media/image54.png"/><Relationship Id="rId4" Type="http://schemas.microsoft.com/office/2007/relationships/hdphoto" Target="../media/hdphoto1.wdp"/><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55.png"/><Relationship Id="rId5" Type="http://schemas.openxmlformats.org/officeDocument/2006/relationships/image" Target="../media/image5.png"/><Relationship Id="rId15" Type="http://schemas.openxmlformats.org/officeDocument/2006/relationships/image" Target="../media/image60.png"/><Relationship Id="rId10" Type="http://schemas.openxmlformats.org/officeDocument/2006/relationships/image" Target="../media/image54.png"/><Relationship Id="rId4" Type="http://schemas.microsoft.com/office/2007/relationships/hdphoto" Target="../media/hdphoto1.wdp"/><Relationship Id="rId9" Type="http://schemas.openxmlformats.org/officeDocument/2006/relationships/image" Target="../media/image53.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48.png"/><Relationship Id="rId4" Type="http://schemas.openxmlformats.org/officeDocument/2006/relationships/hyperlink" Target="https://support.powerbi.com/knowledgebase/topics/88770-services-in-power-b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80.png"/><Relationship Id="rId11" Type="http://schemas.openxmlformats.org/officeDocument/2006/relationships/image" Target="../media/image58.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hyperlink" Target="https://support.powerbi.com/knowledgebase/topics/88770-services-in-power-bi"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87.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88.png"/><Relationship Id="rId5" Type="http://schemas.openxmlformats.org/officeDocument/2006/relationships/image" Target="../media/image83.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90.png"/><Relationship Id="rId4" Type="http://schemas.openxmlformats.org/officeDocument/2006/relationships/image" Target="../media/image34.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464020" y="2908516"/>
            <a:ext cx="5199207" cy="1506167"/>
          </a:xfrm>
        </p:spPr>
        <p:txBody>
          <a:bodyPr/>
          <a:lstStyle/>
          <a:p>
            <a:r>
              <a:rPr lang="ru-RU" dirty="0"/>
              <a:t>Павел Малевин</a:t>
            </a:r>
          </a:p>
          <a:p>
            <a:r>
              <a:rPr lang="ru-RU" dirty="0"/>
              <a:t>Специалист по решениям </a:t>
            </a:r>
            <a:r>
              <a:rPr lang="en-US" dirty="0"/>
              <a:t>Microsoft</a:t>
            </a:r>
            <a:r>
              <a:rPr lang="ru-RU" dirty="0"/>
              <a:t/>
            </a:r>
            <a:br>
              <a:rPr lang="ru-RU" dirty="0"/>
            </a:br>
            <a:endParaRPr lang="ru-RU" dirty="0"/>
          </a:p>
        </p:txBody>
      </p:sp>
    </p:spTree>
    <p:extLst>
      <p:ext uri="{BB962C8B-B14F-4D97-AF65-F5344CB8AC3E}">
        <p14:creationId xmlns:p14="http://schemas.microsoft.com/office/powerpoint/2010/main" val="298696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59488" y="25246"/>
            <a:ext cx="11887200" cy="646331"/>
          </a:xfrm>
          <a:prstGeom prst="rect">
            <a:avLst/>
          </a:prstGeom>
          <a:noFill/>
        </p:spPr>
        <p:txBody>
          <a:bodyPr wrap="square" rtlCol="0">
            <a:spAutoFit/>
          </a:bodyPr>
          <a:lstStyle/>
          <a:p>
            <a:r>
              <a:rPr lang="en-US" sz="3600" dirty="0">
                <a:latin typeface="+mj-lt"/>
                <a:cs typeface="Segoe UI" panose="020B0502040204020203" pitchFamily="34" charset="0"/>
              </a:rPr>
              <a:t>BI </a:t>
            </a:r>
            <a:r>
              <a:rPr lang="ru-RU" sz="3600" dirty="0">
                <a:latin typeface="+mj-lt"/>
                <a:cs typeface="Segoe UI" panose="020B0502040204020203" pitchFamily="34" charset="0"/>
              </a:rPr>
              <a:t>становится доступным для каждого</a:t>
            </a:r>
            <a:endParaRPr lang="en-US" sz="3600" dirty="0">
              <a:latin typeface="+mj-lt"/>
              <a:cs typeface="Segoe UI" panose="020B0502040204020203" pitchFamily="34" charset="0"/>
            </a:endParaRPr>
          </a:p>
        </p:txBody>
      </p:sp>
      <p:sp>
        <p:nvSpPr>
          <p:cNvPr id="11" name="Flowchart: Document 3"/>
          <p:cNvSpPr/>
          <p:nvPr/>
        </p:nvSpPr>
        <p:spPr bwMode="auto">
          <a:xfrm flipH="1" flipV="1">
            <a:off x="0" y="1448851"/>
            <a:ext cx="12192000" cy="58496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667 h 22237"/>
              <a:gd name="connsiteX1" fmla="*/ 21600 w 21600"/>
              <a:gd name="connsiteY1" fmla="*/ 1667 h 22237"/>
              <a:gd name="connsiteX2" fmla="*/ 21578 w 21600"/>
              <a:gd name="connsiteY2" fmla="*/ 1666 h 22237"/>
              <a:gd name="connsiteX3" fmla="*/ 0 w 21600"/>
              <a:gd name="connsiteY3" fmla="*/ 21839 h 22237"/>
              <a:gd name="connsiteX4" fmla="*/ 0 w 21600"/>
              <a:gd name="connsiteY4" fmla="*/ 1667 h 22237"/>
              <a:gd name="connsiteX0" fmla="*/ 0 w 21600"/>
              <a:gd name="connsiteY0" fmla="*/ 1708 h 22278"/>
              <a:gd name="connsiteX1" fmla="*/ 21600 w 21600"/>
              <a:gd name="connsiteY1" fmla="*/ 1708 h 22278"/>
              <a:gd name="connsiteX2" fmla="*/ 21578 w 21600"/>
              <a:gd name="connsiteY2" fmla="*/ 1661 h 22278"/>
              <a:gd name="connsiteX3" fmla="*/ 0 w 21600"/>
              <a:gd name="connsiteY3" fmla="*/ 21880 h 22278"/>
              <a:gd name="connsiteX4" fmla="*/ 0 w 21600"/>
              <a:gd name="connsiteY4" fmla="*/ 1708 h 22278"/>
              <a:gd name="connsiteX0" fmla="*/ 0 w 21600"/>
              <a:gd name="connsiteY0" fmla="*/ 1668 h 22238"/>
              <a:gd name="connsiteX1" fmla="*/ 21600 w 21600"/>
              <a:gd name="connsiteY1" fmla="*/ 1668 h 22238"/>
              <a:gd name="connsiteX2" fmla="*/ 21578 w 21600"/>
              <a:gd name="connsiteY2" fmla="*/ 1667 h 22238"/>
              <a:gd name="connsiteX3" fmla="*/ 0 w 21600"/>
              <a:gd name="connsiteY3" fmla="*/ 21840 h 22238"/>
              <a:gd name="connsiteX4" fmla="*/ 0 w 21600"/>
              <a:gd name="connsiteY4" fmla="*/ 1668 h 22238"/>
              <a:gd name="connsiteX0" fmla="*/ 0 w 21600"/>
              <a:gd name="connsiteY0" fmla="*/ 1668 h 22238"/>
              <a:gd name="connsiteX1" fmla="*/ 21600 w 21600"/>
              <a:gd name="connsiteY1" fmla="*/ 1668 h 22238"/>
              <a:gd name="connsiteX2" fmla="*/ 21588 w 21600"/>
              <a:gd name="connsiteY2" fmla="*/ 1667 h 22238"/>
              <a:gd name="connsiteX3" fmla="*/ 0 w 21600"/>
              <a:gd name="connsiteY3" fmla="*/ 21840 h 22238"/>
              <a:gd name="connsiteX4" fmla="*/ 0 w 21600"/>
              <a:gd name="connsiteY4" fmla="*/ 1668 h 22238"/>
              <a:gd name="connsiteX0" fmla="*/ 0 w 21607"/>
              <a:gd name="connsiteY0" fmla="*/ 1648 h 22219"/>
              <a:gd name="connsiteX1" fmla="*/ 21600 w 21607"/>
              <a:gd name="connsiteY1" fmla="*/ 1648 h 22219"/>
              <a:gd name="connsiteX2" fmla="*/ 21607 w 21607"/>
              <a:gd name="connsiteY2" fmla="*/ 1670 h 22219"/>
              <a:gd name="connsiteX3" fmla="*/ 0 w 21607"/>
              <a:gd name="connsiteY3" fmla="*/ 21820 h 22219"/>
              <a:gd name="connsiteX4" fmla="*/ 0 w 21607"/>
              <a:gd name="connsiteY4" fmla="*/ 1648 h 22219"/>
              <a:gd name="connsiteX0" fmla="*/ 0 w 21600"/>
              <a:gd name="connsiteY0" fmla="*/ 1648 h 22219"/>
              <a:gd name="connsiteX1" fmla="*/ 21600 w 21600"/>
              <a:gd name="connsiteY1" fmla="*/ 1648 h 22219"/>
              <a:gd name="connsiteX2" fmla="*/ 21597 w 21600"/>
              <a:gd name="connsiteY2" fmla="*/ 1670 h 22219"/>
              <a:gd name="connsiteX3" fmla="*/ 0 w 21600"/>
              <a:gd name="connsiteY3" fmla="*/ 21820 h 22219"/>
              <a:gd name="connsiteX4" fmla="*/ 0 w 21600"/>
              <a:gd name="connsiteY4" fmla="*/ 1648 h 2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2219">
                <a:moveTo>
                  <a:pt x="0" y="1648"/>
                </a:moveTo>
                <a:lnTo>
                  <a:pt x="21600" y="1648"/>
                </a:lnTo>
                <a:cubicBezTo>
                  <a:pt x="21600" y="7422"/>
                  <a:pt x="21597" y="-4104"/>
                  <a:pt x="21597" y="1670"/>
                </a:cubicBezTo>
                <a:cubicBezTo>
                  <a:pt x="10797" y="1670"/>
                  <a:pt x="10800" y="25570"/>
                  <a:pt x="0" y="21820"/>
                </a:cubicBezTo>
                <a:lnTo>
                  <a:pt x="0" y="1648"/>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Flowchart: Document 3"/>
          <p:cNvSpPr/>
          <p:nvPr/>
        </p:nvSpPr>
        <p:spPr bwMode="auto">
          <a:xfrm flipH="1" flipV="1">
            <a:off x="0" y="2965567"/>
            <a:ext cx="12192000" cy="421416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667 h 22237"/>
              <a:gd name="connsiteX1" fmla="*/ 21600 w 21600"/>
              <a:gd name="connsiteY1" fmla="*/ 1667 h 22237"/>
              <a:gd name="connsiteX2" fmla="*/ 21578 w 21600"/>
              <a:gd name="connsiteY2" fmla="*/ 1666 h 22237"/>
              <a:gd name="connsiteX3" fmla="*/ 0 w 21600"/>
              <a:gd name="connsiteY3" fmla="*/ 21839 h 22237"/>
              <a:gd name="connsiteX4" fmla="*/ 0 w 21600"/>
              <a:gd name="connsiteY4" fmla="*/ 1667 h 22237"/>
              <a:gd name="connsiteX0" fmla="*/ 0 w 21600"/>
              <a:gd name="connsiteY0" fmla="*/ 1708 h 22278"/>
              <a:gd name="connsiteX1" fmla="*/ 21600 w 21600"/>
              <a:gd name="connsiteY1" fmla="*/ 1708 h 22278"/>
              <a:gd name="connsiteX2" fmla="*/ 21578 w 21600"/>
              <a:gd name="connsiteY2" fmla="*/ 1661 h 22278"/>
              <a:gd name="connsiteX3" fmla="*/ 0 w 21600"/>
              <a:gd name="connsiteY3" fmla="*/ 21880 h 22278"/>
              <a:gd name="connsiteX4" fmla="*/ 0 w 21600"/>
              <a:gd name="connsiteY4" fmla="*/ 1708 h 22278"/>
              <a:gd name="connsiteX0" fmla="*/ 0 w 21600"/>
              <a:gd name="connsiteY0" fmla="*/ 1668 h 22238"/>
              <a:gd name="connsiteX1" fmla="*/ 21600 w 21600"/>
              <a:gd name="connsiteY1" fmla="*/ 1668 h 22238"/>
              <a:gd name="connsiteX2" fmla="*/ 21578 w 21600"/>
              <a:gd name="connsiteY2" fmla="*/ 1667 h 22238"/>
              <a:gd name="connsiteX3" fmla="*/ 0 w 21600"/>
              <a:gd name="connsiteY3" fmla="*/ 21840 h 22238"/>
              <a:gd name="connsiteX4" fmla="*/ 0 w 21600"/>
              <a:gd name="connsiteY4" fmla="*/ 1668 h 22238"/>
              <a:gd name="connsiteX0" fmla="*/ 0 w 21600"/>
              <a:gd name="connsiteY0" fmla="*/ 1668 h 22238"/>
              <a:gd name="connsiteX1" fmla="*/ 21600 w 21600"/>
              <a:gd name="connsiteY1" fmla="*/ 1668 h 22238"/>
              <a:gd name="connsiteX2" fmla="*/ 21588 w 21600"/>
              <a:gd name="connsiteY2" fmla="*/ 1667 h 22238"/>
              <a:gd name="connsiteX3" fmla="*/ 0 w 21600"/>
              <a:gd name="connsiteY3" fmla="*/ 21840 h 22238"/>
              <a:gd name="connsiteX4" fmla="*/ 0 w 21600"/>
              <a:gd name="connsiteY4" fmla="*/ 1668 h 22238"/>
              <a:gd name="connsiteX0" fmla="*/ 0 w 21607"/>
              <a:gd name="connsiteY0" fmla="*/ 1648 h 22219"/>
              <a:gd name="connsiteX1" fmla="*/ 21600 w 21607"/>
              <a:gd name="connsiteY1" fmla="*/ 1648 h 22219"/>
              <a:gd name="connsiteX2" fmla="*/ 21607 w 21607"/>
              <a:gd name="connsiteY2" fmla="*/ 1670 h 22219"/>
              <a:gd name="connsiteX3" fmla="*/ 0 w 21607"/>
              <a:gd name="connsiteY3" fmla="*/ 21820 h 22219"/>
              <a:gd name="connsiteX4" fmla="*/ 0 w 21607"/>
              <a:gd name="connsiteY4" fmla="*/ 1648 h 22219"/>
              <a:gd name="connsiteX0" fmla="*/ 0 w 21600"/>
              <a:gd name="connsiteY0" fmla="*/ 1648 h 22219"/>
              <a:gd name="connsiteX1" fmla="*/ 21600 w 21600"/>
              <a:gd name="connsiteY1" fmla="*/ 1648 h 22219"/>
              <a:gd name="connsiteX2" fmla="*/ 21597 w 21600"/>
              <a:gd name="connsiteY2" fmla="*/ 1670 h 22219"/>
              <a:gd name="connsiteX3" fmla="*/ 0 w 21600"/>
              <a:gd name="connsiteY3" fmla="*/ 21820 h 22219"/>
              <a:gd name="connsiteX4" fmla="*/ 0 w 21600"/>
              <a:gd name="connsiteY4" fmla="*/ 1648 h 2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2219">
                <a:moveTo>
                  <a:pt x="0" y="1648"/>
                </a:moveTo>
                <a:lnTo>
                  <a:pt x="21600" y="1648"/>
                </a:lnTo>
                <a:cubicBezTo>
                  <a:pt x="21600" y="7422"/>
                  <a:pt x="21597" y="-4104"/>
                  <a:pt x="21597" y="1670"/>
                </a:cubicBezTo>
                <a:cubicBezTo>
                  <a:pt x="10797" y="1670"/>
                  <a:pt x="10800" y="25570"/>
                  <a:pt x="0" y="21820"/>
                </a:cubicBezTo>
                <a:lnTo>
                  <a:pt x="0" y="1648"/>
                </a:lnTo>
                <a:close/>
              </a:path>
            </a:pathLst>
          </a:custGeom>
          <a:solidFill>
            <a:schemeClr val="tx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Flowchart: Document 3"/>
          <p:cNvSpPr/>
          <p:nvPr/>
        </p:nvSpPr>
        <p:spPr bwMode="auto">
          <a:xfrm flipH="1" flipV="1">
            <a:off x="0" y="4323238"/>
            <a:ext cx="12192000" cy="275247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667 h 22237"/>
              <a:gd name="connsiteX1" fmla="*/ 21600 w 21600"/>
              <a:gd name="connsiteY1" fmla="*/ 1667 h 22237"/>
              <a:gd name="connsiteX2" fmla="*/ 21578 w 21600"/>
              <a:gd name="connsiteY2" fmla="*/ 1666 h 22237"/>
              <a:gd name="connsiteX3" fmla="*/ 0 w 21600"/>
              <a:gd name="connsiteY3" fmla="*/ 21839 h 22237"/>
              <a:gd name="connsiteX4" fmla="*/ 0 w 21600"/>
              <a:gd name="connsiteY4" fmla="*/ 1667 h 22237"/>
              <a:gd name="connsiteX0" fmla="*/ 0 w 21600"/>
              <a:gd name="connsiteY0" fmla="*/ 1708 h 22278"/>
              <a:gd name="connsiteX1" fmla="*/ 21600 w 21600"/>
              <a:gd name="connsiteY1" fmla="*/ 1708 h 22278"/>
              <a:gd name="connsiteX2" fmla="*/ 21578 w 21600"/>
              <a:gd name="connsiteY2" fmla="*/ 1661 h 22278"/>
              <a:gd name="connsiteX3" fmla="*/ 0 w 21600"/>
              <a:gd name="connsiteY3" fmla="*/ 21880 h 22278"/>
              <a:gd name="connsiteX4" fmla="*/ 0 w 21600"/>
              <a:gd name="connsiteY4" fmla="*/ 1708 h 22278"/>
              <a:gd name="connsiteX0" fmla="*/ 0 w 21600"/>
              <a:gd name="connsiteY0" fmla="*/ 1668 h 22238"/>
              <a:gd name="connsiteX1" fmla="*/ 21600 w 21600"/>
              <a:gd name="connsiteY1" fmla="*/ 1668 h 22238"/>
              <a:gd name="connsiteX2" fmla="*/ 21578 w 21600"/>
              <a:gd name="connsiteY2" fmla="*/ 1667 h 22238"/>
              <a:gd name="connsiteX3" fmla="*/ 0 w 21600"/>
              <a:gd name="connsiteY3" fmla="*/ 21840 h 22238"/>
              <a:gd name="connsiteX4" fmla="*/ 0 w 21600"/>
              <a:gd name="connsiteY4" fmla="*/ 1668 h 22238"/>
              <a:gd name="connsiteX0" fmla="*/ 0 w 21600"/>
              <a:gd name="connsiteY0" fmla="*/ 1668 h 22238"/>
              <a:gd name="connsiteX1" fmla="*/ 21600 w 21600"/>
              <a:gd name="connsiteY1" fmla="*/ 1668 h 22238"/>
              <a:gd name="connsiteX2" fmla="*/ 21588 w 21600"/>
              <a:gd name="connsiteY2" fmla="*/ 1667 h 22238"/>
              <a:gd name="connsiteX3" fmla="*/ 0 w 21600"/>
              <a:gd name="connsiteY3" fmla="*/ 21840 h 22238"/>
              <a:gd name="connsiteX4" fmla="*/ 0 w 21600"/>
              <a:gd name="connsiteY4" fmla="*/ 1668 h 22238"/>
              <a:gd name="connsiteX0" fmla="*/ 0 w 21607"/>
              <a:gd name="connsiteY0" fmla="*/ 1648 h 22219"/>
              <a:gd name="connsiteX1" fmla="*/ 21600 w 21607"/>
              <a:gd name="connsiteY1" fmla="*/ 1648 h 22219"/>
              <a:gd name="connsiteX2" fmla="*/ 21607 w 21607"/>
              <a:gd name="connsiteY2" fmla="*/ 1670 h 22219"/>
              <a:gd name="connsiteX3" fmla="*/ 0 w 21607"/>
              <a:gd name="connsiteY3" fmla="*/ 21820 h 22219"/>
              <a:gd name="connsiteX4" fmla="*/ 0 w 21607"/>
              <a:gd name="connsiteY4" fmla="*/ 1648 h 22219"/>
              <a:gd name="connsiteX0" fmla="*/ 0 w 21600"/>
              <a:gd name="connsiteY0" fmla="*/ 1648 h 22219"/>
              <a:gd name="connsiteX1" fmla="*/ 21600 w 21600"/>
              <a:gd name="connsiteY1" fmla="*/ 1648 h 22219"/>
              <a:gd name="connsiteX2" fmla="*/ 21597 w 21600"/>
              <a:gd name="connsiteY2" fmla="*/ 1670 h 22219"/>
              <a:gd name="connsiteX3" fmla="*/ 0 w 21600"/>
              <a:gd name="connsiteY3" fmla="*/ 21820 h 22219"/>
              <a:gd name="connsiteX4" fmla="*/ 0 w 21600"/>
              <a:gd name="connsiteY4" fmla="*/ 1648 h 2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2219">
                <a:moveTo>
                  <a:pt x="0" y="1648"/>
                </a:moveTo>
                <a:lnTo>
                  <a:pt x="21600" y="1648"/>
                </a:lnTo>
                <a:cubicBezTo>
                  <a:pt x="21600" y="7422"/>
                  <a:pt x="21597" y="-4104"/>
                  <a:pt x="21597" y="1670"/>
                </a:cubicBezTo>
                <a:cubicBezTo>
                  <a:pt x="10797" y="1670"/>
                  <a:pt x="10800" y="25570"/>
                  <a:pt x="0" y="21820"/>
                </a:cubicBezTo>
                <a:lnTo>
                  <a:pt x="0" y="1648"/>
                </a:lnTo>
                <a:close/>
              </a:path>
            </a:pathLst>
          </a:cu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p:cNvGrpSpPr/>
          <p:nvPr/>
        </p:nvGrpSpPr>
        <p:grpSpPr>
          <a:xfrm>
            <a:off x="9056781" y="1595305"/>
            <a:ext cx="2914554" cy="873806"/>
            <a:chOff x="9130727" y="1677837"/>
            <a:chExt cx="2914554" cy="873806"/>
          </a:xfrm>
          <a:solidFill>
            <a:srgbClr val="EDC30D"/>
          </a:solidFill>
        </p:grpSpPr>
        <p:sp>
          <p:nvSpPr>
            <p:cNvPr id="16" name="Freeform 13"/>
            <p:cNvSpPr>
              <a:spLocks noChangeAspect="1" noEditPoints="1"/>
            </p:cNvSpPr>
            <p:nvPr/>
          </p:nvSpPr>
          <p:spPr bwMode="auto">
            <a:xfrm>
              <a:off x="11387797" y="1748186"/>
              <a:ext cx="657484" cy="667042"/>
            </a:xfrm>
            <a:custGeom>
              <a:avLst/>
              <a:gdLst>
                <a:gd name="T0" fmla="*/ 147 w 288"/>
                <a:gd name="T1" fmla="*/ 116 h 293"/>
                <a:gd name="T2" fmla="*/ 147 w 288"/>
                <a:gd name="T3" fmla="*/ 116 h 293"/>
                <a:gd name="T4" fmla="*/ 147 w 288"/>
                <a:gd name="T5" fmla="*/ 116 h 293"/>
                <a:gd name="T6" fmla="*/ 203 w 288"/>
                <a:gd name="T7" fmla="*/ 58 h 293"/>
                <a:gd name="T8" fmla="*/ 146 w 288"/>
                <a:gd name="T9" fmla="*/ 1 h 293"/>
                <a:gd name="T10" fmla="*/ 106 w 288"/>
                <a:gd name="T11" fmla="*/ 18 h 293"/>
                <a:gd name="T12" fmla="*/ 90 w 288"/>
                <a:gd name="T13" fmla="*/ 59 h 293"/>
                <a:gd name="T14" fmla="*/ 107 w 288"/>
                <a:gd name="T15" fmla="*/ 99 h 293"/>
                <a:gd name="T16" fmla="*/ 147 w 288"/>
                <a:gd name="T17" fmla="*/ 116 h 293"/>
                <a:gd name="T18" fmla="*/ 240 w 288"/>
                <a:gd name="T19" fmla="*/ 293 h 293"/>
                <a:gd name="T20" fmla="*/ 288 w 288"/>
                <a:gd name="T21" fmla="*/ 292 h 293"/>
                <a:gd name="T22" fmla="*/ 255 w 288"/>
                <a:gd name="T23" fmla="*/ 185 h 293"/>
                <a:gd name="T24" fmla="*/ 189 w 288"/>
                <a:gd name="T25" fmla="*/ 135 h 293"/>
                <a:gd name="T26" fmla="*/ 172 w 288"/>
                <a:gd name="T27" fmla="*/ 135 h 293"/>
                <a:gd name="T28" fmla="*/ 172 w 288"/>
                <a:gd name="T29" fmla="*/ 136 h 293"/>
                <a:gd name="T30" fmla="*/ 173 w 288"/>
                <a:gd name="T31" fmla="*/ 137 h 293"/>
                <a:gd name="T32" fmla="*/ 172 w 288"/>
                <a:gd name="T33" fmla="*/ 139 h 293"/>
                <a:gd name="T34" fmla="*/ 161 w 288"/>
                <a:gd name="T35" fmla="*/ 155 h 293"/>
                <a:gd name="T36" fmla="*/ 173 w 288"/>
                <a:gd name="T37" fmla="*/ 232 h 293"/>
                <a:gd name="T38" fmla="*/ 148 w 288"/>
                <a:gd name="T39" fmla="*/ 263 h 293"/>
                <a:gd name="T40" fmla="*/ 138 w 288"/>
                <a:gd name="T41" fmla="*/ 250 h 293"/>
                <a:gd name="T42" fmla="*/ 123 w 288"/>
                <a:gd name="T43" fmla="*/ 233 h 293"/>
                <a:gd name="T44" fmla="*/ 133 w 288"/>
                <a:gd name="T45" fmla="*/ 155 h 293"/>
                <a:gd name="T46" fmla="*/ 122 w 288"/>
                <a:gd name="T47" fmla="*/ 139 h 293"/>
                <a:gd name="T48" fmla="*/ 122 w 288"/>
                <a:gd name="T49" fmla="*/ 138 h 293"/>
                <a:gd name="T50" fmla="*/ 122 w 288"/>
                <a:gd name="T51" fmla="*/ 136 h 293"/>
                <a:gd name="T52" fmla="*/ 122 w 288"/>
                <a:gd name="T53" fmla="*/ 135 h 293"/>
                <a:gd name="T54" fmla="*/ 101 w 288"/>
                <a:gd name="T55" fmla="*/ 135 h 293"/>
                <a:gd name="T56" fmla="*/ 33 w 288"/>
                <a:gd name="T57" fmla="*/ 185 h 293"/>
                <a:gd name="T58" fmla="*/ 0 w 288"/>
                <a:gd name="T59" fmla="*/ 293 h 293"/>
                <a:gd name="T60" fmla="*/ 49 w 288"/>
                <a:gd name="T61" fmla="*/ 293 h 293"/>
                <a:gd name="T62" fmla="*/ 69 w 288"/>
                <a:gd name="T63" fmla="*/ 222 h 293"/>
                <a:gd name="T64" fmla="*/ 84 w 288"/>
                <a:gd name="T65" fmla="*/ 222 h 293"/>
                <a:gd name="T66" fmla="*/ 63 w 288"/>
                <a:gd name="T67" fmla="*/ 293 h 293"/>
                <a:gd name="T68" fmla="*/ 225 w 288"/>
                <a:gd name="T69" fmla="*/ 293 h 293"/>
                <a:gd name="T70" fmla="*/ 205 w 288"/>
                <a:gd name="T71" fmla="*/ 221 h 293"/>
                <a:gd name="T72" fmla="*/ 219 w 288"/>
                <a:gd name="T73" fmla="*/ 221 h 293"/>
                <a:gd name="T74" fmla="*/ 240 w 288"/>
                <a:gd name="T75" fmla="*/ 293 h 293"/>
                <a:gd name="T76" fmla="*/ 154 w 288"/>
                <a:gd name="T77" fmla="*/ 150 h 293"/>
                <a:gd name="T78" fmla="*/ 164 w 288"/>
                <a:gd name="T79" fmla="*/ 138 h 293"/>
                <a:gd name="T80" fmla="*/ 164 w 288"/>
                <a:gd name="T81" fmla="*/ 137 h 293"/>
                <a:gd name="T82" fmla="*/ 162 w 288"/>
                <a:gd name="T83" fmla="*/ 135 h 293"/>
                <a:gd name="T84" fmla="*/ 158 w 288"/>
                <a:gd name="T85" fmla="*/ 132 h 293"/>
                <a:gd name="T86" fmla="*/ 147 w 288"/>
                <a:gd name="T87" fmla="*/ 130 h 293"/>
                <a:gd name="T88" fmla="*/ 137 w 288"/>
                <a:gd name="T89" fmla="*/ 132 h 293"/>
                <a:gd name="T90" fmla="*/ 132 w 288"/>
                <a:gd name="T91" fmla="*/ 135 h 293"/>
                <a:gd name="T92" fmla="*/ 131 w 288"/>
                <a:gd name="T93" fmla="*/ 138 h 293"/>
                <a:gd name="T94" fmla="*/ 131 w 288"/>
                <a:gd name="T95" fmla="*/ 138 h 293"/>
                <a:gd name="T96" fmla="*/ 140 w 288"/>
                <a:gd name="T97" fmla="*/ 150 h 293"/>
                <a:gd name="T98" fmla="*/ 143 w 288"/>
                <a:gd name="T99" fmla="*/ 152 h 293"/>
                <a:gd name="T100" fmla="*/ 132 w 288"/>
                <a:gd name="T101" fmla="*/ 230 h 293"/>
                <a:gd name="T102" fmla="*/ 144 w 288"/>
                <a:gd name="T103" fmla="*/ 244 h 293"/>
                <a:gd name="T104" fmla="*/ 146 w 288"/>
                <a:gd name="T105" fmla="*/ 247 h 293"/>
                <a:gd name="T106" fmla="*/ 148 w 288"/>
                <a:gd name="T107" fmla="*/ 249 h 293"/>
                <a:gd name="T108" fmla="*/ 150 w 288"/>
                <a:gd name="T109" fmla="*/ 247 h 293"/>
                <a:gd name="T110" fmla="*/ 152 w 288"/>
                <a:gd name="T111" fmla="*/ 244 h 293"/>
                <a:gd name="T112" fmla="*/ 164 w 288"/>
                <a:gd name="T113" fmla="*/ 230 h 293"/>
                <a:gd name="T114" fmla="*/ 152 w 288"/>
                <a:gd name="T115" fmla="*/ 152 h 293"/>
                <a:gd name="T116" fmla="*/ 154 w 288"/>
                <a:gd name="T11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293">
                  <a:moveTo>
                    <a:pt x="147" y="116"/>
                  </a:moveTo>
                  <a:cubicBezTo>
                    <a:pt x="147" y="116"/>
                    <a:pt x="147" y="116"/>
                    <a:pt x="147" y="116"/>
                  </a:cubicBezTo>
                  <a:cubicBezTo>
                    <a:pt x="147" y="116"/>
                    <a:pt x="147" y="116"/>
                    <a:pt x="147" y="116"/>
                  </a:cubicBezTo>
                  <a:cubicBezTo>
                    <a:pt x="178" y="115"/>
                    <a:pt x="203" y="89"/>
                    <a:pt x="203" y="58"/>
                  </a:cubicBezTo>
                  <a:cubicBezTo>
                    <a:pt x="202" y="26"/>
                    <a:pt x="177" y="0"/>
                    <a:pt x="146" y="1"/>
                  </a:cubicBezTo>
                  <a:cubicBezTo>
                    <a:pt x="131" y="1"/>
                    <a:pt x="117" y="7"/>
                    <a:pt x="106" y="18"/>
                  </a:cubicBezTo>
                  <a:cubicBezTo>
                    <a:pt x="96" y="29"/>
                    <a:pt x="90" y="43"/>
                    <a:pt x="90" y="59"/>
                  </a:cubicBezTo>
                  <a:cubicBezTo>
                    <a:pt x="90" y="74"/>
                    <a:pt x="96" y="89"/>
                    <a:pt x="107" y="99"/>
                  </a:cubicBezTo>
                  <a:cubicBezTo>
                    <a:pt x="118" y="110"/>
                    <a:pt x="132" y="116"/>
                    <a:pt x="147" y="116"/>
                  </a:cubicBezTo>
                  <a:close/>
                  <a:moveTo>
                    <a:pt x="240" y="293"/>
                  </a:moveTo>
                  <a:cubicBezTo>
                    <a:pt x="288" y="292"/>
                    <a:pt x="288" y="292"/>
                    <a:pt x="288" y="292"/>
                  </a:cubicBezTo>
                  <a:cubicBezTo>
                    <a:pt x="255" y="185"/>
                    <a:pt x="255" y="185"/>
                    <a:pt x="255" y="185"/>
                  </a:cubicBezTo>
                  <a:cubicBezTo>
                    <a:pt x="250" y="167"/>
                    <a:pt x="228" y="136"/>
                    <a:pt x="189" y="135"/>
                  </a:cubicBezTo>
                  <a:cubicBezTo>
                    <a:pt x="172" y="135"/>
                    <a:pt x="172" y="135"/>
                    <a:pt x="172" y="135"/>
                  </a:cubicBezTo>
                  <a:cubicBezTo>
                    <a:pt x="172" y="135"/>
                    <a:pt x="172" y="135"/>
                    <a:pt x="172" y="136"/>
                  </a:cubicBezTo>
                  <a:cubicBezTo>
                    <a:pt x="173" y="137"/>
                    <a:pt x="173" y="137"/>
                    <a:pt x="173" y="137"/>
                  </a:cubicBezTo>
                  <a:cubicBezTo>
                    <a:pt x="172" y="139"/>
                    <a:pt x="172" y="139"/>
                    <a:pt x="172" y="139"/>
                  </a:cubicBezTo>
                  <a:cubicBezTo>
                    <a:pt x="172" y="143"/>
                    <a:pt x="168" y="148"/>
                    <a:pt x="161" y="155"/>
                  </a:cubicBezTo>
                  <a:cubicBezTo>
                    <a:pt x="173" y="232"/>
                    <a:pt x="173" y="232"/>
                    <a:pt x="173" y="232"/>
                  </a:cubicBezTo>
                  <a:cubicBezTo>
                    <a:pt x="148" y="263"/>
                    <a:pt x="148" y="263"/>
                    <a:pt x="148" y="263"/>
                  </a:cubicBezTo>
                  <a:cubicBezTo>
                    <a:pt x="138" y="250"/>
                    <a:pt x="138" y="250"/>
                    <a:pt x="138" y="250"/>
                  </a:cubicBezTo>
                  <a:cubicBezTo>
                    <a:pt x="123" y="233"/>
                    <a:pt x="123" y="233"/>
                    <a:pt x="123" y="233"/>
                  </a:cubicBezTo>
                  <a:cubicBezTo>
                    <a:pt x="133" y="155"/>
                    <a:pt x="133" y="155"/>
                    <a:pt x="133" y="155"/>
                  </a:cubicBezTo>
                  <a:cubicBezTo>
                    <a:pt x="126" y="149"/>
                    <a:pt x="122" y="143"/>
                    <a:pt x="122" y="139"/>
                  </a:cubicBezTo>
                  <a:cubicBezTo>
                    <a:pt x="122" y="138"/>
                    <a:pt x="122" y="138"/>
                    <a:pt x="122" y="138"/>
                  </a:cubicBezTo>
                  <a:cubicBezTo>
                    <a:pt x="122" y="136"/>
                    <a:pt x="122" y="136"/>
                    <a:pt x="122" y="136"/>
                  </a:cubicBezTo>
                  <a:cubicBezTo>
                    <a:pt x="122" y="136"/>
                    <a:pt x="122" y="135"/>
                    <a:pt x="122" y="135"/>
                  </a:cubicBezTo>
                  <a:cubicBezTo>
                    <a:pt x="101" y="135"/>
                    <a:pt x="101" y="135"/>
                    <a:pt x="101" y="135"/>
                  </a:cubicBezTo>
                  <a:cubicBezTo>
                    <a:pt x="61" y="135"/>
                    <a:pt x="39" y="167"/>
                    <a:pt x="33" y="185"/>
                  </a:cubicBezTo>
                  <a:cubicBezTo>
                    <a:pt x="0" y="293"/>
                    <a:pt x="0" y="293"/>
                    <a:pt x="0" y="293"/>
                  </a:cubicBezTo>
                  <a:cubicBezTo>
                    <a:pt x="49" y="293"/>
                    <a:pt x="49" y="293"/>
                    <a:pt x="49" y="293"/>
                  </a:cubicBezTo>
                  <a:cubicBezTo>
                    <a:pt x="69" y="222"/>
                    <a:pt x="69" y="222"/>
                    <a:pt x="69" y="222"/>
                  </a:cubicBezTo>
                  <a:cubicBezTo>
                    <a:pt x="84" y="222"/>
                    <a:pt x="84" y="222"/>
                    <a:pt x="84" y="222"/>
                  </a:cubicBezTo>
                  <a:cubicBezTo>
                    <a:pt x="63" y="293"/>
                    <a:pt x="63" y="293"/>
                    <a:pt x="63" y="293"/>
                  </a:cubicBezTo>
                  <a:cubicBezTo>
                    <a:pt x="225" y="293"/>
                    <a:pt x="225" y="293"/>
                    <a:pt x="225" y="293"/>
                  </a:cubicBezTo>
                  <a:cubicBezTo>
                    <a:pt x="205" y="221"/>
                    <a:pt x="205" y="221"/>
                    <a:pt x="205" y="221"/>
                  </a:cubicBezTo>
                  <a:cubicBezTo>
                    <a:pt x="219" y="221"/>
                    <a:pt x="219" y="221"/>
                    <a:pt x="219" y="221"/>
                  </a:cubicBezTo>
                  <a:lnTo>
                    <a:pt x="240" y="293"/>
                  </a:lnTo>
                  <a:close/>
                  <a:moveTo>
                    <a:pt x="154" y="150"/>
                  </a:moveTo>
                  <a:cubicBezTo>
                    <a:pt x="163" y="142"/>
                    <a:pt x="164" y="138"/>
                    <a:pt x="164" y="138"/>
                  </a:cubicBezTo>
                  <a:cubicBezTo>
                    <a:pt x="164" y="137"/>
                    <a:pt x="164" y="137"/>
                    <a:pt x="164" y="137"/>
                  </a:cubicBezTo>
                  <a:cubicBezTo>
                    <a:pt x="164" y="137"/>
                    <a:pt x="163" y="136"/>
                    <a:pt x="162" y="135"/>
                  </a:cubicBezTo>
                  <a:cubicBezTo>
                    <a:pt x="161" y="134"/>
                    <a:pt x="160" y="133"/>
                    <a:pt x="158" y="132"/>
                  </a:cubicBezTo>
                  <a:cubicBezTo>
                    <a:pt x="155" y="131"/>
                    <a:pt x="151" y="130"/>
                    <a:pt x="147" y="130"/>
                  </a:cubicBezTo>
                  <a:cubicBezTo>
                    <a:pt x="144" y="130"/>
                    <a:pt x="140" y="131"/>
                    <a:pt x="137" y="132"/>
                  </a:cubicBezTo>
                  <a:cubicBezTo>
                    <a:pt x="135" y="133"/>
                    <a:pt x="133" y="134"/>
                    <a:pt x="132" y="135"/>
                  </a:cubicBezTo>
                  <a:cubicBezTo>
                    <a:pt x="131" y="136"/>
                    <a:pt x="131" y="137"/>
                    <a:pt x="131" y="138"/>
                  </a:cubicBezTo>
                  <a:cubicBezTo>
                    <a:pt x="131" y="138"/>
                    <a:pt x="131" y="138"/>
                    <a:pt x="131" y="138"/>
                  </a:cubicBezTo>
                  <a:cubicBezTo>
                    <a:pt x="131" y="138"/>
                    <a:pt x="131" y="142"/>
                    <a:pt x="140" y="150"/>
                  </a:cubicBezTo>
                  <a:cubicBezTo>
                    <a:pt x="143" y="152"/>
                    <a:pt x="143" y="152"/>
                    <a:pt x="143" y="152"/>
                  </a:cubicBezTo>
                  <a:cubicBezTo>
                    <a:pt x="132" y="230"/>
                    <a:pt x="132" y="230"/>
                    <a:pt x="132" y="230"/>
                  </a:cubicBezTo>
                  <a:cubicBezTo>
                    <a:pt x="144" y="244"/>
                    <a:pt x="144" y="244"/>
                    <a:pt x="144" y="244"/>
                  </a:cubicBezTo>
                  <a:cubicBezTo>
                    <a:pt x="146" y="247"/>
                    <a:pt x="146" y="247"/>
                    <a:pt x="146" y="247"/>
                  </a:cubicBezTo>
                  <a:cubicBezTo>
                    <a:pt x="148" y="249"/>
                    <a:pt x="148" y="249"/>
                    <a:pt x="148" y="249"/>
                  </a:cubicBezTo>
                  <a:cubicBezTo>
                    <a:pt x="150" y="247"/>
                    <a:pt x="150" y="247"/>
                    <a:pt x="150" y="247"/>
                  </a:cubicBezTo>
                  <a:cubicBezTo>
                    <a:pt x="152" y="244"/>
                    <a:pt x="152" y="244"/>
                    <a:pt x="152" y="244"/>
                  </a:cubicBezTo>
                  <a:cubicBezTo>
                    <a:pt x="164" y="230"/>
                    <a:pt x="164" y="230"/>
                    <a:pt x="164" y="230"/>
                  </a:cubicBezTo>
                  <a:cubicBezTo>
                    <a:pt x="152" y="152"/>
                    <a:pt x="152" y="152"/>
                    <a:pt x="152" y="152"/>
                  </a:cubicBezTo>
                  <a:lnTo>
                    <a:pt x="154" y="150"/>
                  </a:lnTo>
                  <a:close/>
                </a:path>
              </a:pathLst>
            </a:custGeom>
            <a:grpFill/>
            <a:ln>
              <a:noFill/>
            </a:ln>
            <a:extLst/>
          </p:spPr>
          <p:txBody>
            <a:bodyPr vert="horz" wrap="square" lIns="91427" tIns="45713" rIns="91427" bIns="45713" numCol="1" anchor="t" anchorCtr="0" compatLnSpc="1">
              <a:prstTxWarp prst="textNoShape">
                <a:avLst/>
              </a:prstTxWarp>
            </a:bodyPr>
            <a:lstStyle/>
            <a:p>
              <a:pPr algn="ctr" defTabSz="914225"/>
              <a:endParaRPr lang="en-US" dirty="0">
                <a:solidFill>
                  <a:srgbClr val="505050"/>
                </a:solidFill>
              </a:endParaRPr>
            </a:p>
          </p:txBody>
        </p:sp>
        <p:sp>
          <p:nvSpPr>
            <p:cNvPr id="17" name="Freeform 25"/>
            <p:cNvSpPr>
              <a:spLocks noChangeAspect="1" noEditPoints="1"/>
            </p:cNvSpPr>
            <p:nvPr/>
          </p:nvSpPr>
          <p:spPr bwMode="auto">
            <a:xfrm>
              <a:off x="10640907" y="1677837"/>
              <a:ext cx="637477" cy="685800"/>
            </a:xfrm>
            <a:custGeom>
              <a:avLst/>
              <a:gdLst>
                <a:gd name="T0" fmla="*/ 106 w 287"/>
                <a:gd name="T1" fmla="*/ 17 h 309"/>
                <a:gd name="T2" fmla="*/ 147 w 287"/>
                <a:gd name="T3" fmla="*/ 115 h 309"/>
                <a:gd name="T4" fmla="*/ 107 w 287"/>
                <a:gd name="T5" fmla="*/ 99 h 309"/>
                <a:gd name="T6" fmla="*/ 195 w 287"/>
                <a:gd name="T7" fmla="*/ 238 h 309"/>
                <a:gd name="T8" fmla="*/ 207 w 287"/>
                <a:gd name="T9" fmla="*/ 218 h 309"/>
                <a:gd name="T10" fmla="*/ 226 w 287"/>
                <a:gd name="T11" fmla="*/ 216 h 309"/>
                <a:gd name="T12" fmla="*/ 243 w 287"/>
                <a:gd name="T13" fmla="*/ 180 h 309"/>
                <a:gd name="T14" fmla="*/ 241 w 287"/>
                <a:gd name="T15" fmla="*/ 177 h 309"/>
                <a:gd name="T16" fmla="*/ 229 w 287"/>
                <a:gd name="T17" fmla="*/ 191 h 309"/>
                <a:gd name="T18" fmla="*/ 217 w 287"/>
                <a:gd name="T19" fmla="*/ 203 h 309"/>
                <a:gd name="T20" fmla="*/ 208 w 287"/>
                <a:gd name="T21" fmla="*/ 200 h 309"/>
                <a:gd name="T22" fmla="*/ 198 w 287"/>
                <a:gd name="T23" fmla="*/ 191 h 309"/>
                <a:gd name="T24" fmla="*/ 204 w 287"/>
                <a:gd name="T25" fmla="*/ 175 h 309"/>
                <a:gd name="T26" fmla="*/ 217 w 287"/>
                <a:gd name="T27" fmla="*/ 172 h 309"/>
                <a:gd name="T28" fmla="*/ 211 w 287"/>
                <a:gd name="T29" fmla="*/ 157 h 309"/>
                <a:gd name="T30" fmla="*/ 191 w 287"/>
                <a:gd name="T31" fmla="*/ 166 h 309"/>
                <a:gd name="T32" fmla="*/ 189 w 287"/>
                <a:gd name="T33" fmla="*/ 203 h 309"/>
                <a:gd name="T34" fmla="*/ 159 w 287"/>
                <a:gd name="T35" fmla="*/ 250 h 309"/>
                <a:gd name="T36" fmla="*/ 144 w 287"/>
                <a:gd name="T37" fmla="*/ 250 h 309"/>
                <a:gd name="T38" fmla="*/ 128 w 287"/>
                <a:gd name="T39" fmla="*/ 288 h 309"/>
                <a:gd name="T40" fmla="*/ 140 w 287"/>
                <a:gd name="T41" fmla="*/ 287 h 309"/>
                <a:gd name="T42" fmla="*/ 142 w 287"/>
                <a:gd name="T43" fmla="*/ 272 h 309"/>
                <a:gd name="T44" fmla="*/ 163 w 287"/>
                <a:gd name="T45" fmla="*/ 264 h 309"/>
                <a:gd name="T46" fmla="*/ 171 w 287"/>
                <a:gd name="T47" fmla="*/ 279 h 309"/>
                <a:gd name="T48" fmla="*/ 164 w 287"/>
                <a:gd name="T49" fmla="*/ 292 h 309"/>
                <a:gd name="T50" fmla="*/ 154 w 287"/>
                <a:gd name="T51" fmla="*/ 297 h 309"/>
                <a:gd name="T52" fmla="*/ 158 w 287"/>
                <a:gd name="T53" fmla="*/ 309 h 309"/>
                <a:gd name="T54" fmla="*/ 183 w 287"/>
                <a:gd name="T55" fmla="*/ 292 h 309"/>
                <a:gd name="T56" fmla="*/ 187 w 287"/>
                <a:gd name="T57" fmla="*/ 274 h 309"/>
                <a:gd name="T58" fmla="*/ 189 w 287"/>
                <a:gd name="T59" fmla="*/ 134 h 309"/>
                <a:gd name="T60" fmla="*/ 122 w 287"/>
                <a:gd name="T61" fmla="*/ 134 h 309"/>
                <a:gd name="T62" fmla="*/ 109 w 287"/>
                <a:gd name="T63" fmla="*/ 134 h 309"/>
                <a:gd name="T64" fmla="*/ 0 w 287"/>
                <a:gd name="T65" fmla="*/ 292 h 309"/>
                <a:gd name="T66" fmla="*/ 83 w 287"/>
                <a:gd name="T67" fmla="*/ 221 h 309"/>
                <a:gd name="T68" fmla="*/ 119 w 287"/>
                <a:gd name="T69" fmla="*/ 290 h 309"/>
                <a:gd name="T70" fmla="*/ 121 w 287"/>
                <a:gd name="T71" fmla="*/ 261 h 309"/>
                <a:gd name="T72" fmla="*/ 145 w 287"/>
                <a:gd name="T73" fmla="*/ 241 h 309"/>
                <a:gd name="T74" fmla="*/ 181 w 287"/>
                <a:gd name="T75" fmla="*/ 205 h 309"/>
                <a:gd name="T76" fmla="*/ 176 w 287"/>
                <a:gd name="T77" fmla="*/ 194 h 309"/>
                <a:gd name="T78" fmla="*/ 175 w 287"/>
                <a:gd name="T79" fmla="*/ 187 h 309"/>
                <a:gd name="T80" fmla="*/ 207 w 287"/>
                <a:gd name="T81" fmla="*/ 150 h 309"/>
                <a:gd name="T82" fmla="*/ 211 w 287"/>
                <a:gd name="T83" fmla="*/ 149 h 309"/>
                <a:gd name="T84" fmla="*/ 222 w 287"/>
                <a:gd name="T85" fmla="*/ 156 h 309"/>
                <a:gd name="T86" fmla="*/ 225 w 287"/>
                <a:gd name="T87" fmla="*/ 173 h 309"/>
                <a:gd name="T88" fmla="*/ 241 w 287"/>
                <a:gd name="T89" fmla="*/ 169 h 309"/>
                <a:gd name="T90" fmla="*/ 251 w 287"/>
                <a:gd name="T91" fmla="*/ 178 h 309"/>
                <a:gd name="T92" fmla="*/ 254 w 287"/>
                <a:gd name="T93" fmla="*/ 199 h 309"/>
                <a:gd name="T94" fmla="*/ 250 w 287"/>
                <a:gd name="T95" fmla="*/ 204 h 309"/>
                <a:gd name="T96" fmla="*/ 225 w 287"/>
                <a:gd name="T97" fmla="*/ 226 h 309"/>
                <a:gd name="T98" fmla="*/ 220 w 287"/>
                <a:gd name="T99" fmla="*/ 226 h 309"/>
                <a:gd name="T100" fmla="*/ 255 w 287"/>
                <a:gd name="T101" fmla="*/ 184 h 309"/>
                <a:gd name="T102" fmla="*/ 194 w 287"/>
                <a:gd name="T103" fmla="*/ 270 h 309"/>
                <a:gd name="T104" fmla="*/ 195 w 287"/>
                <a:gd name="T105" fmla="*/ 277 h 309"/>
                <a:gd name="T106" fmla="*/ 191 w 287"/>
                <a:gd name="T107" fmla="*/ 292 h 309"/>
                <a:gd name="T108" fmla="*/ 188 w 287"/>
                <a:gd name="T109" fmla="*/ 26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7" h="309">
                  <a:moveTo>
                    <a:pt x="107" y="99"/>
                  </a:moveTo>
                  <a:cubicBezTo>
                    <a:pt x="96" y="88"/>
                    <a:pt x="90" y="74"/>
                    <a:pt x="90" y="58"/>
                  </a:cubicBezTo>
                  <a:cubicBezTo>
                    <a:pt x="90" y="43"/>
                    <a:pt x="95" y="28"/>
                    <a:pt x="106" y="17"/>
                  </a:cubicBezTo>
                  <a:cubicBezTo>
                    <a:pt x="117" y="6"/>
                    <a:pt x="131" y="0"/>
                    <a:pt x="146" y="0"/>
                  </a:cubicBezTo>
                  <a:cubicBezTo>
                    <a:pt x="177" y="0"/>
                    <a:pt x="202" y="26"/>
                    <a:pt x="202" y="57"/>
                  </a:cubicBezTo>
                  <a:cubicBezTo>
                    <a:pt x="203" y="89"/>
                    <a:pt x="178" y="115"/>
                    <a:pt x="147" y="115"/>
                  </a:cubicBezTo>
                  <a:cubicBezTo>
                    <a:pt x="147" y="115"/>
                    <a:pt x="147" y="115"/>
                    <a:pt x="147" y="115"/>
                  </a:cubicBezTo>
                  <a:cubicBezTo>
                    <a:pt x="146" y="115"/>
                    <a:pt x="146" y="115"/>
                    <a:pt x="146" y="115"/>
                  </a:cubicBezTo>
                  <a:cubicBezTo>
                    <a:pt x="131" y="115"/>
                    <a:pt x="117" y="110"/>
                    <a:pt x="107" y="99"/>
                  </a:cubicBezTo>
                  <a:close/>
                  <a:moveTo>
                    <a:pt x="180" y="264"/>
                  </a:moveTo>
                  <a:cubicBezTo>
                    <a:pt x="180" y="264"/>
                    <a:pt x="179" y="262"/>
                    <a:pt x="180" y="260"/>
                  </a:cubicBezTo>
                  <a:cubicBezTo>
                    <a:pt x="186" y="251"/>
                    <a:pt x="191" y="244"/>
                    <a:pt x="195" y="238"/>
                  </a:cubicBezTo>
                  <a:cubicBezTo>
                    <a:pt x="205" y="221"/>
                    <a:pt x="207" y="219"/>
                    <a:pt x="207" y="219"/>
                  </a:cubicBezTo>
                  <a:cubicBezTo>
                    <a:pt x="207" y="218"/>
                    <a:pt x="207" y="218"/>
                    <a:pt x="207" y="218"/>
                  </a:cubicBezTo>
                  <a:cubicBezTo>
                    <a:pt x="207" y="218"/>
                    <a:pt x="207" y="218"/>
                    <a:pt x="207" y="218"/>
                  </a:cubicBezTo>
                  <a:cubicBezTo>
                    <a:pt x="209" y="217"/>
                    <a:pt x="210" y="216"/>
                    <a:pt x="210" y="216"/>
                  </a:cubicBezTo>
                  <a:cubicBezTo>
                    <a:pt x="224" y="218"/>
                    <a:pt x="224" y="218"/>
                    <a:pt x="224" y="218"/>
                  </a:cubicBezTo>
                  <a:cubicBezTo>
                    <a:pt x="224" y="218"/>
                    <a:pt x="225" y="218"/>
                    <a:pt x="226" y="216"/>
                  </a:cubicBezTo>
                  <a:cubicBezTo>
                    <a:pt x="244" y="199"/>
                    <a:pt x="244" y="199"/>
                    <a:pt x="244" y="199"/>
                  </a:cubicBezTo>
                  <a:cubicBezTo>
                    <a:pt x="245" y="197"/>
                    <a:pt x="245" y="197"/>
                    <a:pt x="245" y="197"/>
                  </a:cubicBezTo>
                  <a:cubicBezTo>
                    <a:pt x="243" y="180"/>
                    <a:pt x="243" y="180"/>
                    <a:pt x="243" y="180"/>
                  </a:cubicBezTo>
                  <a:cubicBezTo>
                    <a:pt x="243" y="178"/>
                    <a:pt x="243" y="178"/>
                    <a:pt x="243" y="178"/>
                  </a:cubicBezTo>
                  <a:cubicBezTo>
                    <a:pt x="243" y="178"/>
                    <a:pt x="242" y="177"/>
                    <a:pt x="241" y="177"/>
                  </a:cubicBezTo>
                  <a:cubicBezTo>
                    <a:pt x="241" y="177"/>
                    <a:pt x="241" y="177"/>
                    <a:pt x="241" y="177"/>
                  </a:cubicBezTo>
                  <a:cubicBezTo>
                    <a:pt x="230" y="179"/>
                    <a:pt x="230" y="179"/>
                    <a:pt x="230" y="179"/>
                  </a:cubicBezTo>
                  <a:cubicBezTo>
                    <a:pt x="228" y="179"/>
                    <a:pt x="229" y="181"/>
                    <a:pt x="229" y="183"/>
                  </a:cubicBezTo>
                  <a:cubicBezTo>
                    <a:pt x="229" y="191"/>
                    <a:pt x="229" y="191"/>
                    <a:pt x="229" y="191"/>
                  </a:cubicBezTo>
                  <a:cubicBezTo>
                    <a:pt x="229" y="192"/>
                    <a:pt x="228" y="194"/>
                    <a:pt x="228" y="194"/>
                  </a:cubicBezTo>
                  <a:cubicBezTo>
                    <a:pt x="220" y="203"/>
                    <a:pt x="220" y="203"/>
                    <a:pt x="220" y="203"/>
                  </a:cubicBezTo>
                  <a:cubicBezTo>
                    <a:pt x="220" y="203"/>
                    <a:pt x="219" y="203"/>
                    <a:pt x="217" y="203"/>
                  </a:cubicBezTo>
                  <a:cubicBezTo>
                    <a:pt x="212" y="203"/>
                    <a:pt x="212" y="203"/>
                    <a:pt x="212" y="203"/>
                  </a:cubicBezTo>
                  <a:cubicBezTo>
                    <a:pt x="212" y="203"/>
                    <a:pt x="212" y="203"/>
                    <a:pt x="211" y="203"/>
                  </a:cubicBezTo>
                  <a:cubicBezTo>
                    <a:pt x="210" y="203"/>
                    <a:pt x="209" y="202"/>
                    <a:pt x="208" y="200"/>
                  </a:cubicBezTo>
                  <a:cubicBezTo>
                    <a:pt x="205" y="199"/>
                    <a:pt x="205" y="199"/>
                    <a:pt x="205" y="199"/>
                  </a:cubicBezTo>
                  <a:cubicBezTo>
                    <a:pt x="203" y="198"/>
                    <a:pt x="203" y="197"/>
                    <a:pt x="201" y="195"/>
                  </a:cubicBezTo>
                  <a:cubicBezTo>
                    <a:pt x="198" y="191"/>
                    <a:pt x="198" y="191"/>
                    <a:pt x="198" y="191"/>
                  </a:cubicBezTo>
                  <a:cubicBezTo>
                    <a:pt x="198" y="191"/>
                    <a:pt x="198" y="189"/>
                    <a:pt x="199" y="188"/>
                  </a:cubicBezTo>
                  <a:cubicBezTo>
                    <a:pt x="202" y="179"/>
                    <a:pt x="202" y="179"/>
                    <a:pt x="202" y="179"/>
                  </a:cubicBezTo>
                  <a:cubicBezTo>
                    <a:pt x="202" y="177"/>
                    <a:pt x="203" y="175"/>
                    <a:pt x="204" y="175"/>
                  </a:cubicBezTo>
                  <a:cubicBezTo>
                    <a:pt x="214" y="173"/>
                    <a:pt x="214" y="173"/>
                    <a:pt x="214" y="173"/>
                  </a:cubicBezTo>
                  <a:cubicBezTo>
                    <a:pt x="215" y="172"/>
                    <a:pt x="215" y="172"/>
                    <a:pt x="215" y="172"/>
                  </a:cubicBezTo>
                  <a:cubicBezTo>
                    <a:pt x="215" y="172"/>
                    <a:pt x="215" y="172"/>
                    <a:pt x="217" y="172"/>
                  </a:cubicBezTo>
                  <a:cubicBezTo>
                    <a:pt x="217" y="172"/>
                    <a:pt x="216" y="171"/>
                    <a:pt x="216" y="169"/>
                  </a:cubicBezTo>
                  <a:cubicBezTo>
                    <a:pt x="214" y="158"/>
                    <a:pt x="214" y="158"/>
                    <a:pt x="214" y="158"/>
                  </a:cubicBezTo>
                  <a:cubicBezTo>
                    <a:pt x="214" y="158"/>
                    <a:pt x="212" y="157"/>
                    <a:pt x="211" y="157"/>
                  </a:cubicBezTo>
                  <a:cubicBezTo>
                    <a:pt x="211" y="157"/>
                    <a:pt x="210" y="157"/>
                    <a:pt x="210" y="157"/>
                  </a:cubicBezTo>
                  <a:cubicBezTo>
                    <a:pt x="194" y="164"/>
                    <a:pt x="194" y="164"/>
                    <a:pt x="194" y="164"/>
                  </a:cubicBezTo>
                  <a:cubicBezTo>
                    <a:pt x="192" y="164"/>
                    <a:pt x="191" y="165"/>
                    <a:pt x="191" y="166"/>
                  </a:cubicBezTo>
                  <a:cubicBezTo>
                    <a:pt x="183" y="189"/>
                    <a:pt x="183" y="189"/>
                    <a:pt x="183" y="189"/>
                  </a:cubicBezTo>
                  <a:cubicBezTo>
                    <a:pt x="183" y="189"/>
                    <a:pt x="183" y="191"/>
                    <a:pt x="184" y="193"/>
                  </a:cubicBezTo>
                  <a:cubicBezTo>
                    <a:pt x="189" y="203"/>
                    <a:pt x="189" y="203"/>
                    <a:pt x="189" y="203"/>
                  </a:cubicBezTo>
                  <a:cubicBezTo>
                    <a:pt x="191" y="204"/>
                    <a:pt x="190" y="206"/>
                    <a:pt x="190" y="206"/>
                  </a:cubicBezTo>
                  <a:cubicBezTo>
                    <a:pt x="162" y="250"/>
                    <a:pt x="162" y="250"/>
                    <a:pt x="162" y="250"/>
                  </a:cubicBezTo>
                  <a:cubicBezTo>
                    <a:pt x="162" y="250"/>
                    <a:pt x="160" y="250"/>
                    <a:pt x="159" y="250"/>
                  </a:cubicBezTo>
                  <a:cubicBezTo>
                    <a:pt x="147" y="250"/>
                    <a:pt x="147" y="250"/>
                    <a:pt x="147" y="250"/>
                  </a:cubicBezTo>
                  <a:cubicBezTo>
                    <a:pt x="146" y="249"/>
                    <a:pt x="145" y="249"/>
                    <a:pt x="145" y="249"/>
                  </a:cubicBezTo>
                  <a:cubicBezTo>
                    <a:pt x="144" y="249"/>
                    <a:pt x="144" y="249"/>
                    <a:pt x="144" y="250"/>
                  </a:cubicBezTo>
                  <a:cubicBezTo>
                    <a:pt x="126" y="267"/>
                    <a:pt x="126" y="267"/>
                    <a:pt x="126" y="267"/>
                  </a:cubicBezTo>
                  <a:cubicBezTo>
                    <a:pt x="125" y="268"/>
                    <a:pt x="125" y="269"/>
                    <a:pt x="125" y="271"/>
                  </a:cubicBezTo>
                  <a:cubicBezTo>
                    <a:pt x="128" y="288"/>
                    <a:pt x="128" y="288"/>
                    <a:pt x="128" y="288"/>
                  </a:cubicBezTo>
                  <a:cubicBezTo>
                    <a:pt x="126" y="289"/>
                    <a:pt x="127" y="290"/>
                    <a:pt x="129" y="290"/>
                  </a:cubicBezTo>
                  <a:cubicBezTo>
                    <a:pt x="129" y="290"/>
                    <a:pt x="129" y="290"/>
                    <a:pt x="129" y="290"/>
                  </a:cubicBezTo>
                  <a:cubicBezTo>
                    <a:pt x="140" y="287"/>
                    <a:pt x="140" y="287"/>
                    <a:pt x="140" y="287"/>
                  </a:cubicBezTo>
                  <a:cubicBezTo>
                    <a:pt x="142" y="287"/>
                    <a:pt x="142" y="285"/>
                    <a:pt x="142" y="285"/>
                  </a:cubicBezTo>
                  <a:cubicBezTo>
                    <a:pt x="141" y="275"/>
                    <a:pt x="141" y="275"/>
                    <a:pt x="141" y="275"/>
                  </a:cubicBezTo>
                  <a:cubicBezTo>
                    <a:pt x="141" y="274"/>
                    <a:pt x="140" y="272"/>
                    <a:pt x="142" y="272"/>
                  </a:cubicBezTo>
                  <a:cubicBezTo>
                    <a:pt x="149" y="266"/>
                    <a:pt x="149" y="266"/>
                    <a:pt x="149" y="266"/>
                  </a:cubicBezTo>
                  <a:cubicBezTo>
                    <a:pt x="150" y="264"/>
                    <a:pt x="152" y="263"/>
                    <a:pt x="153" y="263"/>
                  </a:cubicBezTo>
                  <a:cubicBezTo>
                    <a:pt x="163" y="264"/>
                    <a:pt x="163" y="264"/>
                    <a:pt x="163" y="264"/>
                  </a:cubicBezTo>
                  <a:cubicBezTo>
                    <a:pt x="164" y="266"/>
                    <a:pt x="165" y="265"/>
                    <a:pt x="165" y="267"/>
                  </a:cubicBezTo>
                  <a:cubicBezTo>
                    <a:pt x="171" y="276"/>
                    <a:pt x="171" y="276"/>
                    <a:pt x="171" y="276"/>
                  </a:cubicBezTo>
                  <a:cubicBezTo>
                    <a:pt x="173" y="277"/>
                    <a:pt x="171" y="279"/>
                    <a:pt x="171" y="279"/>
                  </a:cubicBezTo>
                  <a:cubicBezTo>
                    <a:pt x="169" y="289"/>
                    <a:pt x="169" y="289"/>
                    <a:pt x="169" y="289"/>
                  </a:cubicBezTo>
                  <a:cubicBezTo>
                    <a:pt x="167" y="289"/>
                    <a:pt x="167" y="291"/>
                    <a:pt x="166" y="291"/>
                  </a:cubicBezTo>
                  <a:cubicBezTo>
                    <a:pt x="165" y="292"/>
                    <a:pt x="165" y="292"/>
                    <a:pt x="164" y="292"/>
                  </a:cubicBezTo>
                  <a:cubicBezTo>
                    <a:pt x="157" y="295"/>
                    <a:pt x="157" y="295"/>
                    <a:pt x="157" y="295"/>
                  </a:cubicBezTo>
                  <a:cubicBezTo>
                    <a:pt x="155" y="295"/>
                    <a:pt x="154" y="296"/>
                    <a:pt x="154" y="296"/>
                  </a:cubicBezTo>
                  <a:cubicBezTo>
                    <a:pt x="154" y="296"/>
                    <a:pt x="154" y="296"/>
                    <a:pt x="154" y="297"/>
                  </a:cubicBezTo>
                  <a:cubicBezTo>
                    <a:pt x="156" y="308"/>
                    <a:pt x="156" y="308"/>
                    <a:pt x="156" y="308"/>
                  </a:cubicBezTo>
                  <a:cubicBezTo>
                    <a:pt x="157" y="309"/>
                    <a:pt x="157" y="309"/>
                    <a:pt x="158" y="309"/>
                  </a:cubicBezTo>
                  <a:cubicBezTo>
                    <a:pt x="158" y="309"/>
                    <a:pt x="158" y="309"/>
                    <a:pt x="158" y="309"/>
                  </a:cubicBezTo>
                  <a:cubicBezTo>
                    <a:pt x="177" y="304"/>
                    <a:pt x="177" y="304"/>
                    <a:pt x="177" y="304"/>
                  </a:cubicBezTo>
                  <a:cubicBezTo>
                    <a:pt x="177" y="304"/>
                    <a:pt x="178" y="302"/>
                    <a:pt x="180" y="302"/>
                  </a:cubicBezTo>
                  <a:cubicBezTo>
                    <a:pt x="181" y="298"/>
                    <a:pt x="182" y="295"/>
                    <a:pt x="183" y="292"/>
                  </a:cubicBezTo>
                  <a:cubicBezTo>
                    <a:pt x="187" y="280"/>
                    <a:pt x="188" y="279"/>
                    <a:pt x="188" y="278"/>
                  </a:cubicBezTo>
                  <a:cubicBezTo>
                    <a:pt x="188" y="278"/>
                    <a:pt x="188" y="278"/>
                    <a:pt x="188" y="278"/>
                  </a:cubicBezTo>
                  <a:cubicBezTo>
                    <a:pt x="187" y="277"/>
                    <a:pt x="187" y="275"/>
                    <a:pt x="187" y="274"/>
                  </a:cubicBezTo>
                  <a:cubicBezTo>
                    <a:pt x="180" y="264"/>
                    <a:pt x="180" y="264"/>
                    <a:pt x="180" y="264"/>
                  </a:cubicBezTo>
                  <a:close/>
                  <a:moveTo>
                    <a:pt x="255" y="184"/>
                  </a:moveTo>
                  <a:cubicBezTo>
                    <a:pt x="249" y="167"/>
                    <a:pt x="227" y="135"/>
                    <a:pt x="189" y="134"/>
                  </a:cubicBezTo>
                  <a:cubicBezTo>
                    <a:pt x="172" y="134"/>
                    <a:pt x="172" y="134"/>
                    <a:pt x="172" y="134"/>
                  </a:cubicBezTo>
                  <a:cubicBezTo>
                    <a:pt x="172" y="134"/>
                    <a:pt x="172" y="134"/>
                    <a:pt x="172" y="134"/>
                  </a:cubicBezTo>
                  <a:cubicBezTo>
                    <a:pt x="122" y="134"/>
                    <a:pt x="122" y="134"/>
                    <a:pt x="122" y="134"/>
                  </a:cubicBezTo>
                  <a:cubicBezTo>
                    <a:pt x="122" y="134"/>
                    <a:pt x="122" y="134"/>
                    <a:pt x="122" y="134"/>
                  </a:cubicBezTo>
                  <a:cubicBezTo>
                    <a:pt x="111" y="134"/>
                    <a:pt x="111" y="134"/>
                    <a:pt x="111" y="134"/>
                  </a:cubicBezTo>
                  <a:cubicBezTo>
                    <a:pt x="109" y="134"/>
                    <a:pt x="109" y="134"/>
                    <a:pt x="109" y="134"/>
                  </a:cubicBezTo>
                  <a:cubicBezTo>
                    <a:pt x="100" y="134"/>
                    <a:pt x="100" y="134"/>
                    <a:pt x="100" y="134"/>
                  </a:cubicBezTo>
                  <a:cubicBezTo>
                    <a:pt x="61" y="135"/>
                    <a:pt x="38" y="167"/>
                    <a:pt x="33" y="185"/>
                  </a:cubicBezTo>
                  <a:cubicBezTo>
                    <a:pt x="0" y="292"/>
                    <a:pt x="0" y="292"/>
                    <a:pt x="0" y="292"/>
                  </a:cubicBezTo>
                  <a:cubicBezTo>
                    <a:pt x="48" y="292"/>
                    <a:pt x="48" y="292"/>
                    <a:pt x="48" y="292"/>
                  </a:cubicBezTo>
                  <a:cubicBezTo>
                    <a:pt x="69" y="221"/>
                    <a:pt x="69" y="221"/>
                    <a:pt x="69" y="221"/>
                  </a:cubicBezTo>
                  <a:cubicBezTo>
                    <a:pt x="83" y="221"/>
                    <a:pt x="83" y="221"/>
                    <a:pt x="83" y="221"/>
                  </a:cubicBezTo>
                  <a:cubicBezTo>
                    <a:pt x="63" y="292"/>
                    <a:pt x="63" y="292"/>
                    <a:pt x="63" y="292"/>
                  </a:cubicBezTo>
                  <a:cubicBezTo>
                    <a:pt x="120" y="292"/>
                    <a:pt x="120" y="292"/>
                    <a:pt x="120" y="292"/>
                  </a:cubicBezTo>
                  <a:cubicBezTo>
                    <a:pt x="119" y="291"/>
                    <a:pt x="119" y="291"/>
                    <a:pt x="119" y="290"/>
                  </a:cubicBezTo>
                  <a:cubicBezTo>
                    <a:pt x="119" y="289"/>
                    <a:pt x="119" y="287"/>
                    <a:pt x="119" y="286"/>
                  </a:cubicBezTo>
                  <a:cubicBezTo>
                    <a:pt x="117" y="272"/>
                    <a:pt x="117" y="272"/>
                    <a:pt x="117" y="272"/>
                  </a:cubicBezTo>
                  <a:cubicBezTo>
                    <a:pt x="116" y="265"/>
                    <a:pt x="119" y="262"/>
                    <a:pt x="121" y="261"/>
                  </a:cubicBezTo>
                  <a:cubicBezTo>
                    <a:pt x="137" y="246"/>
                    <a:pt x="137" y="246"/>
                    <a:pt x="137" y="246"/>
                  </a:cubicBezTo>
                  <a:cubicBezTo>
                    <a:pt x="137" y="246"/>
                    <a:pt x="137" y="245"/>
                    <a:pt x="138" y="244"/>
                  </a:cubicBezTo>
                  <a:cubicBezTo>
                    <a:pt x="139" y="242"/>
                    <a:pt x="142" y="241"/>
                    <a:pt x="145" y="241"/>
                  </a:cubicBezTo>
                  <a:cubicBezTo>
                    <a:pt x="146" y="241"/>
                    <a:pt x="148" y="241"/>
                    <a:pt x="149" y="242"/>
                  </a:cubicBezTo>
                  <a:cubicBezTo>
                    <a:pt x="157" y="242"/>
                    <a:pt x="157" y="242"/>
                    <a:pt x="157" y="242"/>
                  </a:cubicBezTo>
                  <a:cubicBezTo>
                    <a:pt x="181" y="205"/>
                    <a:pt x="181" y="205"/>
                    <a:pt x="181" y="205"/>
                  </a:cubicBezTo>
                  <a:cubicBezTo>
                    <a:pt x="177" y="196"/>
                    <a:pt x="177" y="196"/>
                    <a:pt x="177" y="196"/>
                  </a:cubicBezTo>
                  <a:cubicBezTo>
                    <a:pt x="176" y="195"/>
                    <a:pt x="176" y="195"/>
                    <a:pt x="176" y="195"/>
                  </a:cubicBezTo>
                  <a:cubicBezTo>
                    <a:pt x="176" y="194"/>
                    <a:pt x="176" y="194"/>
                    <a:pt x="176" y="194"/>
                  </a:cubicBezTo>
                  <a:cubicBezTo>
                    <a:pt x="175" y="191"/>
                    <a:pt x="175" y="191"/>
                    <a:pt x="175" y="191"/>
                  </a:cubicBezTo>
                  <a:cubicBezTo>
                    <a:pt x="175" y="189"/>
                    <a:pt x="175" y="189"/>
                    <a:pt x="175" y="189"/>
                  </a:cubicBezTo>
                  <a:cubicBezTo>
                    <a:pt x="175" y="187"/>
                    <a:pt x="175" y="187"/>
                    <a:pt x="175" y="187"/>
                  </a:cubicBezTo>
                  <a:cubicBezTo>
                    <a:pt x="183" y="165"/>
                    <a:pt x="183" y="165"/>
                    <a:pt x="183" y="165"/>
                  </a:cubicBezTo>
                  <a:cubicBezTo>
                    <a:pt x="183" y="162"/>
                    <a:pt x="185" y="158"/>
                    <a:pt x="191" y="156"/>
                  </a:cubicBezTo>
                  <a:cubicBezTo>
                    <a:pt x="207" y="150"/>
                    <a:pt x="207" y="150"/>
                    <a:pt x="207" y="150"/>
                  </a:cubicBezTo>
                  <a:cubicBezTo>
                    <a:pt x="208" y="150"/>
                    <a:pt x="208" y="150"/>
                    <a:pt x="208" y="150"/>
                  </a:cubicBezTo>
                  <a:cubicBezTo>
                    <a:pt x="209" y="149"/>
                    <a:pt x="209" y="149"/>
                    <a:pt x="209" y="149"/>
                  </a:cubicBezTo>
                  <a:cubicBezTo>
                    <a:pt x="209" y="149"/>
                    <a:pt x="210" y="149"/>
                    <a:pt x="211" y="149"/>
                  </a:cubicBezTo>
                  <a:cubicBezTo>
                    <a:pt x="214" y="149"/>
                    <a:pt x="217" y="151"/>
                    <a:pt x="218" y="151"/>
                  </a:cubicBezTo>
                  <a:cubicBezTo>
                    <a:pt x="221" y="153"/>
                    <a:pt x="221" y="153"/>
                    <a:pt x="221" y="153"/>
                  </a:cubicBezTo>
                  <a:cubicBezTo>
                    <a:pt x="222" y="156"/>
                    <a:pt x="222" y="156"/>
                    <a:pt x="222" y="156"/>
                  </a:cubicBezTo>
                  <a:cubicBezTo>
                    <a:pt x="224" y="167"/>
                    <a:pt x="224" y="167"/>
                    <a:pt x="224" y="167"/>
                  </a:cubicBezTo>
                  <a:cubicBezTo>
                    <a:pt x="225" y="170"/>
                    <a:pt x="225" y="170"/>
                    <a:pt x="225" y="170"/>
                  </a:cubicBezTo>
                  <a:cubicBezTo>
                    <a:pt x="225" y="173"/>
                    <a:pt x="225" y="173"/>
                    <a:pt x="225" y="173"/>
                  </a:cubicBezTo>
                  <a:cubicBezTo>
                    <a:pt x="227" y="172"/>
                    <a:pt x="228" y="171"/>
                    <a:pt x="228" y="171"/>
                  </a:cubicBezTo>
                  <a:cubicBezTo>
                    <a:pt x="239" y="169"/>
                    <a:pt x="239" y="169"/>
                    <a:pt x="239" y="169"/>
                  </a:cubicBezTo>
                  <a:cubicBezTo>
                    <a:pt x="240" y="169"/>
                    <a:pt x="240" y="169"/>
                    <a:pt x="241" y="169"/>
                  </a:cubicBezTo>
                  <a:cubicBezTo>
                    <a:pt x="246" y="169"/>
                    <a:pt x="250" y="172"/>
                    <a:pt x="250" y="176"/>
                  </a:cubicBezTo>
                  <a:cubicBezTo>
                    <a:pt x="251" y="178"/>
                    <a:pt x="251" y="178"/>
                    <a:pt x="251" y="178"/>
                  </a:cubicBezTo>
                  <a:cubicBezTo>
                    <a:pt x="251" y="178"/>
                    <a:pt x="251" y="178"/>
                    <a:pt x="251" y="178"/>
                  </a:cubicBezTo>
                  <a:cubicBezTo>
                    <a:pt x="251" y="179"/>
                    <a:pt x="251" y="179"/>
                    <a:pt x="251" y="179"/>
                  </a:cubicBezTo>
                  <a:cubicBezTo>
                    <a:pt x="253" y="196"/>
                    <a:pt x="253" y="196"/>
                    <a:pt x="253" y="196"/>
                  </a:cubicBezTo>
                  <a:cubicBezTo>
                    <a:pt x="254" y="199"/>
                    <a:pt x="254" y="199"/>
                    <a:pt x="254" y="199"/>
                  </a:cubicBezTo>
                  <a:cubicBezTo>
                    <a:pt x="252" y="201"/>
                    <a:pt x="252" y="201"/>
                    <a:pt x="252" y="201"/>
                  </a:cubicBezTo>
                  <a:cubicBezTo>
                    <a:pt x="251" y="203"/>
                    <a:pt x="251" y="203"/>
                    <a:pt x="251" y="203"/>
                  </a:cubicBezTo>
                  <a:cubicBezTo>
                    <a:pt x="250" y="204"/>
                    <a:pt x="250" y="204"/>
                    <a:pt x="250" y="204"/>
                  </a:cubicBezTo>
                  <a:cubicBezTo>
                    <a:pt x="250" y="205"/>
                    <a:pt x="250" y="205"/>
                    <a:pt x="250" y="205"/>
                  </a:cubicBezTo>
                  <a:cubicBezTo>
                    <a:pt x="232" y="221"/>
                    <a:pt x="232" y="221"/>
                    <a:pt x="232" y="221"/>
                  </a:cubicBezTo>
                  <a:cubicBezTo>
                    <a:pt x="230" y="225"/>
                    <a:pt x="226" y="226"/>
                    <a:pt x="225" y="226"/>
                  </a:cubicBezTo>
                  <a:cubicBezTo>
                    <a:pt x="224" y="226"/>
                    <a:pt x="224" y="226"/>
                    <a:pt x="224" y="226"/>
                  </a:cubicBezTo>
                  <a:cubicBezTo>
                    <a:pt x="222" y="226"/>
                    <a:pt x="222" y="226"/>
                    <a:pt x="222" y="226"/>
                  </a:cubicBezTo>
                  <a:cubicBezTo>
                    <a:pt x="220" y="226"/>
                    <a:pt x="220" y="226"/>
                    <a:pt x="220" y="226"/>
                  </a:cubicBezTo>
                  <a:cubicBezTo>
                    <a:pt x="240" y="292"/>
                    <a:pt x="240" y="292"/>
                    <a:pt x="240" y="292"/>
                  </a:cubicBezTo>
                  <a:cubicBezTo>
                    <a:pt x="287" y="292"/>
                    <a:pt x="287" y="292"/>
                    <a:pt x="287" y="292"/>
                  </a:cubicBezTo>
                  <a:lnTo>
                    <a:pt x="255" y="184"/>
                  </a:lnTo>
                  <a:close/>
                  <a:moveTo>
                    <a:pt x="188" y="263"/>
                  </a:moveTo>
                  <a:cubicBezTo>
                    <a:pt x="193" y="269"/>
                    <a:pt x="193" y="269"/>
                    <a:pt x="193" y="269"/>
                  </a:cubicBezTo>
                  <a:cubicBezTo>
                    <a:pt x="194" y="270"/>
                    <a:pt x="194" y="270"/>
                    <a:pt x="194" y="270"/>
                  </a:cubicBezTo>
                  <a:cubicBezTo>
                    <a:pt x="194" y="272"/>
                    <a:pt x="194" y="272"/>
                    <a:pt x="194" y="272"/>
                  </a:cubicBezTo>
                  <a:cubicBezTo>
                    <a:pt x="195" y="275"/>
                    <a:pt x="195" y="275"/>
                    <a:pt x="195" y="275"/>
                  </a:cubicBezTo>
                  <a:cubicBezTo>
                    <a:pt x="195" y="277"/>
                    <a:pt x="195" y="277"/>
                    <a:pt x="195" y="277"/>
                  </a:cubicBezTo>
                  <a:cubicBezTo>
                    <a:pt x="196" y="279"/>
                    <a:pt x="196" y="279"/>
                    <a:pt x="196" y="279"/>
                  </a:cubicBezTo>
                  <a:cubicBezTo>
                    <a:pt x="195" y="281"/>
                    <a:pt x="195" y="281"/>
                    <a:pt x="195" y="281"/>
                  </a:cubicBezTo>
                  <a:cubicBezTo>
                    <a:pt x="191" y="292"/>
                    <a:pt x="191" y="292"/>
                    <a:pt x="191" y="292"/>
                  </a:cubicBezTo>
                  <a:cubicBezTo>
                    <a:pt x="225" y="292"/>
                    <a:pt x="225" y="292"/>
                    <a:pt x="225" y="292"/>
                  </a:cubicBezTo>
                  <a:cubicBezTo>
                    <a:pt x="208" y="233"/>
                    <a:pt x="208" y="233"/>
                    <a:pt x="208" y="233"/>
                  </a:cubicBezTo>
                  <a:lnTo>
                    <a:pt x="188" y="263"/>
                  </a:lnTo>
                  <a:close/>
                </a:path>
              </a:pathLst>
            </a:custGeom>
            <a:grpFill/>
            <a:ln>
              <a:noFill/>
            </a:ln>
            <a:extLst/>
          </p:spPr>
          <p:txBody>
            <a:bodyPr vert="horz" wrap="square" lIns="91427" tIns="45713" rIns="91427" bIns="45713" numCol="1" anchor="t" anchorCtr="0" compatLnSpc="1">
              <a:prstTxWarp prst="textNoShape">
                <a:avLst/>
              </a:prstTxWarp>
            </a:bodyPr>
            <a:lstStyle/>
            <a:p>
              <a:pPr algn="ctr" defTabSz="914225"/>
              <a:endParaRPr lang="en-US">
                <a:solidFill>
                  <a:srgbClr val="505050"/>
                </a:solidFill>
              </a:endParaRPr>
            </a:p>
          </p:txBody>
        </p:sp>
        <p:sp>
          <p:nvSpPr>
            <p:cNvPr id="18" name="Freeform 5"/>
            <p:cNvSpPr>
              <a:spLocks noChangeAspect="1" noEditPoints="1"/>
            </p:cNvSpPr>
            <p:nvPr/>
          </p:nvSpPr>
          <p:spPr bwMode="auto">
            <a:xfrm>
              <a:off x="9130727" y="1886719"/>
              <a:ext cx="633114" cy="664924"/>
            </a:xfrm>
            <a:custGeom>
              <a:avLst/>
              <a:gdLst>
                <a:gd name="T0" fmla="*/ 81 w 258"/>
                <a:gd name="T1" fmla="*/ 52 h 271"/>
                <a:gd name="T2" fmla="*/ 131 w 258"/>
                <a:gd name="T3" fmla="*/ 0 h 271"/>
                <a:gd name="T4" fmla="*/ 132 w 258"/>
                <a:gd name="T5" fmla="*/ 103 h 271"/>
                <a:gd name="T6" fmla="*/ 96 w 258"/>
                <a:gd name="T7" fmla="*/ 89 h 271"/>
                <a:gd name="T8" fmla="*/ 217 w 258"/>
                <a:gd name="T9" fmla="*/ 263 h 271"/>
                <a:gd name="T10" fmla="*/ 118 w 258"/>
                <a:gd name="T11" fmla="*/ 271 h 271"/>
                <a:gd name="T12" fmla="*/ 110 w 258"/>
                <a:gd name="T13" fmla="*/ 197 h 271"/>
                <a:gd name="T14" fmla="*/ 209 w 258"/>
                <a:gd name="T15" fmla="*/ 189 h 271"/>
                <a:gd name="T16" fmla="*/ 203 w 258"/>
                <a:gd name="T17" fmla="*/ 253 h 271"/>
                <a:gd name="T18" fmla="*/ 124 w 258"/>
                <a:gd name="T19" fmla="*/ 203 h 271"/>
                <a:gd name="T20" fmla="*/ 203 w 258"/>
                <a:gd name="T21" fmla="*/ 253 h 271"/>
                <a:gd name="T22" fmla="*/ 164 w 258"/>
                <a:gd name="T23" fmla="*/ 266 h 271"/>
                <a:gd name="T24" fmla="*/ 160 w 258"/>
                <a:gd name="T25" fmla="*/ 262 h 271"/>
                <a:gd name="T26" fmla="*/ 164 w 258"/>
                <a:gd name="T27" fmla="*/ 266 h 271"/>
                <a:gd name="T28" fmla="*/ 164 w 258"/>
                <a:gd name="T29" fmla="*/ 261 h 271"/>
                <a:gd name="T30" fmla="*/ 160 w 258"/>
                <a:gd name="T31" fmla="*/ 259 h 271"/>
                <a:gd name="T32" fmla="*/ 164 w 258"/>
                <a:gd name="T33" fmla="*/ 261 h 271"/>
                <a:gd name="T34" fmla="*/ 170 w 258"/>
                <a:gd name="T35" fmla="*/ 266 h 271"/>
                <a:gd name="T36" fmla="*/ 164 w 258"/>
                <a:gd name="T37" fmla="*/ 262 h 271"/>
                <a:gd name="T38" fmla="*/ 170 w 258"/>
                <a:gd name="T39" fmla="*/ 266 h 271"/>
                <a:gd name="T40" fmla="*/ 170 w 258"/>
                <a:gd name="T41" fmla="*/ 261 h 271"/>
                <a:gd name="T42" fmla="*/ 164 w 258"/>
                <a:gd name="T43" fmla="*/ 258 h 271"/>
                <a:gd name="T44" fmla="*/ 170 w 258"/>
                <a:gd name="T45" fmla="*/ 261 h 271"/>
                <a:gd name="T46" fmla="*/ 62 w 258"/>
                <a:gd name="T47" fmla="*/ 262 h 271"/>
                <a:gd name="T48" fmla="*/ 75 w 258"/>
                <a:gd name="T49" fmla="*/ 198 h 271"/>
                <a:gd name="T50" fmla="*/ 43 w 258"/>
                <a:gd name="T51" fmla="*/ 262 h 271"/>
                <a:gd name="T52" fmla="*/ 0 w 258"/>
                <a:gd name="T53" fmla="*/ 262 h 271"/>
                <a:gd name="T54" fmla="*/ 88 w 258"/>
                <a:gd name="T55" fmla="*/ 120 h 271"/>
                <a:gd name="T56" fmla="*/ 168 w 258"/>
                <a:gd name="T57" fmla="*/ 120 h 271"/>
                <a:gd name="T58" fmla="*/ 229 w 258"/>
                <a:gd name="T59" fmla="*/ 165 h 271"/>
                <a:gd name="T60" fmla="*/ 223 w 258"/>
                <a:gd name="T61" fmla="*/ 262 h 271"/>
                <a:gd name="T62" fmla="*/ 209 w 258"/>
                <a:gd name="T63" fmla="*/ 183 h 271"/>
                <a:gd name="T64" fmla="*/ 104 w 258"/>
                <a:gd name="T65" fmla="*/ 197 h 271"/>
                <a:gd name="T66" fmla="*/ 223 w 258"/>
                <a:gd name="T67" fmla="*/ 154 h 271"/>
                <a:gd name="T68" fmla="*/ 223 w 258"/>
                <a:gd name="T69" fmla="*/ 154 h 271"/>
                <a:gd name="T70" fmla="*/ 33 w 258"/>
                <a:gd name="T71" fmla="*/ 15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8" h="271">
                  <a:moveTo>
                    <a:pt x="96" y="89"/>
                  </a:moveTo>
                  <a:cubicBezTo>
                    <a:pt x="86" y="79"/>
                    <a:pt x="81" y="66"/>
                    <a:pt x="81" y="52"/>
                  </a:cubicBezTo>
                  <a:cubicBezTo>
                    <a:pt x="81" y="38"/>
                    <a:pt x="85" y="25"/>
                    <a:pt x="95" y="15"/>
                  </a:cubicBezTo>
                  <a:cubicBezTo>
                    <a:pt x="105" y="5"/>
                    <a:pt x="118" y="0"/>
                    <a:pt x="131" y="0"/>
                  </a:cubicBezTo>
                  <a:cubicBezTo>
                    <a:pt x="159" y="0"/>
                    <a:pt x="182" y="23"/>
                    <a:pt x="182" y="51"/>
                  </a:cubicBezTo>
                  <a:cubicBezTo>
                    <a:pt x="182" y="80"/>
                    <a:pt x="160" y="103"/>
                    <a:pt x="132" y="103"/>
                  </a:cubicBezTo>
                  <a:cubicBezTo>
                    <a:pt x="131" y="103"/>
                    <a:pt x="131" y="103"/>
                    <a:pt x="131" y="103"/>
                  </a:cubicBezTo>
                  <a:cubicBezTo>
                    <a:pt x="118" y="103"/>
                    <a:pt x="105" y="99"/>
                    <a:pt x="96" y="89"/>
                  </a:cubicBezTo>
                  <a:close/>
                  <a:moveTo>
                    <a:pt x="217" y="197"/>
                  </a:moveTo>
                  <a:cubicBezTo>
                    <a:pt x="217" y="263"/>
                    <a:pt x="217" y="263"/>
                    <a:pt x="217" y="263"/>
                  </a:cubicBezTo>
                  <a:cubicBezTo>
                    <a:pt x="217" y="267"/>
                    <a:pt x="213" y="271"/>
                    <a:pt x="209" y="271"/>
                  </a:cubicBezTo>
                  <a:cubicBezTo>
                    <a:pt x="118" y="271"/>
                    <a:pt x="118" y="271"/>
                    <a:pt x="118" y="271"/>
                  </a:cubicBezTo>
                  <a:cubicBezTo>
                    <a:pt x="114" y="271"/>
                    <a:pt x="110" y="267"/>
                    <a:pt x="110" y="263"/>
                  </a:cubicBezTo>
                  <a:cubicBezTo>
                    <a:pt x="110" y="197"/>
                    <a:pt x="110" y="197"/>
                    <a:pt x="110" y="197"/>
                  </a:cubicBezTo>
                  <a:cubicBezTo>
                    <a:pt x="110" y="193"/>
                    <a:pt x="113" y="189"/>
                    <a:pt x="118" y="189"/>
                  </a:cubicBezTo>
                  <a:cubicBezTo>
                    <a:pt x="209" y="189"/>
                    <a:pt x="209" y="189"/>
                    <a:pt x="209" y="189"/>
                  </a:cubicBezTo>
                  <a:cubicBezTo>
                    <a:pt x="214" y="189"/>
                    <a:pt x="217" y="193"/>
                    <a:pt x="217" y="197"/>
                  </a:cubicBezTo>
                  <a:close/>
                  <a:moveTo>
                    <a:pt x="203" y="253"/>
                  </a:moveTo>
                  <a:cubicBezTo>
                    <a:pt x="203" y="203"/>
                    <a:pt x="203" y="203"/>
                    <a:pt x="203" y="203"/>
                  </a:cubicBezTo>
                  <a:cubicBezTo>
                    <a:pt x="124" y="203"/>
                    <a:pt x="124" y="203"/>
                    <a:pt x="124" y="203"/>
                  </a:cubicBezTo>
                  <a:cubicBezTo>
                    <a:pt x="124" y="253"/>
                    <a:pt x="124" y="253"/>
                    <a:pt x="124" y="253"/>
                  </a:cubicBezTo>
                  <a:lnTo>
                    <a:pt x="203" y="253"/>
                  </a:lnTo>
                  <a:close/>
                  <a:moveTo>
                    <a:pt x="164" y="266"/>
                  </a:moveTo>
                  <a:cubicBezTo>
                    <a:pt x="164" y="266"/>
                    <a:pt x="164" y="266"/>
                    <a:pt x="164" y="266"/>
                  </a:cubicBezTo>
                  <a:cubicBezTo>
                    <a:pt x="164" y="262"/>
                    <a:pt x="164" y="262"/>
                    <a:pt x="164" y="262"/>
                  </a:cubicBezTo>
                  <a:cubicBezTo>
                    <a:pt x="164" y="262"/>
                    <a:pt x="164" y="262"/>
                    <a:pt x="160" y="262"/>
                  </a:cubicBezTo>
                  <a:cubicBezTo>
                    <a:pt x="160" y="262"/>
                    <a:pt x="160" y="262"/>
                    <a:pt x="160" y="265"/>
                  </a:cubicBezTo>
                  <a:cubicBezTo>
                    <a:pt x="160" y="265"/>
                    <a:pt x="160" y="265"/>
                    <a:pt x="164" y="266"/>
                  </a:cubicBezTo>
                  <a:close/>
                  <a:moveTo>
                    <a:pt x="164" y="261"/>
                  </a:moveTo>
                  <a:cubicBezTo>
                    <a:pt x="164" y="261"/>
                    <a:pt x="164" y="261"/>
                    <a:pt x="164" y="261"/>
                  </a:cubicBezTo>
                  <a:cubicBezTo>
                    <a:pt x="164" y="258"/>
                    <a:pt x="164" y="258"/>
                    <a:pt x="164" y="258"/>
                  </a:cubicBezTo>
                  <a:cubicBezTo>
                    <a:pt x="164" y="258"/>
                    <a:pt x="164" y="258"/>
                    <a:pt x="160" y="259"/>
                  </a:cubicBezTo>
                  <a:cubicBezTo>
                    <a:pt x="160" y="259"/>
                    <a:pt x="160" y="259"/>
                    <a:pt x="160" y="261"/>
                  </a:cubicBezTo>
                  <a:cubicBezTo>
                    <a:pt x="160" y="261"/>
                    <a:pt x="160" y="261"/>
                    <a:pt x="164" y="261"/>
                  </a:cubicBezTo>
                  <a:close/>
                  <a:moveTo>
                    <a:pt x="170" y="266"/>
                  </a:moveTo>
                  <a:cubicBezTo>
                    <a:pt x="170" y="266"/>
                    <a:pt x="170" y="266"/>
                    <a:pt x="170" y="266"/>
                  </a:cubicBezTo>
                  <a:cubicBezTo>
                    <a:pt x="170" y="262"/>
                    <a:pt x="170" y="262"/>
                    <a:pt x="170" y="262"/>
                  </a:cubicBezTo>
                  <a:cubicBezTo>
                    <a:pt x="170" y="262"/>
                    <a:pt x="170" y="262"/>
                    <a:pt x="164" y="262"/>
                  </a:cubicBezTo>
                  <a:cubicBezTo>
                    <a:pt x="164" y="262"/>
                    <a:pt x="164" y="262"/>
                    <a:pt x="164" y="266"/>
                  </a:cubicBezTo>
                  <a:cubicBezTo>
                    <a:pt x="164" y="266"/>
                    <a:pt x="164" y="266"/>
                    <a:pt x="170" y="266"/>
                  </a:cubicBezTo>
                  <a:close/>
                  <a:moveTo>
                    <a:pt x="170" y="261"/>
                  </a:moveTo>
                  <a:cubicBezTo>
                    <a:pt x="170" y="261"/>
                    <a:pt x="170" y="261"/>
                    <a:pt x="170" y="261"/>
                  </a:cubicBezTo>
                  <a:cubicBezTo>
                    <a:pt x="170" y="257"/>
                    <a:pt x="170" y="257"/>
                    <a:pt x="170" y="257"/>
                  </a:cubicBezTo>
                  <a:cubicBezTo>
                    <a:pt x="170" y="257"/>
                    <a:pt x="170" y="257"/>
                    <a:pt x="164" y="258"/>
                  </a:cubicBezTo>
                  <a:cubicBezTo>
                    <a:pt x="164" y="258"/>
                    <a:pt x="164" y="258"/>
                    <a:pt x="164" y="261"/>
                  </a:cubicBezTo>
                  <a:cubicBezTo>
                    <a:pt x="164" y="261"/>
                    <a:pt x="164" y="261"/>
                    <a:pt x="170" y="261"/>
                  </a:cubicBezTo>
                  <a:close/>
                  <a:moveTo>
                    <a:pt x="104" y="262"/>
                  </a:moveTo>
                  <a:cubicBezTo>
                    <a:pt x="62" y="262"/>
                    <a:pt x="62" y="262"/>
                    <a:pt x="62" y="262"/>
                  </a:cubicBezTo>
                  <a:cubicBezTo>
                    <a:pt x="57" y="262"/>
                    <a:pt x="57" y="262"/>
                    <a:pt x="57" y="262"/>
                  </a:cubicBezTo>
                  <a:cubicBezTo>
                    <a:pt x="57" y="262"/>
                    <a:pt x="57" y="262"/>
                    <a:pt x="75" y="198"/>
                  </a:cubicBezTo>
                  <a:cubicBezTo>
                    <a:pt x="75" y="198"/>
                    <a:pt x="75" y="198"/>
                    <a:pt x="62" y="198"/>
                  </a:cubicBezTo>
                  <a:cubicBezTo>
                    <a:pt x="62" y="198"/>
                    <a:pt x="62" y="198"/>
                    <a:pt x="43" y="262"/>
                  </a:cubicBezTo>
                  <a:cubicBezTo>
                    <a:pt x="43" y="262"/>
                    <a:pt x="43" y="262"/>
                    <a:pt x="42" y="262"/>
                  </a:cubicBezTo>
                  <a:cubicBezTo>
                    <a:pt x="40" y="262"/>
                    <a:pt x="31" y="262"/>
                    <a:pt x="0" y="262"/>
                  </a:cubicBezTo>
                  <a:cubicBezTo>
                    <a:pt x="29" y="165"/>
                    <a:pt x="29" y="165"/>
                    <a:pt x="29" y="165"/>
                  </a:cubicBezTo>
                  <a:cubicBezTo>
                    <a:pt x="34" y="150"/>
                    <a:pt x="54" y="121"/>
                    <a:pt x="88" y="120"/>
                  </a:cubicBezTo>
                  <a:cubicBezTo>
                    <a:pt x="89" y="120"/>
                    <a:pt x="89" y="120"/>
                    <a:pt x="90" y="120"/>
                  </a:cubicBezTo>
                  <a:cubicBezTo>
                    <a:pt x="90" y="120"/>
                    <a:pt x="165" y="120"/>
                    <a:pt x="168" y="120"/>
                  </a:cubicBezTo>
                  <a:cubicBezTo>
                    <a:pt x="169" y="120"/>
                    <a:pt x="169" y="120"/>
                    <a:pt x="170" y="120"/>
                  </a:cubicBezTo>
                  <a:cubicBezTo>
                    <a:pt x="204" y="121"/>
                    <a:pt x="224" y="150"/>
                    <a:pt x="229" y="165"/>
                  </a:cubicBezTo>
                  <a:cubicBezTo>
                    <a:pt x="258" y="262"/>
                    <a:pt x="258" y="262"/>
                    <a:pt x="258" y="262"/>
                  </a:cubicBezTo>
                  <a:cubicBezTo>
                    <a:pt x="258" y="262"/>
                    <a:pt x="258" y="262"/>
                    <a:pt x="223" y="262"/>
                  </a:cubicBezTo>
                  <a:cubicBezTo>
                    <a:pt x="223" y="197"/>
                    <a:pt x="223" y="197"/>
                    <a:pt x="223" y="197"/>
                  </a:cubicBezTo>
                  <a:cubicBezTo>
                    <a:pt x="223" y="190"/>
                    <a:pt x="217" y="183"/>
                    <a:pt x="209" y="183"/>
                  </a:cubicBezTo>
                  <a:cubicBezTo>
                    <a:pt x="118" y="183"/>
                    <a:pt x="118" y="183"/>
                    <a:pt x="118" y="183"/>
                  </a:cubicBezTo>
                  <a:cubicBezTo>
                    <a:pt x="110" y="183"/>
                    <a:pt x="104" y="190"/>
                    <a:pt x="104" y="197"/>
                  </a:cubicBezTo>
                  <a:lnTo>
                    <a:pt x="104" y="262"/>
                  </a:lnTo>
                  <a:close/>
                  <a:moveTo>
                    <a:pt x="223" y="154"/>
                  </a:moveTo>
                  <a:cubicBezTo>
                    <a:pt x="224" y="155"/>
                    <a:pt x="224" y="156"/>
                    <a:pt x="225" y="157"/>
                  </a:cubicBezTo>
                  <a:cubicBezTo>
                    <a:pt x="224" y="156"/>
                    <a:pt x="224" y="155"/>
                    <a:pt x="223" y="154"/>
                  </a:cubicBezTo>
                  <a:close/>
                  <a:moveTo>
                    <a:pt x="35" y="154"/>
                  </a:moveTo>
                  <a:cubicBezTo>
                    <a:pt x="34" y="155"/>
                    <a:pt x="34" y="156"/>
                    <a:pt x="33" y="157"/>
                  </a:cubicBezTo>
                  <a:cubicBezTo>
                    <a:pt x="34" y="156"/>
                    <a:pt x="34" y="155"/>
                    <a:pt x="35"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ctr" defTabSz="914225"/>
              <a:endParaRPr lang="en-US">
                <a:solidFill>
                  <a:srgbClr val="505050"/>
                </a:solidFill>
              </a:endParaRPr>
            </a:p>
          </p:txBody>
        </p:sp>
        <p:grpSp>
          <p:nvGrpSpPr>
            <p:cNvPr id="19" name="Group 4"/>
            <p:cNvGrpSpPr>
              <a:grpSpLocks/>
            </p:cNvGrpSpPr>
            <p:nvPr/>
          </p:nvGrpSpPr>
          <p:grpSpPr bwMode="auto">
            <a:xfrm>
              <a:off x="9890692" y="1712108"/>
              <a:ext cx="629033" cy="664924"/>
              <a:chOff x="3730" y="2047"/>
              <a:chExt cx="222" cy="226"/>
            </a:xfrm>
            <a:grpFill/>
          </p:grpSpPr>
          <p:sp>
            <p:nvSpPr>
              <p:cNvPr id="20" name="AutoShape 3"/>
              <p:cNvSpPr>
                <a:spLocks noChangeAspect="1" noChangeArrowheads="1" noTextEdit="1"/>
              </p:cNvSpPr>
              <p:nvPr/>
            </p:nvSpPr>
            <p:spPr bwMode="auto">
              <a:xfrm>
                <a:off x="3730" y="2047"/>
                <a:ext cx="220" cy="22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algn="ctr" defTabSz="914225"/>
                <a:endParaRPr lang="en-US" baseline="-25000">
                  <a:solidFill>
                    <a:srgbClr val="505050"/>
                  </a:solidFill>
                </a:endParaRPr>
              </a:p>
            </p:txBody>
          </p:sp>
          <p:sp>
            <p:nvSpPr>
              <p:cNvPr id="21" name="Oval 5"/>
              <p:cNvSpPr>
                <a:spLocks noChangeArrowheads="1"/>
              </p:cNvSpPr>
              <p:nvPr/>
            </p:nvSpPr>
            <p:spPr bwMode="auto">
              <a:xfrm>
                <a:off x="3798" y="2049"/>
                <a:ext cx="88" cy="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ctr" defTabSz="914225"/>
                <a:endParaRPr lang="en-US" baseline="-25000">
                  <a:solidFill>
                    <a:srgbClr val="505050"/>
                  </a:solidFill>
                </a:endParaRPr>
              </a:p>
            </p:txBody>
          </p:sp>
          <p:sp>
            <p:nvSpPr>
              <p:cNvPr id="22" name="Freeform 6"/>
              <p:cNvSpPr>
                <a:spLocks noEditPoints="1"/>
              </p:cNvSpPr>
              <p:nvPr/>
            </p:nvSpPr>
            <p:spPr bwMode="auto">
              <a:xfrm>
                <a:off x="3835" y="2181"/>
                <a:ext cx="58" cy="41"/>
              </a:xfrm>
              <a:custGeom>
                <a:avLst/>
                <a:gdLst>
                  <a:gd name="T0" fmla="*/ 12 w 24"/>
                  <a:gd name="T1" fmla="*/ 0 h 17"/>
                  <a:gd name="T2" fmla="*/ 0 w 24"/>
                  <a:gd name="T3" fmla="*/ 12 h 17"/>
                  <a:gd name="T4" fmla="*/ 0 w 24"/>
                  <a:gd name="T5" fmla="*/ 15 h 17"/>
                  <a:gd name="T6" fmla="*/ 7 w 24"/>
                  <a:gd name="T7" fmla="*/ 15 h 17"/>
                  <a:gd name="T8" fmla="*/ 12 w 24"/>
                  <a:gd name="T9" fmla="*/ 17 h 17"/>
                  <a:gd name="T10" fmla="*/ 17 w 24"/>
                  <a:gd name="T11" fmla="*/ 15 h 17"/>
                  <a:gd name="T12" fmla="*/ 21 w 24"/>
                  <a:gd name="T13" fmla="*/ 15 h 17"/>
                  <a:gd name="T14" fmla="*/ 21 w 24"/>
                  <a:gd name="T15" fmla="*/ 14 h 17"/>
                  <a:gd name="T16" fmla="*/ 24 w 24"/>
                  <a:gd name="T17" fmla="*/ 14 h 17"/>
                  <a:gd name="T18" fmla="*/ 24 w 24"/>
                  <a:gd name="T19" fmla="*/ 12 h 17"/>
                  <a:gd name="T20" fmla="*/ 12 w 24"/>
                  <a:gd name="T21" fmla="*/ 0 h 17"/>
                  <a:gd name="T22" fmla="*/ 5 w 24"/>
                  <a:gd name="T23" fmla="*/ 12 h 17"/>
                  <a:gd name="T24" fmla="*/ 3 w 24"/>
                  <a:gd name="T25" fmla="*/ 12 h 17"/>
                  <a:gd name="T26" fmla="*/ 2 w 24"/>
                  <a:gd name="T27" fmla="*/ 12 h 17"/>
                  <a:gd name="T28" fmla="*/ 3 w 24"/>
                  <a:gd name="T29" fmla="*/ 11 h 17"/>
                  <a:gd name="T30" fmla="*/ 5 w 24"/>
                  <a:gd name="T31" fmla="*/ 11 h 17"/>
                  <a:gd name="T32" fmla="*/ 5 w 24"/>
                  <a:gd name="T33" fmla="*/ 12 h 17"/>
                  <a:gd name="T34" fmla="*/ 5 w 24"/>
                  <a:gd name="T35" fmla="*/ 12 h 17"/>
                  <a:gd name="T36" fmla="*/ 7 w 24"/>
                  <a:gd name="T37" fmla="*/ 9 h 17"/>
                  <a:gd name="T38" fmla="*/ 6 w 24"/>
                  <a:gd name="T39" fmla="*/ 9 h 17"/>
                  <a:gd name="T40" fmla="*/ 6 w 24"/>
                  <a:gd name="T41" fmla="*/ 9 h 17"/>
                  <a:gd name="T42" fmla="*/ 4 w 24"/>
                  <a:gd name="T43" fmla="*/ 8 h 17"/>
                  <a:gd name="T44" fmla="*/ 4 w 24"/>
                  <a:gd name="T45" fmla="*/ 7 h 17"/>
                  <a:gd name="T46" fmla="*/ 5 w 24"/>
                  <a:gd name="T47" fmla="*/ 7 h 17"/>
                  <a:gd name="T48" fmla="*/ 6 w 24"/>
                  <a:gd name="T49" fmla="*/ 8 h 17"/>
                  <a:gd name="T50" fmla="*/ 7 w 24"/>
                  <a:gd name="T51" fmla="*/ 9 h 17"/>
                  <a:gd name="T52" fmla="*/ 12 w 24"/>
                  <a:gd name="T53" fmla="*/ 4 h 17"/>
                  <a:gd name="T54" fmla="*/ 12 w 24"/>
                  <a:gd name="T55" fmla="*/ 3 h 17"/>
                  <a:gd name="T56" fmla="*/ 13 w 24"/>
                  <a:gd name="T57" fmla="*/ 4 h 17"/>
                  <a:gd name="T58" fmla="*/ 13 w 24"/>
                  <a:gd name="T59" fmla="*/ 5 h 17"/>
                  <a:gd name="T60" fmla="*/ 12 w 24"/>
                  <a:gd name="T61" fmla="*/ 6 h 17"/>
                  <a:gd name="T62" fmla="*/ 12 w 24"/>
                  <a:gd name="T63" fmla="*/ 5 h 17"/>
                  <a:gd name="T64" fmla="*/ 12 w 24"/>
                  <a:gd name="T65" fmla="*/ 4 h 17"/>
                  <a:gd name="T66" fmla="*/ 13 w 24"/>
                  <a:gd name="T67" fmla="*/ 14 h 17"/>
                  <a:gd name="T68" fmla="*/ 10 w 24"/>
                  <a:gd name="T69" fmla="*/ 13 h 17"/>
                  <a:gd name="T70" fmla="*/ 7 w 24"/>
                  <a:gd name="T71" fmla="*/ 4 h 17"/>
                  <a:gd name="T72" fmla="*/ 14 w 24"/>
                  <a:gd name="T73" fmla="*/ 11 h 17"/>
                  <a:gd name="T74" fmla="*/ 13 w 24"/>
                  <a:gd name="T75" fmla="*/ 14 h 17"/>
                  <a:gd name="T76" fmla="*/ 17 w 24"/>
                  <a:gd name="T77" fmla="*/ 5 h 17"/>
                  <a:gd name="T78" fmla="*/ 16 w 24"/>
                  <a:gd name="T79" fmla="*/ 6 h 17"/>
                  <a:gd name="T80" fmla="*/ 15 w 24"/>
                  <a:gd name="T81" fmla="*/ 7 h 17"/>
                  <a:gd name="T82" fmla="*/ 15 w 24"/>
                  <a:gd name="T83" fmla="*/ 7 h 17"/>
                  <a:gd name="T84" fmla="*/ 15 w 24"/>
                  <a:gd name="T85" fmla="*/ 6 h 17"/>
                  <a:gd name="T86" fmla="*/ 16 w 24"/>
                  <a:gd name="T87" fmla="*/ 4 h 17"/>
                  <a:gd name="T88" fmla="*/ 17 w 24"/>
                  <a:gd name="T89" fmla="*/ 4 h 17"/>
                  <a:gd name="T90" fmla="*/ 17 w 24"/>
                  <a:gd name="T91" fmla="*/ 5 h 17"/>
                  <a:gd name="T92" fmla="*/ 18 w 24"/>
                  <a:gd name="T93" fmla="*/ 9 h 17"/>
                  <a:gd name="T94" fmla="*/ 17 w 24"/>
                  <a:gd name="T95" fmla="*/ 9 h 17"/>
                  <a:gd name="T96" fmla="*/ 18 w 24"/>
                  <a:gd name="T97" fmla="*/ 8 h 17"/>
                  <a:gd name="T98" fmla="*/ 19 w 24"/>
                  <a:gd name="T99" fmla="*/ 7 h 17"/>
                  <a:gd name="T100" fmla="*/ 20 w 24"/>
                  <a:gd name="T101" fmla="*/ 7 h 17"/>
                  <a:gd name="T102" fmla="*/ 20 w 24"/>
                  <a:gd name="T103" fmla="*/ 8 h 17"/>
                  <a:gd name="T104" fmla="*/ 18 w 24"/>
                  <a:gd name="T105" fmla="*/ 9 h 17"/>
                  <a:gd name="T106" fmla="*/ 18 w 24"/>
                  <a:gd name="T107" fmla="*/ 9 h 17"/>
                  <a:gd name="T108" fmla="*/ 22 w 24"/>
                  <a:gd name="T109" fmla="*/ 12 h 17"/>
                  <a:gd name="T110" fmla="*/ 21 w 24"/>
                  <a:gd name="T111" fmla="*/ 12 h 17"/>
                  <a:gd name="T112" fmla="*/ 19 w 24"/>
                  <a:gd name="T113" fmla="*/ 12 h 17"/>
                  <a:gd name="T114" fmla="*/ 19 w 24"/>
                  <a:gd name="T115" fmla="*/ 12 h 17"/>
                  <a:gd name="T116" fmla="*/ 19 w 24"/>
                  <a:gd name="T117" fmla="*/ 11 h 17"/>
                  <a:gd name="T118" fmla="*/ 21 w 24"/>
                  <a:gd name="T119" fmla="*/ 11 h 17"/>
                  <a:gd name="T120" fmla="*/ 22 w 24"/>
                  <a:gd name="T12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17">
                    <a:moveTo>
                      <a:pt x="12" y="0"/>
                    </a:moveTo>
                    <a:cubicBezTo>
                      <a:pt x="6" y="0"/>
                      <a:pt x="0" y="6"/>
                      <a:pt x="0" y="12"/>
                    </a:cubicBezTo>
                    <a:cubicBezTo>
                      <a:pt x="0" y="13"/>
                      <a:pt x="0" y="14"/>
                      <a:pt x="0" y="15"/>
                    </a:cubicBezTo>
                    <a:cubicBezTo>
                      <a:pt x="0" y="15"/>
                      <a:pt x="0" y="15"/>
                      <a:pt x="7" y="15"/>
                    </a:cubicBezTo>
                    <a:cubicBezTo>
                      <a:pt x="8" y="16"/>
                      <a:pt x="10" y="17"/>
                      <a:pt x="12" y="17"/>
                    </a:cubicBezTo>
                    <a:cubicBezTo>
                      <a:pt x="14" y="17"/>
                      <a:pt x="16" y="16"/>
                      <a:pt x="17" y="15"/>
                    </a:cubicBezTo>
                    <a:cubicBezTo>
                      <a:pt x="17" y="15"/>
                      <a:pt x="17" y="15"/>
                      <a:pt x="21" y="15"/>
                    </a:cubicBezTo>
                    <a:cubicBezTo>
                      <a:pt x="21" y="14"/>
                      <a:pt x="21" y="14"/>
                      <a:pt x="21" y="14"/>
                    </a:cubicBezTo>
                    <a:cubicBezTo>
                      <a:pt x="22" y="14"/>
                      <a:pt x="23" y="14"/>
                      <a:pt x="24" y="14"/>
                    </a:cubicBezTo>
                    <a:cubicBezTo>
                      <a:pt x="24" y="14"/>
                      <a:pt x="24" y="13"/>
                      <a:pt x="24" y="12"/>
                    </a:cubicBezTo>
                    <a:cubicBezTo>
                      <a:pt x="24" y="6"/>
                      <a:pt x="19" y="0"/>
                      <a:pt x="12" y="0"/>
                    </a:cubicBezTo>
                    <a:close/>
                    <a:moveTo>
                      <a:pt x="5" y="12"/>
                    </a:moveTo>
                    <a:cubicBezTo>
                      <a:pt x="3" y="12"/>
                      <a:pt x="3" y="12"/>
                      <a:pt x="3" y="12"/>
                    </a:cubicBezTo>
                    <a:cubicBezTo>
                      <a:pt x="3" y="12"/>
                      <a:pt x="2" y="12"/>
                      <a:pt x="2" y="12"/>
                    </a:cubicBezTo>
                    <a:cubicBezTo>
                      <a:pt x="2" y="11"/>
                      <a:pt x="3" y="11"/>
                      <a:pt x="3" y="11"/>
                    </a:cubicBezTo>
                    <a:cubicBezTo>
                      <a:pt x="5" y="11"/>
                      <a:pt x="5" y="11"/>
                      <a:pt x="5" y="11"/>
                    </a:cubicBezTo>
                    <a:cubicBezTo>
                      <a:pt x="5" y="11"/>
                      <a:pt x="5" y="11"/>
                      <a:pt x="5" y="12"/>
                    </a:cubicBezTo>
                    <a:cubicBezTo>
                      <a:pt x="5" y="12"/>
                      <a:pt x="5" y="12"/>
                      <a:pt x="5" y="12"/>
                    </a:cubicBezTo>
                    <a:close/>
                    <a:moveTo>
                      <a:pt x="7" y="9"/>
                    </a:moveTo>
                    <a:cubicBezTo>
                      <a:pt x="7" y="9"/>
                      <a:pt x="6" y="9"/>
                      <a:pt x="6" y="9"/>
                    </a:cubicBezTo>
                    <a:cubicBezTo>
                      <a:pt x="6" y="9"/>
                      <a:pt x="6" y="9"/>
                      <a:pt x="6" y="9"/>
                    </a:cubicBezTo>
                    <a:cubicBezTo>
                      <a:pt x="4" y="8"/>
                      <a:pt x="4" y="8"/>
                      <a:pt x="4" y="8"/>
                    </a:cubicBezTo>
                    <a:cubicBezTo>
                      <a:pt x="4" y="8"/>
                      <a:pt x="4" y="8"/>
                      <a:pt x="4" y="7"/>
                    </a:cubicBezTo>
                    <a:cubicBezTo>
                      <a:pt x="4" y="7"/>
                      <a:pt x="5" y="7"/>
                      <a:pt x="5" y="7"/>
                    </a:cubicBezTo>
                    <a:cubicBezTo>
                      <a:pt x="6" y="8"/>
                      <a:pt x="6" y="8"/>
                      <a:pt x="6" y="8"/>
                    </a:cubicBezTo>
                    <a:cubicBezTo>
                      <a:pt x="7" y="8"/>
                      <a:pt x="7" y="9"/>
                      <a:pt x="7" y="9"/>
                    </a:cubicBezTo>
                    <a:close/>
                    <a:moveTo>
                      <a:pt x="12" y="4"/>
                    </a:moveTo>
                    <a:cubicBezTo>
                      <a:pt x="12" y="3"/>
                      <a:pt x="12" y="3"/>
                      <a:pt x="12" y="3"/>
                    </a:cubicBezTo>
                    <a:cubicBezTo>
                      <a:pt x="12" y="3"/>
                      <a:pt x="13" y="3"/>
                      <a:pt x="13" y="4"/>
                    </a:cubicBezTo>
                    <a:cubicBezTo>
                      <a:pt x="13" y="5"/>
                      <a:pt x="13" y="5"/>
                      <a:pt x="13" y="5"/>
                    </a:cubicBezTo>
                    <a:cubicBezTo>
                      <a:pt x="13" y="6"/>
                      <a:pt x="12" y="6"/>
                      <a:pt x="12" y="6"/>
                    </a:cubicBezTo>
                    <a:cubicBezTo>
                      <a:pt x="12" y="6"/>
                      <a:pt x="12" y="6"/>
                      <a:pt x="12" y="5"/>
                    </a:cubicBezTo>
                    <a:cubicBezTo>
                      <a:pt x="12" y="4"/>
                      <a:pt x="12" y="4"/>
                      <a:pt x="12" y="4"/>
                    </a:cubicBezTo>
                    <a:close/>
                    <a:moveTo>
                      <a:pt x="13" y="14"/>
                    </a:moveTo>
                    <a:cubicBezTo>
                      <a:pt x="12" y="15"/>
                      <a:pt x="11" y="14"/>
                      <a:pt x="10" y="13"/>
                    </a:cubicBezTo>
                    <a:cubicBezTo>
                      <a:pt x="9" y="12"/>
                      <a:pt x="7" y="4"/>
                      <a:pt x="7" y="4"/>
                    </a:cubicBezTo>
                    <a:cubicBezTo>
                      <a:pt x="7" y="4"/>
                      <a:pt x="13" y="10"/>
                      <a:pt x="14" y="11"/>
                    </a:cubicBezTo>
                    <a:cubicBezTo>
                      <a:pt x="14" y="12"/>
                      <a:pt x="14" y="14"/>
                      <a:pt x="13" y="14"/>
                    </a:cubicBezTo>
                    <a:close/>
                    <a:moveTo>
                      <a:pt x="17" y="5"/>
                    </a:moveTo>
                    <a:cubicBezTo>
                      <a:pt x="16" y="6"/>
                      <a:pt x="16" y="6"/>
                      <a:pt x="16" y="6"/>
                    </a:cubicBezTo>
                    <a:cubicBezTo>
                      <a:pt x="16" y="7"/>
                      <a:pt x="16" y="7"/>
                      <a:pt x="15" y="7"/>
                    </a:cubicBezTo>
                    <a:cubicBezTo>
                      <a:pt x="15" y="7"/>
                      <a:pt x="15" y="7"/>
                      <a:pt x="15" y="7"/>
                    </a:cubicBezTo>
                    <a:cubicBezTo>
                      <a:pt x="15" y="6"/>
                      <a:pt x="15" y="6"/>
                      <a:pt x="15" y="6"/>
                    </a:cubicBezTo>
                    <a:cubicBezTo>
                      <a:pt x="16" y="4"/>
                      <a:pt x="16" y="4"/>
                      <a:pt x="16" y="4"/>
                    </a:cubicBezTo>
                    <a:cubicBezTo>
                      <a:pt x="16" y="4"/>
                      <a:pt x="16" y="4"/>
                      <a:pt x="17" y="4"/>
                    </a:cubicBezTo>
                    <a:cubicBezTo>
                      <a:pt x="17" y="4"/>
                      <a:pt x="17" y="5"/>
                      <a:pt x="17" y="5"/>
                    </a:cubicBezTo>
                    <a:close/>
                    <a:moveTo>
                      <a:pt x="18" y="9"/>
                    </a:moveTo>
                    <a:cubicBezTo>
                      <a:pt x="18" y="9"/>
                      <a:pt x="18" y="9"/>
                      <a:pt x="17" y="9"/>
                    </a:cubicBezTo>
                    <a:cubicBezTo>
                      <a:pt x="17" y="8"/>
                      <a:pt x="17" y="8"/>
                      <a:pt x="18" y="8"/>
                    </a:cubicBezTo>
                    <a:cubicBezTo>
                      <a:pt x="19" y="7"/>
                      <a:pt x="19" y="7"/>
                      <a:pt x="19" y="7"/>
                    </a:cubicBezTo>
                    <a:cubicBezTo>
                      <a:pt x="19" y="7"/>
                      <a:pt x="20" y="7"/>
                      <a:pt x="20" y="7"/>
                    </a:cubicBezTo>
                    <a:cubicBezTo>
                      <a:pt x="20" y="7"/>
                      <a:pt x="20" y="8"/>
                      <a:pt x="20" y="8"/>
                    </a:cubicBezTo>
                    <a:cubicBezTo>
                      <a:pt x="18" y="9"/>
                      <a:pt x="18" y="9"/>
                      <a:pt x="18" y="9"/>
                    </a:cubicBezTo>
                    <a:cubicBezTo>
                      <a:pt x="18" y="9"/>
                      <a:pt x="18" y="9"/>
                      <a:pt x="18" y="9"/>
                    </a:cubicBezTo>
                    <a:close/>
                    <a:moveTo>
                      <a:pt x="22" y="12"/>
                    </a:moveTo>
                    <a:cubicBezTo>
                      <a:pt x="22" y="12"/>
                      <a:pt x="21" y="12"/>
                      <a:pt x="21" y="12"/>
                    </a:cubicBezTo>
                    <a:cubicBezTo>
                      <a:pt x="19" y="12"/>
                      <a:pt x="19" y="12"/>
                      <a:pt x="19" y="12"/>
                    </a:cubicBezTo>
                    <a:cubicBezTo>
                      <a:pt x="19" y="12"/>
                      <a:pt x="19" y="12"/>
                      <a:pt x="19" y="12"/>
                    </a:cubicBezTo>
                    <a:cubicBezTo>
                      <a:pt x="19" y="11"/>
                      <a:pt x="19" y="11"/>
                      <a:pt x="19" y="11"/>
                    </a:cubicBezTo>
                    <a:cubicBezTo>
                      <a:pt x="21" y="11"/>
                      <a:pt x="21" y="11"/>
                      <a:pt x="21" y="11"/>
                    </a:cubicBezTo>
                    <a:cubicBezTo>
                      <a:pt x="21" y="11"/>
                      <a:pt x="22" y="11"/>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ctr" defTabSz="914225"/>
                <a:endParaRPr lang="en-US" baseline="-25000">
                  <a:solidFill>
                    <a:srgbClr val="505050"/>
                  </a:solidFill>
                </a:endParaRPr>
              </a:p>
            </p:txBody>
          </p:sp>
          <p:sp>
            <p:nvSpPr>
              <p:cNvPr id="23" name="Freeform 7"/>
              <p:cNvSpPr>
                <a:spLocks/>
              </p:cNvSpPr>
              <p:nvPr/>
            </p:nvSpPr>
            <p:spPr bwMode="auto">
              <a:xfrm>
                <a:off x="3730" y="2149"/>
                <a:ext cx="222" cy="122"/>
              </a:xfrm>
              <a:custGeom>
                <a:avLst/>
                <a:gdLst>
                  <a:gd name="T0" fmla="*/ 76 w 91"/>
                  <a:gd name="T1" fmla="*/ 50 h 50"/>
                  <a:gd name="T2" fmla="*/ 91 w 91"/>
                  <a:gd name="T3" fmla="*/ 50 h 50"/>
                  <a:gd name="T4" fmla="*/ 81 w 91"/>
                  <a:gd name="T5" fmla="*/ 16 h 50"/>
                  <a:gd name="T6" fmla="*/ 60 w 91"/>
                  <a:gd name="T7" fmla="*/ 0 h 50"/>
                  <a:gd name="T8" fmla="*/ 32 w 91"/>
                  <a:gd name="T9" fmla="*/ 0 h 50"/>
                  <a:gd name="T10" fmla="*/ 10 w 91"/>
                  <a:gd name="T11" fmla="*/ 16 h 50"/>
                  <a:gd name="T12" fmla="*/ 0 w 91"/>
                  <a:gd name="T13" fmla="*/ 50 h 50"/>
                  <a:gd name="T14" fmla="*/ 15 w 91"/>
                  <a:gd name="T15" fmla="*/ 50 h 50"/>
                  <a:gd name="T16" fmla="*/ 22 w 91"/>
                  <a:gd name="T17" fmla="*/ 27 h 50"/>
                  <a:gd name="T18" fmla="*/ 27 w 91"/>
                  <a:gd name="T19" fmla="*/ 27 h 50"/>
                  <a:gd name="T20" fmla="*/ 20 w 91"/>
                  <a:gd name="T21" fmla="*/ 50 h 50"/>
                  <a:gd name="T22" fmla="*/ 72 w 91"/>
                  <a:gd name="T23" fmla="*/ 50 h 50"/>
                  <a:gd name="T24" fmla="*/ 68 w 91"/>
                  <a:gd name="T25" fmla="*/ 36 h 50"/>
                  <a:gd name="T26" fmla="*/ 56 w 91"/>
                  <a:gd name="T27" fmla="*/ 41 h 50"/>
                  <a:gd name="T28" fmla="*/ 40 w 91"/>
                  <a:gd name="T29" fmla="*/ 25 h 50"/>
                  <a:gd name="T30" fmla="*/ 56 w 91"/>
                  <a:gd name="T31" fmla="*/ 9 h 50"/>
                  <a:gd name="T32" fmla="*/ 72 w 91"/>
                  <a:gd name="T33" fmla="*/ 25 h 50"/>
                  <a:gd name="T34" fmla="*/ 71 w 91"/>
                  <a:gd name="T35" fmla="*/ 31 h 50"/>
                  <a:gd name="T36" fmla="*/ 76 w 91"/>
                  <a:gd name="T3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50">
                    <a:moveTo>
                      <a:pt x="76" y="50"/>
                    </a:moveTo>
                    <a:cubicBezTo>
                      <a:pt x="91" y="50"/>
                      <a:pt x="91" y="50"/>
                      <a:pt x="91" y="50"/>
                    </a:cubicBezTo>
                    <a:cubicBezTo>
                      <a:pt x="81" y="16"/>
                      <a:pt x="81" y="16"/>
                      <a:pt x="81" y="16"/>
                    </a:cubicBezTo>
                    <a:cubicBezTo>
                      <a:pt x="80" y="10"/>
                      <a:pt x="73" y="0"/>
                      <a:pt x="60" y="0"/>
                    </a:cubicBezTo>
                    <a:cubicBezTo>
                      <a:pt x="32" y="0"/>
                      <a:pt x="32" y="0"/>
                      <a:pt x="32" y="0"/>
                    </a:cubicBezTo>
                    <a:cubicBezTo>
                      <a:pt x="19" y="0"/>
                      <a:pt x="12" y="10"/>
                      <a:pt x="10" y="16"/>
                    </a:cubicBezTo>
                    <a:cubicBezTo>
                      <a:pt x="0" y="50"/>
                      <a:pt x="0" y="50"/>
                      <a:pt x="0" y="50"/>
                    </a:cubicBezTo>
                    <a:cubicBezTo>
                      <a:pt x="15" y="50"/>
                      <a:pt x="15" y="50"/>
                      <a:pt x="15" y="50"/>
                    </a:cubicBezTo>
                    <a:cubicBezTo>
                      <a:pt x="22" y="27"/>
                      <a:pt x="22" y="27"/>
                      <a:pt x="22" y="27"/>
                    </a:cubicBezTo>
                    <a:cubicBezTo>
                      <a:pt x="27" y="27"/>
                      <a:pt x="27" y="27"/>
                      <a:pt x="27" y="27"/>
                    </a:cubicBezTo>
                    <a:cubicBezTo>
                      <a:pt x="20" y="50"/>
                      <a:pt x="20" y="50"/>
                      <a:pt x="20" y="50"/>
                    </a:cubicBezTo>
                    <a:cubicBezTo>
                      <a:pt x="72" y="50"/>
                      <a:pt x="72" y="50"/>
                      <a:pt x="72" y="50"/>
                    </a:cubicBezTo>
                    <a:cubicBezTo>
                      <a:pt x="70" y="44"/>
                      <a:pt x="69" y="39"/>
                      <a:pt x="68" y="36"/>
                    </a:cubicBezTo>
                    <a:cubicBezTo>
                      <a:pt x="65" y="39"/>
                      <a:pt x="61" y="41"/>
                      <a:pt x="56" y="41"/>
                    </a:cubicBezTo>
                    <a:cubicBezTo>
                      <a:pt x="47" y="41"/>
                      <a:pt x="40" y="34"/>
                      <a:pt x="40" y="25"/>
                    </a:cubicBezTo>
                    <a:cubicBezTo>
                      <a:pt x="40" y="17"/>
                      <a:pt x="47" y="9"/>
                      <a:pt x="56" y="9"/>
                    </a:cubicBezTo>
                    <a:cubicBezTo>
                      <a:pt x="65" y="9"/>
                      <a:pt x="72" y="17"/>
                      <a:pt x="72" y="25"/>
                    </a:cubicBezTo>
                    <a:cubicBezTo>
                      <a:pt x="72" y="27"/>
                      <a:pt x="72" y="29"/>
                      <a:pt x="71" y="31"/>
                    </a:cubicBezTo>
                    <a:cubicBezTo>
                      <a:pt x="76" y="50"/>
                      <a:pt x="76" y="50"/>
                      <a:pt x="7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algn="ctr" defTabSz="914225"/>
                <a:endParaRPr lang="en-US" baseline="-25000">
                  <a:solidFill>
                    <a:srgbClr val="505050"/>
                  </a:solidFill>
                </a:endParaRPr>
              </a:p>
            </p:txBody>
          </p:sp>
        </p:grpSp>
      </p:grpSp>
      <p:sp>
        <p:nvSpPr>
          <p:cNvPr id="27" name="TextBox 26"/>
          <p:cNvSpPr txBox="1"/>
          <p:nvPr/>
        </p:nvSpPr>
        <p:spPr>
          <a:xfrm>
            <a:off x="9520328" y="2437059"/>
            <a:ext cx="2135353" cy="332399"/>
          </a:xfrm>
          <a:prstGeom prst="rect">
            <a:avLst/>
          </a:prstGeom>
          <a:noFill/>
        </p:spPr>
        <p:txBody>
          <a:bodyPr wrap="square" lIns="0" tIns="0" rIns="0" bIns="0" rtlCol="0">
            <a:spAutoFit/>
          </a:bodyPr>
          <a:lstStyle/>
          <a:p>
            <a:pPr algn="ctr" defTabSz="914192">
              <a:lnSpc>
                <a:spcPct val="90000"/>
              </a:lnSpc>
              <a:spcAft>
                <a:spcPts val="588"/>
              </a:spcAft>
            </a:pPr>
            <a:r>
              <a:rPr lang="ru-RU" sz="2400" spc="-100" dirty="0">
                <a:ln w="3175">
                  <a:noFill/>
                </a:ln>
                <a:solidFill>
                  <a:srgbClr val="EDC30D"/>
                </a:solidFill>
                <a:cs typeface="Segoe UI Semibold" panose="020B0702040204020203" pitchFamily="34" charset="0"/>
              </a:rPr>
              <a:t>Все</a:t>
            </a:r>
            <a:endParaRPr lang="en-US" sz="2400" spc="-100" dirty="0">
              <a:ln w="3175">
                <a:noFill/>
              </a:ln>
              <a:solidFill>
                <a:srgbClr val="EDC30D"/>
              </a:solidFill>
              <a:cs typeface="Segoe UI Semibold" panose="020B0702040204020203" pitchFamily="34" charset="0"/>
            </a:endParaRPr>
          </a:p>
        </p:txBody>
      </p:sp>
      <p:grpSp>
        <p:nvGrpSpPr>
          <p:cNvPr id="28" name="Group 27"/>
          <p:cNvGrpSpPr/>
          <p:nvPr/>
        </p:nvGrpSpPr>
        <p:grpSpPr>
          <a:xfrm>
            <a:off x="9372283" y="3082344"/>
            <a:ext cx="2431443" cy="1290606"/>
            <a:chOff x="9372283" y="3104116"/>
            <a:chExt cx="2431443" cy="1290606"/>
          </a:xfrm>
          <a:solidFill>
            <a:srgbClr val="EDC30D"/>
          </a:solidFill>
        </p:grpSpPr>
        <p:sp>
          <p:nvSpPr>
            <p:cNvPr id="29" name="TextBox 15"/>
            <p:cNvSpPr txBox="1"/>
            <p:nvPr/>
          </p:nvSpPr>
          <p:spPr>
            <a:xfrm>
              <a:off x="9372283" y="3896124"/>
              <a:ext cx="2431443" cy="498598"/>
            </a:xfrm>
            <a:prstGeom prst="rect">
              <a:avLst/>
            </a:prstGeom>
            <a:noFill/>
          </p:spPr>
          <p:txBody>
            <a:bodyPr wrap="square" lIns="0" tIns="0" rIns="0" bIns="0" rtlCol="0">
              <a:spAutoFit/>
            </a:bodyPr>
            <a:lstStyle/>
            <a:p>
              <a:pPr algn="ctr" defTabSz="914192">
                <a:lnSpc>
                  <a:spcPct val="90000"/>
                </a:lnSpc>
                <a:spcAft>
                  <a:spcPts val="588"/>
                </a:spcAft>
              </a:pPr>
              <a:r>
                <a:rPr lang="ru-RU" spc="-100" dirty="0">
                  <a:ln w="3175">
                    <a:noFill/>
                  </a:ln>
                  <a:solidFill>
                    <a:srgbClr val="EDC30D"/>
                  </a:solidFill>
                  <a:cs typeface="Segoe UI Semibold" panose="020B0702040204020203" pitchFamily="34" charset="0"/>
                </a:rPr>
                <a:t>Аналитик для конечного пользователя</a:t>
              </a:r>
              <a:endParaRPr lang="en-US" spc="-100" dirty="0">
                <a:ln w="3175">
                  <a:noFill/>
                </a:ln>
                <a:solidFill>
                  <a:srgbClr val="EDC30D"/>
                </a:solidFill>
                <a:cs typeface="Segoe UI Semibold" panose="020B0702040204020203" pitchFamily="34" charset="0"/>
              </a:endParaRPr>
            </a:p>
          </p:txBody>
        </p:sp>
        <p:sp>
          <p:nvSpPr>
            <p:cNvPr id="30" name="Freeform 13"/>
            <p:cNvSpPr>
              <a:spLocks noChangeAspect="1" noEditPoints="1"/>
            </p:cNvSpPr>
            <p:nvPr/>
          </p:nvSpPr>
          <p:spPr bwMode="auto">
            <a:xfrm>
              <a:off x="10640907" y="3104116"/>
              <a:ext cx="657484" cy="667042"/>
            </a:xfrm>
            <a:custGeom>
              <a:avLst/>
              <a:gdLst>
                <a:gd name="T0" fmla="*/ 147 w 288"/>
                <a:gd name="T1" fmla="*/ 116 h 293"/>
                <a:gd name="T2" fmla="*/ 147 w 288"/>
                <a:gd name="T3" fmla="*/ 116 h 293"/>
                <a:gd name="T4" fmla="*/ 147 w 288"/>
                <a:gd name="T5" fmla="*/ 116 h 293"/>
                <a:gd name="T6" fmla="*/ 203 w 288"/>
                <a:gd name="T7" fmla="*/ 58 h 293"/>
                <a:gd name="T8" fmla="*/ 146 w 288"/>
                <a:gd name="T9" fmla="*/ 1 h 293"/>
                <a:gd name="T10" fmla="*/ 106 w 288"/>
                <a:gd name="T11" fmla="*/ 18 h 293"/>
                <a:gd name="T12" fmla="*/ 90 w 288"/>
                <a:gd name="T13" fmla="*/ 59 h 293"/>
                <a:gd name="T14" fmla="*/ 107 w 288"/>
                <a:gd name="T15" fmla="*/ 99 h 293"/>
                <a:gd name="T16" fmla="*/ 147 w 288"/>
                <a:gd name="T17" fmla="*/ 116 h 293"/>
                <a:gd name="T18" fmla="*/ 240 w 288"/>
                <a:gd name="T19" fmla="*/ 293 h 293"/>
                <a:gd name="T20" fmla="*/ 288 w 288"/>
                <a:gd name="T21" fmla="*/ 292 h 293"/>
                <a:gd name="T22" fmla="*/ 255 w 288"/>
                <a:gd name="T23" fmla="*/ 185 h 293"/>
                <a:gd name="T24" fmla="*/ 189 w 288"/>
                <a:gd name="T25" fmla="*/ 135 h 293"/>
                <a:gd name="T26" fmla="*/ 172 w 288"/>
                <a:gd name="T27" fmla="*/ 135 h 293"/>
                <a:gd name="T28" fmla="*/ 172 w 288"/>
                <a:gd name="T29" fmla="*/ 136 h 293"/>
                <a:gd name="T30" fmla="*/ 173 w 288"/>
                <a:gd name="T31" fmla="*/ 137 h 293"/>
                <a:gd name="T32" fmla="*/ 172 w 288"/>
                <a:gd name="T33" fmla="*/ 139 h 293"/>
                <a:gd name="T34" fmla="*/ 161 w 288"/>
                <a:gd name="T35" fmla="*/ 155 h 293"/>
                <a:gd name="T36" fmla="*/ 173 w 288"/>
                <a:gd name="T37" fmla="*/ 232 h 293"/>
                <a:gd name="T38" fmla="*/ 148 w 288"/>
                <a:gd name="T39" fmla="*/ 263 h 293"/>
                <a:gd name="T40" fmla="*/ 138 w 288"/>
                <a:gd name="T41" fmla="*/ 250 h 293"/>
                <a:gd name="T42" fmla="*/ 123 w 288"/>
                <a:gd name="T43" fmla="*/ 233 h 293"/>
                <a:gd name="T44" fmla="*/ 133 w 288"/>
                <a:gd name="T45" fmla="*/ 155 h 293"/>
                <a:gd name="T46" fmla="*/ 122 w 288"/>
                <a:gd name="T47" fmla="*/ 139 h 293"/>
                <a:gd name="T48" fmla="*/ 122 w 288"/>
                <a:gd name="T49" fmla="*/ 138 h 293"/>
                <a:gd name="T50" fmla="*/ 122 w 288"/>
                <a:gd name="T51" fmla="*/ 136 h 293"/>
                <a:gd name="T52" fmla="*/ 122 w 288"/>
                <a:gd name="T53" fmla="*/ 135 h 293"/>
                <a:gd name="T54" fmla="*/ 101 w 288"/>
                <a:gd name="T55" fmla="*/ 135 h 293"/>
                <a:gd name="T56" fmla="*/ 33 w 288"/>
                <a:gd name="T57" fmla="*/ 185 h 293"/>
                <a:gd name="T58" fmla="*/ 0 w 288"/>
                <a:gd name="T59" fmla="*/ 293 h 293"/>
                <a:gd name="T60" fmla="*/ 49 w 288"/>
                <a:gd name="T61" fmla="*/ 293 h 293"/>
                <a:gd name="T62" fmla="*/ 69 w 288"/>
                <a:gd name="T63" fmla="*/ 222 h 293"/>
                <a:gd name="T64" fmla="*/ 84 w 288"/>
                <a:gd name="T65" fmla="*/ 222 h 293"/>
                <a:gd name="T66" fmla="*/ 63 w 288"/>
                <a:gd name="T67" fmla="*/ 293 h 293"/>
                <a:gd name="T68" fmla="*/ 225 w 288"/>
                <a:gd name="T69" fmla="*/ 293 h 293"/>
                <a:gd name="T70" fmla="*/ 205 w 288"/>
                <a:gd name="T71" fmla="*/ 221 h 293"/>
                <a:gd name="T72" fmla="*/ 219 w 288"/>
                <a:gd name="T73" fmla="*/ 221 h 293"/>
                <a:gd name="T74" fmla="*/ 240 w 288"/>
                <a:gd name="T75" fmla="*/ 293 h 293"/>
                <a:gd name="T76" fmla="*/ 154 w 288"/>
                <a:gd name="T77" fmla="*/ 150 h 293"/>
                <a:gd name="T78" fmla="*/ 164 w 288"/>
                <a:gd name="T79" fmla="*/ 138 h 293"/>
                <a:gd name="T80" fmla="*/ 164 w 288"/>
                <a:gd name="T81" fmla="*/ 137 h 293"/>
                <a:gd name="T82" fmla="*/ 162 w 288"/>
                <a:gd name="T83" fmla="*/ 135 h 293"/>
                <a:gd name="T84" fmla="*/ 158 w 288"/>
                <a:gd name="T85" fmla="*/ 132 h 293"/>
                <a:gd name="T86" fmla="*/ 147 w 288"/>
                <a:gd name="T87" fmla="*/ 130 h 293"/>
                <a:gd name="T88" fmla="*/ 137 w 288"/>
                <a:gd name="T89" fmla="*/ 132 h 293"/>
                <a:gd name="T90" fmla="*/ 132 w 288"/>
                <a:gd name="T91" fmla="*/ 135 h 293"/>
                <a:gd name="T92" fmla="*/ 131 w 288"/>
                <a:gd name="T93" fmla="*/ 138 h 293"/>
                <a:gd name="T94" fmla="*/ 131 w 288"/>
                <a:gd name="T95" fmla="*/ 138 h 293"/>
                <a:gd name="T96" fmla="*/ 140 w 288"/>
                <a:gd name="T97" fmla="*/ 150 h 293"/>
                <a:gd name="T98" fmla="*/ 143 w 288"/>
                <a:gd name="T99" fmla="*/ 152 h 293"/>
                <a:gd name="T100" fmla="*/ 132 w 288"/>
                <a:gd name="T101" fmla="*/ 230 h 293"/>
                <a:gd name="T102" fmla="*/ 144 w 288"/>
                <a:gd name="T103" fmla="*/ 244 h 293"/>
                <a:gd name="T104" fmla="*/ 146 w 288"/>
                <a:gd name="T105" fmla="*/ 247 h 293"/>
                <a:gd name="T106" fmla="*/ 148 w 288"/>
                <a:gd name="T107" fmla="*/ 249 h 293"/>
                <a:gd name="T108" fmla="*/ 150 w 288"/>
                <a:gd name="T109" fmla="*/ 247 h 293"/>
                <a:gd name="T110" fmla="*/ 152 w 288"/>
                <a:gd name="T111" fmla="*/ 244 h 293"/>
                <a:gd name="T112" fmla="*/ 164 w 288"/>
                <a:gd name="T113" fmla="*/ 230 h 293"/>
                <a:gd name="T114" fmla="*/ 152 w 288"/>
                <a:gd name="T115" fmla="*/ 152 h 293"/>
                <a:gd name="T116" fmla="*/ 154 w 288"/>
                <a:gd name="T11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293">
                  <a:moveTo>
                    <a:pt x="147" y="116"/>
                  </a:moveTo>
                  <a:cubicBezTo>
                    <a:pt x="147" y="116"/>
                    <a:pt x="147" y="116"/>
                    <a:pt x="147" y="116"/>
                  </a:cubicBezTo>
                  <a:cubicBezTo>
                    <a:pt x="147" y="116"/>
                    <a:pt x="147" y="116"/>
                    <a:pt x="147" y="116"/>
                  </a:cubicBezTo>
                  <a:cubicBezTo>
                    <a:pt x="178" y="115"/>
                    <a:pt x="203" y="89"/>
                    <a:pt x="203" y="58"/>
                  </a:cubicBezTo>
                  <a:cubicBezTo>
                    <a:pt x="202" y="26"/>
                    <a:pt x="177" y="0"/>
                    <a:pt x="146" y="1"/>
                  </a:cubicBezTo>
                  <a:cubicBezTo>
                    <a:pt x="131" y="1"/>
                    <a:pt x="117" y="7"/>
                    <a:pt x="106" y="18"/>
                  </a:cubicBezTo>
                  <a:cubicBezTo>
                    <a:pt x="96" y="29"/>
                    <a:pt x="90" y="43"/>
                    <a:pt x="90" y="59"/>
                  </a:cubicBezTo>
                  <a:cubicBezTo>
                    <a:pt x="90" y="74"/>
                    <a:pt x="96" y="89"/>
                    <a:pt x="107" y="99"/>
                  </a:cubicBezTo>
                  <a:cubicBezTo>
                    <a:pt x="118" y="110"/>
                    <a:pt x="132" y="116"/>
                    <a:pt x="147" y="116"/>
                  </a:cubicBezTo>
                  <a:close/>
                  <a:moveTo>
                    <a:pt x="240" y="293"/>
                  </a:moveTo>
                  <a:cubicBezTo>
                    <a:pt x="288" y="292"/>
                    <a:pt x="288" y="292"/>
                    <a:pt x="288" y="292"/>
                  </a:cubicBezTo>
                  <a:cubicBezTo>
                    <a:pt x="255" y="185"/>
                    <a:pt x="255" y="185"/>
                    <a:pt x="255" y="185"/>
                  </a:cubicBezTo>
                  <a:cubicBezTo>
                    <a:pt x="250" y="167"/>
                    <a:pt x="228" y="136"/>
                    <a:pt x="189" y="135"/>
                  </a:cubicBezTo>
                  <a:cubicBezTo>
                    <a:pt x="172" y="135"/>
                    <a:pt x="172" y="135"/>
                    <a:pt x="172" y="135"/>
                  </a:cubicBezTo>
                  <a:cubicBezTo>
                    <a:pt x="172" y="135"/>
                    <a:pt x="172" y="135"/>
                    <a:pt x="172" y="136"/>
                  </a:cubicBezTo>
                  <a:cubicBezTo>
                    <a:pt x="173" y="137"/>
                    <a:pt x="173" y="137"/>
                    <a:pt x="173" y="137"/>
                  </a:cubicBezTo>
                  <a:cubicBezTo>
                    <a:pt x="172" y="139"/>
                    <a:pt x="172" y="139"/>
                    <a:pt x="172" y="139"/>
                  </a:cubicBezTo>
                  <a:cubicBezTo>
                    <a:pt x="172" y="143"/>
                    <a:pt x="168" y="148"/>
                    <a:pt x="161" y="155"/>
                  </a:cubicBezTo>
                  <a:cubicBezTo>
                    <a:pt x="173" y="232"/>
                    <a:pt x="173" y="232"/>
                    <a:pt x="173" y="232"/>
                  </a:cubicBezTo>
                  <a:cubicBezTo>
                    <a:pt x="148" y="263"/>
                    <a:pt x="148" y="263"/>
                    <a:pt x="148" y="263"/>
                  </a:cubicBezTo>
                  <a:cubicBezTo>
                    <a:pt x="138" y="250"/>
                    <a:pt x="138" y="250"/>
                    <a:pt x="138" y="250"/>
                  </a:cubicBezTo>
                  <a:cubicBezTo>
                    <a:pt x="123" y="233"/>
                    <a:pt x="123" y="233"/>
                    <a:pt x="123" y="233"/>
                  </a:cubicBezTo>
                  <a:cubicBezTo>
                    <a:pt x="133" y="155"/>
                    <a:pt x="133" y="155"/>
                    <a:pt x="133" y="155"/>
                  </a:cubicBezTo>
                  <a:cubicBezTo>
                    <a:pt x="126" y="149"/>
                    <a:pt x="122" y="143"/>
                    <a:pt x="122" y="139"/>
                  </a:cubicBezTo>
                  <a:cubicBezTo>
                    <a:pt x="122" y="138"/>
                    <a:pt x="122" y="138"/>
                    <a:pt x="122" y="138"/>
                  </a:cubicBezTo>
                  <a:cubicBezTo>
                    <a:pt x="122" y="136"/>
                    <a:pt x="122" y="136"/>
                    <a:pt x="122" y="136"/>
                  </a:cubicBezTo>
                  <a:cubicBezTo>
                    <a:pt x="122" y="136"/>
                    <a:pt x="122" y="135"/>
                    <a:pt x="122" y="135"/>
                  </a:cubicBezTo>
                  <a:cubicBezTo>
                    <a:pt x="101" y="135"/>
                    <a:pt x="101" y="135"/>
                    <a:pt x="101" y="135"/>
                  </a:cubicBezTo>
                  <a:cubicBezTo>
                    <a:pt x="61" y="135"/>
                    <a:pt x="39" y="167"/>
                    <a:pt x="33" y="185"/>
                  </a:cubicBezTo>
                  <a:cubicBezTo>
                    <a:pt x="0" y="293"/>
                    <a:pt x="0" y="293"/>
                    <a:pt x="0" y="293"/>
                  </a:cubicBezTo>
                  <a:cubicBezTo>
                    <a:pt x="49" y="293"/>
                    <a:pt x="49" y="293"/>
                    <a:pt x="49" y="293"/>
                  </a:cubicBezTo>
                  <a:cubicBezTo>
                    <a:pt x="69" y="222"/>
                    <a:pt x="69" y="222"/>
                    <a:pt x="69" y="222"/>
                  </a:cubicBezTo>
                  <a:cubicBezTo>
                    <a:pt x="84" y="222"/>
                    <a:pt x="84" y="222"/>
                    <a:pt x="84" y="222"/>
                  </a:cubicBezTo>
                  <a:cubicBezTo>
                    <a:pt x="63" y="293"/>
                    <a:pt x="63" y="293"/>
                    <a:pt x="63" y="293"/>
                  </a:cubicBezTo>
                  <a:cubicBezTo>
                    <a:pt x="225" y="293"/>
                    <a:pt x="225" y="293"/>
                    <a:pt x="225" y="293"/>
                  </a:cubicBezTo>
                  <a:cubicBezTo>
                    <a:pt x="205" y="221"/>
                    <a:pt x="205" y="221"/>
                    <a:pt x="205" y="221"/>
                  </a:cubicBezTo>
                  <a:cubicBezTo>
                    <a:pt x="219" y="221"/>
                    <a:pt x="219" y="221"/>
                    <a:pt x="219" y="221"/>
                  </a:cubicBezTo>
                  <a:lnTo>
                    <a:pt x="240" y="293"/>
                  </a:lnTo>
                  <a:close/>
                  <a:moveTo>
                    <a:pt x="154" y="150"/>
                  </a:moveTo>
                  <a:cubicBezTo>
                    <a:pt x="163" y="142"/>
                    <a:pt x="164" y="138"/>
                    <a:pt x="164" y="138"/>
                  </a:cubicBezTo>
                  <a:cubicBezTo>
                    <a:pt x="164" y="137"/>
                    <a:pt x="164" y="137"/>
                    <a:pt x="164" y="137"/>
                  </a:cubicBezTo>
                  <a:cubicBezTo>
                    <a:pt x="164" y="137"/>
                    <a:pt x="163" y="136"/>
                    <a:pt x="162" y="135"/>
                  </a:cubicBezTo>
                  <a:cubicBezTo>
                    <a:pt x="161" y="134"/>
                    <a:pt x="160" y="133"/>
                    <a:pt x="158" y="132"/>
                  </a:cubicBezTo>
                  <a:cubicBezTo>
                    <a:pt x="155" y="131"/>
                    <a:pt x="151" y="130"/>
                    <a:pt x="147" y="130"/>
                  </a:cubicBezTo>
                  <a:cubicBezTo>
                    <a:pt x="144" y="130"/>
                    <a:pt x="140" y="131"/>
                    <a:pt x="137" y="132"/>
                  </a:cubicBezTo>
                  <a:cubicBezTo>
                    <a:pt x="135" y="133"/>
                    <a:pt x="133" y="134"/>
                    <a:pt x="132" y="135"/>
                  </a:cubicBezTo>
                  <a:cubicBezTo>
                    <a:pt x="131" y="136"/>
                    <a:pt x="131" y="137"/>
                    <a:pt x="131" y="138"/>
                  </a:cubicBezTo>
                  <a:cubicBezTo>
                    <a:pt x="131" y="138"/>
                    <a:pt x="131" y="138"/>
                    <a:pt x="131" y="138"/>
                  </a:cubicBezTo>
                  <a:cubicBezTo>
                    <a:pt x="131" y="138"/>
                    <a:pt x="131" y="142"/>
                    <a:pt x="140" y="150"/>
                  </a:cubicBezTo>
                  <a:cubicBezTo>
                    <a:pt x="143" y="152"/>
                    <a:pt x="143" y="152"/>
                    <a:pt x="143" y="152"/>
                  </a:cubicBezTo>
                  <a:cubicBezTo>
                    <a:pt x="132" y="230"/>
                    <a:pt x="132" y="230"/>
                    <a:pt x="132" y="230"/>
                  </a:cubicBezTo>
                  <a:cubicBezTo>
                    <a:pt x="144" y="244"/>
                    <a:pt x="144" y="244"/>
                    <a:pt x="144" y="244"/>
                  </a:cubicBezTo>
                  <a:cubicBezTo>
                    <a:pt x="146" y="247"/>
                    <a:pt x="146" y="247"/>
                    <a:pt x="146" y="247"/>
                  </a:cubicBezTo>
                  <a:cubicBezTo>
                    <a:pt x="148" y="249"/>
                    <a:pt x="148" y="249"/>
                    <a:pt x="148" y="249"/>
                  </a:cubicBezTo>
                  <a:cubicBezTo>
                    <a:pt x="150" y="247"/>
                    <a:pt x="150" y="247"/>
                    <a:pt x="150" y="247"/>
                  </a:cubicBezTo>
                  <a:cubicBezTo>
                    <a:pt x="152" y="244"/>
                    <a:pt x="152" y="244"/>
                    <a:pt x="152" y="244"/>
                  </a:cubicBezTo>
                  <a:cubicBezTo>
                    <a:pt x="164" y="230"/>
                    <a:pt x="164" y="230"/>
                    <a:pt x="164" y="230"/>
                  </a:cubicBezTo>
                  <a:cubicBezTo>
                    <a:pt x="152" y="152"/>
                    <a:pt x="152" y="152"/>
                    <a:pt x="152" y="152"/>
                  </a:cubicBezTo>
                  <a:lnTo>
                    <a:pt x="154" y="150"/>
                  </a:lnTo>
                  <a:close/>
                </a:path>
              </a:pathLst>
            </a:custGeom>
            <a:grpFill/>
            <a:ln>
              <a:noFill/>
            </a:ln>
            <a:extLst/>
          </p:spPr>
          <p:txBody>
            <a:bodyPr vert="horz" wrap="square" lIns="91427" tIns="45713" rIns="91427" bIns="45713" numCol="1" anchor="t" anchorCtr="0" compatLnSpc="1">
              <a:prstTxWarp prst="textNoShape">
                <a:avLst/>
              </a:prstTxWarp>
            </a:bodyPr>
            <a:lstStyle/>
            <a:p>
              <a:pPr defTabSz="914225"/>
              <a:endParaRPr lang="en-US" dirty="0">
                <a:solidFill>
                  <a:srgbClr val="505050"/>
                </a:solidFill>
              </a:endParaRPr>
            </a:p>
          </p:txBody>
        </p:sp>
        <p:grpSp>
          <p:nvGrpSpPr>
            <p:cNvPr id="31" name="Group 4"/>
            <p:cNvGrpSpPr>
              <a:grpSpLocks/>
            </p:cNvGrpSpPr>
            <p:nvPr/>
          </p:nvGrpSpPr>
          <p:grpSpPr bwMode="auto">
            <a:xfrm>
              <a:off x="9890692" y="3156562"/>
              <a:ext cx="629033" cy="664924"/>
              <a:chOff x="3730" y="2047"/>
              <a:chExt cx="222" cy="226"/>
            </a:xfrm>
            <a:grpFill/>
          </p:grpSpPr>
          <p:sp>
            <p:nvSpPr>
              <p:cNvPr id="32" name="AutoShape 3"/>
              <p:cNvSpPr>
                <a:spLocks noChangeAspect="1" noChangeArrowheads="1" noTextEdit="1"/>
              </p:cNvSpPr>
              <p:nvPr/>
            </p:nvSpPr>
            <p:spPr bwMode="auto">
              <a:xfrm>
                <a:off x="3730" y="2047"/>
                <a:ext cx="220" cy="22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5"/>
                <a:endParaRPr lang="en-US" baseline="-25000">
                  <a:solidFill>
                    <a:srgbClr val="505050"/>
                  </a:solidFill>
                </a:endParaRPr>
              </a:p>
            </p:txBody>
          </p:sp>
          <p:sp>
            <p:nvSpPr>
              <p:cNvPr id="33" name="Oval 5"/>
              <p:cNvSpPr>
                <a:spLocks noChangeArrowheads="1"/>
              </p:cNvSpPr>
              <p:nvPr/>
            </p:nvSpPr>
            <p:spPr bwMode="auto">
              <a:xfrm>
                <a:off x="3798" y="2049"/>
                <a:ext cx="88" cy="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baseline="-25000">
                  <a:solidFill>
                    <a:srgbClr val="505050"/>
                  </a:solidFill>
                </a:endParaRPr>
              </a:p>
            </p:txBody>
          </p:sp>
          <p:sp>
            <p:nvSpPr>
              <p:cNvPr id="34" name="Freeform 6"/>
              <p:cNvSpPr>
                <a:spLocks noEditPoints="1"/>
              </p:cNvSpPr>
              <p:nvPr/>
            </p:nvSpPr>
            <p:spPr bwMode="auto">
              <a:xfrm>
                <a:off x="3835" y="2181"/>
                <a:ext cx="58" cy="41"/>
              </a:xfrm>
              <a:custGeom>
                <a:avLst/>
                <a:gdLst>
                  <a:gd name="T0" fmla="*/ 12 w 24"/>
                  <a:gd name="T1" fmla="*/ 0 h 17"/>
                  <a:gd name="T2" fmla="*/ 0 w 24"/>
                  <a:gd name="T3" fmla="*/ 12 h 17"/>
                  <a:gd name="T4" fmla="*/ 0 w 24"/>
                  <a:gd name="T5" fmla="*/ 15 h 17"/>
                  <a:gd name="T6" fmla="*/ 7 w 24"/>
                  <a:gd name="T7" fmla="*/ 15 h 17"/>
                  <a:gd name="T8" fmla="*/ 12 w 24"/>
                  <a:gd name="T9" fmla="*/ 17 h 17"/>
                  <a:gd name="T10" fmla="*/ 17 w 24"/>
                  <a:gd name="T11" fmla="*/ 15 h 17"/>
                  <a:gd name="T12" fmla="*/ 21 w 24"/>
                  <a:gd name="T13" fmla="*/ 15 h 17"/>
                  <a:gd name="T14" fmla="*/ 21 w 24"/>
                  <a:gd name="T15" fmla="*/ 14 h 17"/>
                  <a:gd name="T16" fmla="*/ 24 w 24"/>
                  <a:gd name="T17" fmla="*/ 14 h 17"/>
                  <a:gd name="T18" fmla="*/ 24 w 24"/>
                  <a:gd name="T19" fmla="*/ 12 h 17"/>
                  <a:gd name="T20" fmla="*/ 12 w 24"/>
                  <a:gd name="T21" fmla="*/ 0 h 17"/>
                  <a:gd name="T22" fmla="*/ 5 w 24"/>
                  <a:gd name="T23" fmla="*/ 12 h 17"/>
                  <a:gd name="T24" fmla="*/ 3 w 24"/>
                  <a:gd name="T25" fmla="*/ 12 h 17"/>
                  <a:gd name="T26" fmla="*/ 2 w 24"/>
                  <a:gd name="T27" fmla="*/ 12 h 17"/>
                  <a:gd name="T28" fmla="*/ 3 w 24"/>
                  <a:gd name="T29" fmla="*/ 11 h 17"/>
                  <a:gd name="T30" fmla="*/ 5 w 24"/>
                  <a:gd name="T31" fmla="*/ 11 h 17"/>
                  <a:gd name="T32" fmla="*/ 5 w 24"/>
                  <a:gd name="T33" fmla="*/ 12 h 17"/>
                  <a:gd name="T34" fmla="*/ 5 w 24"/>
                  <a:gd name="T35" fmla="*/ 12 h 17"/>
                  <a:gd name="T36" fmla="*/ 7 w 24"/>
                  <a:gd name="T37" fmla="*/ 9 h 17"/>
                  <a:gd name="T38" fmla="*/ 6 w 24"/>
                  <a:gd name="T39" fmla="*/ 9 h 17"/>
                  <a:gd name="T40" fmla="*/ 6 w 24"/>
                  <a:gd name="T41" fmla="*/ 9 h 17"/>
                  <a:gd name="T42" fmla="*/ 4 w 24"/>
                  <a:gd name="T43" fmla="*/ 8 h 17"/>
                  <a:gd name="T44" fmla="*/ 4 w 24"/>
                  <a:gd name="T45" fmla="*/ 7 h 17"/>
                  <a:gd name="T46" fmla="*/ 5 w 24"/>
                  <a:gd name="T47" fmla="*/ 7 h 17"/>
                  <a:gd name="T48" fmla="*/ 6 w 24"/>
                  <a:gd name="T49" fmla="*/ 8 h 17"/>
                  <a:gd name="T50" fmla="*/ 7 w 24"/>
                  <a:gd name="T51" fmla="*/ 9 h 17"/>
                  <a:gd name="T52" fmla="*/ 12 w 24"/>
                  <a:gd name="T53" fmla="*/ 4 h 17"/>
                  <a:gd name="T54" fmla="*/ 12 w 24"/>
                  <a:gd name="T55" fmla="*/ 3 h 17"/>
                  <a:gd name="T56" fmla="*/ 13 w 24"/>
                  <a:gd name="T57" fmla="*/ 4 h 17"/>
                  <a:gd name="T58" fmla="*/ 13 w 24"/>
                  <a:gd name="T59" fmla="*/ 5 h 17"/>
                  <a:gd name="T60" fmla="*/ 12 w 24"/>
                  <a:gd name="T61" fmla="*/ 6 h 17"/>
                  <a:gd name="T62" fmla="*/ 12 w 24"/>
                  <a:gd name="T63" fmla="*/ 5 h 17"/>
                  <a:gd name="T64" fmla="*/ 12 w 24"/>
                  <a:gd name="T65" fmla="*/ 4 h 17"/>
                  <a:gd name="T66" fmla="*/ 13 w 24"/>
                  <a:gd name="T67" fmla="*/ 14 h 17"/>
                  <a:gd name="T68" fmla="*/ 10 w 24"/>
                  <a:gd name="T69" fmla="*/ 13 h 17"/>
                  <a:gd name="T70" fmla="*/ 7 w 24"/>
                  <a:gd name="T71" fmla="*/ 4 h 17"/>
                  <a:gd name="T72" fmla="*/ 14 w 24"/>
                  <a:gd name="T73" fmla="*/ 11 h 17"/>
                  <a:gd name="T74" fmla="*/ 13 w 24"/>
                  <a:gd name="T75" fmla="*/ 14 h 17"/>
                  <a:gd name="T76" fmla="*/ 17 w 24"/>
                  <a:gd name="T77" fmla="*/ 5 h 17"/>
                  <a:gd name="T78" fmla="*/ 16 w 24"/>
                  <a:gd name="T79" fmla="*/ 6 h 17"/>
                  <a:gd name="T80" fmla="*/ 15 w 24"/>
                  <a:gd name="T81" fmla="*/ 7 h 17"/>
                  <a:gd name="T82" fmla="*/ 15 w 24"/>
                  <a:gd name="T83" fmla="*/ 7 h 17"/>
                  <a:gd name="T84" fmla="*/ 15 w 24"/>
                  <a:gd name="T85" fmla="*/ 6 h 17"/>
                  <a:gd name="T86" fmla="*/ 16 w 24"/>
                  <a:gd name="T87" fmla="*/ 4 h 17"/>
                  <a:gd name="T88" fmla="*/ 17 w 24"/>
                  <a:gd name="T89" fmla="*/ 4 h 17"/>
                  <a:gd name="T90" fmla="*/ 17 w 24"/>
                  <a:gd name="T91" fmla="*/ 5 h 17"/>
                  <a:gd name="T92" fmla="*/ 18 w 24"/>
                  <a:gd name="T93" fmla="*/ 9 h 17"/>
                  <a:gd name="T94" fmla="*/ 17 w 24"/>
                  <a:gd name="T95" fmla="*/ 9 h 17"/>
                  <a:gd name="T96" fmla="*/ 18 w 24"/>
                  <a:gd name="T97" fmla="*/ 8 h 17"/>
                  <a:gd name="T98" fmla="*/ 19 w 24"/>
                  <a:gd name="T99" fmla="*/ 7 h 17"/>
                  <a:gd name="T100" fmla="*/ 20 w 24"/>
                  <a:gd name="T101" fmla="*/ 7 h 17"/>
                  <a:gd name="T102" fmla="*/ 20 w 24"/>
                  <a:gd name="T103" fmla="*/ 8 h 17"/>
                  <a:gd name="T104" fmla="*/ 18 w 24"/>
                  <a:gd name="T105" fmla="*/ 9 h 17"/>
                  <a:gd name="T106" fmla="*/ 18 w 24"/>
                  <a:gd name="T107" fmla="*/ 9 h 17"/>
                  <a:gd name="T108" fmla="*/ 22 w 24"/>
                  <a:gd name="T109" fmla="*/ 12 h 17"/>
                  <a:gd name="T110" fmla="*/ 21 w 24"/>
                  <a:gd name="T111" fmla="*/ 12 h 17"/>
                  <a:gd name="T112" fmla="*/ 19 w 24"/>
                  <a:gd name="T113" fmla="*/ 12 h 17"/>
                  <a:gd name="T114" fmla="*/ 19 w 24"/>
                  <a:gd name="T115" fmla="*/ 12 h 17"/>
                  <a:gd name="T116" fmla="*/ 19 w 24"/>
                  <a:gd name="T117" fmla="*/ 11 h 17"/>
                  <a:gd name="T118" fmla="*/ 21 w 24"/>
                  <a:gd name="T119" fmla="*/ 11 h 17"/>
                  <a:gd name="T120" fmla="*/ 22 w 24"/>
                  <a:gd name="T12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17">
                    <a:moveTo>
                      <a:pt x="12" y="0"/>
                    </a:moveTo>
                    <a:cubicBezTo>
                      <a:pt x="6" y="0"/>
                      <a:pt x="0" y="6"/>
                      <a:pt x="0" y="12"/>
                    </a:cubicBezTo>
                    <a:cubicBezTo>
                      <a:pt x="0" y="13"/>
                      <a:pt x="0" y="14"/>
                      <a:pt x="0" y="15"/>
                    </a:cubicBezTo>
                    <a:cubicBezTo>
                      <a:pt x="0" y="15"/>
                      <a:pt x="0" y="15"/>
                      <a:pt x="7" y="15"/>
                    </a:cubicBezTo>
                    <a:cubicBezTo>
                      <a:pt x="8" y="16"/>
                      <a:pt x="10" y="17"/>
                      <a:pt x="12" y="17"/>
                    </a:cubicBezTo>
                    <a:cubicBezTo>
                      <a:pt x="14" y="17"/>
                      <a:pt x="16" y="16"/>
                      <a:pt x="17" y="15"/>
                    </a:cubicBezTo>
                    <a:cubicBezTo>
                      <a:pt x="17" y="15"/>
                      <a:pt x="17" y="15"/>
                      <a:pt x="21" y="15"/>
                    </a:cubicBezTo>
                    <a:cubicBezTo>
                      <a:pt x="21" y="14"/>
                      <a:pt x="21" y="14"/>
                      <a:pt x="21" y="14"/>
                    </a:cubicBezTo>
                    <a:cubicBezTo>
                      <a:pt x="22" y="14"/>
                      <a:pt x="23" y="14"/>
                      <a:pt x="24" y="14"/>
                    </a:cubicBezTo>
                    <a:cubicBezTo>
                      <a:pt x="24" y="14"/>
                      <a:pt x="24" y="13"/>
                      <a:pt x="24" y="12"/>
                    </a:cubicBezTo>
                    <a:cubicBezTo>
                      <a:pt x="24" y="6"/>
                      <a:pt x="19" y="0"/>
                      <a:pt x="12" y="0"/>
                    </a:cubicBezTo>
                    <a:close/>
                    <a:moveTo>
                      <a:pt x="5" y="12"/>
                    </a:moveTo>
                    <a:cubicBezTo>
                      <a:pt x="3" y="12"/>
                      <a:pt x="3" y="12"/>
                      <a:pt x="3" y="12"/>
                    </a:cubicBezTo>
                    <a:cubicBezTo>
                      <a:pt x="3" y="12"/>
                      <a:pt x="2" y="12"/>
                      <a:pt x="2" y="12"/>
                    </a:cubicBezTo>
                    <a:cubicBezTo>
                      <a:pt x="2" y="11"/>
                      <a:pt x="3" y="11"/>
                      <a:pt x="3" y="11"/>
                    </a:cubicBezTo>
                    <a:cubicBezTo>
                      <a:pt x="5" y="11"/>
                      <a:pt x="5" y="11"/>
                      <a:pt x="5" y="11"/>
                    </a:cubicBezTo>
                    <a:cubicBezTo>
                      <a:pt x="5" y="11"/>
                      <a:pt x="5" y="11"/>
                      <a:pt x="5" y="12"/>
                    </a:cubicBezTo>
                    <a:cubicBezTo>
                      <a:pt x="5" y="12"/>
                      <a:pt x="5" y="12"/>
                      <a:pt x="5" y="12"/>
                    </a:cubicBezTo>
                    <a:close/>
                    <a:moveTo>
                      <a:pt x="7" y="9"/>
                    </a:moveTo>
                    <a:cubicBezTo>
                      <a:pt x="7" y="9"/>
                      <a:pt x="6" y="9"/>
                      <a:pt x="6" y="9"/>
                    </a:cubicBezTo>
                    <a:cubicBezTo>
                      <a:pt x="6" y="9"/>
                      <a:pt x="6" y="9"/>
                      <a:pt x="6" y="9"/>
                    </a:cubicBezTo>
                    <a:cubicBezTo>
                      <a:pt x="4" y="8"/>
                      <a:pt x="4" y="8"/>
                      <a:pt x="4" y="8"/>
                    </a:cubicBezTo>
                    <a:cubicBezTo>
                      <a:pt x="4" y="8"/>
                      <a:pt x="4" y="8"/>
                      <a:pt x="4" y="7"/>
                    </a:cubicBezTo>
                    <a:cubicBezTo>
                      <a:pt x="4" y="7"/>
                      <a:pt x="5" y="7"/>
                      <a:pt x="5" y="7"/>
                    </a:cubicBezTo>
                    <a:cubicBezTo>
                      <a:pt x="6" y="8"/>
                      <a:pt x="6" y="8"/>
                      <a:pt x="6" y="8"/>
                    </a:cubicBezTo>
                    <a:cubicBezTo>
                      <a:pt x="7" y="8"/>
                      <a:pt x="7" y="9"/>
                      <a:pt x="7" y="9"/>
                    </a:cubicBezTo>
                    <a:close/>
                    <a:moveTo>
                      <a:pt x="12" y="4"/>
                    </a:moveTo>
                    <a:cubicBezTo>
                      <a:pt x="12" y="3"/>
                      <a:pt x="12" y="3"/>
                      <a:pt x="12" y="3"/>
                    </a:cubicBezTo>
                    <a:cubicBezTo>
                      <a:pt x="12" y="3"/>
                      <a:pt x="13" y="3"/>
                      <a:pt x="13" y="4"/>
                    </a:cubicBezTo>
                    <a:cubicBezTo>
                      <a:pt x="13" y="5"/>
                      <a:pt x="13" y="5"/>
                      <a:pt x="13" y="5"/>
                    </a:cubicBezTo>
                    <a:cubicBezTo>
                      <a:pt x="13" y="6"/>
                      <a:pt x="12" y="6"/>
                      <a:pt x="12" y="6"/>
                    </a:cubicBezTo>
                    <a:cubicBezTo>
                      <a:pt x="12" y="6"/>
                      <a:pt x="12" y="6"/>
                      <a:pt x="12" y="5"/>
                    </a:cubicBezTo>
                    <a:cubicBezTo>
                      <a:pt x="12" y="4"/>
                      <a:pt x="12" y="4"/>
                      <a:pt x="12" y="4"/>
                    </a:cubicBezTo>
                    <a:close/>
                    <a:moveTo>
                      <a:pt x="13" y="14"/>
                    </a:moveTo>
                    <a:cubicBezTo>
                      <a:pt x="12" y="15"/>
                      <a:pt x="11" y="14"/>
                      <a:pt x="10" y="13"/>
                    </a:cubicBezTo>
                    <a:cubicBezTo>
                      <a:pt x="9" y="12"/>
                      <a:pt x="7" y="4"/>
                      <a:pt x="7" y="4"/>
                    </a:cubicBezTo>
                    <a:cubicBezTo>
                      <a:pt x="7" y="4"/>
                      <a:pt x="13" y="10"/>
                      <a:pt x="14" y="11"/>
                    </a:cubicBezTo>
                    <a:cubicBezTo>
                      <a:pt x="14" y="12"/>
                      <a:pt x="14" y="14"/>
                      <a:pt x="13" y="14"/>
                    </a:cubicBezTo>
                    <a:close/>
                    <a:moveTo>
                      <a:pt x="17" y="5"/>
                    </a:moveTo>
                    <a:cubicBezTo>
                      <a:pt x="16" y="6"/>
                      <a:pt x="16" y="6"/>
                      <a:pt x="16" y="6"/>
                    </a:cubicBezTo>
                    <a:cubicBezTo>
                      <a:pt x="16" y="7"/>
                      <a:pt x="16" y="7"/>
                      <a:pt x="15" y="7"/>
                    </a:cubicBezTo>
                    <a:cubicBezTo>
                      <a:pt x="15" y="7"/>
                      <a:pt x="15" y="7"/>
                      <a:pt x="15" y="7"/>
                    </a:cubicBezTo>
                    <a:cubicBezTo>
                      <a:pt x="15" y="6"/>
                      <a:pt x="15" y="6"/>
                      <a:pt x="15" y="6"/>
                    </a:cubicBezTo>
                    <a:cubicBezTo>
                      <a:pt x="16" y="4"/>
                      <a:pt x="16" y="4"/>
                      <a:pt x="16" y="4"/>
                    </a:cubicBezTo>
                    <a:cubicBezTo>
                      <a:pt x="16" y="4"/>
                      <a:pt x="16" y="4"/>
                      <a:pt x="17" y="4"/>
                    </a:cubicBezTo>
                    <a:cubicBezTo>
                      <a:pt x="17" y="4"/>
                      <a:pt x="17" y="5"/>
                      <a:pt x="17" y="5"/>
                    </a:cubicBezTo>
                    <a:close/>
                    <a:moveTo>
                      <a:pt x="18" y="9"/>
                    </a:moveTo>
                    <a:cubicBezTo>
                      <a:pt x="18" y="9"/>
                      <a:pt x="18" y="9"/>
                      <a:pt x="17" y="9"/>
                    </a:cubicBezTo>
                    <a:cubicBezTo>
                      <a:pt x="17" y="8"/>
                      <a:pt x="17" y="8"/>
                      <a:pt x="18" y="8"/>
                    </a:cubicBezTo>
                    <a:cubicBezTo>
                      <a:pt x="19" y="7"/>
                      <a:pt x="19" y="7"/>
                      <a:pt x="19" y="7"/>
                    </a:cubicBezTo>
                    <a:cubicBezTo>
                      <a:pt x="19" y="7"/>
                      <a:pt x="20" y="7"/>
                      <a:pt x="20" y="7"/>
                    </a:cubicBezTo>
                    <a:cubicBezTo>
                      <a:pt x="20" y="7"/>
                      <a:pt x="20" y="8"/>
                      <a:pt x="20" y="8"/>
                    </a:cubicBezTo>
                    <a:cubicBezTo>
                      <a:pt x="18" y="9"/>
                      <a:pt x="18" y="9"/>
                      <a:pt x="18" y="9"/>
                    </a:cubicBezTo>
                    <a:cubicBezTo>
                      <a:pt x="18" y="9"/>
                      <a:pt x="18" y="9"/>
                      <a:pt x="18" y="9"/>
                    </a:cubicBezTo>
                    <a:close/>
                    <a:moveTo>
                      <a:pt x="22" y="12"/>
                    </a:moveTo>
                    <a:cubicBezTo>
                      <a:pt x="22" y="12"/>
                      <a:pt x="21" y="12"/>
                      <a:pt x="21" y="12"/>
                    </a:cubicBezTo>
                    <a:cubicBezTo>
                      <a:pt x="19" y="12"/>
                      <a:pt x="19" y="12"/>
                      <a:pt x="19" y="12"/>
                    </a:cubicBezTo>
                    <a:cubicBezTo>
                      <a:pt x="19" y="12"/>
                      <a:pt x="19" y="12"/>
                      <a:pt x="19" y="12"/>
                    </a:cubicBezTo>
                    <a:cubicBezTo>
                      <a:pt x="19" y="11"/>
                      <a:pt x="19" y="11"/>
                      <a:pt x="19" y="11"/>
                    </a:cubicBezTo>
                    <a:cubicBezTo>
                      <a:pt x="21" y="11"/>
                      <a:pt x="21" y="11"/>
                      <a:pt x="21" y="11"/>
                    </a:cubicBezTo>
                    <a:cubicBezTo>
                      <a:pt x="21" y="11"/>
                      <a:pt x="22" y="11"/>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baseline="-25000">
                  <a:solidFill>
                    <a:srgbClr val="505050"/>
                  </a:solidFill>
                </a:endParaRPr>
              </a:p>
            </p:txBody>
          </p:sp>
          <p:sp>
            <p:nvSpPr>
              <p:cNvPr id="35" name="Freeform 7"/>
              <p:cNvSpPr>
                <a:spLocks/>
              </p:cNvSpPr>
              <p:nvPr/>
            </p:nvSpPr>
            <p:spPr bwMode="auto">
              <a:xfrm>
                <a:off x="3730" y="2149"/>
                <a:ext cx="222" cy="122"/>
              </a:xfrm>
              <a:custGeom>
                <a:avLst/>
                <a:gdLst>
                  <a:gd name="T0" fmla="*/ 76 w 91"/>
                  <a:gd name="T1" fmla="*/ 50 h 50"/>
                  <a:gd name="T2" fmla="*/ 91 w 91"/>
                  <a:gd name="T3" fmla="*/ 50 h 50"/>
                  <a:gd name="T4" fmla="*/ 81 w 91"/>
                  <a:gd name="T5" fmla="*/ 16 h 50"/>
                  <a:gd name="T6" fmla="*/ 60 w 91"/>
                  <a:gd name="T7" fmla="*/ 0 h 50"/>
                  <a:gd name="T8" fmla="*/ 32 w 91"/>
                  <a:gd name="T9" fmla="*/ 0 h 50"/>
                  <a:gd name="T10" fmla="*/ 10 w 91"/>
                  <a:gd name="T11" fmla="*/ 16 h 50"/>
                  <a:gd name="T12" fmla="*/ 0 w 91"/>
                  <a:gd name="T13" fmla="*/ 50 h 50"/>
                  <a:gd name="T14" fmla="*/ 15 w 91"/>
                  <a:gd name="T15" fmla="*/ 50 h 50"/>
                  <a:gd name="T16" fmla="*/ 22 w 91"/>
                  <a:gd name="T17" fmla="*/ 27 h 50"/>
                  <a:gd name="T18" fmla="*/ 27 w 91"/>
                  <a:gd name="T19" fmla="*/ 27 h 50"/>
                  <a:gd name="T20" fmla="*/ 20 w 91"/>
                  <a:gd name="T21" fmla="*/ 50 h 50"/>
                  <a:gd name="T22" fmla="*/ 72 w 91"/>
                  <a:gd name="T23" fmla="*/ 50 h 50"/>
                  <a:gd name="T24" fmla="*/ 68 w 91"/>
                  <a:gd name="T25" fmla="*/ 36 h 50"/>
                  <a:gd name="T26" fmla="*/ 56 w 91"/>
                  <a:gd name="T27" fmla="*/ 41 h 50"/>
                  <a:gd name="T28" fmla="*/ 40 w 91"/>
                  <a:gd name="T29" fmla="*/ 25 h 50"/>
                  <a:gd name="T30" fmla="*/ 56 w 91"/>
                  <a:gd name="T31" fmla="*/ 9 h 50"/>
                  <a:gd name="T32" fmla="*/ 72 w 91"/>
                  <a:gd name="T33" fmla="*/ 25 h 50"/>
                  <a:gd name="T34" fmla="*/ 71 w 91"/>
                  <a:gd name="T35" fmla="*/ 31 h 50"/>
                  <a:gd name="T36" fmla="*/ 76 w 91"/>
                  <a:gd name="T3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50">
                    <a:moveTo>
                      <a:pt x="76" y="50"/>
                    </a:moveTo>
                    <a:cubicBezTo>
                      <a:pt x="91" y="50"/>
                      <a:pt x="91" y="50"/>
                      <a:pt x="91" y="50"/>
                    </a:cubicBezTo>
                    <a:cubicBezTo>
                      <a:pt x="81" y="16"/>
                      <a:pt x="81" y="16"/>
                      <a:pt x="81" y="16"/>
                    </a:cubicBezTo>
                    <a:cubicBezTo>
                      <a:pt x="80" y="10"/>
                      <a:pt x="73" y="0"/>
                      <a:pt x="60" y="0"/>
                    </a:cubicBezTo>
                    <a:cubicBezTo>
                      <a:pt x="32" y="0"/>
                      <a:pt x="32" y="0"/>
                      <a:pt x="32" y="0"/>
                    </a:cubicBezTo>
                    <a:cubicBezTo>
                      <a:pt x="19" y="0"/>
                      <a:pt x="12" y="10"/>
                      <a:pt x="10" y="16"/>
                    </a:cubicBezTo>
                    <a:cubicBezTo>
                      <a:pt x="0" y="50"/>
                      <a:pt x="0" y="50"/>
                      <a:pt x="0" y="50"/>
                    </a:cubicBezTo>
                    <a:cubicBezTo>
                      <a:pt x="15" y="50"/>
                      <a:pt x="15" y="50"/>
                      <a:pt x="15" y="50"/>
                    </a:cubicBezTo>
                    <a:cubicBezTo>
                      <a:pt x="22" y="27"/>
                      <a:pt x="22" y="27"/>
                      <a:pt x="22" y="27"/>
                    </a:cubicBezTo>
                    <a:cubicBezTo>
                      <a:pt x="27" y="27"/>
                      <a:pt x="27" y="27"/>
                      <a:pt x="27" y="27"/>
                    </a:cubicBezTo>
                    <a:cubicBezTo>
                      <a:pt x="20" y="50"/>
                      <a:pt x="20" y="50"/>
                      <a:pt x="20" y="50"/>
                    </a:cubicBezTo>
                    <a:cubicBezTo>
                      <a:pt x="72" y="50"/>
                      <a:pt x="72" y="50"/>
                      <a:pt x="72" y="50"/>
                    </a:cubicBezTo>
                    <a:cubicBezTo>
                      <a:pt x="70" y="44"/>
                      <a:pt x="69" y="39"/>
                      <a:pt x="68" y="36"/>
                    </a:cubicBezTo>
                    <a:cubicBezTo>
                      <a:pt x="65" y="39"/>
                      <a:pt x="61" y="41"/>
                      <a:pt x="56" y="41"/>
                    </a:cubicBezTo>
                    <a:cubicBezTo>
                      <a:pt x="47" y="41"/>
                      <a:pt x="40" y="34"/>
                      <a:pt x="40" y="25"/>
                    </a:cubicBezTo>
                    <a:cubicBezTo>
                      <a:pt x="40" y="17"/>
                      <a:pt x="47" y="9"/>
                      <a:pt x="56" y="9"/>
                    </a:cubicBezTo>
                    <a:cubicBezTo>
                      <a:pt x="65" y="9"/>
                      <a:pt x="72" y="17"/>
                      <a:pt x="72" y="25"/>
                    </a:cubicBezTo>
                    <a:cubicBezTo>
                      <a:pt x="72" y="27"/>
                      <a:pt x="72" y="29"/>
                      <a:pt x="71" y="31"/>
                    </a:cubicBezTo>
                    <a:cubicBezTo>
                      <a:pt x="76" y="50"/>
                      <a:pt x="76" y="50"/>
                      <a:pt x="76" y="50"/>
                    </a:cubicBezTo>
                    <a:close/>
                  </a:path>
                </a:pathLst>
              </a:custGeom>
              <a:solidFill>
                <a:srgbClr val="EDC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baseline="-25000">
                  <a:solidFill>
                    <a:srgbClr val="505050"/>
                  </a:solidFill>
                </a:endParaRPr>
              </a:p>
            </p:txBody>
          </p:sp>
        </p:grpSp>
      </p:grpSp>
      <p:grpSp>
        <p:nvGrpSpPr>
          <p:cNvPr id="36" name="Group 35"/>
          <p:cNvGrpSpPr/>
          <p:nvPr/>
        </p:nvGrpSpPr>
        <p:grpSpPr>
          <a:xfrm>
            <a:off x="9440040" y="4883777"/>
            <a:ext cx="2167592" cy="1348591"/>
            <a:chOff x="9504208" y="4568667"/>
            <a:chExt cx="2167592" cy="1348591"/>
          </a:xfrm>
          <a:solidFill>
            <a:srgbClr val="EDC30D"/>
          </a:solidFill>
        </p:grpSpPr>
        <p:sp>
          <p:nvSpPr>
            <p:cNvPr id="37" name="TextBox 4"/>
            <p:cNvSpPr txBox="1"/>
            <p:nvPr/>
          </p:nvSpPr>
          <p:spPr>
            <a:xfrm>
              <a:off x="9504208" y="5418660"/>
              <a:ext cx="2167592" cy="498598"/>
            </a:xfrm>
            <a:prstGeom prst="rect">
              <a:avLst/>
            </a:prstGeom>
            <a:noFill/>
          </p:spPr>
          <p:txBody>
            <a:bodyPr wrap="square" lIns="0" tIns="0" rIns="0" bIns="0" rtlCol="0">
              <a:spAutoFit/>
            </a:bodyPr>
            <a:lstStyle/>
            <a:p>
              <a:pPr algn="ctr" defTabSz="914192">
                <a:lnSpc>
                  <a:spcPct val="90000"/>
                </a:lnSpc>
                <a:spcAft>
                  <a:spcPts val="588"/>
                </a:spcAft>
              </a:pPr>
              <a:r>
                <a:rPr lang="ru-RU" spc="-100" dirty="0">
                  <a:ln w="3175">
                    <a:noFill/>
                  </a:ln>
                  <a:solidFill>
                    <a:srgbClr val="EDC30D"/>
                  </a:solidFill>
                  <a:cs typeface="Segoe UI Semibold" panose="020B0702040204020203" pitchFamily="34" charset="0"/>
                </a:rPr>
                <a:t>ИТ для конечного пользователя</a:t>
              </a:r>
              <a:endParaRPr lang="en-US" spc="-100" dirty="0">
                <a:ln w="3175">
                  <a:noFill/>
                </a:ln>
                <a:solidFill>
                  <a:srgbClr val="EDC30D"/>
                </a:solidFill>
                <a:cs typeface="Segoe UI Semibold" panose="020B0702040204020203" pitchFamily="34" charset="0"/>
              </a:endParaRPr>
            </a:p>
          </p:txBody>
        </p:sp>
        <p:sp>
          <p:nvSpPr>
            <p:cNvPr id="38" name="Freeform 13"/>
            <p:cNvSpPr>
              <a:spLocks noChangeAspect="1" noEditPoints="1"/>
            </p:cNvSpPr>
            <p:nvPr/>
          </p:nvSpPr>
          <p:spPr bwMode="auto">
            <a:xfrm>
              <a:off x="10640907" y="4568667"/>
              <a:ext cx="657484" cy="667042"/>
            </a:xfrm>
            <a:custGeom>
              <a:avLst/>
              <a:gdLst>
                <a:gd name="T0" fmla="*/ 147 w 288"/>
                <a:gd name="T1" fmla="*/ 116 h 293"/>
                <a:gd name="T2" fmla="*/ 147 w 288"/>
                <a:gd name="T3" fmla="*/ 116 h 293"/>
                <a:gd name="T4" fmla="*/ 147 w 288"/>
                <a:gd name="T5" fmla="*/ 116 h 293"/>
                <a:gd name="T6" fmla="*/ 203 w 288"/>
                <a:gd name="T7" fmla="*/ 58 h 293"/>
                <a:gd name="T8" fmla="*/ 146 w 288"/>
                <a:gd name="T9" fmla="*/ 1 h 293"/>
                <a:gd name="T10" fmla="*/ 106 w 288"/>
                <a:gd name="T11" fmla="*/ 18 h 293"/>
                <a:gd name="T12" fmla="*/ 90 w 288"/>
                <a:gd name="T13" fmla="*/ 59 h 293"/>
                <a:gd name="T14" fmla="*/ 107 w 288"/>
                <a:gd name="T15" fmla="*/ 99 h 293"/>
                <a:gd name="T16" fmla="*/ 147 w 288"/>
                <a:gd name="T17" fmla="*/ 116 h 293"/>
                <a:gd name="T18" fmla="*/ 240 w 288"/>
                <a:gd name="T19" fmla="*/ 293 h 293"/>
                <a:gd name="T20" fmla="*/ 288 w 288"/>
                <a:gd name="T21" fmla="*/ 292 h 293"/>
                <a:gd name="T22" fmla="*/ 255 w 288"/>
                <a:gd name="T23" fmla="*/ 185 h 293"/>
                <a:gd name="T24" fmla="*/ 189 w 288"/>
                <a:gd name="T25" fmla="*/ 135 h 293"/>
                <a:gd name="T26" fmla="*/ 172 w 288"/>
                <a:gd name="T27" fmla="*/ 135 h 293"/>
                <a:gd name="T28" fmla="*/ 172 w 288"/>
                <a:gd name="T29" fmla="*/ 136 h 293"/>
                <a:gd name="T30" fmla="*/ 173 w 288"/>
                <a:gd name="T31" fmla="*/ 137 h 293"/>
                <a:gd name="T32" fmla="*/ 172 w 288"/>
                <a:gd name="T33" fmla="*/ 139 h 293"/>
                <a:gd name="T34" fmla="*/ 161 w 288"/>
                <a:gd name="T35" fmla="*/ 155 h 293"/>
                <a:gd name="T36" fmla="*/ 173 w 288"/>
                <a:gd name="T37" fmla="*/ 232 h 293"/>
                <a:gd name="T38" fmla="*/ 148 w 288"/>
                <a:gd name="T39" fmla="*/ 263 h 293"/>
                <a:gd name="T40" fmla="*/ 138 w 288"/>
                <a:gd name="T41" fmla="*/ 250 h 293"/>
                <a:gd name="T42" fmla="*/ 123 w 288"/>
                <a:gd name="T43" fmla="*/ 233 h 293"/>
                <a:gd name="T44" fmla="*/ 133 w 288"/>
                <a:gd name="T45" fmla="*/ 155 h 293"/>
                <a:gd name="T46" fmla="*/ 122 w 288"/>
                <a:gd name="T47" fmla="*/ 139 h 293"/>
                <a:gd name="T48" fmla="*/ 122 w 288"/>
                <a:gd name="T49" fmla="*/ 138 h 293"/>
                <a:gd name="T50" fmla="*/ 122 w 288"/>
                <a:gd name="T51" fmla="*/ 136 h 293"/>
                <a:gd name="T52" fmla="*/ 122 w 288"/>
                <a:gd name="T53" fmla="*/ 135 h 293"/>
                <a:gd name="T54" fmla="*/ 101 w 288"/>
                <a:gd name="T55" fmla="*/ 135 h 293"/>
                <a:gd name="T56" fmla="*/ 33 w 288"/>
                <a:gd name="T57" fmla="*/ 185 h 293"/>
                <a:gd name="T58" fmla="*/ 0 w 288"/>
                <a:gd name="T59" fmla="*/ 293 h 293"/>
                <a:gd name="T60" fmla="*/ 49 w 288"/>
                <a:gd name="T61" fmla="*/ 293 h 293"/>
                <a:gd name="T62" fmla="*/ 69 w 288"/>
                <a:gd name="T63" fmla="*/ 222 h 293"/>
                <a:gd name="T64" fmla="*/ 84 w 288"/>
                <a:gd name="T65" fmla="*/ 222 h 293"/>
                <a:gd name="T66" fmla="*/ 63 w 288"/>
                <a:gd name="T67" fmla="*/ 293 h 293"/>
                <a:gd name="T68" fmla="*/ 225 w 288"/>
                <a:gd name="T69" fmla="*/ 293 h 293"/>
                <a:gd name="T70" fmla="*/ 205 w 288"/>
                <a:gd name="T71" fmla="*/ 221 h 293"/>
                <a:gd name="T72" fmla="*/ 219 w 288"/>
                <a:gd name="T73" fmla="*/ 221 h 293"/>
                <a:gd name="T74" fmla="*/ 240 w 288"/>
                <a:gd name="T75" fmla="*/ 293 h 293"/>
                <a:gd name="T76" fmla="*/ 154 w 288"/>
                <a:gd name="T77" fmla="*/ 150 h 293"/>
                <a:gd name="T78" fmla="*/ 164 w 288"/>
                <a:gd name="T79" fmla="*/ 138 h 293"/>
                <a:gd name="T80" fmla="*/ 164 w 288"/>
                <a:gd name="T81" fmla="*/ 137 h 293"/>
                <a:gd name="T82" fmla="*/ 162 w 288"/>
                <a:gd name="T83" fmla="*/ 135 h 293"/>
                <a:gd name="T84" fmla="*/ 158 w 288"/>
                <a:gd name="T85" fmla="*/ 132 h 293"/>
                <a:gd name="T86" fmla="*/ 147 w 288"/>
                <a:gd name="T87" fmla="*/ 130 h 293"/>
                <a:gd name="T88" fmla="*/ 137 w 288"/>
                <a:gd name="T89" fmla="*/ 132 h 293"/>
                <a:gd name="T90" fmla="*/ 132 w 288"/>
                <a:gd name="T91" fmla="*/ 135 h 293"/>
                <a:gd name="T92" fmla="*/ 131 w 288"/>
                <a:gd name="T93" fmla="*/ 138 h 293"/>
                <a:gd name="T94" fmla="*/ 131 w 288"/>
                <a:gd name="T95" fmla="*/ 138 h 293"/>
                <a:gd name="T96" fmla="*/ 140 w 288"/>
                <a:gd name="T97" fmla="*/ 150 h 293"/>
                <a:gd name="T98" fmla="*/ 143 w 288"/>
                <a:gd name="T99" fmla="*/ 152 h 293"/>
                <a:gd name="T100" fmla="*/ 132 w 288"/>
                <a:gd name="T101" fmla="*/ 230 h 293"/>
                <a:gd name="T102" fmla="*/ 144 w 288"/>
                <a:gd name="T103" fmla="*/ 244 h 293"/>
                <a:gd name="T104" fmla="*/ 146 w 288"/>
                <a:gd name="T105" fmla="*/ 247 h 293"/>
                <a:gd name="T106" fmla="*/ 148 w 288"/>
                <a:gd name="T107" fmla="*/ 249 h 293"/>
                <a:gd name="T108" fmla="*/ 150 w 288"/>
                <a:gd name="T109" fmla="*/ 247 h 293"/>
                <a:gd name="T110" fmla="*/ 152 w 288"/>
                <a:gd name="T111" fmla="*/ 244 h 293"/>
                <a:gd name="T112" fmla="*/ 164 w 288"/>
                <a:gd name="T113" fmla="*/ 230 h 293"/>
                <a:gd name="T114" fmla="*/ 152 w 288"/>
                <a:gd name="T115" fmla="*/ 152 h 293"/>
                <a:gd name="T116" fmla="*/ 154 w 288"/>
                <a:gd name="T11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293">
                  <a:moveTo>
                    <a:pt x="147" y="116"/>
                  </a:moveTo>
                  <a:cubicBezTo>
                    <a:pt x="147" y="116"/>
                    <a:pt x="147" y="116"/>
                    <a:pt x="147" y="116"/>
                  </a:cubicBezTo>
                  <a:cubicBezTo>
                    <a:pt x="147" y="116"/>
                    <a:pt x="147" y="116"/>
                    <a:pt x="147" y="116"/>
                  </a:cubicBezTo>
                  <a:cubicBezTo>
                    <a:pt x="178" y="115"/>
                    <a:pt x="203" y="89"/>
                    <a:pt x="203" y="58"/>
                  </a:cubicBezTo>
                  <a:cubicBezTo>
                    <a:pt x="202" y="26"/>
                    <a:pt x="177" y="0"/>
                    <a:pt x="146" y="1"/>
                  </a:cubicBezTo>
                  <a:cubicBezTo>
                    <a:pt x="131" y="1"/>
                    <a:pt x="117" y="7"/>
                    <a:pt x="106" y="18"/>
                  </a:cubicBezTo>
                  <a:cubicBezTo>
                    <a:pt x="96" y="29"/>
                    <a:pt x="90" y="43"/>
                    <a:pt x="90" y="59"/>
                  </a:cubicBezTo>
                  <a:cubicBezTo>
                    <a:pt x="90" y="74"/>
                    <a:pt x="96" y="89"/>
                    <a:pt x="107" y="99"/>
                  </a:cubicBezTo>
                  <a:cubicBezTo>
                    <a:pt x="118" y="110"/>
                    <a:pt x="132" y="116"/>
                    <a:pt x="147" y="116"/>
                  </a:cubicBezTo>
                  <a:close/>
                  <a:moveTo>
                    <a:pt x="240" y="293"/>
                  </a:moveTo>
                  <a:cubicBezTo>
                    <a:pt x="288" y="292"/>
                    <a:pt x="288" y="292"/>
                    <a:pt x="288" y="292"/>
                  </a:cubicBezTo>
                  <a:cubicBezTo>
                    <a:pt x="255" y="185"/>
                    <a:pt x="255" y="185"/>
                    <a:pt x="255" y="185"/>
                  </a:cubicBezTo>
                  <a:cubicBezTo>
                    <a:pt x="250" y="167"/>
                    <a:pt x="228" y="136"/>
                    <a:pt x="189" y="135"/>
                  </a:cubicBezTo>
                  <a:cubicBezTo>
                    <a:pt x="172" y="135"/>
                    <a:pt x="172" y="135"/>
                    <a:pt x="172" y="135"/>
                  </a:cubicBezTo>
                  <a:cubicBezTo>
                    <a:pt x="172" y="135"/>
                    <a:pt x="172" y="135"/>
                    <a:pt x="172" y="136"/>
                  </a:cubicBezTo>
                  <a:cubicBezTo>
                    <a:pt x="173" y="137"/>
                    <a:pt x="173" y="137"/>
                    <a:pt x="173" y="137"/>
                  </a:cubicBezTo>
                  <a:cubicBezTo>
                    <a:pt x="172" y="139"/>
                    <a:pt x="172" y="139"/>
                    <a:pt x="172" y="139"/>
                  </a:cubicBezTo>
                  <a:cubicBezTo>
                    <a:pt x="172" y="143"/>
                    <a:pt x="168" y="148"/>
                    <a:pt x="161" y="155"/>
                  </a:cubicBezTo>
                  <a:cubicBezTo>
                    <a:pt x="173" y="232"/>
                    <a:pt x="173" y="232"/>
                    <a:pt x="173" y="232"/>
                  </a:cubicBezTo>
                  <a:cubicBezTo>
                    <a:pt x="148" y="263"/>
                    <a:pt x="148" y="263"/>
                    <a:pt x="148" y="263"/>
                  </a:cubicBezTo>
                  <a:cubicBezTo>
                    <a:pt x="138" y="250"/>
                    <a:pt x="138" y="250"/>
                    <a:pt x="138" y="250"/>
                  </a:cubicBezTo>
                  <a:cubicBezTo>
                    <a:pt x="123" y="233"/>
                    <a:pt x="123" y="233"/>
                    <a:pt x="123" y="233"/>
                  </a:cubicBezTo>
                  <a:cubicBezTo>
                    <a:pt x="133" y="155"/>
                    <a:pt x="133" y="155"/>
                    <a:pt x="133" y="155"/>
                  </a:cubicBezTo>
                  <a:cubicBezTo>
                    <a:pt x="126" y="149"/>
                    <a:pt x="122" y="143"/>
                    <a:pt x="122" y="139"/>
                  </a:cubicBezTo>
                  <a:cubicBezTo>
                    <a:pt x="122" y="138"/>
                    <a:pt x="122" y="138"/>
                    <a:pt x="122" y="138"/>
                  </a:cubicBezTo>
                  <a:cubicBezTo>
                    <a:pt x="122" y="136"/>
                    <a:pt x="122" y="136"/>
                    <a:pt x="122" y="136"/>
                  </a:cubicBezTo>
                  <a:cubicBezTo>
                    <a:pt x="122" y="136"/>
                    <a:pt x="122" y="135"/>
                    <a:pt x="122" y="135"/>
                  </a:cubicBezTo>
                  <a:cubicBezTo>
                    <a:pt x="101" y="135"/>
                    <a:pt x="101" y="135"/>
                    <a:pt x="101" y="135"/>
                  </a:cubicBezTo>
                  <a:cubicBezTo>
                    <a:pt x="61" y="135"/>
                    <a:pt x="39" y="167"/>
                    <a:pt x="33" y="185"/>
                  </a:cubicBezTo>
                  <a:cubicBezTo>
                    <a:pt x="0" y="293"/>
                    <a:pt x="0" y="293"/>
                    <a:pt x="0" y="293"/>
                  </a:cubicBezTo>
                  <a:cubicBezTo>
                    <a:pt x="49" y="293"/>
                    <a:pt x="49" y="293"/>
                    <a:pt x="49" y="293"/>
                  </a:cubicBezTo>
                  <a:cubicBezTo>
                    <a:pt x="69" y="222"/>
                    <a:pt x="69" y="222"/>
                    <a:pt x="69" y="222"/>
                  </a:cubicBezTo>
                  <a:cubicBezTo>
                    <a:pt x="84" y="222"/>
                    <a:pt x="84" y="222"/>
                    <a:pt x="84" y="222"/>
                  </a:cubicBezTo>
                  <a:cubicBezTo>
                    <a:pt x="63" y="293"/>
                    <a:pt x="63" y="293"/>
                    <a:pt x="63" y="293"/>
                  </a:cubicBezTo>
                  <a:cubicBezTo>
                    <a:pt x="225" y="293"/>
                    <a:pt x="225" y="293"/>
                    <a:pt x="225" y="293"/>
                  </a:cubicBezTo>
                  <a:cubicBezTo>
                    <a:pt x="205" y="221"/>
                    <a:pt x="205" y="221"/>
                    <a:pt x="205" y="221"/>
                  </a:cubicBezTo>
                  <a:cubicBezTo>
                    <a:pt x="219" y="221"/>
                    <a:pt x="219" y="221"/>
                    <a:pt x="219" y="221"/>
                  </a:cubicBezTo>
                  <a:lnTo>
                    <a:pt x="240" y="293"/>
                  </a:lnTo>
                  <a:close/>
                  <a:moveTo>
                    <a:pt x="154" y="150"/>
                  </a:moveTo>
                  <a:cubicBezTo>
                    <a:pt x="163" y="142"/>
                    <a:pt x="164" y="138"/>
                    <a:pt x="164" y="138"/>
                  </a:cubicBezTo>
                  <a:cubicBezTo>
                    <a:pt x="164" y="137"/>
                    <a:pt x="164" y="137"/>
                    <a:pt x="164" y="137"/>
                  </a:cubicBezTo>
                  <a:cubicBezTo>
                    <a:pt x="164" y="137"/>
                    <a:pt x="163" y="136"/>
                    <a:pt x="162" y="135"/>
                  </a:cubicBezTo>
                  <a:cubicBezTo>
                    <a:pt x="161" y="134"/>
                    <a:pt x="160" y="133"/>
                    <a:pt x="158" y="132"/>
                  </a:cubicBezTo>
                  <a:cubicBezTo>
                    <a:pt x="155" y="131"/>
                    <a:pt x="151" y="130"/>
                    <a:pt x="147" y="130"/>
                  </a:cubicBezTo>
                  <a:cubicBezTo>
                    <a:pt x="144" y="130"/>
                    <a:pt x="140" y="131"/>
                    <a:pt x="137" y="132"/>
                  </a:cubicBezTo>
                  <a:cubicBezTo>
                    <a:pt x="135" y="133"/>
                    <a:pt x="133" y="134"/>
                    <a:pt x="132" y="135"/>
                  </a:cubicBezTo>
                  <a:cubicBezTo>
                    <a:pt x="131" y="136"/>
                    <a:pt x="131" y="137"/>
                    <a:pt x="131" y="138"/>
                  </a:cubicBezTo>
                  <a:cubicBezTo>
                    <a:pt x="131" y="138"/>
                    <a:pt x="131" y="138"/>
                    <a:pt x="131" y="138"/>
                  </a:cubicBezTo>
                  <a:cubicBezTo>
                    <a:pt x="131" y="138"/>
                    <a:pt x="131" y="142"/>
                    <a:pt x="140" y="150"/>
                  </a:cubicBezTo>
                  <a:cubicBezTo>
                    <a:pt x="143" y="152"/>
                    <a:pt x="143" y="152"/>
                    <a:pt x="143" y="152"/>
                  </a:cubicBezTo>
                  <a:cubicBezTo>
                    <a:pt x="132" y="230"/>
                    <a:pt x="132" y="230"/>
                    <a:pt x="132" y="230"/>
                  </a:cubicBezTo>
                  <a:cubicBezTo>
                    <a:pt x="144" y="244"/>
                    <a:pt x="144" y="244"/>
                    <a:pt x="144" y="244"/>
                  </a:cubicBezTo>
                  <a:cubicBezTo>
                    <a:pt x="146" y="247"/>
                    <a:pt x="146" y="247"/>
                    <a:pt x="146" y="247"/>
                  </a:cubicBezTo>
                  <a:cubicBezTo>
                    <a:pt x="148" y="249"/>
                    <a:pt x="148" y="249"/>
                    <a:pt x="148" y="249"/>
                  </a:cubicBezTo>
                  <a:cubicBezTo>
                    <a:pt x="150" y="247"/>
                    <a:pt x="150" y="247"/>
                    <a:pt x="150" y="247"/>
                  </a:cubicBezTo>
                  <a:cubicBezTo>
                    <a:pt x="152" y="244"/>
                    <a:pt x="152" y="244"/>
                    <a:pt x="152" y="244"/>
                  </a:cubicBezTo>
                  <a:cubicBezTo>
                    <a:pt x="164" y="230"/>
                    <a:pt x="164" y="230"/>
                    <a:pt x="164" y="230"/>
                  </a:cubicBezTo>
                  <a:cubicBezTo>
                    <a:pt x="152" y="152"/>
                    <a:pt x="152" y="152"/>
                    <a:pt x="152" y="152"/>
                  </a:cubicBezTo>
                  <a:lnTo>
                    <a:pt x="154" y="150"/>
                  </a:lnTo>
                  <a:close/>
                </a:path>
              </a:pathLst>
            </a:custGeom>
            <a:grpFill/>
            <a:ln>
              <a:noFill/>
            </a:ln>
            <a:extLst/>
          </p:spPr>
          <p:txBody>
            <a:bodyPr vert="horz" wrap="square" lIns="91427" tIns="45713" rIns="91427" bIns="45713" numCol="1" anchor="t" anchorCtr="0" compatLnSpc="1">
              <a:prstTxWarp prst="textNoShape">
                <a:avLst/>
              </a:prstTxWarp>
            </a:bodyPr>
            <a:lstStyle/>
            <a:p>
              <a:pPr defTabSz="914225"/>
              <a:endParaRPr lang="en-US" dirty="0">
                <a:solidFill>
                  <a:srgbClr val="505050"/>
                </a:solidFill>
              </a:endParaRPr>
            </a:p>
          </p:txBody>
        </p:sp>
        <p:sp>
          <p:nvSpPr>
            <p:cNvPr id="39" name="Freeform 25"/>
            <p:cNvSpPr>
              <a:spLocks noChangeAspect="1" noEditPoints="1"/>
            </p:cNvSpPr>
            <p:nvPr/>
          </p:nvSpPr>
          <p:spPr bwMode="auto">
            <a:xfrm>
              <a:off x="9890691" y="4646581"/>
              <a:ext cx="637477" cy="685800"/>
            </a:xfrm>
            <a:custGeom>
              <a:avLst/>
              <a:gdLst>
                <a:gd name="T0" fmla="*/ 106 w 287"/>
                <a:gd name="T1" fmla="*/ 17 h 309"/>
                <a:gd name="T2" fmla="*/ 147 w 287"/>
                <a:gd name="T3" fmla="*/ 115 h 309"/>
                <a:gd name="T4" fmla="*/ 107 w 287"/>
                <a:gd name="T5" fmla="*/ 99 h 309"/>
                <a:gd name="T6" fmla="*/ 195 w 287"/>
                <a:gd name="T7" fmla="*/ 238 h 309"/>
                <a:gd name="T8" fmla="*/ 207 w 287"/>
                <a:gd name="T9" fmla="*/ 218 h 309"/>
                <a:gd name="T10" fmla="*/ 226 w 287"/>
                <a:gd name="T11" fmla="*/ 216 h 309"/>
                <a:gd name="T12" fmla="*/ 243 w 287"/>
                <a:gd name="T13" fmla="*/ 180 h 309"/>
                <a:gd name="T14" fmla="*/ 241 w 287"/>
                <a:gd name="T15" fmla="*/ 177 h 309"/>
                <a:gd name="T16" fmla="*/ 229 w 287"/>
                <a:gd name="T17" fmla="*/ 191 h 309"/>
                <a:gd name="T18" fmla="*/ 217 w 287"/>
                <a:gd name="T19" fmla="*/ 203 h 309"/>
                <a:gd name="T20" fmla="*/ 208 w 287"/>
                <a:gd name="T21" fmla="*/ 200 h 309"/>
                <a:gd name="T22" fmla="*/ 198 w 287"/>
                <a:gd name="T23" fmla="*/ 191 h 309"/>
                <a:gd name="T24" fmla="*/ 204 w 287"/>
                <a:gd name="T25" fmla="*/ 175 h 309"/>
                <a:gd name="T26" fmla="*/ 217 w 287"/>
                <a:gd name="T27" fmla="*/ 172 h 309"/>
                <a:gd name="T28" fmla="*/ 211 w 287"/>
                <a:gd name="T29" fmla="*/ 157 h 309"/>
                <a:gd name="T30" fmla="*/ 191 w 287"/>
                <a:gd name="T31" fmla="*/ 166 h 309"/>
                <a:gd name="T32" fmla="*/ 189 w 287"/>
                <a:gd name="T33" fmla="*/ 203 h 309"/>
                <a:gd name="T34" fmla="*/ 159 w 287"/>
                <a:gd name="T35" fmla="*/ 250 h 309"/>
                <a:gd name="T36" fmla="*/ 144 w 287"/>
                <a:gd name="T37" fmla="*/ 250 h 309"/>
                <a:gd name="T38" fmla="*/ 128 w 287"/>
                <a:gd name="T39" fmla="*/ 288 h 309"/>
                <a:gd name="T40" fmla="*/ 140 w 287"/>
                <a:gd name="T41" fmla="*/ 287 h 309"/>
                <a:gd name="T42" fmla="*/ 142 w 287"/>
                <a:gd name="T43" fmla="*/ 272 h 309"/>
                <a:gd name="T44" fmla="*/ 163 w 287"/>
                <a:gd name="T45" fmla="*/ 264 h 309"/>
                <a:gd name="T46" fmla="*/ 171 w 287"/>
                <a:gd name="T47" fmla="*/ 279 h 309"/>
                <a:gd name="T48" fmla="*/ 164 w 287"/>
                <a:gd name="T49" fmla="*/ 292 h 309"/>
                <a:gd name="T50" fmla="*/ 154 w 287"/>
                <a:gd name="T51" fmla="*/ 297 h 309"/>
                <a:gd name="T52" fmla="*/ 158 w 287"/>
                <a:gd name="T53" fmla="*/ 309 h 309"/>
                <a:gd name="T54" fmla="*/ 183 w 287"/>
                <a:gd name="T55" fmla="*/ 292 h 309"/>
                <a:gd name="T56" fmla="*/ 187 w 287"/>
                <a:gd name="T57" fmla="*/ 274 h 309"/>
                <a:gd name="T58" fmla="*/ 189 w 287"/>
                <a:gd name="T59" fmla="*/ 134 h 309"/>
                <a:gd name="T60" fmla="*/ 122 w 287"/>
                <a:gd name="T61" fmla="*/ 134 h 309"/>
                <a:gd name="T62" fmla="*/ 109 w 287"/>
                <a:gd name="T63" fmla="*/ 134 h 309"/>
                <a:gd name="T64" fmla="*/ 0 w 287"/>
                <a:gd name="T65" fmla="*/ 292 h 309"/>
                <a:gd name="T66" fmla="*/ 83 w 287"/>
                <a:gd name="T67" fmla="*/ 221 h 309"/>
                <a:gd name="T68" fmla="*/ 119 w 287"/>
                <a:gd name="T69" fmla="*/ 290 h 309"/>
                <a:gd name="T70" fmla="*/ 121 w 287"/>
                <a:gd name="T71" fmla="*/ 261 h 309"/>
                <a:gd name="T72" fmla="*/ 145 w 287"/>
                <a:gd name="T73" fmla="*/ 241 h 309"/>
                <a:gd name="T74" fmla="*/ 181 w 287"/>
                <a:gd name="T75" fmla="*/ 205 h 309"/>
                <a:gd name="T76" fmla="*/ 176 w 287"/>
                <a:gd name="T77" fmla="*/ 194 h 309"/>
                <a:gd name="T78" fmla="*/ 175 w 287"/>
                <a:gd name="T79" fmla="*/ 187 h 309"/>
                <a:gd name="T80" fmla="*/ 207 w 287"/>
                <a:gd name="T81" fmla="*/ 150 h 309"/>
                <a:gd name="T82" fmla="*/ 211 w 287"/>
                <a:gd name="T83" fmla="*/ 149 h 309"/>
                <a:gd name="T84" fmla="*/ 222 w 287"/>
                <a:gd name="T85" fmla="*/ 156 h 309"/>
                <a:gd name="T86" fmla="*/ 225 w 287"/>
                <a:gd name="T87" fmla="*/ 173 h 309"/>
                <a:gd name="T88" fmla="*/ 241 w 287"/>
                <a:gd name="T89" fmla="*/ 169 h 309"/>
                <a:gd name="T90" fmla="*/ 251 w 287"/>
                <a:gd name="T91" fmla="*/ 178 h 309"/>
                <a:gd name="T92" fmla="*/ 254 w 287"/>
                <a:gd name="T93" fmla="*/ 199 h 309"/>
                <a:gd name="T94" fmla="*/ 250 w 287"/>
                <a:gd name="T95" fmla="*/ 204 h 309"/>
                <a:gd name="T96" fmla="*/ 225 w 287"/>
                <a:gd name="T97" fmla="*/ 226 h 309"/>
                <a:gd name="T98" fmla="*/ 220 w 287"/>
                <a:gd name="T99" fmla="*/ 226 h 309"/>
                <a:gd name="T100" fmla="*/ 255 w 287"/>
                <a:gd name="T101" fmla="*/ 184 h 309"/>
                <a:gd name="T102" fmla="*/ 194 w 287"/>
                <a:gd name="T103" fmla="*/ 270 h 309"/>
                <a:gd name="T104" fmla="*/ 195 w 287"/>
                <a:gd name="T105" fmla="*/ 277 h 309"/>
                <a:gd name="T106" fmla="*/ 191 w 287"/>
                <a:gd name="T107" fmla="*/ 292 h 309"/>
                <a:gd name="T108" fmla="*/ 188 w 287"/>
                <a:gd name="T109" fmla="*/ 26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7" h="309">
                  <a:moveTo>
                    <a:pt x="107" y="99"/>
                  </a:moveTo>
                  <a:cubicBezTo>
                    <a:pt x="96" y="88"/>
                    <a:pt x="90" y="74"/>
                    <a:pt x="90" y="58"/>
                  </a:cubicBezTo>
                  <a:cubicBezTo>
                    <a:pt x="90" y="43"/>
                    <a:pt x="95" y="28"/>
                    <a:pt x="106" y="17"/>
                  </a:cubicBezTo>
                  <a:cubicBezTo>
                    <a:pt x="117" y="6"/>
                    <a:pt x="131" y="0"/>
                    <a:pt x="146" y="0"/>
                  </a:cubicBezTo>
                  <a:cubicBezTo>
                    <a:pt x="177" y="0"/>
                    <a:pt x="202" y="26"/>
                    <a:pt x="202" y="57"/>
                  </a:cubicBezTo>
                  <a:cubicBezTo>
                    <a:pt x="203" y="89"/>
                    <a:pt x="178" y="115"/>
                    <a:pt x="147" y="115"/>
                  </a:cubicBezTo>
                  <a:cubicBezTo>
                    <a:pt x="147" y="115"/>
                    <a:pt x="147" y="115"/>
                    <a:pt x="147" y="115"/>
                  </a:cubicBezTo>
                  <a:cubicBezTo>
                    <a:pt x="146" y="115"/>
                    <a:pt x="146" y="115"/>
                    <a:pt x="146" y="115"/>
                  </a:cubicBezTo>
                  <a:cubicBezTo>
                    <a:pt x="131" y="115"/>
                    <a:pt x="117" y="110"/>
                    <a:pt x="107" y="99"/>
                  </a:cubicBezTo>
                  <a:close/>
                  <a:moveTo>
                    <a:pt x="180" y="264"/>
                  </a:moveTo>
                  <a:cubicBezTo>
                    <a:pt x="180" y="264"/>
                    <a:pt x="179" y="262"/>
                    <a:pt x="180" y="260"/>
                  </a:cubicBezTo>
                  <a:cubicBezTo>
                    <a:pt x="186" y="251"/>
                    <a:pt x="191" y="244"/>
                    <a:pt x="195" y="238"/>
                  </a:cubicBezTo>
                  <a:cubicBezTo>
                    <a:pt x="205" y="221"/>
                    <a:pt x="207" y="219"/>
                    <a:pt x="207" y="219"/>
                  </a:cubicBezTo>
                  <a:cubicBezTo>
                    <a:pt x="207" y="218"/>
                    <a:pt x="207" y="218"/>
                    <a:pt x="207" y="218"/>
                  </a:cubicBezTo>
                  <a:cubicBezTo>
                    <a:pt x="207" y="218"/>
                    <a:pt x="207" y="218"/>
                    <a:pt x="207" y="218"/>
                  </a:cubicBezTo>
                  <a:cubicBezTo>
                    <a:pt x="209" y="217"/>
                    <a:pt x="210" y="216"/>
                    <a:pt x="210" y="216"/>
                  </a:cubicBezTo>
                  <a:cubicBezTo>
                    <a:pt x="224" y="218"/>
                    <a:pt x="224" y="218"/>
                    <a:pt x="224" y="218"/>
                  </a:cubicBezTo>
                  <a:cubicBezTo>
                    <a:pt x="224" y="218"/>
                    <a:pt x="225" y="218"/>
                    <a:pt x="226" y="216"/>
                  </a:cubicBezTo>
                  <a:cubicBezTo>
                    <a:pt x="244" y="199"/>
                    <a:pt x="244" y="199"/>
                    <a:pt x="244" y="199"/>
                  </a:cubicBezTo>
                  <a:cubicBezTo>
                    <a:pt x="245" y="197"/>
                    <a:pt x="245" y="197"/>
                    <a:pt x="245" y="197"/>
                  </a:cubicBezTo>
                  <a:cubicBezTo>
                    <a:pt x="243" y="180"/>
                    <a:pt x="243" y="180"/>
                    <a:pt x="243" y="180"/>
                  </a:cubicBezTo>
                  <a:cubicBezTo>
                    <a:pt x="243" y="178"/>
                    <a:pt x="243" y="178"/>
                    <a:pt x="243" y="178"/>
                  </a:cubicBezTo>
                  <a:cubicBezTo>
                    <a:pt x="243" y="178"/>
                    <a:pt x="242" y="177"/>
                    <a:pt x="241" y="177"/>
                  </a:cubicBezTo>
                  <a:cubicBezTo>
                    <a:pt x="241" y="177"/>
                    <a:pt x="241" y="177"/>
                    <a:pt x="241" y="177"/>
                  </a:cubicBezTo>
                  <a:cubicBezTo>
                    <a:pt x="230" y="179"/>
                    <a:pt x="230" y="179"/>
                    <a:pt x="230" y="179"/>
                  </a:cubicBezTo>
                  <a:cubicBezTo>
                    <a:pt x="228" y="179"/>
                    <a:pt x="229" y="181"/>
                    <a:pt x="229" y="183"/>
                  </a:cubicBezTo>
                  <a:cubicBezTo>
                    <a:pt x="229" y="191"/>
                    <a:pt x="229" y="191"/>
                    <a:pt x="229" y="191"/>
                  </a:cubicBezTo>
                  <a:cubicBezTo>
                    <a:pt x="229" y="192"/>
                    <a:pt x="228" y="194"/>
                    <a:pt x="228" y="194"/>
                  </a:cubicBezTo>
                  <a:cubicBezTo>
                    <a:pt x="220" y="203"/>
                    <a:pt x="220" y="203"/>
                    <a:pt x="220" y="203"/>
                  </a:cubicBezTo>
                  <a:cubicBezTo>
                    <a:pt x="220" y="203"/>
                    <a:pt x="219" y="203"/>
                    <a:pt x="217" y="203"/>
                  </a:cubicBezTo>
                  <a:cubicBezTo>
                    <a:pt x="212" y="203"/>
                    <a:pt x="212" y="203"/>
                    <a:pt x="212" y="203"/>
                  </a:cubicBezTo>
                  <a:cubicBezTo>
                    <a:pt x="212" y="203"/>
                    <a:pt x="212" y="203"/>
                    <a:pt x="211" y="203"/>
                  </a:cubicBezTo>
                  <a:cubicBezTo>
                    <a:pt x="210" y="203"/>
                    <a:pt x="209" y="202"/>
                    <a:pt x="208" y="200"/>
                  </a:cubicBezTo>
                  <a:cubicBezTo>
                    <a:pt x="205" y="199"/>
                    <a:pt x="205" y="199"/>
                    <a:pt x="205" y="199"/>
                  </a:cubicBezTo>
                  <a:cubicBezTo>
                    <a:pt x="203" y="198"/>
                    <a:pt x="203" y="197"/>
                    <a:pt x="201" y="195"/>
                  </a:cubicBezTo>
                  <a:cubicBezTo>
                    <a:pt x="198" y="191"/>
                    <a:pt x="198" y="191"/>
                    <a:pt x="198" y="191"/>
                  </a:cubicBezTo>
                  <a:cubicBezTo>
                    <a:pt x="198" y="191"/>
                    <a:pt x="198" y="189"/>
                    <a:pt x="199" y="188"/>
                  </a:cubicBezTo>
                  <a:cubicBezTo>
                    <a:pt x="202" y="179"/>
                    <a:pt x="202" y="179"/>
                    <a:pt x="202" y="179"/>
                  </a:cubicBezTo>
                  <a:cubicBezTo>
                    <a:pt x="202" y="177"/>
                    <a:pt x="203" y="175"/>
                    <a:pt x="204" y="175"/>
                  </a:cubicBezTo>
                  <a:cubicBezTo>
                    <a:pt x="214" y="173"/>
                    <a:pt x="214" y="173"/>
                    <a:pt x="214" y="173"/>
                  </a:cubicBezTo>
                  <a:cubicBezTo>
                    <a:pt x="215" y="172"/>
                    <a:pt x="215" y="172"/>
                    <a:pt x="215" y="172"/>
                  </a:cubicBezTo>
                  <a:cubicBezTo>
                    <a:pt x="215" y="172"/>
                    <a:pt x="215" y="172"/>
                    <a:pt x="217" y="172"/>
                  </a:cubicBezTo>
                  <a:cubicBezTo>
                    <a:pt x="217" y="172"/>
                    <a:pt x="216" y="171"/>
                    <a:pt x="216" y="169"/>
                  </a:cubicBezTo>
                  <a:cubicBezTo>
                    <a:pt x="214" y="158"/>
                    <a:pt x="214" y="158"/>
                    <a:pt x="214" y="158"/>
                  </a:cubicBezTo>
                  <a:cubicBezTo>
                    <a:pt x="214" y="158"/>
                    <a:pt x="212" y="157"/>
                    <a:pt x="211" y="157"/>
                  </a:cubicBezTo>
                  <a:cubicBezTo>
                    <a:pt x="211" y="157"/>
                    <a:pt x="210" y="157"/>
                    <a:pt x="210" y="157"/>
                  </a:cubicBezTo>
                  <a:cubicBezTo>
                    <a:pt x="194" y="164"/>
                    <a:pt x="194" y="164"/>
                    <a:pt x="194" y="164"/>
                  </a:cubicBezTo>
                  <a:cubicBezTo>
                    <a:pt x="192" y="164"/>
                    <a:pt x="191" y="165"/>
                    <a:pt x="191" y="166"/>
                  </a:cubicBezTo>
                  <a:cubicBezTo>
                    <a:pt x="183" y="189"/>
                    <a:pt x="183" y="189"/>
                    <a:pt x="183" y="189"/>
                  </a:cubicBezTo>
                  <a:cubicBezTo>
                    <a:pt x="183" y="189"/>
                    <a:pt x="183" y="191"/>
                    <a:pt x="184" y="193"/>
                  </a:cubicBezTo>
                  <a:cubicBezTo>
                    <a:pt x="189" y="203"/>
                    <a:pt x="189" y="203"/>
                    <a:pt x="189" y="203"/>
                  </a:cubicBezTo>
                  <a:cubicBezTo>
                    <a:pt x="191" y="204"/>
                    <a:pt x="190" y="206"/>
                    <a:pt x="190" y="206"/>
                  </a:cubicBezTo>
                  <a:cubicBezTo>
                    <a:pt x="162" y="250"/>
                    <a:pt x="162" y="250"/>
                    <a:pt x="162" y="250"/>
                  </a:cubicBezTo>
                  <a:cubicBezTo>
                    <a:pt x="162" y="250"/>
                    <a:pt x="160" y="250"/>
                    <a:pt x="159" y="250"/>
                  </a:cubicBezTo>
                  <a:cubicBezTo>
                    <a:pt x="147" y="250"/>
                    <a:pt x="147" y="250"/>
                    <a:pt x="147" y="250"/>
                  </a:cubicBezTo>
                  <a:cubicBezTo>
                    <a:pt x="146" y="249"/>
                    <a:pt x="145" y="249"/>
                    <a:pt x="145" y="249"/>
                  </a:cubicBezTo>
                  <a:cubicBezTo>
                    <a:pt x="144" y="249"/>
                    <a:pt x="144" y="249"/>
                    <a:pt x="144" y="250"/>
                  </a:cubicBezTo>
                  <a:cubicBezTo>
                    <a:pt x="126" y="267"/>
                    <a:pt x="126" y="267"/>
                    <a:pt x="126" y="267"/>
                  </a:cubicBezTo>
                  <a:cubicBezTo>
                    <a:pt x="125" y="268"/>
                    <a:pt x="125" y="269"/>
                    <a:pt x="125" y="271"/>
                  </a:cubicBezTo>
                  <a:cubicBezTo>
                    <a:pt x="128" y="288"/>
                    <a:pt x="128" y="288"/>
                    <a:pt x="128" y="288"/>
                  </a:cubicBezTo>
                  <a:cubicBezTo>
                    <a:pt x="126" y="289"/>
                    <a:pt x="127" y="290"/>
                    <a:pt x="129" y="290"/>
                  </a:cubicBezTo>
                  <a:cubicBezTo>
                    <a:pt x="129" y="290"/>
                    <a:pt x="129" y="290"/>
                    <a:pt x="129" y="290"/>
                  </a:cubicBezTo>
                  <a:cubicBezTo>
                    <a:pt x="140" y="287"/>
                    <a:pt x="140" y="287"/>
                    <a:pt x="140" y="287"/>
                  </a:cubicBezTo>
                  <a:cubicBezTo>
                    <a:pt x="142" y="287"/>
                    <a:pt x="142" y="285"/>
                    <a:pt x="142" y="285"/>
                  </a:cubicBezTo>
                  <a:cubicBezTo>
                    <a:pt x="141" y="275"/>
                    <a:pt x="141" y="275"/>
                    <a:pt x="141" y="275"/>
                  </a:cubicBezTo>
                  <a:cubicBezTo>
                    <a:pt x="141" y="274"/>
                    <a:pt x="140" y="272"/>
                    <a:pt x="142" y="272"/>
                  </a:cubicBezTo>
                  <a:cubicBezTo>
                    <a:pt x="149" y="266"/>
                    <a:pt x="149" y="266"/>
                    <a:pt x="149" y="266"/>
                  </a:cubicBezTo>
                  <a:cubicBezTo>
                    <a:pt x="150" y="264"/>
                    <a:pt x="152" y="263"/>
                    <a:pt x="153" y="263"/>
                  </a:cubicBezTo>
                  <a:cubicBezTo>
                    <a:pt x="163" y="264"/>
                    <a:pt x="163" y="264"/>
                    <a:pt x="163" y="264"/>
                  </a:cubicBezTo>
                  <a:cubicBezTo>
                    <a:pt x="164" y="266"/>
                    <a:pt x="165" y="265"/>
                    <a:pt x="165" y="267"/>
                  </a:cubicBezTo>
                  <a:cubicBezTo>
                    <a:pt x="171" y="276"/>
                    <a:pt x="171" y="276"/>
                    <a:pt x="171" y="276"/>
                  </a:cubicBezTo>
                  <a:cubicBezTo>
                    <a:pt x="173" y="277"/>
                    <a:pt x="171" y="279"/>
                    <a:pt x="171" y="279"/>
                  </a:cubicBezTo>
                  <a:cubicBezTo>
                    <a:pt x="169" y="289"/>
                    <a:pt x="169" y="289"/>
                    <a:pt x="169" y="289"/>
                  </a:cubicBezTo>
                  <a:cubicBezTo>
                    <a:pt x="167" y="289"/>
                    <a:pt x="167" y="291"/>
                    <a:pt x="166" y="291"/>
                  </a:cubicBezTo>
                  <a:cubicBezTo>
                    <a:pt x="165" y="292"/>
                    <a:pt x="165" y="292"/>
                    <a:pt x="164" y="292"/>
                  </a:cubicBezTo>
                  <a:cubicBezTo>
                    <a:pt x="157" y="295"/>
                    <a:pt x="157" y="295"/>
                    <a:pt x="157" y="295"/>
                  </a:cubicBezTo>
                  <a:cubicBezTo>
                    <a:pt x="155" y="295"/>
                    <a:pt x="154" y="296"/>
                    <a:pt x="154" y="296"/>
                  </a:cubicBezTo>
                  <a:cubicBezTo>
                    <a:pt x="154" y="296"/>
                    <a:pt x="154" y="296"/>
                    <a:pt x="154" y="297"/>
                  </a:cubicBezTo>
                  <a:cubicBezTo>
                    <a:pt x="156" y="308"/>
                    <a:pt x="156" y="308"/>
                    <a:pt x="156" y="308"/>
                  </a:cubicBezTo>
                  <a:cubicBezTo>
                    <a:pt x="157" y="309"/>
                    <a:pt x="157" y="309"/>
                    <a:pt x="158" y="309"/>
                  </a:cubicBezTo>
                  <a:cubicBezTo>
                    <a:pt x="158" y="309"/>
                    <a:pt x="158" y="309"/>
                    <a:pt x="158" y="309"/>
                  </a:cubicBezTo>
                  <a:cubicBezTo>
                    <a:pt x="177" y="304"/>
                    <a:pt x="177" y="304"/>
                    <a:pt x="177" y="304"/>
                  </a:cubicBezTo>
                  <a:cubicBezTo>
                    <a:pt x="177" y="304"/>
                    <a:pt x="178" y="302"/>
                    <a:pt x="180" y="302"/>
                  </a:cubicBezTo>
                  <a:cubicBezTo>
                    <a:pt x="181" y="298"/>
                    <a:pt x="182" y="295"/>
                    <a:pt x="183" y="292"/>
                  </a:cubicBezTo>
                  <a:cubicBezTo>
                    <a:pt x="187" y="280"/>
                    <a:pt x="188" y="279"/>
                    <a:pt x="188" y="278"/>
                  </a:cubicBezTo>
                  <a:cubicBezTo>
                    <a:pt x="188" y="278"/>
                    <a:pt x="188" y="278"/>
                    <a:pt x="188" y="278"/>
                  </a:cubicBezTo>
                  <a:cubicBezTo>
                    <a:pt x="187" y="277"/>
                    <a:pt x="187" y="275"/>
                    <a:pt x="187" y="274"/>
                  </a:cubicBezTo>
                  <a:cubicBezTo>
                    <a:pt x="180" y="264"/>
                    <a:pt x="180" y="264"/>
                    <a:pt x="180" y="264"/>
                  </a:cubicBezTo>
                  <a:close/>
                  <a:moveTo>
                    <a:pt x="255" y="184"/>
                  </a:moveTo>
                  <a:cubicBezTo>
                    <a:pt x="249" y="167"/>
                    <a:pt x="227" y="135"/>
                    <a:pt x="189" y="134"/>
                  </a:cubicBezTo>
                  <a:cubicBezTo>
                    <a:pt x="172" y="134"/>
                    <a:pt x="172" y="134"/>
                    <a:pt x="172" y="134"/>
                  </a:cubicBezTo>
                  <a:cubicBezTo>
                    <a:pt x="172" y="134"/>
                    <a:pt x="172" y="134"/>
                    <a:pt x="172" y="134"/>
                  </a:cubicBezTo>
                  <a:cubicBezTo>
                    <a:pt x="122" y="134"/>
                    <a:pt x="122" y="134"/>
                    <a:pt x="122" y="134"/>
                  </a:cubicBezTo>
                  <a:cubicBezTo>
                    <a:pt x="122" y="134"/>
                    <a:pt x="122" y="134"/>
                    <a:pt x="122" y="134"/>
                  </a:cubicBezTo>
                  <a:cubicBezTo>
                    <a:pt x="111" y="134"/>
                    <a:pt x="111" y="134"/>
                    <a:pt x="111" y="134"/>
                  </a:cubicBezTo>
                  <a:cubicBezTo>
                    <a:pt x="109" y="134"/>
                    <a:pt x="109" y="134"/>
                    <a:pt x="109" y="134"/>
                  </a:cubicBezTo>
                  <a:cubicBezTo>
                    <a:pt x="100" y="134"/>
                    <a:pt x="100" y="134"/>
                    <a:pt x="100" y="134"/>
                  </a:cubicBezTo>
                  <a:cubicBezTo>
                    <a:pt x="61" y="135"/>
                    <a:pt x="38" y="167"/>
                    <a:pt x="33" y="185"/>
                  </a:cubicBezTo>
                  <a:cubicBezTo>
                    <a:pt x="0" y="292"/>
                    <a:pt x="0" y="292"/>
                    <a:pt x="0" y="292"/>
                  </a:cubicBezTo>
                  <a:cubicBezTo>
                    <a:pt x="48" y="292"/>
                    <a:pt x="48" y="292"/>
                    <a:pt x="48" y="292"/>
                  </a:cubicBezTo>
                  <a:cubicBezTo>
                    <a:pt x="69" y="221"/>
                    <a:pt x="69" y="221"/>
                    <a:pt x="69" y="221"/>
                  </a:cubicBezTo>
                  <a:cubicBezTo>
                    <a:pt x="83" y="221"/>
                    <a:pt x="83" y="221"/>
                    <a:pt x="83" y="221"/>
                  </a:cubicBezTo>
                  <a:cubicBezTo>
                    <a:pt x="63" y="292"/>
                    <a:pt x="63" y="292"/>
                    <a:pt x="63" y="292"/>
                  </a:cubicBezTo>
                  <a:cubicBezTo>
                    <a:pt x="120" y="292"/>
                    <a:pt x="120" y="292"/>
                    <a:pt x="120" y="292"/>
                  </a:cubicBezTo>
                  <a:cubicBezTo>
                    <a:pt x="119" y="291"/>
                    <a:pt x="119" y="291"/>
                    <a:pt x="119" y="290"/>
                  </a:cubicBezTo>
                  <a:cubicBezTo>
                    <a:pt x="119" y="289"/>
                    <a:pt x="119" y="287"/>
                    <a:pt x="119" y="286"/>
                  </a:cubicBezTo>
                  <a:cubicBezTo>
                    <a:pt x="117" y="272"/>
                    <a:pt x="117" y="272"/>
                    <a:pt x="117" y="272"/>
                  </a:cubicBezTo>
                  <a:cubicBezTo>
                    <a:pt x="116" y="265"/>
                    <a:pt x="119" y="262"/>
                    <a:pt x="121" y="261"/>
                  </a:cubicBezTo>
                  <a:cubicBezTo>
                    <a:pt x="137" y="246"/>
                    <a:pt x="137" y="246"/>
                    <a:pt x="137" y="246"/>
                  </a:cubicBezTo>
                  <a:cubicBezTo>
                    <a:pt x="137" y="246"/>
                    <a:pt x="137" y="245"/>
                    <a:pt x="138" y="244"/>
                  </a:cubicBezTo>
                  <a:cubicBezTo>
                    <a:pt x="139" y="242"/>
                    <a:pt x="142" y="241"/>
                    <a:pt x="145" y="241"/>
                  </a:cubicBezTo>
                  <a:cubicBezTo>
                    <a:pt x="146" y="241"/>
                    <a:pt x="148" y="241"/>
                    <a:pt x="149" y="242"/>
                  </a:cubicBezTo>
                  <a:cubicBezTo>
                    <a:pt x="157" y="242"/>
                    <a:pt x="157" y="242"/>
                    <a:pt x="157" y="242"/>
                  </a:cubicBezTo>
                  <a:cubicBezTo>
                    <a:pt x="181" y="205"/>
                    <a:pt x="181" y="205"/>
                    <a:pt x="181" y="205"/>
                  </a:cubicBezTo>
                  <a:cubicBezTo>
                    <a:pt x="177" y="196"/>
                    <a:pt x="177" y="196"/>
                    <a:pt x="177" y="196"/>
                  </a:cubicBezTo>
                  <a:cubicBezTo>
                    <a:pt x="176" y="195"/>
                    <a:pt x="176" y="195"/>
                    <a:pt x="176" y="195"/>
                  </a:cubicBezTo>
                  <a:cubicBezTo>
                    <a:pt x="176" y="194"/>
                    <a:pt x="176" y="194"/>
                    <a:pt x="176" y="194"/>
                  </a:cubicBezTo>
                  <a:cubicBezTo>
                    <a:pt x="175" y="191"/>
                    <a:pt x="175" y="191"/>
                    <a:pt x="175" y="191"/>
                  </a:cubicBezTo>
                  <a:cubicBezTo>
                    <a:pt x="175" y="189"/>
                    <a:pt x="175" y="189"/>
                    <a:pt x="175" y="189"/>
                  </a:cubicBezTo>
                  <a:cubicBezTo>
                    <a:pt x="175" y="187"/>
                    <a:pt x="175" y="187"/>
                    <a:pt x="175" y="187"/>
                  </a:cubicBezTo>
                  <a:cubicBezTo>
                    <a:pt x="183" y="165"/>
                    <a:pt x="183" y="165"/>
                    <a:pt x="183" y="165"/>
                  </a:cubicBezTo>
                  <a:cubicBezTo>
                    <a:pt x="183" y="162"/>
                    <a:pt x="185" y="158"/>
                    <a:pt x="191" y="156"/>
                  </a:cubicBezTo>
                  <a:cubicBezTo>
                    <a:pt x="207" y="150"/>
                    <a:pt x="207" y="150"/>
                    <a:pt x="207" y="150"/>
                  </a:cubicBezTo>
                  <a:cubicBezTo>
                    <a:pt x="208" y="150"/>
                    <a:pt x="208" y="150"/>
                    <a:pt x="208" y="150"/>
                  </a:cubicBezTo>
                  <a:cubicBezTo>
                    <a:pt x="209" y="149"/>
                    <a:pt x="209" y="149"/>
                    <a:pt x="209" y="149"/>
                  </a:cubicBezTo>
                  <a:cubicBezTo>
                    <a:pt x="209" y="149"/>
                    <a:pt x="210" y="149"/>
                    <a:pt x="211" y="149"/>
                  </a:cubicBezTo>
                  <a:cubicBezTo>
                    <a:pt x="214" y="149"/>
                    <a:pt x="217" y="151"/>
                    <a:pt x="218" y="151"/>
                  </a:cubicBezTo>
                  <a:cubicBezTo>
                    <a:pt x="221" y="153"/>
                    <a:pt x="221" y="153"/>
                    <a:pt x="221" y="153"/>
                  </a:cubicBezTo>
                  <a:cubicBezTo>
                    <a:pt x="222" y="156"/>
                    <a:pt x="222" y="156"/>
                    <a:pt x="222" y="156"/>
                  </a:cubicBezTo>
                  <a:cubicBezTo>
                    <a:pt x="224" y="167"/>
                    <a:pt x="224" y="167"/>
                    <a:pt x="224" y="167"/>
                  </a:cubicBezTo>
                  <a:cubicBezTo>
                    <a:pt x="225" y="170"/>
                    <a:pt x="225" y="170"/>
                    <a:pt x="225" y="170"/>
                  </a:cubicBezTo>
                  <a:cubicBezTo>
                    <a:pt x="225" y="173"/>
                    <a:pt x="225" y="173"/>
                    <a:pt x="225" y="173"/>
                  </a:cubicBezTo>
                  <a:cubicBezTo>
                    <a:pt x="227" y="172"/>
                    <a:pt x="228" y="171"/>
                    <a:pt x="228" y="171"/>
                  </a:cubicBezTo>
                  <a:cubicBezTo>
                    <a:pt x="239" y="169"/>
                    <a:pt x="239" y="169"/>
                    <a:pt x="239" y="169"/>
                  </a:cubicBezTo>
                  <a:cubicBezTo>
                    <a:pt x="240" y="169"/>
                    <a:pt x="240" y="169"/>
                    <a:pt x="241" y="169"/>
                  </a:cubicBezTo>
                  <a:cubicBezTo>
                    <a:pt x="246" y="169"/>
                    <a:pt x="250" y="172"/>
                    <a:pt x="250" y="176"/>
                  </a:cubicBezTo>
                  <a:cubicBezTo>
                    <a:pt x="251" y="178"/>
                    <a:pt x="251" y="178"/>
                    <a:pt x="251" y="178"/>
                  </a:cubicBezTo>
                  <a:cubicBezTo>
                    <a:pt x="251" y="178"/>
                    <a:pt x="251" y="178"/>
                    <a:pt x="251" y="178"/>
                  </a:cubicBezTo>
                  <a:cubicBezTo>
                    <a:pt x="251" y="179"/>
                    <a:pt x="251" y="179"/>
                    <a:pt x="251" y="179"/>
                  </a:cubicBezTo>
                  <a:cubicBezTo>
                    <a:pt x="253" y="196"/>
                    <a:pt x="253" y="196"/>
                    <a:pt x="253" y="196"/>
                  </a:cubicBezTo>
                  <a:cubicBezTo>
                    <a:pt x="254" y="199"/>
                    <a:pt x="254" y="199"/>
                    <a:pt x="254" y="199"/>
                  </a:cubicBezTo>
                  <a:cubicBezTo>
                    <a:pt x="252" y="201"/>
                    <a:pt x="252" y="201"/>
                    <a:pt x="252" y="201"/>
                  </a:cubicBezTo>
                  <a:cubicBezTo>
                    <a:pt x="251" y="203"/>
                    <a:pt x="251" y="203"/>
                    <a:pt x="251" y="203"/>
                  </a:cubicBezTo>
                  <a:cubicBezTo>
                    <a:pt x="250" y="204"/>
                    <a:pt x="250" y="204"/>
                    <a:pt x="250" y="204"/>
                  </a:cubicBezTo>
                  <a:cubicBezTo>
                    <a:pt x="250" y="205"/>
                    <a:pt x="250" y="205"/>
                    <a:pt x="250" y="205"/>
                  </a:cubicBezTo>
                  <a:cubicBezTo>
                    <a:pt x="232" y="221"/>
                    <a:pt x="232" y="221"/>
                    <a:pt x="232" y="221"/>
                  </a:cubicBezTo>
                  <a:cubicBezTo>
                    <a:pt x="230" y="225"/>
                    <a:pt x="226" y="226"/>
                    <a:pt x="225" y="226"/>
                  </a:cubicBezTo>
                  <a:cubicBezTo>
                    <a:pt x="224" y="226"/>
                    <a:pt x="224" y="226"/>
                    <a:pt x="224" y="226"/>
                  </a:cubicBezTo>
                  <a:cubicBezTo>
                    <a:pt x="222" y="226"/>
                    <a:pt x="222" y="226"/>
                    <a:pt x="222" y="226"/>
                  </a:cubicBezTo>
                  <a:cubicBezTo>
                    <a:pt x="220" y="226"/>
                    <a:pt x="220" y="226"/>
                    <a:pt x="220" y="226"/>
                  </a:cubicBezTo>
                  <a:cubicBezTo>
                    <a:pt x="240" y="292"/>
                    <a:pt x="240" y="292"/>
                    <a:pt x="240" y="292"/>
                  </a:cubicBezTo>
                  <a:cubicBezTo>
                    <a:pt x="287" y="292"/>
                    <a:pt x="287" y="292"/>
                    <a:pt x="287" y="292"/>
                  </a:cubicBezTo>
                  <a:lnTo>
                    <a:pt x="255" y="184"/>
                  </a:lnTo>
                  <a:close/>
                  <a:moveTo>
                    <a:pt x="188" y="263"/>
                  </a:moveTo>
                  <a:cubicBezTo>
                    <a:pt x="193" y="269"/>
                    <a:pt x="193" y="269"/>
                    <a:pt x="193" y="269"/>
                  </a:cubicBezTo>
                  <a:cubicBezTo>
                    <a:pt x="194" y="270"/>
                    <a:pt x="194" y="270"/>
                    <a:pt x="194" y="270"/>
                  </a:cubicBezTo>
                  <a:cubicBezTo>
                    <a:pt x="194" y="272"/>
                    <a:pt x="194" y="272"/>
                    <a:pt x="194" y="272"/>
                  </a:cubicBezTo>
                  <a:cubicBezTo>
                    <a:pt x="195" y="275"/>
                    <a:pt x="195" y="275"/>
                    <a:pt x="195" y="275"/>
                  </a:cubicBezTo>
                  <a:cubicBezTo>
                    <a:pt x="195" y="277"/>
                    <a:pt x="195" y="277"/>
                    <a:pt x="195" y="277"/>
                  </a:cubicBezTo>
                  <a:cubicBezTo>
                    <a:pt x="196" y="279"/>
                    <a:pt x="196" y="279"/>
                    <a:pt x="196" y="279"/>
                  </a:cubicBezTo>
                  <a:cubicBezTo>
                    <a:pt x="195" y="281"/>
                    <a:pt x="195" y="281"/>
                    <a:pt x="195" y="281"/>
                  </a:cubicBezTo>
                  <a:cubicBezTo>
                    <a:pt x="191" y="292"/>
                    <a:pt x="191" y="292"/>
                    <a:pt x="191" y="292"/>
                  </a:cubicBezTo>
                  <a:cubicBezTo>
                    <a:pt x="225" y="292"/>
                    <a:pt x="225" y="292"/>
                    <a:pt x="225" y="292"/>
                  </a:cubicBezTo>
                  <a:cubicBezTo>
                    <a:pt x="208" y="233"/>
                    <a:pt x="208" y="233"/>
                    <a:pt x="208" y="233"/>
                  </a:cubicBezTo>
                  <a:lnTo>
                    <a:pt x="188" y="263"/>
                  </a:lnTo>
                  <a:close/>
                </a:path>
              </a:pathLst>
            </a:custGeom>
            <a:grpFill/>
            <a:ln>
              <a:noFill/>
            </a:ln>
            <a:extLst/>
          </p:spPr>
          <p:txBody>
            <a:bodyPr vert="horz" wrap="square" lIns="91427" tIns="45713" rIns="91427" bIns="45713" numCol="1" anchor="t" anchorCtr="0" compatLnSpc="1">
              <a:prstTxWarp prst="textNoShape">
                <a:avLst/>
              </a:prstTxWarp>
            </a:bodyPr>
            <a:lstStyle/>
            <a:p>
              <a:pPr algn="ctr" defTabSz="914225"/>
              <a:endParaRPr lang="en-US">
                <a:solidFill>
                  <a:srgbClr val="505050"/>
                </a:solidFill>
              </a:endParaRPr>
            </a:p>
          </p:txBody>
        </p:sp>
      </p:grpSp>
      <p:grpSp>
        <p:nvGrpSpPr>
          <p:cNvPr id="40" name="Group 39"/>
          <p:cNvGrpSpPr/>
          <p:nvPr/>
        </p:nvGrpSpPr>
        <p:grpSpPr>
          <a:xfrm>
            <a:off x="3280900" y="3226788"/>
            <a:ext cx="5508645" cy="813763"/>
            <a:chOff x="3533313" y="3141063"/>
            <a:chExt cx="5508645" cy="813763"/>
          </a:xfrm>
          <a:solidFill>
            <a:srgbClr val="EDC30D"/>
          </a:solidFill>
        </p:grpSpPr>
        <p:sp>
          <p:nvSpPr>
            <p:cNvPr id="41" name="Title 1"/>
            <p:cNvSpPr txBox="1">
              <a:spLocks/>
            </p:cNvSpPr>
            <p:nvPr/>
          </p:nvSpPr>
          <p:spPr>
            <a:xfrm>
              <a:off x="3533313" y="3141063"/>
              <a:ext cx="2444985" cy="762708"/>
            </a:xfrm>
            <a:prstGeom prst="rect">
              <a:avLst/>
            </a:prstGeom>
            <a:grpFill/>
          </p:spPr>
          <p:txBody>
            <a:bodyPr vert="horz" wrap="square" lIns="143407" tIns="89630" rIns="143407" bIns="89630"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spcBef>
                  <a:spcPct val="20000"/>
                </a:spcBef>
                <a:buSzPct val="90000"/>
              </a:pPr>
              <a:r>
                <a:rPr lang="ru-RU" sz="2400" dirty="0">
                  <a:solidFill>
                    <a:schemeClr val="tx1"/>
                  </a:solidFill>
                  <a:latin typeface="Segoe UI Semibold" panose="020B0702040204020203" pitchFamily="34" charset="0"/>
                  <a:cs typeface="Segoe UI Semibold" panose="020B0702040204020203" pitchFamily="34" charset="0"/>
                </a:rPr>
                <a:t>2-я волна</a:t>
              </a:r>
              <a:r>
                <a:rPr sz="2400" dirty="0">
                  <a:solidFill>
                    <a:schemeClr val="tx1"/>
                  </a:solidFill>
                  <a:latin typeface="Segoe UI Semibold" panose="020B0702040204020203" pitchFamily="34" charset="0"/>
                  <a:cs typeface="Segoe UI Semibold" panose="020B0702040204020203" pitchFamily="34" charset="0"/>
                </a:rPr>
                <a:t/>
              </a:r>
              <a:br>
                <a:rPr sz="2400" dirty="0">
                  <a:solidFill>
                    <a:schemeClr val="tx1"/>
                  </a:solidFill>
                  <a:latin typeface="Segoe UI Semibold" panose="020B0702040204020203" pitchFamily="34" charset="0"/>
                  <a:cs typeface="Segoe UI Semibold" panose="020B0702040204020203" pitchFamily="34" charset="0"/>
                </a:rPr>
              </a:br>
              <a:r>
                <a:rPr lang="ru-RU" sz="1800" spc="0" dirty="0">
                  <a:solidFill>
                    <a:schemeClr val="tx1"/>
                  </a:solidFill>
                  <a:latin typeface="+mn-lt"/>
                  <a:cs typeface="+mn-cs"/>
                </a:rPr>
                <a:t>Самостоятельный</a:t>
              </a:r>
              <a:r>
                <a:rPr lang="en-US" sz="1800" spc="0" dirty="0">
                  <a:solidFill>
                    <a:schemeClr val="tx1"/>
                  </a:solidFill>
                  <a:latin typeface="+mn-lt"/>
                  <a:cs typeface="+mn-cs"/>
                </a:rPr>
                <a:t> BI</a:t>
              </a:r>
            </a:p>
          </p:txBody>
        </p:sp>
        <p:cxnSp>
          <p:nvCxnSpPr>
            <p:cNvPr id="42" name="Straight Connector 41"/>
            <p:cNvCxnSpPr/>
            <p:nvPr/>
          </p:nvCxnSpPr>
          <p:spPr>
            <a:xfrm>
              <a:off x="3533314" y="3896341"/>
              <a:ext cx="5508644" cy="58485"/>
            </a:xfrm>
            <a:prstGeom prst="line">
              <a:avLst/>
            </a:prstGeom>
            <a:grpFill/>
            <a:ln w="3175">
              <a:solidFill>
                <a:srgbClr val="EDC30D"/>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521297" y="5081481"/>
            <a:ext cx="7268248" cy="845808"/>
            <a:chOff x="2026122" y="4995756"/>
            <a:chExt cx="7268248" cy="845808"/>
          </a:xfrm>
        </p:grpSpPr>
        <p:sp>
          <p:nvSpPr>
            <p:cNvPr id="44" name="Title 1"/>
            <p:cNvSpPr txBox="1">
              <a:spLocks/>
            </p:cNvSpPr>
            <p:nvPr/>
          </p:nvSpPr>
          <p:spPr>
            <a:xfrm>
              <a:off x="2026122" y="4995756"/>
              <a:ext cx="2081873" cy="790408"/>
            </a:xfrm>
            <a:prstGeom prst="rect">
              <a:avLst/>
            </a:prstGeom>
            <a:solidFill>
              <a:srgbClr val="EDC30D"/>
            </a:solidFill>
          </p:spPr>
          <p:txBody>
            <a:bodyPr vert="horz" wrap="square" lIns="143407" tIns="89630" rIns="143407" bIns="89630"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spcBef>
                  <a:spcPct val="20000"/>
                </a:spcBef>
                <a:buSzPct val="90000"/>
              </a:pPr>
              <a:r>
                <a:rPr lang="ru-RU" sz="2400" dirty="0">
                  <a:solidFill>
                    <a:schemeClr val="tx1"/>
                  </a:solidFill>
                  <a:latin typeface="Segoe UI Semibold" panose="020B0702040204020203" pitchFamily="34" charset="0"/>
                  <a:cs typeface="Segoe UI Semibold" panose="020B0702040204020203" pitchFamily="34" charset="0"/>
                </a:rPr>
                <a:t>1-я волна</a:t>
              </a:r>
              <a:r>
                <a:rPr sz="2400" dirty="0">
                  <a:solidFill>
                    <a:schemeClr val="tx1"/>
                  </a:solidFill>
                  <a:latin typeface="Segoe UI Semibold" panose="020B0702040204020203" pitchFamily="34" charset="0"/>
                  <a:cs typeface="Segoe UI Semibold" panose="020B0702040204020203" pitchFamily="34" charset="0"/>
                </a:rPr>
                <a:t/>
              </a:r>
              <a:br>
                <a:rPr sz="2400" dirty="0">
                  <a:solidFill>
                    <a:schemeClr val="tx1"/>
                  </a:solidFill>
                  <a:latin typeface="Segoe UI Semibold" panose="020B0702040204020203" pitchFamily="34" charset="0"/>
                  <a:cs typeface="Segoe UI Semibold" panose="020B0702040204020203" pitchFamily="34" charset="0"/>
                </a:rPr>
              </a:br>
              <a:r>
                <a:rPr lang="ru-RU" sz="2000" spc="0" dirty="0">
                  <a:solidFill>
                    <a:schemeClr val="tx1"/>
                  </a:solidFill>
                  <a:latin typeface="+mn-lt"/>
                  <a:cs typeface="+mn-cs"/>
                </a:rPr>
                <a:t>Технический</a:t>
              </a:r>
              <a:r>
                <a:rPr lang="en-US" sz="2000" spc="0" dirty="0">
                  <a:solidFill>
                    <a:schemeClr val="tx1"/>
                  </a:solidFill>
                  <a:latin typeface="+mn-lt"/>
                  <a:cs typeface="+mn-cs"/>
                </a:rPr>
                <a:t> BI</a:t>
              </a:r>
            </a:p>
          </p:txBody>
        </p:sp>
        <p:cxnSp>
          <p:nvCxnSpPr>
            <p:cNvPr id="45" name="Straight Connector 44"/>
            <p:cNvCxnSpPr/>
            <p:nvPr/>
          </p:nvCxnSpPr>
          <p:spPr>
            <a:xfrm>
              <a:off x="2026123" y="5743590"/>
              <a:ext cx="7268247" cy="97974"/>
            </a:xfrm>
            <a:prstGeom prst="line">
              <a:avLst/>
            </a:prstGeom>
            <a:ln w="3175">
              <a:solidFill>
                <a:srgbClr val="EDC30D"/>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040505" y="1372095"/>
            <a:ext cx="3749040" cy="762708"/>
            <a:chOff x="5040505" y="1286370"/>
            <a:chExt cx="3749040" cy="762708"/>
          </a:xfrm>
          <a:solidFill>
            <a:srgbClr val="EDC30D"/>
          </a:solidFill>
        </p:grpSpPr>
        <p:sp>
          <p:nvSpPr>
            <p:cNvPr id="47" name="Title 1"/>
            <p:cNvSpPr txBox="1">
              <a:spLocks/>
            </p:cNvSpPr>
            <p:nvPr/>
          </p:nvSpPr>
          <p:spPr>
            <a:xfrm>
              <a:off x="5040505" y="1286370"/>
              <a:ext cx="1920240" cy="762708"/>
            </a:xfrm>
            <a:prstGeom prst="rect">
              <a:avLst/>
            </a:prstGeom>
            <a:grpFill/>
          </p:spPr>
          <p:txBody>
            <a:bodyPr vert="horz" wrap="square" lIns="143407" tIns="89630" rIns="143407" bIns="89630"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spcBef>
                  <a:spcPct val="20000"/>
                </a:spcBef>
                <a:buSzPct val="90000"/>
              </a:pPr>
              <a:r>
                <a:rPr lang="ru-RU" sz="2400" dirty="0">
                  <a:solidFill>
                    <a:schemeClr val="tx1"/>
                  </a:solidFill>
                  <a:latin typeface="Segoe UI Semibold" panose="020B0702040204020203" pitchFamily="34" charset="0"/>
                  <a:cs typeface="Segoe UI Semibold" panose="020B0702040204020203" pitchFamily="34" charset="0"/>
                </a:rPr>
                <a:t>3-я волна</a:t>
              </a:r>
              <a:r>
                <a:rPr sz="2400" dirty="0">
                  <a:solidFill>
                    <a:schemeClr val="tx1"/>
                  </a:solidFill>
                  <a:latin typeface="Segoe UI Semibold" panose="020B0702040204020203" pitchFamily="34" charset="0"/>
                  <a:cs typeface="Segoe UI Semibold" panose="020B0702040204020203" pitchFamily="34" charset="0"/>
                </a:rPr>
                <a:t/>
              </a:r>
              <a:br>
                <a:rPr sz="2400" dirty="0">
                  <a:solidFill>
                    <a:schemeClr val="tx1"/>
                  </a:solidFill>
                  <a:latin typeface="Segoe UI Semibold" panose="020B0702040204020203" pitchFamily="34" charset="0"/>
                  <a:cs typeface="Segoe UI Semibold" panose="020B0702040204020203" pitchFamily="34" charset="0"/>
                </a:rPr>
              </a:br>
              <a:r>
                <a:rPr lang="en-US" sz="1800" spc="0" dirty="0">
                  <a:solidFill>
                    <a:schemeClr val="tx1"/>
                  </a:solidFill>
                  <a:latin typeface="+mn-lt"/>
                  <a:cs typeface="+mn-cs"/>
                </a:rPr>
                <a:t>BI</a:t>
              </a:r>
              <a:r>
                <a:rPr lang="ru-RU" sz="1800" spc="0" dirty="0">
                  <a:solidFill>
                    <a:schemeClr val="tx1"/>
                  </a:solidFill>
                  <a:latin typeface="+mn-lt"/>
                  <a:cs typeface="+mn-cs"/>
                </a:rPr>
                <a:t> для каждого</a:t>
              </a:r>
              <a:endParaRPr lang="en-US" sz="1800" spc="0" dirty="0">
                <a:solidFill>
                  <a:schemeClr val="tx1"/>
                </a:solidFill>
                <a:latin typeface="+mn-lt"/>
                <a:cs typeface="+mn-cs"/>
              </a:endParaRPr>
            </a:p>
          </p:txBody>
        </p:sp>
        <p:cxnSp>
          <p:nvCxnSpPr>
            <p:cNvPr id="48" name="Straight Connector 47"/>
            <p:cNvCxnSpPr/>
            <p:nvPr/>
          </p:nvCxnSpPr>
          <p:spPr>
            <a:xfrm>
              <a:off x="5040505" y="2046733"/>
              <a:ext cx="3749040" cy="0"/>
            </a:xfrm>
            <a:prstGeom prst="line">
              <a:avLst/>
            </a:prstGeom>
            <a:grpFill/>
            <a:ln w="3175">
              <a:solidFill>
                <a:srgbClr val="EDC30D"/>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510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6695899" y="1658100"/>
            <a:ext cx="4985891" cy="4392194"/>
            <a:chOff x="6647284" y="1690851"/>
            <a:chExt cx="5085869" cy="4480267"/>
          </a:xfrm>
        </p:grpSpPr>
        <p:pic>
          <p:nvPicPr>
            <p:cNvPr id="31" name="Picture 3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9696" y="1699195"/>
              <a:ext cx="5069008" cy="2745399"/>
            </a:xfrm>
            <a:prstGeom prst="rect">
              <a:avLst/>
            </a:prstGeom>
          </p:spPr>
        </p:pic>
        <p:sp>
          <p:nvSpPr>
            <p:cNvPr id="33" name="Rectangle 32"/>
            <p:cNvSpPr/>
            <p:nvPr/>
          </p:nvSpPr>
          <p:spPr bwMode="auto">
            <a:xfrm>
              <a:off x="6647284" y="1690851"/>
              <a:ext cx="5081420" cy="960234"/>
            </a:xfrm>
            <a:prstGeom prst="rect">
              <a:avLst/>
            </a:prstGeom>
            <a:solidFill>
              <a:srgbClr val="FFC000"/>
            </a:solidFill>
            <a:ln w="38100" cap="flat" cmpd="sng" algn="ctr">
              <a:noFill/>
              <a:prstDash val="solid"/>
              <a:headEnd type="none" w="med" len="med"/>
              <a:tailEnd type="none" w="med" len="med"/>
            </a:ln>
            <a:effectLst/>
          </p:spPr>
          <p:txBody>
            <a:bodyPr vert="horz" wrap="square" lIns="89642" tIns="89642" rIns="89642" bIns="89642" numCol="1" rtlCol="0" anchor="t" anchorCtr="0" compatLnSpc="1">
              <a:prstTxWarp prst="textNoShape">
                <a:avLst/>
              </a:prstTxWarp>
            </a:bodyPr>
            <a:lstStyle/>
            <a:p>
              <a:pPr marL="0" marR="0" lvl="0" indent="0" algn="l" defTabSz="913924" rtl="0" eaLnBrk="1" fontAlgn="base" latinLnBrk="0" hangingPunct="1">
                <a:lnSpc>
                  <a:spcPct val="100000"/>
                </a:lnSpc>
                <a:spcBef>
                  <a:spcPct val="0"/>
                </a:spcBef>
                <a:spcAft>
                  <a:spcPct val="0"/>
                </a:spcAft>
                <a:buClrTx/>
                <a:buSzTx/>
                <a:buFontTx/>
                <a:buNone/>
                <a:tabLst/>
                <a:defRPr/>
              </a:pPr>
              <a:r>
                <a:rPr kumimoji="0" lang="ru-RU" sz="2451" b="1" i="0" u="none" strike="noStrike" kern="0" cap="none" spc="-40" normalizeH="0" baseline="0" noProof="0" dirty="0">
                  <a:ln>
                    <a:noFill/>
                  </a:ln>
                  <a:gradFill>
                    <a:gsLst>
                      <a:gs pos="0">
                        <a:srgbClr val="FFFFFF"/>
                      </a:gs>
                      <a:gs pos="100000">
                        <a:srgbClr val="FFFFFF"/>
                      </a:gs>
                    </a:gsLst>
                    <a:lin ang="5400000" scaled="0"/>
                  </a:gradFill>
                  <a:effectLst/>
                  <a:uLnTx/>
                  <a:uFillTx/>
                  <a:latin typeface="Segoe UI Light" pitchFamily="34" charset="0"/>
                  <a:ea typeface="+mn-ea"/>
                  <a:cs typeface="+mn-cs"/>
                </a:rPr>
                <a:t>Совместная работа в</a:t>
              </a:r>
              <a:r>
                <a:rPr kumimoji="0" lang="en-US" sz="2451" b="1" i="0" u="none" strike="noStrike" kern="0" cap="none" spc="-40" normalizeH="0" baseline="0" noProof="0" dirty="0">
                  <a:ln>
                    <a:noFill/>
                  </a:ln>
                  <a:gradFill>
                    <a:gsLst>
                      <a:gs pos="0">
                        <a:srgbClr val="FFFFFF"/>
                      </a:gs>
                      <a:gs pos="100000">
                        <a:srgbClr val="FFFFFF"/>
                      </a:gs>
                    </a:gsLst>
                    <a:lin ang="5400000" scaled="0"/>
                  </a:gradFill>
                  <a:effectLst/>
                  <a:uLnTx/>
                  <a:uFillTx/>
                  <a:latin typeface="Segoe UI Light" pitchFamily="34" charset="0"/>
                  <a:ea typeface="+mn-ea"/>
                  <a:cs typeface="+mn-cs"/>
                </a:rPr>
                <a:t> </a:t>
              </a:r>
              <a:r>
                <a:rPr kumimoji="0" lang="en-US" sz="2451" b="1" i="0" u="none" strike="noStrike" kern="0" cap="none" spc="-40" normalizeH="0" baseline="0" noProof="0" dirty="0" err="1">
                  <a:ln>
                    <a:noFill/>
                  </a:ln>
                  <a:gradFill>
                    <a:gsLst>
                      <a:gs pos="0">
                        <a:srgbClr val="FFFFFF"/>
                      </a:gs>
                      <a:gs pos="100000">
                        <a:srgbClr val="FFFFFF"/>
                      </a:gs>
                    </a:gsLst>
                    <a:lin ang="5400000" scaled="0"/>
                  </a:gradFill>
                  <a:effectLst/>
                  <a:uLnTx/>
                  <a:uFillTx/>
                  <a:latin typeface="Segoe UI Light" pitchFamily="34" charset="0"/>
                  <a:ea typeface="+mn-ea"/>
                  <a:cs typeface="+mn-cs"/>
                </a:rPr>
                <a:t>PowerBI</a:t>
              </a:r>
              <a:endParaRPr kumimoji="0" lang="en-US" sz="3039" b="1" i="0" u="none" strike="noStrike" kern="0" cap="none" spc="-40" normalizeH="0" baseline="0" noProof="0" dirty="0">
                <a:ln>
                  <a:noFill/>
                </a:ln>
                <a:gradFill>
                  <a:gsLst>
                    <a:gs pos="0">
                      <a:srgbClr val="FFFFFF"/>
                    </a:gs>
                    <a:gs pos="100000">
                      <a:srgbClr val="FFFFFF"/>
                    </a:gs>
                  </a:gsLst>
                  <a:lin ang="5400000" scaled="0"/>
                </a:gradFill>
                <a:effectLst/>
                <a:uLnTx/>
                <a:uFillTx/>
                <a:latin typeface="Segoe UI Light" pitchFamily="34" charset="0"/>
                <a:ea typeface="+mn-ea"/>
                <a:cs typeface="+mn-cs"/>
              </a:endParaRPr>
            </a:p>
            <a:p>
              <a:pPr marL="0" marR="0" lvl="0" indent="0" algn="l" defTabSz="913924" rtl="0" eaLnBrk="1" fontAlgn="base" latinLnBrk="0" hangingPunct="1">
                <a:lnSpc>
                  <a:spcPct val="90000"/>
                </a:lnSpc>
                <a:spcBef>
                  <a:spcPct val="0"/>
                </a:spcBef>
                <a:spcAft>
                  <a:spcPct val="0"/>
                </a:spcAft>
                <a:buClrTx/>
                <a:buSzTx/>
                <a:buFontTx/>
                <a:buNone/>
                <a:tabLst/>
                <a:defRPr/>
              </a:pPr>
              <a:endParaRPr kumimoji="0" lang="en-US" sz="3039" b="0" i="0" u="none" strike="noStrike" kern="0" cap="none" spc="-40" normalizeH="0" baseline="0" noProof="0" dirty="0">
                <a:ln>
                  <a:noFill/>
                </a:ln>
                <a:gradFill>
                  <a:gsLst>
                    <a:gs pos="0">
                      <a:srgbClr val="FFFFFF"/>
                    </a:gs>
                    <a:gs pos="100000">
                      <a:srgbClr val="FFFFFF"/>
                    </a:gs>
                  </a:gsLst>
                  <a:lin ang="5400000" scaled="0"/>
                </a:gradFill>
                <a:effectLst/>
                <a:uLnTx/>
                <a:uFillTx/>
                <a:latin typeface="Segoe UI Light" pitchFamily="34" charset="0"/>
                <a:ea typeface="+mn-ea"/>
                <a:cs typeface="+mn-cs"/>
              </a:endParaRPr>
            </a:p>
          </p:txBody>
        </p:sp>
        <p:sp>
          <p:nvSpPr>
            <p:cNvPr id="41" name="Rectangle 40"/>
            <p:cNvSpPr>
              <a:spLocks noChangeAspect="1"/>
            </p:cNvSpPr>
            <p:nvPr/>
          </p:nvSpPr>
          <p:spPr bwMode="auto">
            <a:xfrm>
              <a:off x="6657339" y="4525198"/>
              <a:ext cx="1645919" cy="1645920"/>
            </a:xfrm>
            <a:prstGeom prst="rect">
              <a:avLst/>
            </a:prstGeom>
            <a:solidFill>
              <a:srgbClr val="FFC000"/>
            </a:solidFill>
            <a:ln w="38100" cap="flat" cmpd="sng" algn="ctr">
              <a:noFill/>
              <a:prstDash val="solid"/>
              <a:headEnd type="none" w="med" len="med"/>
              <a:tailEnd type="none" w="med" len="med"/>
            </a:ln>
            <a:effectLst/>
          </p:spPr>
          <p:txBody>
            <a:bodyPr vert="horz" wrap="square" lIns="91423" tIns="89642" rIns="91423" bIns="89642" numCol="1" rtlCol="0" anchor="t" anchorCtr="0" compatLnSpc="1">
              <a:prstTxWarp prst="textNoShape">
                <a:avLst/>
              </a:prstTxWarp>
            </a:bodyPr>
            <a:lstStyle/>
            <a:p>
              <a:pPr marL="0" marR="0" lvl="0" indent="0" algn="l" defTabSz="913924" rtl="0" eaLnBrk="1" fontAlgn="base" latinLnBrk="0" hangingPunct="1">
                <a:lnSpc>
                  <a:spcPct val="90000"/>
                </a:lnSpc>
                <a:spcBef>
                  <a:spcPct val="0"/>
                </a:spcBef>
                <a:spcAft>
                  <a:spcPct val="0"/>
                </a:spcAft>
                <a:buClrTx/>
                <a:buSzTx/>
                <a:buFontTx/>
                <a:buNone/>
                <a:tabLst/>
                <a:defRPr/>
              </a:pPr>
              <a:r>
                <a:rPr kumimoji="0" lang="ru-RU" sz="156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Общий доступ</a:t>
              </a:r>
              <a:endParaRPr kumimoji="0" lang="en-US" sz="156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Freeform 41"/>
            <p:cNvSpPr>
              <a:spLocks/>
            </p:cNvSpPr>
            <p:nvPr/>
          </p:nvSpPr>
          <p:spPr bwMode="auto">
            <a:xfrm>
              <a:off x="6959143" y="5065776"/>
              <a:ext cx="957756" cy="667885"/>
            </a:xfrm>
            <a:custGeom>
              <a:avLst/>
              <a:gdLst/>
              <a:ahLst/>
              <a:cxnLst/>
              <a:rect l="l" t="t" r="r" b="b"/>
              <a:pathLst>
                <a:path w="1822529" h="1109555">
                  <a:moveTo>
                    <a:pt x="341442" y="686899"/>
                  </a:moveTo>
                  <a:cubicBezTo>
                    <a:pt x="376723" y="679869"/>
                    <a:pt x="419060" y="707989"/>
                    <a:pt x="433172" y="750169"/>
                  </a:cubicBezTo>
                  <a:cubicBezTo>
                    <a:pt x="440228" y="715019"/>
                    <a:pt x="482565" y="693929"/>
                    <a:pt x="517846" y="700959"/>
                  </a:cubicBezTo>
                  <a:cubicBezTo>
                    <a:pt x="553127" y="707989"/>
                    <a:pt x="581351" y="743139"/>
                    <a:pt x="581351" y="778289"/>
                  </a:cubicBezTo>
                  <a:cubicBezTo>
                    <a:pt x="581351" y="778283"/>
                    <a:pt x="581351" y="778218"/>
                    <a:pt x="581351" y="777410"/>
                  </a:cubicBezTo>
                  <a:lnTo>
                    <a:pt x="581351" y="771259"/>
                  </a:lnTo>
                  <a:cubicBezTo>
                    <a:pt x="588407" y="729079"/>
                    <a:pt x="630744" y="707989"/>
                    <a:pt x="673081" y="715019"/>
                  </a:cubicBezTo>
                  <a:cubicBezTo>
                    <a:pt x="715418" y="722049"/>
                    <a:pt x="743643" y="764229"/>
                    <a:pt x="729530" y="806408"/>
                  </a:cubicBezTo>
                  <a:cubicBezTo>
                    <a:pt x="729528" y="806422"/>
                    <a:pt x="729410" y="807248"/>
                    <a:pt x="722474" y="855618"/>
                  </a:cubicBezTo>
                  <a:cubicBezTo>
                    <a:pt x="736586" y="827498"/>
                    <a:pt x="771867" y="813438"/>
                    <a:pt x="807148" y="820468"/>
                  </a:cubicBezTo>
                  <a:cubicBezTo>
                    <a:pt x="842429" y="827498"/>
                    <a:pt x="870653" y="869678"/>
                    <a:pt x="863597" y="911858"/>
                  </a:cubicBezTo>
                  <a:cubicBezTo>
                    <a:pt x="863595" y="911868"/>
                    <a:pt x="863334" y="912973"/>
                    <a:pt x="835372" y="1031367"/>
                  </a:cubicBezTo>
                  <a:cubicBezTo>
                    <a:pt x="821260" y="1073546"/>
                    <a:pt x="785979" y="1094636"/>
                    <a:pt x="750699" y="1094636"/>
                  </a:cubicBezTo>
                  <a:lnTo>
                    <a:pt x="744602" y="1094636"/>
                  </a:lnTo>
                  <a:cubicBezTo>
                    <a:pt x="701306" y="1080576"/>
                    <a:pt x="680137" y="1045427"/>
                    <a:pt x="680137" y="1010277"/>
                  </a:cubicBezTo>
                  <a:cubicBezTo>
                    <a:pt x="666025" y="1031367"/>
                    <a:pt x="637800" y="1045427"/>
                    <a:pt x="609576" y="1045427"/>
                  </a:cubicBezTo>
                  <a:lnTo>
                    <a:pt x="603479" y="1045427"/>
                  </a:lnTo>
                  <a:cubicBezTo>
                    <a:pt x="560183" y="1031367"/>
                    <a:pt x="531958" y="989187"/>
                    <a:pt x="539014" y="954037"/>
                  </a:cubicBezTo>
                  <a:cubicBezTo>
                    <a:pt x="539018" y="954033"/>
                    <a:pt x="539072" y="953980"/>
                    <a:pt x="539896" y="953158"/>
                  </a:cubicBezTo>
                  <a:lnTo>
                    <a:pt x="546071" y="947007"/>
                  </a:lnTo>
                  <a:cubicBezTo>
                    <a:pt x="524902" y="968097"/>
                    <a:pt x="496678" y="982157"/>
                    <a:pt x="468453" y="982157"/>
                  </a:cubicBezTo>
                  <a:cubicBezTo>
                    <a:pt x="468446" y="982157"/>
                    <a:pt x="468376" y="982157"/>
                    <a:pt x="467571" y="982157"/>
                  </a:cubicBezTo>
                  <a:lnTo>
                    <a:pt x="461397" y="982157"/>
                  </a:lnTo>
                  <a:cubicBezTo>
                    <a:pt x="433172" y="975127"/>
                    <a:pt x="412004" y="954037"/>
                    <a:pt x="404948" y="925917"/>
                  </a:cubicBezTo>
                  <a:cubicBezTo>
                    <a:pt x="397892" y="932947"/>
                    <a:pt x="397892" y="932947"/>
                    <a:pt x="390835" y="932947"/>
                  </a:cubicBezTo>
                  <a:cubicBezTo>
                    <a:pt x="383779" y="932947"/>
                    <a:pt x="376723" y="932947"/>
                    <a:pt x="369667" y="932947"/>
                  </a:cubicBezTo>
                  <a:cubicBezTo>
                    <a:pt x="334386" y="932947"/>
                    <a:pt x="306162" y="904828"/>
                    <a:pt x="299106" y="876708"/>
                  </a:cubicBezTo>
                  <a:cubicBezTo>
                    <a:pt x="299102" y="876692"/>
                    <a:pt x="298837" y="875458"/>
                    <a:pt x="277937" y="778289"/>
                  </a:cubicBezTo>
                  <a:cubicBezTo>
                    <a:pt x="270881" y="736109"/>
                    <a:pt x="299106" y="700959"/>
                    <a:pt x="341442" y="686899"/>
                  </a:cubicBezTo>
                  <a:close/>
                  <a:moveTo>
                    <a:pt x="362511" y="142762"/>
                  </a:moveTo>
                  <a:cubicBezTo>
                    <a:pt x="362554" y="142762"/>
                    <a:pt x="390795" y="142762"/>
                    <a:pt x="433141" y="142762"/>
                  </a:cubicBezTo>
                  <a:cubicBezTo>
                    <a:pt x="404889" y="170990"/>
                    <a:pt x="383700" y="206274"/>
                    <a:pt x="383700" y="241559"/>
                  </a:cubicBezTo>
                  <a:cubicBezTo>
                    <a:pt x="376637" y="276843"/>
                    <a:pt x="383700" y="305071"/>
                    <a:pt x="397826" y="333298"/>
                  </a:cubicBezTo>
                  <a:cubicBezTo>
                    <a:pt x="426078" y="382696"/>
                    <a:pt x="468457" y="410924"/>
                    <a:pt x="517898" y="410924"/>
                  </a:cubicBezTo>
                  <a:cubicBezTo>
                    <a:pt x="546150" y="417981"/>
                    <a:pt x="581465" y="410924"/>
                    <a:pt x="609717" y="396810"/>
                  </a:cubicBezTo>
                  <a:cubicBezTo>
                    <a:pt x="609726" y="396804"/>
                    <a:pt x="610149" y="396523"/>
                    <a:pt x="630907" y="382696"/>
                  </a:cubicBezTo>
                  <a:cubicBezTo>
                    <a:pt x="630927" y="382685"/>
                    <a:pt x="632883" y="381599"/>
                    <a:pt x="821609" y="276843"/>
                  </a:cubicBezTo>
                  <a:cubicBezTo>
                    <a:pt x="821623" y="276849"/>
                    <a:pt x="822935" y="277432"/>
                    <a:pt x="948744" y="333298"/>
                  </a:cubicBezTo>
                  <a:cubicBezTo>
                    <a:pt x="948758" y="333309"/>
                    <a:pt x="951606" y="335362"/>
                    <a:pt x="1506724" y="735540"/>
                  </a:cubicBezTo>
                  <a:cubicBezTo>
                    <a:pt x="1534976" y="756711"/>
                    <a:pt x="1542039" y="806109"/>
                    <a:pt x="1520850" y="841394"/>
                  </a:cubicBezTo>
                  <a:cubicBezTo>
                    <a:pt x="1506724" y="862564"/>
                    <a:pt x="1485535" y="876678"/>
                    <a:pt x="1457283" y="876678"/>
                  </a:cubicBezTo>
                  <a:cubicBezTo>
                    <a:pt x="1457268" y="876667"/>
                    <a:pt x="1455327" y="875252"/>
                    <a:pt x="1195950" y="686142"/>
                  </a:cubicBezTo>
                  <a:cubicBezTo>
                    <a:pt x="1188887" y="679085"/>
                    <a:pt x="1181824" y="686142"/>
                    <a:pt x="1174761" y="693199"/>
                  </a:cubicBezTo>
                  <a:cubicBezTo>
                    <a:pt x="1174761" y="700256"/>
                    <a:pt x="1174761" y="707313"/>
                    <a:pt x="1181824" y="714370"/>
                  </a:cubicBezTo>
                  <a:cubicBezTo>
                    <a:pt x="1181837" y="714379"/>
                    <a:pt x="1183505" y="715545"/>
                    <a:pt x="1393715" y="862564"/>
                  </a:cubicBezTo>
                  <a:cubicBezTo>
                    <a:pt x="1393715" y="883735"/>
                    <a:pt x="1393715" y="904906"/>
                    <a:pt x="1379589" y="926076"/>
                  </a:cubicBezTo>
                  <a:cubicBezTo>
                    <a:pt x="1365463" y="947247"/>
                    <a:pt x="1337211" y="961361"/>
                    <a:pt x="1316022" y="961361"/>
                  </a:cubicBezTo>
                  <a:cubicBezTo>
                    <a:pt x="1316007" y="961350"/>
                    <a:pt x="1314082" y="959908"/>
                    <a:pt x="1061752" y="770825"/>
                  </a:cubicBezTo>
                  <a:cubicBezTo>
                    <a:pt x="1054689" y="770825"/>
                    <a:pt x="1040563" y="770825"/>
                    <a:pt x="1040563" y="777882"/>
                  </a:cubicBezTo>
                  <a:cubicBezTo>
                    <a:pt x="1033500" y="784939"/>
                    <a:pt x="1033500" y="791995"/>
                    <a:pt x="1040563" y="799052"/>
                  </a:cubicBezTo>
                  <a:cubicBezTo>
                    <a:pt x="1040576" y="799061"/>
                    <a:pt x="1042204" y="800199"/>
                    <a:pt x="1252454" y="947247"/>
                  </a:cubicBezTo>
                  <a:cubicBezTo>
                    <a:pt x="1252454" y="968418"/>
                    <a:pt x="1252454" y="989588"/>
                    <a:pt x="1238328" y="1010759"/>
                  </a:cubicBezTo>
                  <a:cubicBezTo>
                    <a:pt x="1224202" y="1031930"/>
                    <a:pt x="1203013" y="1038986"/>
                    <a:pt x="1174761" y="1038986"/>
                  </a:cubicBezTo>
                  <a:cubicBezTo>
                    <a:pt x="1174742" y="1038973"/>
                    <a:pt x="1172878" y="1037684"/>
                    <a:pt x="991122" y="911962"/>
                  </a:cubicBezTo>
                  <a:cubicBezTo>
                    <a:pt x="984059" y="904906"/>
                    <a:pt x="976996" y="904906"/>
                    <a:pt x="969933" y="911962"/>
                  </a:cubicBezTo>
                  <a:cubicBezTo>
                    <a:pt x="969933" y="919019"/>
                    <a:pt x="969933" y="926076"/>
                    <a:pt x="976996" y="933133"/>
                  </a:cubicBezTo>
                  <a:cubicBezTo>
                    <a:pt x="977008" y="933143"/>
                    <a:pt x="978180" y="934021"/>
                    <a:pt x="1090004" y="1017816"/>
                  </a:cubicBezTo>
                  <a:cubicBezTo>
                    <a:pt x="1097067" y="1038986"/>
                    <a:pt x="1090004" y="1060157"/>
                    <a:pt x="1082941" y="1074271"/>
                  </a:cubicBezTo>
                  <a:cubicBezTo>
                    <a:pt x="1061752" y="1095441"/>
                    <a:pt x="1040563" y="1109555"/>
                    <a:pt x="1019374" y="1109555"/>
                  </a:cubicBezTo>
                  <a:cubicBezTo>
                    <a:pt x="1019361" y="1109546"/>
                    <a:pt x="1018089" y="1108628"/>
                    <a:pt x="892239" y="1017816"/>
                  </a:cubicBezTo>
                  <a:cubicBezTo>
                    <a:pt x="892243" y="1017797"/>
                    <a:pt x="892533" y="1016447"/>
                    <a:pt x="913428" y="919019"/>
                  </a:cubicBezTo>
                  <a:cubicBezTo>
                    <a:pt x="913428" y="918992"/>
                    <a:pt x="913428" y="911948"/>
                    <a:pt x="913428" y="904906"/>
                  </a:cubicBezTo>
                  <a:cubicBezTo>
                    <a:pt x="920491" y="841394"/>
                    <a:pt x="878113" y="784939"/>
                    <a:pt x="814546" y="770825"/>
                  </a:cubicBezTo>
                  <a:cubicBezTo>
                    <a:pt x="807483" y="763768"/>
                    <a:pt x="807483" y="763768"/>
                    <a:pt x="800420" y="763768"/>
                  </a:cubicBezTo>
                  <a:cubicBezTo>
                    <a:pt x="793357" y="763768"/>
                    <a:pt x="786294" y="763768"/>
                    <a:pt x="779230" y="763768"/>
                  </a:cubicBezTo>
                  <a:cubicBezTo>
                    <a:pt x="772167" y="714370"/>
                    <a:pt x="736852" y="679085"/>
                    <a:pt x="687411" y="664972"/>
                  </a:cubicBezTo>
                  <a:cubicBezTo>
                    <a:pt x="680357" y="664972"/>
                    <a:pt x="673304" y="664972"/>
                    <a:pt x="673285" y="664972"/>
                  </a:cubicBezTo>
                  <a:cubicBezTo>
                    <a:pt x="637970" y="657915"/>
                    <a:pt x="609717" y="664972"/>
                    <a:pt x="588528" y="679085"/>
                  </a:cubicBezTo>
                  <a:cubicBezTo>
                    <a:pt x="574402" y="664972"/>
                    <a:pt x="553213" y="650858"/>
                    <a:pt x="524961" y="650858"/>
                  </a:cubicBezTo>
                  <a:cubicBezTo>
                    <a:pt x="524931" y="650858"/>
                    <a:pt x="517917" y="650858"/>
                    <a:pt x="517898" y="650858"/>
                  </a:cubicBezTo>
                  <a:cubicBezTo>
                    <a:pt x="489646" y="643801"/>
                    <a:pt x="461394" y="650858"/>
                    <a:pt x="440204" y="664972"/>
                  </a:cubicBezTo>
                  <a:cubicBezTo>
                    <a:pt x="419015" y="650858"/>
                    <a:pt x="390763" y="636744"/>
                    <a:pt x="369574" y="636744"/>
                  </a:cubicBezTo>
                  <a:cubicBezTo>
                    <a:pt x="355448" y="636744"/>
                    <a:pt x="341322" y="636744"/>
                    <a:pt x="327196" y="636744"/>
                  </a:cubicBezTo>
                  <a:cubicBezTo>
                    <a:pt x="284817" y="650858"/>
                    <a:pt x="256565" y="672028"/>
                    <a:pt x="242439" y="707313"/>
                  </a:cubicBezTo>
                  <a:cubicBezTo>
                    <a:pt x="242430" y="707310"/>
                    <a:pt x="242003" y="707167"/>
                    <a:pt x="221250" y="700256"/>
                  </a:cubicBezTo>
                  <a:cubicBezTo>
                    <a:pt x="214188" y="425073"/>
                    <a:pt x="362473" y="142834"/>
                    <a:pt x="362511" y="142762"/>
                  </a:cubicBezTo>
                  <a:close/>
                  <a:moveTo>
                    <a:pt x="1723364" y="112687"/>
                  </a:moveTo>
                  <a:cubicBezTo>
                    <a:pt x="1743550" y="115333"/>
                    <a:pt x="1760758" y="129886"/>
                    <a:pt x="1766052" y="156347"/>
                  </a:cubicBezTo>
                  <a:cubicBezTo>
                    <a:pt x="1766054" y="156361"/>
                    <a:pt x="1766355" y="158999"/>
                    <a:pt x="1822529" y="650276"/>
                  </a:cubicBezTo>
                  <a:cubicBezTo>
                    <a:pt x="1822529" y="678501"/>
                    <a:pt x="1801350" y="706725"/>
                    <a:pt x="1766052" y="706725"/>
                  </a:cubicBezTo>
                  <a:cubicBezTo>
                    <a:pt x="1766043" y="706725"/>
                    <a:pt x="1765216" y="706725"/>
                    <a:pt x="1688397" y="706725"/>
                  </a:cubicBezTo>
                  <a:cubicBezTo>
                    <a:pt x="1709572" y="332816"/>
                    <a:pt x="1533148" y="156409"/>
                    <a:pt x="1533086" y="156347"/>
                  </a:cubicBezTo>
                  <a:cubicBezTo>
                    <a:pt x="1533096" y="156345"/>
                    <a:pt x="1534390" y="156021"/>
                    <a:pt x="1702516" y="114010"/>
                  </a:cubicBezTo>
                  <a:cubicBezTo>
                    <a:pt x="1709576" y="112246"/>
                    <a:pt x="1716635" y="111805"/>
                    <a:pt x="1723364" y="112687"/>
                  </a:cubicBezTo>
                  <a:close/>
                  <a:moveTo>
                    <a:pt x="216121" y="52882"/>
                  </a:moveTo>
                  <a:cubicBezTo>
                    <a:pt x="222948" y="53102"/>
                    <a:pt x="229996" y="54864"/>
                    <a:pt x="237043" y="58387"/>
                  </a:cubicBezTo>
                  <a:cubicBezTo>
                    <a:pt x="237043" y="58387"/>
                    <a:pt x="237043" y="58387"/>
                    <a:pt x="321609" y="107717"/>
                  </a:cubicBezTo>
                  <a:cubicBezTo>
                    <a:pt x="321609" y="107717"/>
                    <a:pt x="159524" y="410746"/>
                    <a:pt x="173618" y="706726"/>
                  </a:cubicBezTo>
                  <a:cubicBezTo>
                    <a:pt x="173618" y="706726"/>
                    <a:pt x="173618" y="706726"/>
                    <a:pt x="39721" y="678538"/>
                  </a:cubicBezTo>
                  <a:cubicBezTo>
                    <a:pt x="11533" y="678538"/>
                    <a:pt x="-9609" y="650349"/>
                    <a:pt x="4485" y="615113"/>
                  </a:cubicBezTo>
                  <a:cubicBezTo>
                    <a:pt x="4485" y="615113"/>
                    <a:pt x="4485" y="615113"/>
                    <a:pt x="166571" y="86576"/>
                  </a:cubicBezTo>
                  <a:cubicBezTo>
                    <a:pt x="177142" y="65434"/>
                    <a:pt x="195640" y="52221"/>
                    <a:pt x="216121" y="52882"/>
                  </a:cubicBezTo>
                  <a:close/>
                  <a:moveTo>
                    <a:pt x="811860" y="637"/>
                  </a:moveTo>
                  <a:cubicBezTo>
                    <a:pt x="827743" y="-1131"/>
                    <a:pt x="843626" y="637"/>
                    <a:pt x="857745" y="7709"/>
                  </a:cubicBezTo>
                  <a:cubicBezTo>
                    <a:pt x="857763" y="7717"/>
                    <a:pt x="860458" y="8948"/>
                    <a:pt x="1260115" y="191579"/>
                  </a:cubicBezTo>
                  <a:cubicBezTo>
                    <a:pt x="1281293" y="205723"/>
                    <a:pt x="1302470" y="212795"/>
                    <a:pt x="1316589" y="212795"/>
                  </a:cubicBezTo>
                  <a:cubicBezTo>
                    <a:pt x="1358938" y="226937"/>
                    <a:pt x="1507151" y="198657"/>
                    <a:pt x="1507185" y="198651"/>
                  </a:cubicBezTo>
                  <a:cubicBezTo>
                    <a:pt x="1507263" y="198732"/>
                    <a:pt x="1655423" y="354319"/>
                    <a:pt x="1641309" y="679541"/>
                  </a:cubicBezTo>
                  <a:cubicBezTo>
                    <a:pt x="1641290" y="679545"/>
                    <a:pt x="1639948" y="679833"/>
                    <a:pt x="1542481" y="700757"/>
                  </a:cubicBezTo>
                  <a:cubicBezTo>
                    <a:pt x="1542454" y="700730"/>
                    <a:pt x="1535433" y="693697"/>
                    <a:pt x="1535422" y="693685"/>
                  </a:cubicBezTo>
                  <a:cubicBezTo>
                    <a:pt x="1535404" y="693673"/>
                    <a:pt x="1532978" y="691937"/>
                    <a:pt x="1189524" y="446168"/>
                  </a:cubicBezTo>
                  <a:cubicBezTo>
                    <a:pt x="1189512" y="446159"/>
                    <a:pt x="1187911" y="444983"/>
                    <a:pt x="977750" y="290586"/>
                  </a:cubicBezTo>
                  <a:cubicBezTo>
                    <a:pt x="977733" y="290578"/>
                    <a:pt x="976153" y="289858"/>
                    <a:pt x="822449" y="219867"/>
                  </a:cubicBezTo>
                  <a:cubicBezTo>
                    <a:pt x="822435" y="219874"/>
                    <a:pt x="820645" y="220824"/>
                    <a:pt x="582438" y="347161"/>
                  </a:cubicBezTo>
                  <a:cubicBezTo>
                    <a:pt x="568320" y="361305"/>
                    <a:pt x="547143" y="361305"/>
                    <a:pt x="525965" y="361305"/>
                  </a:cubicBezTo>
                  <a:cubicBezTo>
                    <a:pt x="490669" y="361305"/>
                    <a:pt x="462433" y="340089"/>
                    <a:pt x="448315" y="311802"/>
                  </a:cubicBezTo>
                  <a:cubicBezTo>
                    <a:pt x="420078" y="262298"/>
                    <a:pt x="434196" y="198651"/>
                    <a:pt x="483610" y="170363"/>
                  </a:cubicBezTo>
                  <a:cubicBezTo>
                    <a:pt x="483624" y="170356"/>
                    <a:pt x="484873" y="169694"/>
                    <a:pt x="603616" y="106715"/>
                  </a:cubicBezTo>
                  <a:cubicBezTo>
                    <a:pt x="603633" y="106706"/>
                    <a:pt x="605286" y="105770"/>
                    <a:pt x="765976" y="14781"/>
                  </a:cubicBezTo>
                  <a:cubicBezTo>
                    <a:pt x="780094" y="7709"/>
                    <a:pt x="795977" y="2405"/>
                    <a:pt x="811860" y="637"/>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solidFill>
                    <a:srgbClr val="505050">
                      <a:alpha val="0"/>
                    </a:srgbClr>
                  </a:solidFill>
                </a:ln>
                <a:gradFill>
                  <a:gsLst>
                    <a:gs pos="0">
                      <a:srgbClr val="FFFFFF"/>
                    </a:gs>
                    <a:gs pos="100000">
                      <a:srgbClr val="FFFFFF"/>
                    </a:gs>
                  </a:gsLst>
                  <a:lin ang="5400000" scaled="0"/>
                </a:gradFill>
                <a:effectLst/>
                <a:uLnTx/>
                <a:uFillTx/>
                <a:latin typeface="Segoe UI"/>
                <a:ea typeface="+mn-ea"/>
                <a:cs typeface="+mn-cs"/>
              </a:endParaRPr>
            </a:p>
          </p:txBody>
        </p:sp>
        <p:sp>
          <p:nvSpPr>
            <p:cNvPr id="43" name="Rectangle 42"/>
            <p:cNvSpPr>
              <a:spLocks noChangeAspect="1"/>
            </p:cNvSpPr>
            <p:nvPr/>
          </p:nvSpPr>
          <p:spPr bwMode="auto">
            <a:xfrm>
              <a:off x="8372286" y="4525198"/>
              <a:ext cx="1645919" cy="1645920"/>
            </a:xfrm>
            <a:prstGeom prst="rect">
              <a:avLst/>
            </a:prstGeom>
            <a:solidFill>
              <a:srgbClr val="FFC000"/>
            </a:solidFill>
            <a:ln w="38100" cap="flat" cmpd="sng" algn="ctr">
              <a:noFill/>
              <a:prstDash val="solid"/>
              <a:headEnd type="none" w="med" len="med"/>
              <a:tailEnd type="none" w="med" len="med"/>
            </a:ln>
            <a:effectLst/>
          </p:spPr>
          <p:txBody>
            <a:bodyPr vert="horz" wrap="square" lIns="91423" tIns="89642" rIns="91423" bIns="89642" numCol="1" rtlCol="0" anchor="t" anchorCtr="0" compatLnSpc="1">
              <a:prstTxWarp prst="textNoShape">
                <a:avLst/>
              </a:prstTxWarp>
            </a:bodyPr>
            <a:lstStyle/>
            <a:p>
              <a:pPr marL="0" marR="0" lvl="0" indent="0" algn="l" defTabSz="913924"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Q&amp;A</a:t>
              </a:r>
            </a:p>
          </p:txBody>
        </p:sp>
        <p:grpSp>
          <p:nvGrpSpPr>
            <p:cNvPr id="44" name="Group 43"/>
            <p:cNvGrpSpPr/>
            <p:nvPr/>
          </p:nvGrpSpPr>
          <p:grpSpPr>
            <a:xfrm>
              <a:off x="8760328" y="5056648"/>
              <a:ext cx="937101" cy="785651"/>
              <a:chOff x="8852766" y="4448677"/>
              <a:chExt cx="755507" cy="633406"/>
            </a:xfrm>
          </p:grpSpPr>
          <p:grpSp>
            <p:nvGrpSpPr>
              <p:cNvPr id="45" name="Group 44"/>
              <p:cNvGrpSpPr/>
              <p:nvPr/>
            </p:nvGrpSpPr>
            <p:grpSpPr bwMode="black">
              <a:xfrm>
                <a:off x="8852766" y="4448677"/>
                <a:ext cx="735022" cy="633406"/>
                <a:chOff x="5628627" y="922419"/>
                <a:chExt cx="576936" cy="497307"/>
              </a:xfrm>
            </p:grpSpPr>
            <p:sp>
              <p:nvSpPr>
                <p:cNvPr id="47" name="Rectangle 46"/>
                <p:cNvSpPr/>
                <p:nvPr/>
              </p:nvSpPr>
              <p:spPr bwMode="black">
                <a:xfrm>
                  <a:off x="5628627" y="922419"/>
                  <a:ext cx="576936" cy="360946"/>
                </a:xfrm>
                <a:prstGeom prst="rect">
                  <a:avLst/>
                </a:prstGeom>
                <a:solidFill>
                  <a:srgbClr val="FFFFFF"/>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marL="0" marR="0" lvl="0" indent="0" algn="l" defTabSz="7261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120" normalizeH="0" baseline="0" noProof="0" dirty="0">
                    <a:ln>
                      <a:noFill/>
                    </a:ln>
                    <a:gradFill>
                      <a:gsLst>
                        <a:gs pos="0">
                          <a:srgbClr val="FFFFFF"/>
                        </a:gs>
                        <a:gs pos="100000">
                          <a:srgbClr val="FFFFFF"/>
                        </a:gs>
                      </a:gsLst>
                      <a:lin ang="5400000" scaled="0"/>
                    </a:gradFill>
                    <a:effectLst/>
                    <a:uLnTx/>
                    <a:uFillTx/>
                    <a:latin typeface="Segoe Light" pitchFamily="34" charset="0"/>
                    <a:ea typeface="+mn-ea"/>
                    <a:cs typeface="+mn-cs"/>
                  </a:endParaRPr>
                </a:p>
              </p:txBody>
            </p:sp>
            <p:sp>
              <p:nvSpPr>
                <p:cNvPr id="48" name="Isosceles Triangle 47"/>
                <p:cNvSpPr/>
                <p:nvPr/>
              </p:nvSpPr>
              <p:spPr bwMode="black">
                <a:xfrm flipV="1">
                  <a:off x="5716871" y="1251284"/>
                  <a:ext cx="202131" cy="168442"/>
                </a:xfrm>
                <a:prstGeom prst="triangle">
                  <a:avLst>
                    <a:gd name="adj" fmla="val 20000"/>
                  </a:avLst>
                </a:prstGeom>
                <a:solidFill>
                  <a:srgbClr val="FFFFFF"/>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marL="0" marR="0" lvl="0" indent="0" algn="l" defTabSz="72614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120" normalizeH="0" baseline="0" noProof="0" dirty="0">
                    <a:ln>
                      <a:noFill/>
                    </a:ln>
                    <a:gradFill>
                      <a:gsLst>
                        <a:gs pos="0">
                          <a:srgbClr val="FFFFFF"/>
                        </a:gs>
                        <a:gs pos="100000">
                          <a:srgbClr val="FFFFFF"/>
                        </a:gs>
                      </a:gsLst>
                      <a:lin ang="5400000" scaled="0"/>
                    </a:gradFill>
                    <a:effectLst/>
                    <a:uLnTx/>
                    <a:uFillTx/>
                    <a:latin typeface="Segoe Light" pitchFamily="34" charset="0"/>
                    <a:ea typeface="+mn-ea"/>
                    <a:cs typeface="+mn-cs"/>
                  </a:endParaRPr>
                </a:p>
              </p:txBody>
            </p:sp>
          </p:grpSp>
          <p:sp>
            <p:nvSpPr>
              <p:cNvPr id="46" name="TextBox 45"/>
              <p:cNvSpPr txBox="1"/>
              <p:nvPr/>
            </p:nvSpPr>
            <p:spPr bwMode="black">
              <a:xfrm>
                <a:off x="8986839" y="4569351"/>
                <a:ext cx="621434" cy="235763"/>
              </a:xfrm>
              <a:prstGeom prst="rect">
                <a:avLst/>
              </a:prstGeom>
              <a:noFill/>
            </p:spPr>
            <p:txBody>
              <a:bodyPr wrap="square" lIns="0" tIns="0" rIns="0" bIns="0"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63" b="1" i="0" u="none" strike="noStrike" kern="0" cap="none" spc="0" normalizeH="0" baseline="0" noProof="0" dirty="0">
                    <a:ln>
                      <a:noFill/>
                    </a:ln>
                    <a:gradFill>
                      <a:gsLst>
                        <a:gs pos="0">
                          <a:srgbClr val="FF8C00"/>
                        </a:gs>
                        <a:gs pos="98000">
                          <a:srgbClr val="FF8C00"/>
                        </a:gs>
                      </a:gsLst>
                      <a:lin ang="5400000" scaled="0"/>
                    </a:gradFill>
                    <a:effectLst/>
                    <a:uLnTx/>
                    <a:uFillTx/>
                    <a:latin typeface="Segoe UI"/>
                    <a:ea typeface="+mn-ea"/>
                    <a:cs typeface="+mn-cs"/>
                  </a:rPr>
                  <a:t>Q</a:t>
                </a:r>
                <a:r>
                  <a:rPr kumimoji="0" lang="en-US" sz="1863" b="0" i="0" u="none" strike="noStrike" kern="0" cap="none" spc="0" normalizeH="0" baseline="0" noProof="0" dirty="0">
                    <a:ln>
                      <a:noFill/>
                    </a:ln>
                    <a:gradFill>
                      <a:gsLst>
                        <a:gs pos="0">
                          <a:srgbClr val="FF8C00"/>
                        </a:gs>
                        <a:gs pos="98000">
                          <a:srgbClr val="FF8C00"/>
                        </a:gs>
                      </a:gsLst>
                      <a:lin ang="5400000" scaled="0"/>
                    </a:gradFill>
                    <a:effectLst/>
                    <a:uLnTx/>
                    <a:uFillTx/>
                    <a:latin typeface="Segoe UI"/>
                    <a:ea typeface="+mn-ea"/>
                    <a:cs typeface="+mn-cs"/>
                  </a:rPr>
                  <a:t>&amp;</a:t>
                </a:r>
                <a:r>
                  <a:rPr kumimoji="0" lang="en-US" sz="1863" b="1" i="0" u="none" strike="noStrike" kern="0" cap="none" spc="0" normalizeH="0" baseline="0" noProof="0" dirty="0">
                    <a:ln>
                      <a:noFill/>
                    </a:ln>
                    <a:gradFill>
                      <a:gsLst>
                        <a:gs pos="0">
                          <a:srgbClr val="FF8C00"/>
                        </a:gs>
                        <a:gs pos="98000">
                          <a:srgbClr val="FF8C00"/>
                        </a:gs>
                      </a:gsLst>
                      <a:lin ang="5400000" scaled="0"/>
                    </a:gradFill>
                    <a:effectLst/>
                    <a:uLnTx/>
                    <a:uFillTx/>
                    <a:latin typeface="Segoe UI"/>
                    <a:ea typeface="+mn-ea"/>
                    <a:cs typeface="+mn-cs"/>
                  </a:rPr>
                  <a:t>A</a:t>
                </a:r>
                <a:endParaRPr kumimoji="0" lang="en-US" sz="1863" b="0" i="0" u="none" strike="noStrike" kern="0" cap="none" spc="-132" normalizeH="0" baseline="0" noProof="0" dirty="0">
                  <a:ln>
                    <a:noFill/>
                  </a:ln>
                  <a:gradFill>
                    <a:gsLst>
                      <a:gs pos="0">
                        <a:srgbClr val="FF8C00"/>
                      </a:gs>
                      <a:gs pos="98000">
                        <a:srgbClr val="FF8C00"/>
                      </a:gs>
                    </a:gsLst>
                    <a:lin ang="5400000" scaled="0"/>
                  </a:gradFill>
                  <a:effectLst/>
                  <a:uLnTx/>
                  <a:uFillTx/>
                  <a:latin typeface="Arial Black" pitchFamily="34" charset="0"/>
                  <a:ea typeface="+mn-ea"/>
                  <a:cs typeface="Arial" pitchFamily="34" charset="0"/>
                </a:endParaRPr>
              </a:p>
            </p:txBody>
          </p:sp>
        </p:grpSp>
        <p:sp>
          <p:nvSpPr>
            <p:cNvPr id="49" name="Rectangle 48"/>
            <p:cNvSpPr>
              <a:spLocks noChangeAspect="1"/>
            </p:cNvSpPr>
            <p:nvPr/>
          </p:nvSpPr>
          <p:spPr bwMode="auto">
            <a:xfrm>
              <a:off x="10087234" y="4525198"/>
              <a:ext cx="1645919" cy="1645920"/>
            </a:xfrm>
            <a:prstGeom prst="rect">
              <a:avLst/>
            </a:prstGeom>
            <a:solidFill>
              <a:srgbClr val="FFC000"/>
            </a:solidFill>
            <a:ln w="38100" cap="flat" cmpd="sng" algn="ctr">
              <a:noFill/>
              <a:prstDash val="solid"/>
              <a:headEnd type="none" w="med" len="med"/>
              <a:tailEnd type="none" w="med" len="med"/>
            </a:ln>
            <a:effectLst/>
          </p:spPr>
          <p:txBody>
            <a:bodyPr vert="horz" wrap="square" lIns="91423" tIns="89642" rIns="91423" bIns="89642" numCol="1" rtlCol="0" anchor="t" anchorCtr="0" compatLnSpc="1">
              <a:prstTxWarp prst="textNoShape">
                <a:avLst/>
              </a:prstTxWarp>
            </a:bodyPr>
            <a:lstStyle/>
            <a:p>
              <a:pPr marL="0" marR="0" lvl="0" indent="0" algn="l" defTabSz="913924" rtl="0" eaLnBrk="1" fontAlgn="base" latinLnBrk="0" hangingPunct="1">
                <a:lnSpc>
                  <a:spcPct val="90000"/>
                </a:lnSpc>
                <a:spcBef>
                  <a:spcPct val="0"/>
                </a:spcBef>
                <a:spcAft>
                  <a:spcPct val="0"/>
                </a:spcAft>
                <a:buClrTx/>
                <a:buSzTx/>
                <a:buFontTx/>
                <a:buNone/>
                <a:tabLst/>
                <a:defRPr/>
              </a:pPr>
              <a:r>
                <a:rPr kumimoji="0" lang="ru-RU"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Мобильность</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0" name="Group 49"/>
            <p:cNvGrpSpPr/>
            <p:nvPr/>
          </p:nvGrpSpPr>
          <p:grpSpPr>
            <a:xfrm>
              <a:off x="10328269" y="5014387"/>
              <a:ext cx="824022" cy="812968"/>
              <a:chOff x="10280016" y="4544833"/>
              <a:chExt cx="728879" cy="719102"/>
            </a:xfrm>
          </p:grpSpPr>
          <p:grpSp>
            <p:nvGrpSpPr>
              <p:cNvPr id="51" name="Group 50"/>
              <p:cNvGrpSpPr/>
              <p:nvPr/>
            </p:nvGrpSpPr>
            <p:grpSpPr bwMode="black">
              <a:xfrm>
                <a:off x="10280016" y="4544833"/>
                <a:ext cx="728879" cy="719102"/>
                <a:chOff x="2916435" y="3914152"/>
                <a:chExt cx="930763" cy="918513"/>
              </a:xfrm>
            </p:grpSpPr>
            <p:pic>
              <p:nvPicPr>
                <p:cNvPr id="53" name="Picture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54"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52" name="Freeform 51"/>
              <p:cNvSpPr/>
              <p:nvPr>
                <p:custDataLst>
                  <p:tags r:id="rId2"/>
                </p:custDataLst>
              </p:nvPr>
            </p:nvSpPr>
            <p:spPr>
              <a:xfrm>
                <a:off x="10639372" y="4697518"/>
                <a:ext cx="294872" cy="297203"/>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Arial"/>
                  <a:ea typeface="+mn-ea"/>
                  <a:cs typeface="+mn-cs"/>
                </a:endParaRPr>
              </a:p>
            </p:txBody>
          </p:sp>
        </p:grpSp>
      </p:grpSp>
      <p:grpSp>
        <p:nvGrpSpPr>
          <p:cNvPr id="3" name="Group 2"/>
          <p:cNvGrpSpPr/>
          <p:nvPr/>
        </p:nvGrpSpPr>
        <p:grpSpPr>
          <a:xfrm>
            <a:off x="436359" y="1666279"/>
            <a:ext cx="5006599" cy="4392197"/>
            <a:chOff x="274639" y="1690849"/>
            <a:chExt cx="5106992" cy="4480270"/>
          </a:xfrm>
        </p:grpSpPr>
        <p:pic>
          <p:nvPicPr>
            <p:cNvPr id="32" name="Picture 31"/>
            <p:cNvPicPr>
              <a:picLocks noChangeAspect="1"/>
            </p:cNvPicPr>
            <p:nvPr/>
          </p:nvPicPr>
          <p:blipFill rotWithShape="1">
            <a:blip r:embed="rId7" cstate="screen">
              <a:extLst>
                <a:ext uri="{28A0092B-C50C-407E-A947-70E740481C1C}">
                  <a14:useLocalDpi xmlns:a14="http://schemas.microsoft.com/office/drawing/2010/main"/>
                </a:ext>
              </a:extLst>
            </a:blip>
            <a:srcRect t="-21416"/>
            <a:stretch/>
          </p:blipFill>
          <p:spPr>
            <a:xfrm>
              <a:off x="282248" y="1690851"/>
              <a:ext cx="5076455" cy="2753743"/>
            </a:xfrm>
            <a:prstGeom prst="rect">
              <a:avLst/>
            </a:prstGeom>
          </p:spPr>
        </p:pic>
        <p:sp>
          <p:nvSpPr>
            <p:cNvPr id="34" name="Rectangle 33"/>
            <p:cNvSpPr/>
            <p:nvPr/>
          </p:nvSpPr>
          <p:spPr bwMode="auto">
            <a:xfrm>
              <a:off x="274639" y="1690849"/>
              <a:ext cx="5084064" cy="960235"/>
            </a:xfrm>
            <a:prstGeom prst="rect">
              <a:avLst/>
            </a:prstGeom>
            <a:solidFill>
              <a:schemeClr val="accent1"/>
            </a:solidFill>
            <a:ln w="38100" cap="flat" cmpd="sng" algn="ctr">
              <a:noFill/>
              <a:prstDash val="solid"/>
              <a:headEnd type="none" w="med" len="med"/>
              <a:tailEnd type="none" w="med" len="med"/>
            </a:ln>
            <a:effectLst/>
          </p:spPr>
          <p:txBody>
            <a:bodyPr vert="horz" wrap="square" lIns="89642" tIns="89642" rIns="89642" bIns="137141" numCol="1" rtlCol="0" anchor="t" anchorCtr="0" compatLnSpc="1">
              <a:prstTxWarp prst="textNoShape">
                <a:avLst/>
              </a:prstTxWarp>
            </a:bodyPr>
            <a:lstStyle/>
            <a:p>
              <a:pPr marL="0" marR="0" lvl="0" indent="0" algn="l" defTabSz="913924" rtl="0" eaLnBrk="1" fontAlgn="base" latinLnBrk="0" hangingPunct="1">
                <a:lnSpc>
                  <a:spcPct val="100000"/>
                </a:lnSpc>
                <a:spcBef>
                  <a:spcPts val="1176"/>
                </a:spcBef>
                <a:spcAft>
                  <a:spcPct val="0"/>
                </a:spcAft>
                <a:buClrTx/>
                <a:buSzTx/>
                <a:buFontTx/>
                <a:buNone/>
                <a:tabLst/>
                <a:defRPr/>
              </a:pPr>
              <a:r>
                <a:rPr kumimoji="0" lang="ru-RU" sz="2549" b="1" i="0" u="none" strike="noStrike" kern="0" cap="none" spc="-40" normalizeH="0" baseline="0" noProof="0" dirty="0">
                  <a:ln>
                    <a:noFill/>
                  </a:ln>
                  <a:gradFill>
                    <a:gsLst>
                      <a:gs pos="0">
                        <a:srgbClr val="FFFFFF"/>
                      </a:gs>
                      <a:gs pos="100000">
                        <a:srgbClr val="FFFFFF"/>
                      </a:gs>
                    </a:gsLst>
                    <a:lin ang="5400000" scaled="0"/>
                  </a:gradFill>
                  <a:effectLst/>
                  <a:uLnTx/>
                  <a:uFillTx/>
                  <a:latin typeface="Segoe UI Light" pitchFamily="34" charset="0"/>
                  <a:ea typeface="+mn-ea"/>
                  <a:cs typeface="+mn-cs"/>
                </a:rPr>
                <a:t>Анализируйте в </a:t>
              </a:r>
              <a:r>
                <a:rPr kumimoji="0" lang="en-US" sz="2549" b="1" i="0" u="none" strike="noStrike" kern="0" cap="none" spc="-40" normalizeH="0" baseline="0" noProof="0" dirty="0">
                  <a:ln>
                    <a:noFill/>
                  </a:ln>
                  <a:gradFill>
                    <a:gsLst>
                      <a:gs pos="0">
                        <a:srgbClr val="FFFFFF"/>
                      </a:gs>
                      <a:gs pos="100000">
                        <a:srgbClr val="FFFFFF"/>
                      </a:gs>
                    </a:gsLst>
                    <a:lin ang="5400000" scaled="0"/>
                  </a:gradFill>
                  <a:effectLst/>
                  <a:uLnTx/>
                  <a:uFillTx/>
                  <a:latin typeface="Segoe UI Light" pitchFamily="34" charset="0"/>
                  <a:ea typeface="+mn-ea"/>
                  <a:cs typeface="+mn-cs"/>
                </a:rPr>
                <a:t>Excel</a:t>
              </a:r>
            </a:p>
            <a:p>
              <a:pPr marL="0" marR="0" lvl="0" indent="0" algn="l" defTabSz="913924" rtl="0" eaLnBrk="1" fontAlgn="base" latinLnBrk="0" hangingPunct="1">
                <a:lnSpc>
                  <a:spcPct val="100000"/>
                </a:lnSpc>
                <a:spcBef>
                  <a:spcPts val="1176"/>
                </a:spcBef>
                <a:spcAft>
                  <a:spcPct val="0"/>
                </a:spcAft>
                <a:buClrTx/>
                <a:buSzTx/>
                <a:buFontTx/>
                <a:buNone/>
                <a:tabLst/>
                <a:defRPr/>
              </a:pPr>
              <a:r>
                <a:rPr kumimoji="0" lang="ru-RU"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Больше </a:t>
              </a:r>
              <a:r>
                <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1 000 000 000 </a:t>
              </a:r>
              <a:r>
                <a:rPr kumimoji="0" lang="ru-RU"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пользователей</a:t>
              </a:r>
              <a:r>
                <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a:t>
              </a:r>
            </a:p>
            <a:p>
              <a:pPr marL="0" marR="0" lvl="0" indent="0" algn="l" defTabSz="913924" rtl="0" eaLnBrk="1" fontAlgn="base" latinLnBrk="0" hangingPunct="1">
                <a:lnSpc>
                  <a:spcPct val="90000"/>
                </a:lnSpc>
                <a:spcBef>
                  <a:spcPct val="0"/>
                </a:spcBef>
                <a:spcAft>
                  <a:spcPct val="0"/>
                </a:spcAft>
                <a:buClrTx/>
                <a:buSzTx/>
                <a:buFontTx/>
                <a:buNone/>
                <a:tabLst/>
                <a:defRPr/>
              </a:pPr>
              <a:endParaRPr kumimoji="0" lang="en-US" sz="3039" b="0" i="0" u="none" strike="noStrike" kern="0" cap="none" spc="-40" normalizeH="0" baseline="0" noProof="0" dirty="0">
                <a:ln>
                  <a:noFill/>
                </a:ln>
                <a:gradFill>
                  <a:gsLst>
                    <a:gs pos="0">
                      <a:srgbClr val="FFFFFF"/>
                    </a:gs>
                    <a:gs pos="100000">
                      <a:srgbClr val="FFFFFF"/>
                    </a:gs>
                  </a:gsLst>
                  <a:lin ang="5400000" scaled="0"/>
                </a:gradFill>
                <a:effectLst/>
                <a:uLnTx/>
                <a:uFillTx/>
                <a:latin typeface="Segoe UI Light" pitchFamily="34" charset="0"/>
                <a:ea typeface="+mn-ea"/>
                <a:cs typeface="+mn-cs"/>
              </a:endParaRPr>
            </a:p>
          </p:txBody>
        </p:sp>
        <p:sp>
          <p:nvSpPr>
            <p:cNvPr id="35" name="Rectangle 34"/>
            <p:cNvSpPr>
              <a:spLocks noChangeAspect="1"/>
            </p:cNvSpPr>
            <p:nvPr/>
          </p:nvSpPr>
          <p:spPr bwMode="auto">
            <a:xfrm>
              <a:off x="1996786" y="4525198"/>
              <a:ext cx="1645920" cy="1645921"/>
            </a:xfrm>
            <a:prstGeom prst="rect">
              <a:avLst/>
            </a:prstGeom>
            <a:solidFill>
              <a:schemeClr val="accent1"/>
            </a:solidFill>
            <a:ln w="38100" cap="flat" cmpd="sng" algn="ctr">
              <a:noFill/>
              <a:prstDash val="solid"/>
              <a:headEnd type="none" w="med" len="med"/>
              <a:tailEnd type="none" w="med" len="med"/>
            </a:ln>
            <a:effectLst/>
          </p:spPr>
          <p:txBody>
            <a:bodyPr vert="horz" wrap="square" lIns="91423" tIns="89642" rIns="91423" bIns="89642" numCol="1" rtlCol="0" anchor="t" anchorCtr="0" compatLnSpc="1">
              <a:prstTxWarp prst="textNoShape">
                <a:avLst/>
              </a:prstTxWarp>
            </a:bodyPr>
            <a:lstStyle/>
            <a:p>
              <a:pPr marL="0" marR="0" lvl="0" indent="0" algn="l" defTabSz="913924" rtl="0" eaLnBrk="1" fontAlgn="base" latinLnBrk="0" hangingPunct="1">
                <a:lnSpc>
                  <a:spcPct val="90000"/>
                </a:lnSpc>
                <a:spcBef>
                  <a:spcPct val="0"/>
                </a:spcBef>
                <a:spcAft>
                  <a:spcPct val="0"/>
                </a:spcAft>
                <a:buClrTx/>
                <a:buSzTx/>
                <a:buFontTx/>
                <a:buNone/>
                <a:tabLst/>
                <a:defRPr/>
              </a:pPr>
              <a:r>
                <a:rPr kumimoji="0" lang="ru-RU"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Анализ</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6" name="Group 35"/>
            <p:cNvGrpSpPr/>
            <p:nvPr/>
          </p:nvGrpSpPr>
          <p:grpSpPr>
            <a:xfrm flipH="1">
              <a:off x="2516817" y="5026572"/>
              <a:ext cx="598930" cy="829513"/>
              <a:chOff x="1458542" y="3645051"/>
              <a:chExt cx="800271" cy="1108369"/>
            </a:xfrm>
            <a:solidFill>
              <a:srgbClr val="FFFFFF"/>
            </a:solidFill>
          </p:grpSpPr>
          <p:sp>
            <p:nvSpPr>
              <p:cNvPr id="37" name="Rectangle 24"/>
              <p:cNvSpPr/>
              <p:nvPr/>
            </p:nvSpPr>
            <p:spPr>
              <a:xfrm>
                <a:off x="1458542" y="3645051"/>
                <a:ext cx="800271" cy="1108369"/>
              </a:xfrm>
              <a:custGeom>
                <a:avLst/>
                <a:gdLst/>
                <a:ahLst/>
                <a:cxnLst/>
                <a:rect l="l" t="t" r="r" b="b"/>
                <a:pathLst>
                  <a:path w="1518158" h="2102639">
                    <a:moveTo>
                      <a:pt x="664962" y="48"/>
                    </a:moveTo>
                    <a:cubicBezTo>
                      <a:pt x="990735" y="4734"/>
                      <a:pt x="1250103" y="195355"/>
                      <a:pt x="1311820" y="389100"/>
                    </a:cubicBezTo>
                    <a:cubicBezTo>
                      <a:pt x="1373537" y="582844"/>
                      <a:pt x="1310258" y="419568"/>
                      <a:pt x="1400880" y="656280"/>
                    </a:cubicBezTo>
                    <a:cubicBezTo>
                      <a:pt x="1411818" y="757059"/>
                      <a:pt x="1339163" y="742996"/>
                      <a:pt x="1358694" y="815651"/>
                    </a:cubicBezTo>
                    <a:cubicBezTo>
                      <a:pt x="1378225" y="888305"/>
                      <a:pt x="1514158" y="1033614"/>
                      <a:pt x="1518064" y="1092206"/>
                    </a:cubicBezTo>
                    <a:cubicBezTo>
                      <a:pt x="1521971" y="1150798"/>
                      <a:pt x="1404005" y="1135955"/>
                      <a:pt x="1382130" y="1167204"/>
                    </a:cubicBezTo>
                    <a:cubicBezTo>
                      <a:pt x="1360256" y="1198453"/>
                      <a:pt x="1390724" y="1255483"/>
                      <a:pt x="1386818" y="1279701"/>
                    </a:cubicBezTo>
                    <a:cubicBezTo>
                      <a:pt x="1382912" y="1303919"/>
                      <a:pt x="1361038" y="1303137"/>
                      <a:pt x="1358694" y="1312512"/>
                    </a:cubicBezTo>
                    <a:cubicBezTo>
                      <a:pt x="1356350" y="1321887"/>
                      <a:pt x="1382912" y="1320325"/>
                      <a:pt x="1372756" y="1335949"/>
                    </a:cubicBezTo>
                    <a:cubicBezTo>
                      <a:pt x="1362600" y="1351574"/>
                      <a:pt x="1313382" y="1359387"/>
                      <a:pt x="1297758" y="1406260"/>
                    </a:cubicBezTo>
                    <a:cubicBezTo>
                      <a:pt x="1282134" y="1453134"/>
                      <a:pt x="1409474" y="1567974"/>
                      <a:pt x="1279008" y="1617192"/>
                    </a:cubicBezTo>
                    <a:cubicBezTo>
                      <a:pt x="1148544" y="1666410"/>
                      <a:pt x="978235" y="1565631"/>
                      <a:pt x="936830" y="1645316"/>
                    </a:cubicBezTo>
                    <a:cubicBezTo>
                      <a:pt x="895425" y="1725002"/>
                      <a:pt x="843864" y="1864060"/>
                      <a:pt x="1030577" y="2095304"/>
                    </a:cubicBezTo>
                    <a:cubicBezTo>
                      <a:pt x="762616" y="2092179"/>
                      <a:pt x="244660" y="2113272"/>
                      <a:pt x="18105" y="2095304"/>
                    </a:cubicBezTo>
                    <a:cubicBezTo>
                      <a:pt x="72790" y="1927340"/>
                      <a:pt x="250130" y="1765625"/>
                      <a:pt x="247786" y="1537506"/>
                    </a:cubicBezTo>
                    <a:cubicBezTo>
                      <a:pt x="245442" y="1309387"/>
                      <a:pt x="51697" y="1118768"/>
                      <a:pt x="4042" y="726591"/>
                    </a:cubicBezTo>
                    <a:cubicBezTo>
                      <a:pt x="-20283" y="526408"/>
                      <a:pt x="67548" y="340065"/>
                      <a:pt x="203379" y="206900"/>
                    </a:cubicBezTo>
                    <a:lnTo>
                      <a:pt x="203379" y="206708"/>
                    </a:lnTo>
                    <a:lnTo>
                      <a:pt x="203605" y="206708"/>
                    </a:lnTo>
                    <a:cubicBezTo>
                      <a:pt x="332512" y="77755"/>
                      <a:pt x="505564" y="-2246"/>
                      <a:pt x="664962" y="48"/>
                    </a:cubicBezTo>
                    <a:close/>
                  </a:path>
                </a:pathLst>
              </a:custGeom>
              <a:grpFill/>
              <a:ln w="10795" cap="flat" cmpd="sng" algn="ctr">
                <a:noFill/>
                <a:prstDash val="solid"/>
              </a:ln>
              <a:effectLst/>
            </p:spPr>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8" name="Freeform 37"/>
              <p:cNvSpPr>
                <a:spLocks noEditPoints="1"/>
              </p:cNvSpPr>
              <p:nvPr/>
            </p:nvSpPr>
            <p:spPr bwMode="black">
              <a:xfrm rot="17995606">
                <a:off x="1558537" y="3764955"/>
                <a:ext cx="429800" cy="337492"/>
              </a:xfrm>
              <a:custGeom>
                <a:avLst/>
                <a:gdLst>
                  <a:gd name="T0" fmla="*/ 1304 w 1423"/>
                  <a:gd name="T1" fmla="*/ 301 h 1114"/>
                  <a:gd name="T2" fmla="*/ 1302 w 1423"/>
                  <a:gd name="T3" fmla="*/ 297 h 1114"/>
                  <a:gd name="T4" fmla="*/ 719 w 1423"/>
                  <a:gd name="T5" fmla="*/ 113 h 1114"/>
                  <a:gd name="T6" fmla="*/ 496 w 1423"/>
                  <a:gd name="T7" fmla="*/ 416 h 1114"/>
                  <a:gd name="T8" fmla="*/ 441 w 1423"/>
                  <a:gd name="T9" fmla="*/ 482 h 1114"/>
                  <a:gd name="T10" fmla="*/ 375 w 1423"/>
                  <a:gd name="T11" fmla="*/ 536 h 1114"/>
                  <a:gd name="T12" fmla="*/ 290 w 1423"/>
                  <a:gd name="T13" fmla="*/ 648 h 1114"/>
                  <a:gd name="T14" fmla="*/ 470 w 1423"/>
                  <a:gd name="T15" fmla="*/ 973 h 1114"/>
                  <a:gd name="T16" fmla="*/ 610 w 1423"/>
                  <a:gd name="T17" fmla="*/ 960 h 1114"/>
                  <a:gd name="T18" fmla="*/ 775 w 1423"/>
                  <a:gd name="T19" fmla="*/ 921 h 1114"/>
                  <a:gd name="T20" fmla="*/ 932 w 1423"/>
                  <a:gd name="T21" fmla="*/ 927 h 1114"/>
                  <a:gd name="T22" fmla="*/ 1151 w 1423"/>
                  <a:gd name="T23" fmla="*/ 893 h 1114"/>
                  <a:gd name="T24" fmla="*/ 1304 w 1423"/>
                  <a:gd name="T25" fmla="*/ 301 h 1114"/>
                  <a:gd name="T26" fmla="*/ 1024 w 1423"/>
                  <a:gd name="T27" fmla="*/ 311 h 1114"/>
                  <a:gd name="T28" fmla="*/ 1024 w 1423"/>
                  <a:gd name="T29" fmla="*/ 311 h 1114"/>
                  <a:gd name="T30" fmla="*/ 873 w 1423"/>
                  <a:gd name="T31" fmla="*/ 299 h 1114"/>
                  <a:gd name="T32" fmla="*/ 873 w 1423"/>
                  <a:gd name="T33" fmla="*/ 299 h 1114"/>
                  <a:gd name="T34" fmla="*/ 799 w 1423"/>
                  <a:gd name="T35" fmla="*/ 278 h 1114"/>
                  <a:gd name="T36" fmla="*/ 821 w 1423"/>
                  <a:gd name="T37" fmla="*/ 203 h 1114"/>
                  <a:gd name="T38" fmla="*/ 828 w 1423"/>
                  <a:gd name="T39" fmla="*/ 200 h 1114"/>
                  <a:gd name="T40" fmla="*/ 1101 w 1423"/>
                  <a:gd name="T41" fmla="*/ 234 h 1114"/>
                  <a:gd name="T42" fmla="*/ 1108 w 1423"/>
                  <a:gd name="T43" fmla="*/ 244 h 1114"/>
                  <a:gd name="T44" fmla="*/ 1087 w 1423"/>
                  <a:gd name="T45" fmla="*/ 318 h 1114"/>
                  <a:gd name="T46" fmla="*/ 1024 w 1423"/>
                  <a:gd name="T47" fmla="*/ 311 h 1114"/>
                  <a:gd name="T48" fmla="*/ 14 w 1423"/>
                  <a:gd name="T49" fmla="*/ 967 h 1114"/>
                  <a:gd name="T50" fmla="*/ 53 w 1423"/>
                  <a:gd name="T51" fmla="*/ 1037 h 1114"/>
                  <a:gd name="T52" fmla="*/ 115 w 1423"/>
                  <a:gd name="T53" fmla="*/ 1064 h 1114"/>
                  <a:gd name="T54" fmla="*/ 24 w 1423"/>
                  <a:gd name="T55" fmla="*/ 900 h 1114"/>
                  <a:gd name="T56" fmla="*/ 14 w 1423"/>
                  <a:gd name="T57" fmla="*/ 967 h 1114"/>
                  <a:gd name="T58" fmla="*/ 400 w 1423"/>
                  <a:gd name="T59" fmla="*/ 959 h 1114"/>
                  <a:gd name="T60" fmla="*/ 265 w 1423"/>
                  <a:gd name="T61" fmla="*/ 714 h 1114"/>
                  <a:gd name="T62" fmla="*/ 190 w 1423"/>
                  <a:gd name="T63" fmla="*/ 686 h 1114"/>
                  <a:gd name="T64" fmla="*/ 175 w 1423"/>
                  <a:gd name="T65" fmla="*/ 764 h 1114"/>
                  <a:gd name="T66" fmla="*/ 310 w 1423"/>
                  <a:gd name="T67" fmla="*/ 1008 h 1114"/>
                  <a:gd name="T68" fmla="*/ 385 w 1423"/>
                  <a:gd name="T69" fmla="*/ 1037 h 1114"/>
                  <a:gd name="T70" fmla="*/ 400 w 1423"/>
                  <a:gd name="T71" fmla="*/ 959 h 1114"/>
                  <a:gd name="T72" fmla="*/ 266 w 1423"/>
                  <a:gd name="T73" fmla="*/ 1026 h 1114"/>
                  <a:gd name="T74" fmla="*/ 136 w 1423"/>
                  <a:gd name="T75" fmla="*/ 792 h 1114"/>
                  <a:gd name="T76" fmla="*/ 65 w 1423"/>
                  <a:gd name="T77" fmla="*/ 764 h 1114"/>
                  <a:gd name="T78" fmla="*/ 50 w 1423"/>
                  <a:gd name="T79" fmla="*/ 840 h 1114"/>
                  <a:gd name="T80" fmla="*/ 180 w 1423"/>
                  <a:gd name="T81" fmla="*/ 1074 h 1114"/>
                  <a:gd name="T82" fmla="*/ 251 w 1423"/>
                  <a:gd name="T83" fmla="*/ 1101 h 1114"/>
                  <a:gd name="T84" fmla="*/ 266 w 1423"/>
                  <a:gd name="T85" fmla="*/ 1026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3" h="1114">
                    <a:moveTo>
                      <a:pt x="1304" y="301"/>
                    </a:moveTo>
                    <a:cubicBezTo>
                      <a:pt x="1303" y="298"/>
                      <a:pt x="1304" y="300"/>
                      <a:pt x="1302" y="297"/>
                    </a:cubicBezTo>
                    <a:cubicBezTo>
                      <a:pt x="1184" y="83"/>
                      <a:pt x="922" y="0"/>
                      <a:pt x="719" y="113"/>
                    </a:cubicBezTo>
                    <a:cubicBezTo>
                      <a:pt x="602" y="177"/>
                      <a:pt x="570" y="311"/>
                      <a:pt x="496" y="416"/>
                    </a:cubicBezTo>
                    <a:cubicBezTo>
                      <a:pt x="476" y="444"/>
                      <a:pt x="458" y="465"/>
                      <a:pt x="441" y="482"/>
                    </a:cubicBezTo>
                    <a:cubicBezTo>
                      <a:pt x="418" y="504"/>
                      <a:pt x="397" y="520"/>
                      <a:pt x="375" y="536"/>
                    </a:cubicBezTo>
                    <a:cubicBezTo>
                      <a:pt x="334" y="566"/>
                      <a:pt x="296" y="593"/>
                      <a:pt x="290" y="648"/>
                    </a:cubicBezTo>
                    <a:cubicBezTo>
                      <a:pt x="470" y="973"/>
                      <a:pt x="470" y="973"/>
                      <a:pt x="470" y="973"/>
                    </a:cubicBezTo>
                    <a:cubicBezTo>
                      <a:pt x="519" y="997"/>
                      <a:pt x="563" y="978"/>
                      <a:pt x="610" y="960"/>
                    </a:cubicBezTo>
                    <a:cubicBezTo>
                      <a:pt x="654" y="943"/>
                      <a:pt x="697" y="925"/>
                      <a:pt x="775" y="921"/>
                    </a:cubicBezTo>
                    <a:cubicBezTo>
                      <a:pt x="827" y="918"/>
                      <a:pt x="880" y="924"/>
                      <a:pt x="932" y="927"/>
                    </a:cubicBezTo>
                    <a:cubicBezTo>
                      <a:pt x="1008" y="932"/>
                      <a:pt x="1082" y="931"/>
                      <a:pt x="1151" y="893"/>
                    </a:cubicBezTo>
                    <a:cubicBezTo>
                      <a:pt x="1354" y="780"/>
                      <a:pt x="1423" y="515"/>
                      <a:pt x="1304" y="301"/>
                    </a:cubicBezTo>
                    <a:close/>
                    <a:moveTo>
                      <a:pt x="1024" y="311"/>
                    </a:moveTo>
                    <a:cubicBezTo>
                      <a:pt x="1024" y="311"/>
                      <a:pt x="1024" y="311"/>
                      <a:pt x="1024" y="311"/>
                    </a:cubicBezTo>
                    <a:cubicBezTo>
                      <a:pt x="983" y="270"/>
                      <a:pt x="917" y="279"/>
                      <a:pt x="873" y="299"/>
                    </a:cubicBezTo>
                    <a:cubicBezTo>
                      <a:pt x="873" y="299"/>
                      <a:pt x="873" y="299"/>
                      <a:pt x="873" y="299"/>
                    </a:cubicBezTo>
                    <a:cubicBezTo>
                      <a:pt x="847" y="313"/>
                      <a:pt x="814" y="304"/>
                      <a:pt x="799" y="278"/>
                    </a:cubicBezTo>
                    <a:cubicBezTo>
                      <a:pt x="785" y="251"/>
                      <a:pt x="794" y="218"/>
                      <a:pt x="821" y="203"/>
                    </a:cubicBezTo>
                    <a:cubicBezTo>
                      <a:pt x="823" y="202"/>
                      <a:pt x="828" y="200"/>
                      <a:pt x="828" y="200"/>
                    </a:cubicBezTo>
                    <a:cubicBezTo>
                      <a:pt x="927" y="155"/>
                      <a:pt x="1035" y="168"/>
                      <a:pt x="1101" y="234"/>
                    </a:cubicBezTo>
                    <a:cubicBezTo>
                      <a:pt x="1101" y="234"/>
                      <a:pt x="1106" y="240"/>
                      <a:pt x="1108" y="244"/>
                    </a:cubicBezTo>
                    <a:cubicBezTo>
                      <a:pt x="1122" y="270"/>
                      <a:pt x="1113" y="303"/>
                      <a:pt x="1087" y="318"/>
                    </a:cubicBezTo>
                    <a:cubicBezTo>
                      <a:pt x="1066" y="329"/>
                      <a:pt x="1041" y="326"/>
                      <a:pt x="1024" y="311"/>
                    </a:cubicBezTo>
                    <a:close/>
                    <a:moveTo>
                      <a:pt x="14" y="967"/>
                    </a:moveTo>
                    <a:cubicBezTo>
                      <a:pt x="53" y="1037"/>
                      <a:pt x="53" y="1037"/>
                      <a:pt x="53" y="1037"/>
                    </a:cubicBezTo>
                    <a:cubicBezTo>
                      <a:pt x="67" y="1062"/>
                      <a:pt x="94" y="1074"/>
                      <a:pt x="115" y="1064"/>
                    </a:cubicBezTo>
                    <a:cubicBezTo>
                      <a:pt x="24" y="900"/>
                      <a:pt x="24" y="900"/>
                      <a:pt x="24" y="900"/>
                    </a:cubicBezTo>
                    <a:cubicBezTo>
                      <a:pt x="5" y="912"/>
                      <a:pt x="0" y="941"/>
                      <a:pt x="14" y="967"/>
                    </a:cubicBezTo>
                    <a:close/>
                    <a:moveTo>
                      <a:pt x="400" y="959"/>
                    </a:moveTo>
                    <a:cubicBezTo>
                      <a:pt x="265" y="714"/>
                      <a:pt x="265" y="714"/>
                      <a:pt x="265" y="714"/>
                    </a:cubicBezTo>
                    <a:cubicBezTo>
                      <a:pt x="248" y="685"/>
                      <a:pt x="215" y="672"/>
                      <a:pt x="190" y="686"/>
                    </a:cubicBezTo>
                    <a:cubicBezTo>
                      <a:pt x="166" y="699"/>
                      <a:pt x="159" y="734"/>
                      <a:pt x="175" y="764"/>
                    </a:cubicBezTo>
                    <a:cubicBezTo>
                      <a:pt x="310" y="1008"/>
                      <a:pt x="310" y="1008"/>
                      <a:pt x="310" y="1008"/>
                    </a:cubicBezTo>
                    <a:cubicBezTo>
                      <a:pt x="327" y="1038"/>
                      <a:pt x="360" y="1051"/>
                      <a:pt x="385" y="1037"/>
                    </a:cubicBezTo>
                    <a:cubicBezTo>
                      <a:pt x="410" y="1023"/>
                      <a:pt x="416" y="988"/>
                      <a:pt x="400" y="959"/>
                    </a:cubicBezTo>
                    <a:close/>
                    <a:moveTo>
                      <a:pt x="266" y="1026"/>
                    </a:moveTo>
                    <a:cubicBezTo>
                      <a:pt x="136" y="792"/>
                      <a:pt x="136" y="792"/>
                      <a:pt x="136" y="792"/>
                    </a:cubicBezTo>
                    <a:cubicBezTo>
                      <a:pt x="121" y="764"/>
                      <a:pt x="89" y="751"/>
                      <a:pt x="65" y="764"/>
                    </a:cubicBezTo>
                    <a:cubicBezTo>
                      <a:pt x="41" y="778"/>
                      <a:pt x="35" y="811"/>
                      <a:pt x="50" y="840"/>
                    </a:cubicBezTo>
                    <a:cubicBezTo>
                      <a:pt x="180" y="1074"/>
                      <a:pt x="180" y="1074"/>
                      <a:pt x="180" y="1074"/>
                    </a:cubicBezTo>
                    <a:cubicBezTo>
                      <a:pt x="196" y="1102"/>
                      <a:pt x="228" y="1114"/>
                      <a:pt x="251" y="1101"/>
                    </a:cubicBezTo>
                    <a:cubicBezTo>
                      <a:pt x="275" y="1088"/>
                      <a:pt x="282" y="1055"/>
                      <a:pt x="266" y="10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a:ln>
                    <a:solidFill>
                      <a:srgbClr val="505050">
                        <a:alpha val="0"/>
                      </a:srgbClr>
                    </a:solidFill>
                  </a:ln>
                  <a:gradFill>
                    <a:gsLst>
                      <a:gs pos="0">
                        <a:srgbClr val="FFFFFF"/>
                      </a:gs>
                      <a:gs pos="100000">
                        <a:srgbClr val="FFFFFF"/>
                      </a:gs>
                    </a:gsLst>
                    <a:lin ang="5400000" scaled="0"/>
                  </a:gradFill>
                  <a:effectLst/>
                  <a:uLnTx/>
                  <a:uFillTx/>
                  <a:latin typeface="Segoe UI"/>
                  <a:ea typeface="+mn-ea"/>
                  <a:cs typeface="+mn-cs"/>
                </a:endParaRPr>
              </a:p>
            </p:txBody>
          </p:sp>
        </p:grpSp>
        <p:sp>
          <p:nvSpPr>
            <p:cNvPr id="39" name="Rectangle 38"/>
            <p:cNvSpPr>
              <a:spLocks noChangeAspect="1"/>
            </p:cNvSpPr>
            <p:nvPr/>
          </p:nvSpPr>
          <p:spPr bwMode="auto">
            <a:xfrm>
              <a:off x="3735711" y="4525198"/>
              <a:ext cx="1645920" cy="1645921"/>
            </a:xfrm>
            <a:prstGeom prst="rect">
              <a:avLst/>
            </a:prstGeom>
            <a:solidFill>
              <a:schemeClr val="accent1"/>
            </a:solidFill>
            <a:ln w="38100" cap="flat" cmpd="sng" algn="ctr">
              <a:noFill/>
              <a:prstDash val="solid"/>
              <a:headEnd type="none" w="med" len="med"/>
              <a:tailEnd type="none" w="med" len="med"/>
            </a:ln>
            <a:effectLst/>
          </p:spPr>
          <p:txBody>
            <a:bodyPr vert="horz" wrap="square" lIns="91423" tIns="89642" rIns="91423" bIns="89642" numCol="1" rtlCol="0" anchor="t" anchorCtr="0" compatLnSpc="1">
              <a:prstTxWarp prst="textNoShape">
                <a:avLst/>
              </a:prstTxWarp>
            </a:bodyPr>
            <a:lstStyle/>
            <a:p>
              <a:pPr marL="0" marR="0" lvl="0" indent="0" algn="l" defTabSz="913924" rtl="0" eaLnBrk="1" fontAlgn="base" latinLnBrk="0" hangingPunct="1">
                <a:lnSpc>
                  <a:spcPct val="90000"/>
                </a:lnSpc>
                <a:spcBef>
                  <a:spcPct val="0"/>
                </a:spcBef>
                <a:spcAft>
                  <a:spcPct val="0"/>
                </a:spcAft>
                <a:buClrTx/>
                <a:buSzTx/>
                <a:buFontTx/>
                <a:buNone/>
                <a:tabLst/>
                <a:defRPr/>
              </a:pPr>
              <a:r>
                <a:rPr kumimoji="0" lang="ru-RU"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Визуализация</a:t>
              </a: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Freeform 39"/>
            <p:cNvSpPr/>
            <p:nvPr>
              <p:custDataLst>
                <p:tags r:id="rId1"/>
              </p:custDataLst>
            </p:nvPr>
          </p:nvSpPr>
          <p:spPr>
            <a:xfrm>
              <a:off x="4150261" y="5016918"/>
              <a:ext cx="787338" cy="793562"/>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Arial"/>
                <a:ea typeface="+mn-ea"/>
                <a:cs typeface="+mn-cs"/>
              </a:endParaRPr>
            </a:p>
          </p:txBody>
        </p:sp>
        <p:sp>
          <p:nvSpPr>
            <p:cNvPr id="55" name="Rectangle 54"/>
            <p:cNvSpPr>
              <a:spLocks noChangeAspect="1"/>
            </p:cNvSpPr>
            <p:nvPr/>
          </p:nvSpPr>
          <p:spPr bwMode="auto">
            <a:xfrm>
              <a:off x="282247" y="4525198"/>
              <a:ext cx="1645920" cy="1645921"/>
            </a:xfrm>
            <a:prstGeom prst="rect">
              <a:avLst/>
            </a:prstGeom>
            <a:solidFill>
              <a:schemeClr val="accent1"/>
            </a:solidFill>
            <a:ln w="38100" cap="flat" cmpd="sng" algn="ctr">
              <a:noFill/>
              <a:prstDash val="solid"/>
              <a:headEnd type="none" w="med" len="med"/>
              <a:tailEnd type="none" w="med" len="med"/>
            </a:ln>
            <a:effectLst/>
          </p:spPr>
          <p:txBody>
            <a:bodyPr vert="horz" wrap="square" lIns="91423" tIns="89642" rIns="91423" bIns="89642" numCol="1" rtlCol="0" anchor="t" anchorCtr="0" compatLnSpc="1">
              <a:prstTxWarp prst="textNoShape">
                <a:avLst/>
              </a:prstTxWarp>
            </a:bodyPr>
            <a:lstStyle/>
            <a:p>
              <a:pPr marL="0" marR="0" lvl="0" indent="0" algn="l" defTabSz="913924" rtl="0" eaLnBrk="1" fontAlgn="base" latinLnBrk="0" hangingPunct="1">
                <a:lnSpc>
                  <a:spcPct val="90000"/>
                </a:lnSpc>
                <a:spcBef>
                  <a:spcPct val="0"/>
                </a:spcBef>
                <a:spcAft>
                  <a:spcPct val="0"/>
                </a:spcAft>
                <a:buClrTx/>
                <a:buSzTx/>
                <a:buFontTx/>
                <a:buNone/>
                <a:tabLst/>
                <a:defRPr/>
              </a:pPr>
              <a:r>
                <a:rPr kumimoji="0" lang="ru-RU"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Изучение</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Freeform 8"/>
            <p:cNvSpPr>
              <a:spLocks noEditPoints="1"/>
            </p:cNvSpPr>
            <p:nvPr/>
          </p:nvSpPr>
          <p:spPr bwMode="black">
            <a:xfrm>
              <a:off x="611804" y="4988989"/>
              <a:ext cx="828137" cy="827921"/>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57" name="Rectangle 56"/>
          <p:cNvSpPr/>
          <p:nvPr/>
        </p:nvSpPr>
        <p:spPr bwMode="auto">
          <a:xfrm>
            <a:off x="436359" y="6174451"/>
            <a:ext cx="11241069" cy="491640"/>
          </a:xfrm>
          <a:prstGeom prst="rect">
            <a:avLst/>
          </a:prstGeom>
          <a:solidFill>
            <a:srgbClr val="696969"/>
          </a:solidFill>
          <a:ln w="38100" cap="flat" cmpd="sng" algn="ctr">
            <a:noFill/>
            <a:prstDash val="solid"/>
            <a:headEnd type="none" w="med" len="med"/>
            <a:tailEnd type="none" w="med" len="med"/>
          </a:ln>
          <a:effectLst/>
        </p:spPr>
        <p:txBody>
          <a:bodyPr vert="horz" wrap="square" lIns="91423" tIns="89642" rIns="91423" bIns="89642" numCol="1" rtlCol="0" anchor="ctr" anchorCtr="0" compatLnSpc="1">
            <a:prstTxWarp prst="textNoShape">
              <a:avLst/>
            </a:prstTxWarp>
          </a:bodyPr>
          <a:lstStyle/>
          <a:p>
            <a:pPr marL="0" marR="0" lvl="0" indent="0" algn="ctr" defTabSz="913924" rtl="0" eaLnBrk="1" fontAlgn="base" latinLnBrk="0" hangingPunct="1">
              <a:lnSpc>
                <a:spcPct val="90000"/>
              </a:lnSpc>
              <a:spcBef>
                <a:spcPct val="0"/>
              </a:spcBef>
              <a:spcAft>
                <a:spcPct val="0"/>
              </a:spcAft>
              <a:buClrTx/>
              <a:buSzTx/>
              <a:buFontTx/>
              <a:buNone/>
              <a:tabLst/>
              <a:defRPr/>
            </a:pPr>
            <a:r>
              <a:rPr kumimoji="0" lang="ru-RU"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Масштабируемость </a:t>
            </a: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r>
              <a:rPr kumimoji="0" lang="ru-RU"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Управляемость</a:t>
            </a: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r>
              <a:rPr kumimoji="0" lang="ru-RU"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Безопасность</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Cross 57"/>
          <p:cNvSpPr/>
          <p:nvPr/>
        </p:nvSpPr>
        <p:spPr bwMode="auto">
          <a:xfrm>
            <a:off x="5684647" y="3450837"/>
            <a:ext cx="783058" cy="782462"/>
          </a:xfrm>
          <a:prstGeom prst="plus">
            <a:avLst>
              <a:gd name="adj" fmla="val 40783"/>
            </a:avLst>
          </a:prstGeom>
          <a:solidFill>
            <a:srgbClr val="696969"/>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8"/>
          <p:cNvSpPr>
            <a:spLocks noGrp="1"/>
          </p:cNvSpPr>
          <p:nvPr>
            <p:ph type="title"/>
          </p:nvPr>
        </p:nvSpPr>
        <p:spPr/>
        <p:txBody>
          <a:bodyPr/>
          <a:lstStyle/>
          <a:p>
            <a:r>
              <a:rPr lang="ru-RU" dirty="0"/>
              <a:t>Новый способ работы с данными</a:t>
            </a:r>
            <a:endParaRPr lang="en-US" dirty="0"/>
          </a:p>
        </p:txBody>
      </p:sp>
      <p:sp>
        <p:nvSpPr>
          <p:cNvPr id="61" name="Text Placeholder 2"/>
          <p:cNvSpPr txBox="1">
            <a:spLocks/>
          </p:cNvSpPr>
          <p:nvPr/>
        </p:nvSpPr>
        <p:spPr>
          <a:xfrm>
            <a:off x="229840" y="1180867"/>
            <a:ext cx="11752751" cy="568664"/>
          </a:xfrm>
          <a:prstGeom prst="rect">
            <a:avLst/>
          </a:prstGeom>
          <a:noFill/>
        </p:spPr>
        <p:txBody>
          <a:bodyPr vert="horz" wrap="square" lIns="179285" tIns="0" rIns="179285" bIns="143428" rtlCol="0">
            <a:noAutofit/>
          </a:bodyPr>
          <a:lstStyle>
            <a:lvl1pPr marL="0" marR="0" indent="0" algn="l" defTabSz="932742" rtl="0" eaLnBrk="1" fontAlgn="auto" latinLnBrk="0" hangingPunct="1">
              <a:lnSpc>
                <a:spcPts val="5500"/>
              </a:lnSpc>
              <a:spcBef>
                <a:spcPts val="0"/>
              </a:spcBef>
              <a:spcAft>
                <a:spcPts val="0"/>
              </a:spcAft>
              <a:buClrTx/>
              <a:buSzPct val="90000"/>
              <a:buFontTx/>
              <a:buNone/>
              <a:tabLst/>
              <a:defRPr sz="5000" kern="1200" spc="0" baseline="0">
                <a:gradFill>
                  <a:gsLst>
                    <a:gs pos="4000">
                      <a:schemeClr val="bg1"/>
                    </a:gs>
                    <a:gs pos="93000">
                      <a:schemeClr val="bg1"/>
                    </a:gs>
                  </a:gsLst>
                  <a:lin ang="5400000" scaled="0"/>
                </a:gradFill>
                <a:latin typeface="+mj-lt"/>
                <a:ea typeface="+mn-ea"/>
                <a:cs typeface="+mn-cs"/>
              </a:defRPr>
            </a:lvl1pPr>
            <a:lvl2pPr marL="0" marR="0" indent="0" algn="l" defTabSz="932742" rtl="0" eaLnBrk="1" fontAlgn="auto" latinLnBrk="0" hangingPunct="1">
              <a:lnSpc>
                <a:spcPts val="2600"/>
              </a:lnSpc>
              <a:spcBef>
                <a:spcPts val="1800"/>
              </a:spcBef>
              <a:spcAft>
                <a:spcPts val="0"/>
              </a:spcAft>
              <a:buClrTx/>
              <a:buSzPct val="90000"/>
              <a:buFontTx/>
              <a:buNone/>
              <a:tabLst/>
              <a:defRPr sz="3000" kern="1200" spc="0" baseline="0">
                <a:gradFill>
                  <a:gsLst>
                    <a:gs pos="4000">
                      <a:schemeClr val="bg1"/>
                    </a:gs>
                    <a:gs pos="93000">
                      <a:schemeClr val="bg1"/>
                    </a:gs>
                  </a:gsLst>
                  <a:lin ang="5400000" scaled="0"/>
                </a:gradFill>
                <a:latin typeface="+mj-lt"/>
                <a:ea typeface="+mn-ea"/>
                <a:cs typeface="+mn-cs"/>
              </a:defRPr>
            </a:lvl2pPr>
            <a:lvl3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3pPr>
            <a:lvl4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4pPr>
            <a:lvl5pPr marL="230188" marR="0" indent="-228600" algn="l" defTabSz="932742" rtl="0" eaLnBrk="1" fontAlgn="auto" latinLnBrk="0" hangingPunct="1">
              <a:lnSpc>
                <a:spcPts val="2700"/>
              </a:lnSpc>
              <a:spcBef>
                <a:spcPts val="0"/>
              </a:spcBef>
              <a:spcAft>
                <a:spcPts val="0"/>
              </a:spcAft>
              <a:buClrTx/>
              <a:buSzPct val="90000"/>
              <a:buFont typeface="Arial" pitchFamily="34" charset="0"/>
              <a:buChar char="•"/>
              <a:tabLst/>
              <a:defRPr sz="20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ru-RU" sz="2549" b="0" i="0" u="none" strike="noStrike" kern="1200" cap="none" spc="0" normalizeH="0" baseline="0" noProof="0" dirty="0">
                <a:ln>
                  <a:noFill/>
                </a:ln>
                <a:solidFill>
                  <a:srgbClr val="505050"/>
                </a:solidFill>
                <a:effectLst/>
                <a:uLnTx/>
                <a:uFillTx/>
                <a:latin typeface="Segoe UI Light"/>
                <a:ea typeface="+mn-ea"/>
                <a:cs typeface="+mn-cs"/>
              </a:rPr>
              <a:t>Самостоятельная бизнес-аналитика в </a:t>
            </a:r>
            <a:r>
              <a:rPr kumimoji="0" lang="en-US" sz="2549" b="0" i="0" u="none" strike="noStrike" kern="1200" cap="none" spc="0" normalizeH="0" baseline="0" noProof="0" dirty="0">
                <a:ln>
                  <a:noFill/>
                </a:ln>
                <a:solidFill>
                  <a:srgbClr val="505050"/>
                </a:solidFill>
                <a:effectLst/>
                <a:uLnTx/>
                <a:uFillTx/>
                <a:latin typeface="Segoe UI Light"/>
                <a:ea typeface="+mn-ea"/>
                <a:cs typeface="+mn-cs"/>
              </a:rPr>
              <a:t>Excel</a:t>
            </a:r>
            <a:r>
              <a:rPr kumimoji="0" lang="ru-RU" sz="2549" b="0" i="0" u="none" strike="noStrike" kern="1200" cap="none" spc="0" normalizeH="0" baseline="0" noProof="0" dirty="0">
                <a:ln>
                  <a:noFill/>
                </a:ln>
                <a:solidFill>
                  <a:srgbClr val="505050"/>
                </a:solidFill>
                <a:effectLst/>
                <a:uLnTx/>
                <a:uFillTx/>
                <a:latin typeface="Segoe UI Light"/>
                <a:ea typeface="+mn-ea"/>
                <a:cs typeface="+mn-cs"/>
              </a:rPr>
              <a:t> и совместная работа в </a:t>
            </a:r>
            <a:r>
              <a:rPr kumimoji="0" lang="en-US" sz="2549" b="0" i="0" u="none" strike="noStrike" kern="1200" cap="none" spc="0" normalizeH="0" baseline="0" noProof="0" dirty="0" err="1">
                <a:ln>
                  <a:noFill/>
                </a:ln>
                <a:solidFill>
                  <a:srgbClr val="505050"/>
                </a:solidFill>
                <a:effectLst/>
                <a:uLnTx/>
                <a:uFillTx/>
                <a:latin typeface="Segoe UI Light"/>
                <a:ea typeface="+mn-ea"/>
                <a:cs typeface="+mn-cs"/>
              </a:rPr>
              <a:t>PowerBI</a:t>
            </a:r>
            <a:endParaRPr kumimoji="0" lang="en-US" sz="2549" b="0" i="0" u="none" strike="noStrike" kern="1200" cap="none" spc="0" normalizeH="0" baseline="0" noProof="0" dirty="0">
              <a:ln>
                <a:noFill/>
              </a:ln>
              <a:solidFill>
                <a:srgbClr val="505050"/>
              </a:solidFill>
              <a:effectLst/>
              <a:uLnTx/>
              <a:uFillTx/>
              <a:latin typeface="Segoe UI Light"/>
              <a:ea typeface="+mn-ea"/>
              <a:cs typeface="+mn-cs"/>
            </a:endParaRPr>
          </a:p>
        </p:txBody>
      </p:sp>
    </p:spTree>
    <p:extLst>
      <p:ext uri="{BB962C8B-B14F-4D97-AF65-F5344CB8AC3E}">
        <p14:creationId xmlns:p14="http://schemas.microsoft.com/office/powerpoint/2010/main" val="269379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0-#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2" decel="10000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6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ru-RU" dirty="0"/>
              <a:t>Из чего состоит </a:t>
            </a:r>
            <a:r>
              <a:rPr lang="en-US" dirty="0"/>
              <a:t>Power BI </a:t>
            </a:r>
            <a:r>
              <a:rPr lang="ru-RU" dirty="0"/>
              <a:t>для </a:t>
            </a:r>
            <a:r>
              <a:rPr lang="en-US" dirty="0"/>
              <a:t>Excel?</a:t>
            </a:r>
          </a:p>
        </p:txBody>
      </p:sp>
      <p:sp>
        <p:nvSpPr>
          <p:cNvPr id="54" name="TextBox 53"/>
          <p:cNvSpPr txBox="1"/>
          <p:nvPr/>
        </p:nvSpPr>
        <p:spPr>
          <a:xfrm>
            <a:off x="269240" y="2439204"/>
            <a:ext cx="4482124" cy="440431"/>
          </a:xfrm>
          <a:prstGeom prst="rect">
            <a:avLst/>
          </a:prstGeom>
          <a:noFill/>
        </p:spPr>
        <p:txBody>
          <a:bodyPr lIns="179285" tIns="143428" rIns="179285" bIns="143428"/>
          <a:lstStyle/>
          <a:p>
            <a:pPr marL="0" marR="0" lvl="0" indent="0" defTabSz="914367"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3000">
                      <a:srgbClr val="FFFFFF"/>
                    </a:gs>
                  </a:gsLst>
                  <a:lin ang="5400000" scaled="0"/>
                </a:gradFill>
                <a:effectLst/>
                <a:uLnTx/>
                <a:uFillTx/>
                <a:latin typeface="Segoe UI"/>
                <a:ea typeface="MS PGothic" panose="020B0600070205080204" pitchFamily="34" charset="-128"/>
              </a:rPr>
              <a:t>The Data Science Process</a:t>
            </a:r>
          </a:p>
        </p:txBody>
      </p:sp>
      <p:sp>
        <p:nvSpPr>
          <p:cNvPr id="55" name="Rectangle 54"/>
          <p:cNvSpPr/>
          <p:nvPr/>
        </p:nvSpPr>
        <p:spPr bwMode="auto">
          <a:xfrm>
            <a:off x="1902514" y="1335787"/>
            <a:ext cx="2689274" cy="2689274"/>
          </a:xfrm>
          <a:prstGeom prst="rect">
            <a:avLst/>
          </a:prstGeom>
          <a:solidFill>
            <a:srgbClr val="0072C6"/>
          </a:solidFill>
          <a:ln w="9525" cap="flat" cmpd="sng" algn="ctr">
            <a:noFill/>
            <a:prstDash val="solid"/>
            <a:headEnd type="none" w="med" len="med"/>
            <a:tailEnd type="none" w="med" len="med"/>
          </a:ln>
          <a:effectLst/>
        </p:spPr>
        <p:txBody>
          <a:bodyPr lIns="179285" tIns="143428" rIns="179285" bIns="143428"/>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TextBox 56"/>
          <p:cNvSpPr txBox="1"/>
          <p:nvPr/>
        </p:nvSpPr>
        <p:spPr>
          <a:xfrm>
            <a:off x="1902514" y="1505078"/>
            <a:ext cx="2689274" cy="574621"/>
          </a:xfrm>
          <a:prstGeom prst="rect">
            <a:avLst/>
          </a:prstGeom>
          <a:noFill/>
        </p:spPr>
        <p:txBody>
          <a:bodyPr lIns="179285" tIns="143428" rIns="179285" bIns="143428"/>
          <a:lstStyle/>
          <a:p>
            <a:pPr marL="0" marR="0" lvl="0" indent="0" defTabSz="914314" eaLnBrk="1" fontAlgn="auto" latinLnBrk="0" hangingPunct="1">
              <a:lnSpc>
                <a:spcPct val="90000"/>
              </a:lnSpc>
              <a:spcBef>
                <a:spcPts val="0"/>
              </a:spcBef>
              <a:spcAft>
                <a:spcPts val="0"/>
              </a:spcAft>
              <a:buClrTx/>
              <a:buSzTx/>
              <a:buFontTx/>
              <a:buNone/>
              <a:tabLst/>
              <a:defRPr/>
            </a:pPr>
            <a:r>
              <a:rPr kumimoji="0" lang="en-US" sz="2745" b="1" i="0" u="none" strike="noStrike" kern="0" cap="none" spc="-29" normalizeH="0" baseline="0" noProof="0" dirty="0">
                <a:ln>
                  <a:noFill/>
                </a:ln>
                <a:gradFill>
                  <a:gsLst>
                    <a:gs pos="77483">
                      <a:srgbClr val="FFFFFF"/>
                    </a:gs>
                    <a:gs pos="62252">
                      <a:srgbClr val="FFFFFF"/>
                    </a:gs>
                  </a:gsLst>
                  <a:lin ang="5400000" scaled="0"/>
                </a:gradFill>
                <a:effectLst/>
                <a:uLnTx/>
                <a:uFillTx/>
                <a:latin typeface="Segoe UI Light"/>
                <a:ea typeface="MS PGothic" panose="020B0600070205080204" pitchFamily="34" charset="-128"/>
              </a:rPr>
              <a:t>Power Query</a:t>
            </a:r>
          </a:p>
        </p:txBody>
      </p:sp>
      <p:sp>
        <p:nvSpPr>
          <p:cNvPr id="62" name="icon GEARS"/>
          <p:cNvSpPr>
            <a:spLocks noEditPoints="1"/>
          </p:cNvSpPr>
          <p:nvPr/>
        </p:nvSpPr>
        <p:spPr bwMode="auto">
          <a:xfrm>
            <a:off x="5864113" y="4025061"/>
            <a:ext cx="639637" cy="533809"/>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3505"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S PGothic" panose="020B0600070205080204" pitchFamily="34" charset="-128"/>
            </a:endParaRPr>
          </a:p>
        </p:txBody>
      </p:sp>
      <p:sp>
        <p:nvSpPr>
          <p:cNvPr id="63" name="TextBox 62"/>
          <p:cNvSpPr txBox="1"/>
          <p:nvPr/>
        </p:nvSpPr>
        <p:spPr>
          <a:xfrm>
            <a:off x="5649344" y="2079699"/>
            <a:ext cx="3020557" cy="1344636"/>
          </a:xfrm>
          <a:prstGeom prst="rect">
            <a:avLst/>
          </a:prstGeom>
          <a:noFill/>
        </p:spPr>
        <p:txBody>
          <a:bodyPr lIns="179285" tIns="143428" rIns="179285" bIns="143428"/>
          <a:lstStyle/>
          <a:p>
            <a:pPr marL="0" marR="0" lvl="0" indent="0" defTabSz="914367" eaLnBrk="1" fontAlgn="auto" latinLnBrk="0" hangingPunct="1">
              <a:lnSpc>
                <a:spcPct val="90000"/>
              </a:lnSpc>
              <a:spcBef>
                <a:spcPts val="0"/>
              </a:spcBef>
              <a:spcAft>
                <a:spcPts val="588"/>
              </a:spcAft>
              <a:buClrTx/>
              <a:buSzTx/>
              <a:buFontTx/>
              <a:buNone/>
              <a:tabLst/>
              <a:defRPr/>
            </a:pPr>
            <a:r>
              <a:rPr kumimoji="0" lang="ru-RU"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t>Принимайте меры, </a:t>
            </a:r>
            <a:r>
              <a:rPr kumimoji="0" lang="en-US"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t/>
            </a:r>
            <a:br>
              <a:rPr kumimoji="0" lang="en-US"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br>
            <a:r>
              <a:rPr kumimoji="0" lang="ru-RU"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t>заставьте </a:t>
            </a:r>
            <a:r>
              <a:rPr kumimoji="0" lang="en-US"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t/>
            </a:r>
            <a:br>
              <a:rPr kumimoji="0" lang="en-US"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br>
            <a:r>
              <a:rPr kumimoji="0" lang="ru-RU"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t>данные </a:t>
            </a:r>
            <a:r>
              <a:rPr kumimoji="0" lang="en-US"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t/>
            </a:r>
            <a:br>
              <a:rPr kumimoji="0" lang="en-US"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br>
            <a:r>
              <a:rPr kumimoji="0" lang="ru-RU"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rPr>
              <a:t>работать</a:t>
            </a:r>
            <a:endParaRPr kumimoji="0" lang="en-US" sz="274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endParaRPr>
          </a:p>
        </p:txBody>
      </p:sp>
      <p:grpSp>
        <p:nvGrpSpPr>
          <p:cNvPr id="67" name="Group 34"/>
          <p:cNvGrpSpPr>
            <a:grpSpLocks/>
          </p:cNvGrpSpPr>
          <p:nvPr/>
        </p:nvGrpSpPr>
        <p:grpSpPr bwMode="auto">
          <a:xfrm>
            <a:off x="4897656" y="4054631"/>
            <a:ext cx="512020" cy="512020"/>
            <a:chOff x="-3781305" y="3065460"/>
            <a:chExt cx="1777999" cy="1777999"/>
          </a:xfrm>
        </p:grpSpPr>
        <p:sp>
          <p:nvSpPr>
            <p:cNvPr id="68" name="Freeform 5"/>
            <p:cNvSpPr>
              <a:spLocks noEditPoints="1"/>
            </p:cNvSpPr>
            <p:nvPr/>
          </p:nvSpPr>
          <p:spPr bwMode="auto">
            <a:xfrm>
              <a:off x="-3781305" y="3065460"/>
              <a:ext cx="1777999" cy="1777999"/>
            </a:xfrm>
            <a:custGeom>
              <a:avLst/>
              <a:gdLst>
                <a:gd name="T0" fmla="*/ 618 w 1120"/>
                <a:gd name="T1" fmla="*/ 4 h 1120"/>
                <a:gd name="T2" fmla="*/ 726 w 1120"/>
                <a:gd name="T3" fmla="*/ 26 h 1120"/>
                <a:gd name="T4" fmla="*/ 828 w 1120"/>
                <a:gd name="T5" fmla="*/ 68 h 1120"/>
                <a:gd name="T6" fmla="*/ 916 w 1120"/>
                <a:gd name="T7" fmla="*/ 128 h 1120"/>
                <a:gd name="T8" fmla="*/ 992 w 1120"/>
                <a:gd name="T9" fmla="*/ 204 h 1120"/>
                <a:gd name="T10" fmla="*/ 1052 w 1120"/>
                <a:gd name="T11" fmla="*/ 294 h 1120"/>
                <a:gd name="T12" fmla="*/ 1094 w 1120"/>
                <a:gd name="T13" fmla="*/ 394 h 1120"/>
                <a:gd name="T14" fmla="*/ 1118 w 1120"/>
                <a:gd name="T15" fmla="*/ 504 h 1120"/>
                <a:gd name="T16" fmla="*/ 1120 w 1120"/>
                <a:gd name="T17" fmla="*/ 590 h 1120"/>
                <a:gd name="T18" fmla="*/ 1102 w 1120"/>
                <a:gd name="T19" fmla="*/ 700 h 1120"/>
                <a:gd name="T20" fmla="*/ 1064 w 1120"/>
                <a:gd name="T21" fmla="*/ 802 h 1120"/>
                <a:gd name="T22" fmla="*/ 1008 w 1120"/>
                <a:gd name="T23" fmla="*/ 896 h 1120"/>
                <a:gd name="T24" fmla="*/ 936 w 1120"/>
                <a:gd name="T25" fmla="*/ 974 h 1120"/>
                <a:gd name="T26" fmla="*/ 850 w 1120"/>
                <a:gd name="T27" fmla="*/ 1038 h 1120"/>
                <a:gd name="T28" fmla="*/ 752 w 1120"/>
                <a:gd name="T29" fmla="*/ 1086 h 1120"/>
                <a:gd name="T30" fmla="*/ 646 w 1120"/>
                <a:gd name="T31" fmla="*/ 1114 h 1120"/>
                <a:gd name="T32" fmla="*/ 560 w 1120"/>
                <a:gd name="T33" fmla="*/ 1120 h 1120"/>
                <a:gd name="T34" fmla="*/ 448 w 1120"/>
                <a:gd name="T35" fmla="*/ 1108 h 1120"/>
                <a:gd name="T36" fmla="*/ 342 w 1120"/>
                <a:gd name="T37" fmla="*/ 1076 h 1120"/>
                <a:gd name="T38" fmla="*/ 248 w 1120"/>
                <a:gd name="T39" fmla="*/ 1024 h 1120"/>
                <a:gd name="T40" fmla="*/ 164 w 1120"/>
                <a:gd name="T41" fmla="*/ 956 h 1120"/>
                <a:gd name="T42" fmla="*/ 96 w 1120"/>
                <a:gd name="T43" fmla="*/ 874 h 1120"/>
                <a:gd name="T44" fmla="*/ 44 w 1120"/>
                <a:gd name="T45" fmla="*/ 778 h 1120"/>
                <a:gd name="T46" fmla="*/ 12 w 1120"/>
                <a:gd name="T47" fmla="*/ 674 h 1120"/>
                <a:gd name="T48" fmla="*/ 0 w 1120"/>
                <a:gd name="T49" fmla="*/ 560 h 1120"/>
                <a:gd name="T50" fmla="*/ 6 w 1120"/>
                <a:gd name="T51" fmla="*/ 476 h 1120"/>
                <a:gd name="T52" fmla="*/ 34 w 1120"/>
                <a:gd name="T53" fmla="*/ 368 h 1120"/>
                <a:gd name="T54" fmla="*/ 82 w 1120"/>
                <a:gd name="T55" fmla="*/ 270 h 1120"/>
                <a:gd name="T56" fmla="*/ 146 w 1120"/>
                <a:gd name="T57" fmla="*/ 184 h 1120"/>
                <a:gd name="T58" fmla="*/ 226 w 1120"/>
                <a:gd name="T59" fmla="*/ 112 h 1120"/>
                <a:gd name="T60" fmla="*/ 318 w 1120"/>
                <a:gd name="T61" fmla="*/ 56 h 1120"/>
                <a:gd name="T62" fmla="*/ 420 w 1120"/>
                <a:gd name="T63" fmla="*/ 18 h 1120"/>
                <a:gd name="T64" fmla="*/ 532 w 1120"/>
                <a:gd name="T65" fmla="*/ 2 h 1120"/>
                <a:gd name="T66" fmla="*/ 536 w 1120"/>
                <a:gd name="T67" fmla="*/ 72 h 1120"/>
                <a:gd name="T68" fmla="*/ 438 w 1120"/>
                <a:gd name="T69" fmla="*/ 86 h 1120"/>
                <a:gd name="T70" fmla="*/ 288 w 1120"/>
                <a:gd name="T71" fmla="*/ 156 h 1120"/>
                <a:gd name="T72" fmla="*/ 156 w 1120"/>
                <a:gd name="T73" fmla="*/ 288 h 1120"/>
                <a:gd name="T74" fmla="*/ 88 w 1120"/>
                <a:gd name="T75" fmla="*/ 438 h 1120"/>
                <a:gd name="T76" fmla="*/ 72 w 1120"/>
                <a:gd name="T77" fmla="*/ 536 h 1120"/>
                <a:gd name="T78" fmla="*/ 74 w 1120"/>
                <a:gd name="T79" fmla="*/ 610 h 1120"/>
                <a:gd name="T80" fmla="*/ 94 w 1120"/>
                <a:gd name="T81" fmla="*/ 706 h 1120"/>
                <a:gd name="T82" fmla="*/ 184 w 1120"/>
                <a:gd name="T83" fmla="*/ 870 h 1120"/>
                <a:gd name="T84" fmla="*/ 328 w 1120"/>
                <a:gd name="T85" fmla="*/ 990 h 1120"/>
                <a:gd name="T86" fmla="*/ 462 w 1120"/>
                <a:gd name="T87" fmla="*/ 1038 h 1120"/>
                <a:gd name="T88" fmla="*/ 560 w 1120"/>
                <a:gd name="T89" fmla="*/ 1048 h 1120"/>
                <a:gd name="T90" fmla="*/ 634 w 1120"/>
                <a:gd name="T91" fmla="*/ 1044 h 1120"/>
                <a:gd name="T92" fmla="*/ 750 w 1120"/>
                <a:gd name="T93" fmla="*/ 1010 h 1120"/>
                <a:gd name="T94" fmla="*/ 906 w 1120"/>
                <a:gd name="T95" fmla="*/ 906 h 1120"/>
                <a:gd name="T96" fmla="*/ 1010 w 1120"/>
                <a:gd name="T97" fmla="*/ 750 h 1120"/>
                <a:gd name="T98" fmla="*/ 1044 w 1120"/>
                <a:gd name="T99" fmla="*/ 634 h 1120"/>
                <a:gd name="T100" fmla="*/ 1050 w 1120"/>
                <a:gd name="T101" fmla="*/ 560 h 1120"/>
                <a:gd name="T102" fmla="*/ 1040 w 1120"/>
                <a:gd name="T103" fmla="*/ 462 h 1120"/>
                <a:gd name="T104" fmla="*/ 990 w 1120"/>
                <a:gd name="T105" fmla="*/ 328 h 1120"/>
                <a:gd name="T106" fmla="*/ 870 w 1120"/>
                <a:gd name="T107" fmla="*/ 184 h 1120"/>
                <a:gd name="T108" fmla="*/ 706 w 1120"/>
                <a:gd name="T109" fmla="*/ 94 h 1120"/>
                <a:gd name="T110" fmla="*/ 610 w 1120"/>
                <a:gd name="T111" fmla="*/ 7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0" h="1120">
                  <a:moveTo>
                    <a:pt x="560" y="0"/>
                  </a:moveTo>
                  <a:lnTo>
                    <a:pt x="560" y="0"/>
                  </a:lnTo>
                  <a:lnTo>
                    <a:pt x="590" y="2"/>
                  </a:lnTo>
                  <a:lnTo>
                    <a:pt x="618" y="4"/>
                  </a:lnTo>
                  <a:lnTo>
                    <a:pt x="646" y="6"/>
                  </a:lnTo>
                  <a:lnTo>
                    <a:pt x="674" y="12"/>
                  </a:lnTo>
                  <a:lnTo>
                    <a:pt x="700" y="18"/>
                  </a:lnTo>
                  <a:lnTo>
                    <a:pt x="726" y="26"/>
                  </a:lnTo>
                  <a:lnTo>
                    <a:pt x="752" y="34"/>
                  </a:lnTo>
                  <a:lnTo>
                    <a:pt x="778" y="44"/>
                  </a:lnTo>
                  <a:lnTo>
                    <a:pt x="802" y="56"/>
                  </a:lnTo>
                  <a:lnTo>
                    <a:pt x="828" y="68"/>
                  </a:lnTo>
                  <a:lnTo>
                    <a:pt x="850" y="82"/>
                  </a:lnTo>
                  <a:lnTo>
                    <a:pt x="874" y="96"/>
                  </a:lnTo>
                  <a:lnTo>
                    <a:pt x="896" y="112"/>
                  </a:lnTo>
                  <a:lnTo>
                    <a:pt x="916" y="128"/>
                  </a:lnTo>
                  <a:lnTo>
                    <a:pt x="936" y="146"/>
                  </a:lnTo>
                  <a:lnTo>
                    <a:pt x="956" y="164"/>
                  </a:lnTo>
                  <a:lnTo>
                    <a:pt x="974" y="184"/>
                  </a:lnTo>
                  <a:lnTo>
                    <a:pt x="992" y="204"/>
                  </a:lnTo>
                  <a:lnTo>
                    <a:pt x="1008" y="226"/>
                  </a:lnTo>
                  <a:lnTo>
                    <a:pt x="1024" y="248"/>
                  </a:lnTo>
                  <a:lnTo>
                    <a:pt x="1040" y="270"/>
                  </a:lnTo>
                  <a:lnTo>
                    <a:pt x="1052" y="294"/>
                  </a:lnTo>
                  <a:lnTo>
                    <a:pt x="1064" y="318"/>
                  </a:lnTo>
                  <a:lnTo>
                    <a:pt x="1076" y="342"/>
                  </a:lnTo>
                  <a:lnTo>
                    <a:pt x="1086" y="368"/>
                  </a:lnTo>
                  <a:lnTo>
                    <a:pt x="1094" y="394"/>
                  </a:lnTo>
                  <a:lnTo>
                    <a:pt x="1102" y="420"/>
                  </a:lnTo>
                  <a:lnTo>
                    <a:pt x="1108" y="448"/>
                  </a:lnTo>
                  <a:lnTo>
                    <a:pt x="1114" y="476"/>
                  </a:lnTo>
                  <a:lnTo>
                    <a:pt x="1118" y="504"/>
                  </a:lnTo>
                  <a:lnTo>
                    <a:pt x="1120" y="532"/>
                  </a:lnTo>
                  <a:lnTo>
                    <a:pt x="1120" y="560"/>
                  </a:lnTo>
                  <a:lnTo>
                    <a:pt x="1120" y="560"/>
                  </a:lnTo>
                  <a:lnTo>
                    <a:pt x="1120" y="590"/>
                  </a:lnTo>
                  <a:lnTo>
                    <a:pt x="1118" y="618"/>
                  </a:lnTo>
                  <a:lnTo>
                    <a:pt x="1114" y="646"/>
                  </a:lnTo>
                  <a:lnTo>
                    <a:pt x="1108" y="674"/>
                  </a:lnTo>
                  <a:lnTo>
                    <a:pt x="1102" y="700"/>
                  </a:lnTo>
                  <a:lnTo>
                    <a:pt x="1094" y="726"/>
                  </a:lnTo>
                  <a:lnTo>
                    <a:pt x="1086" y="752"/>
                  </a:lnTo>
                  <a:lnTo>
                    <a:pt x="1076" y="778"/>
                  </a:lnTo>
                  <a:lnTo>
                    <a:pt x="1064" y="802"/>
                  </a:lnTo>
                  <a:lnTo>
                    <a:pt x="1052" y="826"/>
                  </a:lnTo>
                  <a:lnTo>
                    <a:pt x="1040" y="850"/>
                  </a:lnTo>
                  <a:lnTo>
                    <a:pt x="1024" y="874"/>
                  </a:lnTo>
                  <a:lnTo>
                    <a:pt x="1008" y="896"/>
                  </a:lnTo>
                  <a:lnTo>
                    <a:pt x="992" y="916"/>
                  </a:lnTo>
                  <a:lnTo>
                    <a:pt x="974" y="936"/>
                  </a:lnTo>
                  <a:lnTo>
                    <a:pt x="956" y="956"/>
                  </a:lnTo>
                  <a:lnTo>
                    <a:pt x="936" y="974"/>
                  </a:lnTo>
                  <a:lnTo>
                    <a:pt x="916" y="992"/>
                  </a:lnTo>
                  <a:lnTo>
                    <a:pt x="896" y="1008"/>
                  </a:lnTo>
                  <a:lnTo>
                    <a:pt x="874" y="1024"/>
                  </a:lnTo>
                  <a:lnTo>
                    <a:pt x="850" y="1038"/>
                  </a:lnTo>
                  <a:lnTo>
                    <a:pt x="828" y="1052"/>
                  </a:lnTo>
                  <a:lnTo>
                    <a:pt x="802" y="1064"/>
                  </a:lnTo>
                  <a:lnTo>
                    <a:pt x="778" y="1076"/>
                  </a:lnTo>
                  <a:lnTo>
                    <a:pt x="752" y="1086"/>
                  </a:lnTo>
                  <a:lnTo>
                    <a:pt x="726" y="1094"/>
                  </a:lnTo>
                  <a:lnTo>
                    <a:pt x="700" y="1102"/>
                  </a:lnTo>
                  <a:lnTo>
                    <a:pt x="674" y="1108"/>
                  </a:lnTo>
                  <a:lnTo>
                    <a:pt x="646" y="1114"/>
                  </a:lnTo>
                  <a:lnTo>
                    <a:pt x="618" y="1118"/>
                  </a:lnTo>
                  <a:lnTo>
                    <a:pt x="590" y="1120"/>
                  </a:lnTo>
                  <a:lnTo>
                    <a:pt x="560" y="1120"/>
                  </a:lnTo>
                  <a:lnTo>
                    <a:pt x="560" y="1120"/>
                  </a:lnTo>
                  <a:lnTo>
                    <a:pt x="532" y="1120"/>
                  </a:lnTo>
                  <a:lnTo>
                    <a:pt x="504" y="1118"/>
                  </a:lnTo>
                  <a:lnTo>
                    <a:pt x="476" y="1114"/>
                  </a:lnTo>
                  <a:lnTo>
                    <a:pt x="448" y="1108"/>
                  </a:lnTo>
                  <a:lnTo>
                    <a:pt x="420" y="1102"/>
                  </a:lnTo>
                  <a:lnTo>
                    <a:pt x="394" y="1094"/>
                  </a:lnTo>
                  <a:lnTo>
                    <a:pt x="368" y="1086"/>
                  </a:lnTo>
                  <a:lnTo>
                    <a:pt x="342" y="1076"/>
                  </a:lnTo>
                  <a:lnTo>
                    <a:pt x="318" y="1064"/>
                  </a:lnTo>
                  <a:lnTo>
                    <a:pt x="294" y="1052"/>
                  </a:lnTo>
                  <a:lnTo>
                    <a:pt x="270" y="1038"/>
                  </a:lnTo>
                  <a:lnTo>
                    <a:pt x="248" y="1024"/>
                  </a:lnTo>
                  <a:lnTo>
                    <a:pt x="226" y="1008"/>
                  </a:lnTo>
                  <a:lnTo>
                    <a:pt x="204" y="992"/>
                  </a:lnTo>
                  <a:lnTo>
                    <a:pt x="184" y="974"/>
                  </a:lnTo>
                  <a:lnTo>
                    <a:pt x="164" y="956"/>
                  </a:lnTo>
                  <a:lnTo>
                    <a:pt x="146" y="936"/>
                  </a:lnTo>
                  <a:lnTo>
                    <a:pt x="128" y="916"/>
                  </a:lnTo>
                  <a:lnTo>
                    <a:pt x="112" y="896"/>
                  </a:lnTo>
                  <a:lnTo>
                    <a:pt x="96" y="874"/>
                  </a:lnTo>
                  <a:lnTo>
                    <a:pt x="82" y="850"/>
                  </a:lnTo>
                  <a:lnTo>
                    <a:pt x="68" y="826"/>
                  </a:lnTo>
                  <a:lnTo>
                    <a:pt x="56" y="802"/>
                  </a:lnTo>
                  <a:lnTo>
                    <a:pt x="44" y="778"/>
                  </a:lnTo>
                  <a:lnTo>
                    <a:pt x="34" y="752"/>
                  </a:lnTo>
                  <a:lnTo>
                    <a:pt x="26" y="726"/>
                  </a:lnTo>
                  <a:lnTo>
                    <a:pt x="18" y="700"/>
                  </a:lnTo>
                  <a:lnTo>
                    <a:pt x="12" y="674"/>
                  </a:lnTo>
                  <a:lnTo>
                    <a:pt x="6" y="646"/>
                  </a:lnTo>
                  <a:lnTo>
                    <a:pt x="4" y="618"/>
                  </a:lnTo>
                  <a:lnTo>
                    <a:pt x="2" y="590"/>
                  </a:lnTo>
                  <a:lnTo>
                    <a:pt x="0" y="560"/>
                  </a:lnTo>
                  <a:lnTo>
                    <a:pt x="0" y="560"/>
                  </a:lnTo>
                  <a:lnTo>
                    <a:pt x="2" y="532"/>
                  </a:lnTo>
                  <a:lnTo>
                    <a:pt x="4" y="504"/>
                  </a:lnTo>
                  <a:lnTo>
                    <a:pt x="6" y="476"/>
                  </a:lnTo>
                  <a:lnTo>
                    <a:pt x="12" y="448"/>
                  </a:lnTo>
                  <a:lnTo>
                    <a:pt x="18" y="420"/>
                  </a:lnTo>
                  <a:lnTo>
                    <a:pt x="26" y="394"/>
                  </a:lnTo>
                  <a:lnTo>
                    <a:pt x="34" y="368"/>
                  </a:lnTo>
                  <a:lnTo>
                    <a:pt x="44" y="342"/>
                  </a:lnTo>
                  <a:lnTo>
                    <a:pt x="56" y="318"/>
                  </a:lnTo>
                  <a:lnTo>
                    <a:pt x="68" y="294"/>
                  </a:lnTo>
                  <a:lnTo>
                    <a:pt x="82" y="270"/>
                  </a:lnTo>
                  <a:lnTo>
                    <a:pt x="96" y="248"/>
                  </a:lnTo>
                  <a:lnTo>
                    <a:pt x="112" y="226"/>
                  </a:lnTo>
                  <a:lnTo>
                    <a:pt x="128" y="204"/>
                  </a:lnTo>
                  <a:lnTo>
                    <a:pt x="146" y="184"/>
                  </a:lnTo>
                  <a:lnTo>
                    <a:pt x="164" y="164"/>
                  </a:lnTo>
                  <a:lnTo>
                    <a:pt x="184" y="146"/>
                  </a:lnTo>
                  <a:lnTo>
                    <a:pt x="204" y="128"/>
                  </a:lnTo>
                  <a:lnTo>
                    <a:pt x="226" y="112"/>
                  </a:lnTo>
                  <a:lnTo>
                    <a:pt x="248" y="96"/>
                  </a:lnTo>
                  <a:lnTo>
                    <a:pt x="270" y="82"/>
                  </a:lnTo>
                  <a:lnTo>
                    <a:pt x="294" y="68"/>
                  </a:lnTo>
                  <a:lnTo>
                    <a:pt x="318" y="56"/>
                  </a:lnTo>
                  <a:lnTo>
                    <a:pt x="342" y="44"/>
                  </a:lnTo>
                  <a:lnTo>
                    <a:pt x="368" y="34"/>
                  </a:lnTo>
                  <a:lnTo>
                    <a:pt x="394" y="26"/>
                  </a:lnTo>
                  <a:lnTo>
                    <a:pt x="420" y="18"/>
                  </a:lnTo>
                  <a:lnTo>
                    <a:pt x="448" y="12"/>
                  </a:lnTo>
                  <a:lnTo>
                    <a:pt x="476" y="6"/>
                  </a:lnTo>
                  <a:lnTo>
                    <a:pt x="504" y="4"/>
                  </a:lnTo>
                  <a:lnTo>
                    <a:pt x="532" y="2"/>
                  </a:lnTo>
                  <a:lnTo>
                    <a:pt x="560" y="0"/>
                  </a:lnTo>
                  <a:close/>
                  <a:moveTo>
                    <a:pt x="560" y="72"/>
                  </a:moveTo>
                  <a:lnTo>
                    <a:pt x="560" y="72"/>
                  </a:lnTo>
                  <a:lnTo>
                    <a:pt x="536" y="72"/>
                  </a:lnTo>
                  <a:lnTo>
                    <a:pt x="510" y="74"/>
                  </a:lnTo>
                  <a:lnTo>
                    <a:pt x="486" y="78"/>
                  </a:lnTo>
                  <a:lnTo>
                    <a:pt x="462" y="82"/>
                  </a:lnTo>
                  <a:lnTo>
                    <a:pt x="438" y="86"/>
                  </a:lnTo>
                  <a:lnTo>
                    <a:pt x="416" y="94"/>
                  </a:lnTo>
                  <a:lnTo>
                    <a:pt x="370" y="110"/>
                  </a:lnTo>
                  <a:lnTo>
                    <a:pt x="328" y="130"/>
                  </a:lnTo>
                  <a:lnTo>
                    <a:pt x="288" y="156"/>
                  </a:lnTo>
                  <a:lnTo>
                    <a:pt x="250" y="184"/>
                  </a:lnTo>
                  <a:lnTo>
                    <a:pt x="214" y="214"/>
                  </a:lnTo>
                  <a:lnTo>
                    <a:pt x="184" y="250"/>
                  </a:lnTo>
                  <a:lnTo>
                    <a:pt x="156" y="288"/>
                  </a:lnTo>
                  <a:lnTo>
                    <a:pt x="130" y="328"/>
                  </a:lnTo>
                  <a:lnTo>
                    <a:pt x="110" y="370"/>
                  </a:lnTo>
                  <a:lnTo>
                    <a:pt x="94" y="416"/>
                  </a:lnTo>
                  <a:lnTo>
                    <a:pt x="88" y="438"/>
                  </a:lnTo>
                  <a:lnTo>
                    <a:pt x="82" y="462"/>
                  </a:lnTo>
                  <a:lnTo>
                    <a:pt x="78" y="486"/>
                  </a:lnTo>
                  <a:lnTo>
                    <a:pt x="74" y="510"/>
                  </a:lnTo>
                  <a:lnTo>
                    <a:pt x="72" y="536"/>
                  </a:lnTo>
                  <a:lnTo>
                    <a:pt x="72" y="560"/>
                  </a:lnTo>
                  <a:lnTo>
                    <a:pt x="72" y="560"/>
                  </a:lnTo>
                  <a:lnTo>
                    <a:pt x="72" y="586"/>
                  </a:lnTo>
                  <a:lnTo>
                    <a:pt x="74" y="610"/>
                  </a:lnTo>
                  <a:lnTo>
                    <a:pt x="78" y="634"/>
                  </a:lnTo>
                  <a:lnTo>
                    <a:pt x="82" y="658"/>
                  </a:lnTo>
                  <a:lnTo>
                    <a:pt x="88" y="682"/>
                  </a:lnTo>
                  <a:lnTo>
                    <a:pt x="94" y="706"/>
                  </a:lnTo>
                  <a:lnTo>
                    <a:pt x="110" y="750"/>
                  </a:lnTo>
                  <a:lnTo>
                    <a:pt x="130" y="792"/>
                  </a:lnTo>
                  <a:lnTo>
                    <a:pt x="156" y="834"/>
                  </a:lnTo>
                  <a:lnTo>
                    <a:pt x="184" y="870"/>
                  </a:lnTo>
                  <a:lnTo>
                    <a:pt x="214" y="906"/>
                  </a:lnTo>
                  <a:lnTo>
                    <a:pt x="250" y="938"/>
                  </a:lnTo>
                  <a:lnTo>
                    <a:pt x="288" y="966"/>
                  </a:lnTo>
                  <a:lnTo>
                    <a:pt x="328" y="990"/>
                  </a:lnTo>
                  <a:lnTo>
                    <a:pt x="370" y="1010"/>
                  </a:lnTo>
                  <a:lnTo>
                    <a:pt x="416" y="1026"/>
                  </a:lnTo>
                  <a:lnTo>
                    <a:pt x="438" y="1034"/>
                  </a:lnTo>
                  <a:lnTo>
                    <a:pt x="462" y="1038"/>
                  </a:lnTo>
                  <a:lnTo>
                    <a:pt x="486" y="1044"/>
                  </a:lnTo>
                  <a:lnTo>
                    <a:pt x="510" y="1046"/>
                  </a:lnTo>
                  <a:lnTo>
                    <a:pt x="536" y="1048"/>
                  </a:lnTo>
                  <a:lnTo>
                    <a:pt x="560" y="1048"/>
                  </a:lnTo>
                  <a:lnTo>
                    <a:pt x="560" y="1048"/>
                  </a:lnTo>
                  <a:lnTo>
                    <a:pt x="586" y="1048"/>
                  </a:lnTo>
                  <a:lnTo>
                    <a:pt x="610" y="1046"/>
                  </a:lnTo>
                  <a:lnTo>
                    <a:pt x="634" y="1044"/>
                  </a:lnTo>
                  <a:lnTo>
                    <a:pt x="658" y="1038"/>
                  </a:lnTo>
                  <a:lnTo>
                    <a:pt x="682" y="1034"/>
                  </a:lnTo>
                  <a:lnTo>
                    <a:pt x="706" y="1026"/>
                  </a:lnTo>
                  <a:lnTo>
                    <a:pt x="750" y="1010"/>
                  </a:lnTo>
                  <a:lnTo>
                    <a:pt x="794" y="990"/>
                  </a:lnTo>
                  <a:lnTo>
                    <a:pt x="834" y="966"/>
                  </a:lnTo>
                  <a:lnTo>
                    <a:pt x="870" y="938"/>
                  </a:lnTo>
                  <a:lnTo>
                    <a:pt x="906" y="906"/>
                  </a:lnTo>
                  <a:lnTo>
                    <a:pt x="938" y="870"/>
                  </a:lnTo>
                  <a:lnTo>
                    <a:pt x="966" y="834"/>
                  </a:lnTo>
                  <a:lnTo>
                    <a:pt x="990" y="792"/>
                  </a:lnTo>
                  <a:lnTo>
                    <a:pt x="1010" y="750"/>
                  </a:lnTo>
                  <a:lnTo>
                    <a:pt x="1026" y="706"/>
                  </a:lnTo>
                  <a:lnTo>
                    <a:pt x="1034" y="682"/>
                  </a:lnTo>
                  <a:lnTo>
                    <a:pt x="1040" y="658"/>
                  </a:lnTo>
                  <a:lnTo>
                    <a:pt x="1044" y="634"/>
                  </a:lnTo>
                  <a:lnTo>
                    <a:pt x="1046" y="610"/>
                  </a:lnTo>
                  <a:lnTo>
                    <a:pt x="1048" y="586"/>
                  </a:lnTo>
                  <a:lnTo>
                    <a:pt x="1050" y="560"/>
                  </a:lnTo>
                  <a:lnTo>
                    <a:pt x="1050" y="560"/>
                  </a:lnTo>
                  <a:lnTo>
                    <a:pt x="1048" y="536"/>
                  </a:lnTo>
                  <a:lnTo>
                    <a:pt x="1046" y="510"/>
                  </a:lnTo>
                  <a:lnTo>
                    <a:pt x="1044" y="486"/>
                  </a:lnTo>
                  <a:lnTo>
                    <a:pt x="1040" y="462"/>
                  </a:lnTo>
                  <a:lnTo>
                    <a:pt x="1034" y="438"/>
                  </a:lnTo>
                  <a:lnTo>
                    <a:pt x="1026" y="416"/>
                  </a:lnTo>
                  <a:lnTo>
                    <a:pt x="1010" y="370"/>
                  </a:lnTo>
                  <a:lnTo>
                    <a:pt x="990" y="328"/>
                  </a:lnTo>
                  <a:lnTo>
                    <a:pt x="966" y="288"/>
                  </a:lnTo>
                  <a:lnTo>
                    <a:pt x="938" y="250"/>
                  </a:lnTo>
                  <a:lnTo>
                    <a:pt x="906" y="214"/>
                  </a:lnTo>
                  <a:lnTo>
                    <a:pt x="870" y="184"/>
                  </a:lnTo>
                  <a:lnTo>
                    <a:pt x="834" y="156"/>
                  </a:lnTo>
                  <a:lnTo>
                    <a:pt x="794" y="130"/>
                  </a:lnTo>
                  <a:lnTo>
                    <a:pt x="750" y="110"/>
                  </a:lnTo>
                  <a:lnTo>
                    <a:pt x="706" y="94"/>
                  </a:lnTo>
                  <a:lnTo>
                    <a:pt x="682" y="86"/>
                  </a:lnTo>
                  <a:lnTo>
                    <a:pt x="658" y="82"/>
                  </a:lnTo>
                  <a:lnTo>
                    <a:pt x="634" y="78"/>
                  </a:lnTo>
                  <a:lnTo>
                    <a:pt x="610" y="74"/>
                  </a:lnTo>
                  <a:lnTo>
                    <a:pt x="586" y="72"/>
                  </a:lnTo>
                  <a:lnTo>
                    <a:pt x="56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S PGothic" panose="020B0600070205080204" pitchFamily="34" charset="-128"/>
              </a:endParaRPr>
            </a:p>
          </p:txBody>
        </p:sp>
        <p:sp>
          <p:nvSpPr>
            <p:cNvPr id="69" name="Freeform 8"/>
            <p:cNvSpPr>
              <a:spLocks/>
            </p:cNvSpPr>
            <p:nvPr/>
          </p:nvSpPr>
          <p:spPr bwMode="auto">
            <a:xfrm>
              <a:off x="-3348964" y="3611288"/>
              <a:ext cx="934935" cy="686342"/>
            </a:xfrm>
            <a:custGeom>
              <a:avLst/>
              <a:gdLst>
                <a:gd name="T0" fmla="*/ 388 w 586"/>
                <a:gd name="T1" fmla="*/ 162 h 432"/>
                <a:gd name="T2" fmla="*/ 216 w 586"/>
                <a:gd name="T3" fmla="*/ 0 h 432"/>
                <a:gd name="T4" fmla="*/ 356 w 586"/>
                <a:gd name="T5" fmla="*/ 0 h 432"/>
                <a:gd name="T6" fmla="*/ 586 w 586"/>
                <a:gd name="T7" fmla="*/ 216 h 432"/>
                <a:gd name="T8" fmla="*/ 358 w 586"/>
                <a:gd name="T9" fmla="*/ 432 h 432"/>
                <a:gd name="T10" fmla="*/ 218 w 586"/>
                <a:gd name="T11" fmla="*/ 432 h 432"/>
                <a:gd name="T12" fmla="*/ 388 w 586"/>
                <a:gd name="T13" fmla="*/ 272 h 432"/>
                <a:gd name="T14" fmla="*/ 0 w 586"/>
                <a:gd name="T15" fmla="*/ 272 h 432"/>
                <a:gd name="T16" fmla="*/ 0 w 586"/>
                <a:gd name="T17" fmla="*/ 162 h 432"/>
                <a:gd name="T18" fmla="*/ 388 w 586"/>
                <a:gd name="T19" fmla="*/ 16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432">
                  <a:moveTo>
                    <a:pt x="388" y="162"/>
                  </a:moveTo>
                  <a:lnTo>
                    <a:pt x="216" y="0"/>
                  </a:lnTo>
                  <a:lnTo>
                    <a:pt x="356" y="0"/>
                  </a:lnTo>
                  <a:lnTo>
                    <a:pt x="586" y="216"/>
                  </a:lnTo>
                  <a:lnTo>
                    <a:pt x="358" y="432"/>
                  </a:lnTo>
                  <a:lnTo>
                    <a:pt x="218" y="432"/>
                  </a:lnTo>
                  <a:lnTo>
                    <a:pt x="388" y="272"/>
                  </a:lnTo>
                  <a:lnTo>
                    <a:pt x="0" y="272"/>
                  </a:lnTo>
                  <a:lnTo>
                    <a:pt x="0" y="162"/>
                  </a:lnTo>
                  <a:lnTo>
                    <a:pt x="388"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S PGothic" panose="020B0600070205080204" pitchFamily="34" charset="-128"/>
              </a:endParaRPr>
            </a:p>
          </p:txBody>
        </p:sp>
      </p:grpSp>
      <p:pic>
        <p:nvPicPr>
          <p:cNvPr id="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18752" y="2451649"/>
            <a:ext cx="3275997" cy="441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4661231" y="1339078"/>
            <a:ext cx="2689274" cy="2689274"/>
          </a:xfrm>
          <a:prstGeom prst="rect">
            <a:avLst/>
          </a:prstGeom>
          <a:solidFill>
            <a:schemeClr val="accent2"/>
          </a:solidFill>
          <a:ln w="9525" cap="flat" cmpd="sng" algn="ctr">
            <a:noFill/>
            <a:prstDash val="solid"/>
            <a:headEnd type="none" w="med" len="med"/>
            <a:tailEnd type="none" w="med" len="med"/>
          </a:ln>
          <a:effectLst/>
        </p:spPr>
        <p:txBody>
          <a:bodyPr lIns="179285" tIns="143428" rIns="179285" bIns="143428"/>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882"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21"/>
          <p:cNvSpPr/>
          <p:nvPr/>
        </p:nvSpPr>
        <p:spPr bwMode="auto">
          <a:xfrm>
            <a:off x="1900959" y="4076030"/>
            <a:ext cx="2690830" cy="2689274"/>
          </a:xfrm>
          <a:prstGeom prst="rect">
            <a:avLst/>
          </a:prstGeom>
          <a:solidFill>
            <a:srgbClr val="FF8C00"/>
          </a:solidFill>
          <a:ln w="9525" cap="flat" cmpd="sng" algn="ctr">
            <a:noFill/>
            <a:prstDash val="solid"/>
            <a:headEnd type="none" w="med" len="med"/>
            <a:tailEnd type="none" w="med" len="med"/>
          </a:ln>
          <a:effectLst/>
        </p:spPr>
        <p:txBody>
          <a:bodyPr lIns="179285" tIns="143428" rIns="179285" bIns="143428"/>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07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22"/>
          <p:cNvSpPr/>
          <p:nvPr/>
        </p:nvSpPr>
        <p:spPr bwMode="auto">
          <a:xfrm>
            <a:off x="4661231" y="4076030"/>
            <a:ext cx="2689274" cy="2689274"/>
          </a:xfrm>
          <a:prstGeom prst="rect">
            <a:avLst/>
          </a:prstGeom>
          <a:solidFill>
            <a:srgbClr val="DC3C00"/>
          </a:solidFill>
          <a:ln w="9525" cap="flat" cmpd="sng" algn="ctr">
            <a:noFill/>
            <a:prstDash val="solid"/>
            <a:headEnd type="none" w="med" len="med"/>
            <a:tailEnd type="none" w="med" len="med"/>
          </a:ln>
          <a:effectLst/>
        </p:spPr>
        <p:txBody>
          <a:bodyPr lIns="179285" tIns="143428" rIns="179285" bIns="143428"/>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882"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TextBox 23"/>
          <p:cNvSpPr txBox="1"/>
          <p:nvPr/>
        </p:nvSpPr>
        <p:spPr>
          <a:xfrm>
            <a:off x="4661231" y="1515052"/>
            <a:ext cx="2689274" cy="574621"/>
          </a:xfrm>
          <a:prstGeom prst="rect">
            <a:avLst/>
          </a:prstGeom>
          <a:noFill/>
        </p:spPr>
        <p:txBody>
          <a:bodyPr lIns="179285" tIns="143428" rIns="179285" bIns="143428"/>
          <a:lstStyle/>
          <a:p>
            <a:pPr marL="0" marR="0" lvl="0" indent="0" defTabSz="914314" eaLnBrk="1" fontAlgn="auto" latinLnBrk="0" hangingPunct="1">
              <a:lnSpc>
                <a:spcPct val="90000"/>
              </a:lnSpc>
              <a:spcBef>
                <a:spcPts val="0"/>
              </a:spcBef>
              <a:spcAft>
                <a:spcPts val="0"/>
              </a:spcAft>
              <a:buClrTx/>
              <a:buSzTx/>
              <a:buFontTx/>
              <a:buNone/>
              <a:tabLst/>
              <a:defRPr/>
            </a:pPr>
            <a:r>
              <a:rPr kumimoji="0" lang="en-US" sz="2745" b="1" i="0" u="none" strike="noStrike" kern="0" cap="none" spc="-29" normalizeH="0" baseline="0" noProof="0" dirty="0">
                <a:ln>
                  <a:noFill/>
                </a:ln>
                <a:gradFill>
                  <a:gsLst>
                    <a:gs pos="77483">
                      <a:srgbClr val="FFFFFF"/>
                    </a:gs>
                    <a:gs pos="62252">
                      <a:srgbClr val="FFFFFF"/>
                    </a:gs>
                  </a:gsLst>
                  <a:lin ang="5400000" scaled="0"/>
                </a:gradFill>
                <a:effectLst/>
                <a:uLnTx/>
                <a:uFillTx/>
                <a:latin typeface="Segoe UI Light"/>
                <a:ea typeface="MS PGothic" panose="020B0600070205080204" pitchFamily="34" charset="-128"/>
              </a:rPr>
              <a:t>Power Pivot</a:t>
            </a:r>
          </a:p>
        </p:txBody>
      </p:sp>
      <p:sp>
        <p:nvSpPr>
          <p:cNvPr id="25" name="TextBox 24"/>
          <p:cNvSpPr txBox="1"/>
          <p:nvPr/>
        </p:nvSpPr>
        <p:spPr>
          <a:xfrm>
            <a:off x="1981162" y="4211816"/>
            <a:ext cx="2689274" cy="574621"/>
          </a:xfrm>
          <a:prstGeom prst="rect">
            <a:avLst/>
          </a:prstGeom>
          <a:noFill/>
        </p:spPr>
        <p:txBody>
          <a:bodyPr lIns="179285" tIns="143428" rIns="179285" bIns="143428"/>
          <a:lstStyle/>
          <a:p>
            <a:pPr marL="0" marR="0" lvl="0" indent="0" defTabSz="914314" eaLnBrk="1" fontAlgn="auto" latinLnBrk="0" hangingPunct="1">
              <a:lnSpc>
                <a:spcPct val="90000"/>
              </a:lnSpc>
              <a:spcBef>
                <a:spcPts val="0"/>
              </a:spcBef>
              <a:spcAft>
                <a:spcPts val="0"/>
              </a:spcAft>
              <a:buClrTx/>
              <a:buSzTx/>
              <a:buFontTx/>
              <a:buNone/>
              <a:tabLst/>
              <a:defRPr/>
            </a:pPr>
            <a:r>
              <a:rPr kumimoji="0" lang="en-US" sz="2745" b="1" i="0" u="none" strike="noStrike" kern="0" cap="none" spc="-29" normalizeH="0" baseline="0" noProof="0" dirty="0">
                <a:ln>
                  <a:noFill/>
                </a:ln>
                <a:gradFill>
                  <a:gsLst>
                    <a:gs pos="77483">
                      <a:srgbClr val="FFFFFF"/>
                    </a:gs>
                    <a:gs pos="62252">
                      <a:srgbClr val="FFFFFF"/>
                    </a:gs>
                  </a:gsLst>
                  <a:lin ang="5400000" scaled="0"/>
                </a:gradFill>
                <a:effectLst/>
                <a:uLnTx/>
                <a:uFillTx/>
                <a:latin typeface="Segoe UI Light"/>
                <a:ea typeface="MS PGothic" panose="020B0600070205080204" pitchFamily="34" charset="-128"/>
              </a:rPr>
              <a:t>Power View</a:t>
            </a:r>
          </a:p>
        </p:txBody>
      </p:sp>
      <p:sp>
        <p:nvSpPr>
          <p:cNvPr id="26" name="TextBox 25"/>
          <p:cNvSpPr txBox="1"/>
          <p:nvPr/>
        </p:nvSpPr>
        <p:spPr>
          <a:xfrm>
            <a:off x="4590625" y="4211816"/>
            <a:ext cx="2689274" cy="574621"/>
          </a:xfrm>
          <a:prstGeom prst="rect">
            <a:avLst/>
          </a:prstGeom>
          <a:noFill/>
        </p:spPr>
        <p:txBody>
          <a:bodyPr lIns="179285" tIns="143428" rIns="179285" bIns="143428"/>
          <a:lstStyle/>
          <a:p>
            <a:pPr marL="0" marR="0" lvl="0" indent="0" defTabSz="914314" eaLnBrk="1" fontAlgn="auto" latinLnBrk="0" hangingPunct="1">
              <a:lnSpc>
                <a:spcPct val="90000"/>
              </a:lnSpc>
              <a:spcBef>
                <a:spcPts val="0"/>
              </a:spcBef>
              <a:spcAft>
                <a:spcPts val="0"/>
              </a:spcAft>
              <a:buClrTx/>
              <a:buSzTx/>
              <a:buFontTx/>
              <a:buNone/>
              <a:tabLst/>
              <a:defRPr/>
            </a:pPr>
            <a:r>
              <a:rPr kumimoji="0" lang="en-US" sz="2745" b="1" i="0" u="none" strike="noStrike" kern="0" cap="none" spc="-29" normalizeH="0" baseline="0" noProof="0" dirty="0">
                <a:ln>
                  <a:noFill/>
                </a:ln>
                <a:gradFill>
                  <a:gsLst>
                    <a:gs pos="77483">
                      <a:srgbClr val="FFFFFF"/>
                    </a:gs>
                    <a:gs pos="62252">
                      <a:srgbClr val="FFFFFF"/>
                    </a:gs>
                  </a:gsLst>
                  <a:lin ang="5400000" scaled="0"/>
                </a:gradFill>
                <a:effectLst/>
                <a:uLnTx/>
                <a:uFillTx/>
                <a:latin typeface="Segoe UI Light"/>
                <a:ea typeface="MS PGothic" panose="020B0600070205080204" pitchFamily="34" charset="-128"/>
              </a:rPr>
              <a:t>Power Map</a:t>
            </a:r>
          </a:p>
        </p:txBody>
      </p:sp>
      <p:sp>
        <p:nvSpPr>
          <p:cNvPr id="2" name="Rectangle 1"/>
          <p:cNvSpPr/>
          <p:nvPr/>
        </p:nvSpPr>
        <p:spPr>
          <a:xfrm>
            <a:off x="1981163" y="2200849"/>
            <a:ext cx="2547009" cy="1438855"/>
          </a:xfrm>
          <a:prstGeom prst="rect">
            <a:avLst/>
          </a:prstGeom>
        </p:spPr>
        <p:txBody>
          <a:bodyPr wrap="square">
            <a:spAutoFit/>
          </a:bodyPr>
          <a:lstStyle/>
          <a:p>
            <a:pPr marL="0" marR="0" lvl="0" indent="0" defTabSz="914367" eaLnBrk="1" fontAlgn="auto" latinLnBrk="0" hangingPunct="1">
              <a:lnSpc>
                <a:spcPts val="1515"/>
              </a:lnSpc>
              <a:spcBef>
                <a:spcPts val="0"/>
              </a:spcBef>
              <a:spcAft>
                <a:spcPts val="784"/>
              </a:spcAft>
              <a:buClrTx/>
              <a:buSzTx/>
              <a:buFontTx/>
              <a:buNone/>
              <a:tabLst/>
              <a:defRPr/>
            </a:pPr>
            <a:r>
              <a:rPr kumimoji="0" lang="ru-RU" sz="1765" b="0" i="0" u="none" strike="noStrike" kern="0" cap="none" spc="0" normalizeH="0" baseline="0" noProof="0" dirty="0">
                <a:ln>
                  <a:noFill/>
                </a:ln>
                <a:solidFill>
                  <a:srgbClr val="FFFFFF"/>
                </a:solidFill>
                <a:effectLst/>
                <a:uLnTx/>
                <a:uFillTx/>
                <a:latin typeface="Segoe UI Light"/>
                <a:ea typeface="Times New Roman" panose="02020603050405020304" pitchFamily="18" charset="0"/>
                <a:cs typeface="Times New Roman" panose="02020603050405020304" pitchFamily="18" charset="0"/>
              </a:rPr>
              <a:t>позволяет обращаться к различным</a:t>
            </a:r>
            <a:r>
              <a:rPr kumimoji="0" lang="en-US" sz="1765" b="0" i="0" u="none" strike="noStrike" kern="0" cap="none" spc="0" normalizeH="0" baseline="0" noProof="0" dirty="0">
                <a:ln>
                  <a:noFill/>
                </a:ln>
                <a:solidFill>
                  <a:srgbClr val="FFFFFF"/>
                </a:solidFill>
                <a:effectLst/>
                <a:uLnTx/>
                <a:uFillTx/>
                <a:latin typeface="Segoe UI Light"/>
                <a:ea typeface="Times New Roman" panose="02020603050405020304" pitchFamily="18" charset="0"/>
                <a:cs typeface="Times New Roman" panose="02020603050405020304" pitchFamily="18" charset="0"/>
              </a:rPr>
              <a:t> </a:t>
            </a:r>
            <a:r>
              <a:rPr kumimoji="0" lang="ru-RU" sz="1765" b="0" i="0" u="none" strike="noStrike" kern="0" cap="none" spc="0" normalizeH="0" baseline="0" noProof="0" dirty="0">
                <a:ln>
                  <a:noFill/>
                </a:ln>
                <a:solidFill>
                  <a:srgbClr val="FFFFFF"/>
                </a:solidFill>
                <a:effectLst/>
                <a:uLnTx/>
                <a:uFillTx/>
                <a:latin typeface="Segoe UI Light"/>
                <a:ea typeface="Times New Roman" panose="02020603050405020304" pitchFamily="18" charset="0"/>
                <a:cs typeface="Times New Roman" panose="02020603050405020304" pitchFamily="18" charset="0"/>
              </a:rPr>
              <a:t>источникам данных -  обеспечивает очистку, подготовку и загрузку информации в модель данных.</a:t>
            </a:r>
            <a:endParaRPr kumimoji="0" lang="ru-RU" sz="1961" b="0" i="0" u="none" strike="noStrike" kern="0" cap="none" spc="0" normalizeH="0" baseline="0" noProof="0" dirty="0">
              <a:ln>
                <a:noFill/>
              </a:ln>
              <a:solidFill>
                <a:srgbClr val="FFFFFF"/>
              </a:solidFill>
              <a:effectLst/>
              <a:uLnTx/>
              <a:uFillTx/>
              <a:latin typeface="Segoe UI Light"/>
              <a:ea typeface="Times New Roman" panose="02020603050405020304" pitchFamily="18" charset="0"/>
              <a:cs typeface="Times New Roman" panose="02020603050405020304" pitchFamily="18" charset="0"/>
            </a:endParaRPr>
          </a:p>
        </p:txBody>
      </p:sp>
      <p:sp>
        <p:nvSpPr>
          <p:cNvPr id="28" name="Freeform 27"/>
          <p:cNvSpPr/>
          <p:nvPr>
            <p:custDataLst>
              <p:tags r:id="rId1"/>
            </p:custDataLst>
          </p:nvPr>
        </p:nvSpPr>
        <p:spPr bwMode="auto">
          <a:xfrm>
            <a:off x="4157169" y="6207902"/>
            <a:ext cx="312894" cy="309109"/>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anchor="ctr"/>
          <a:lstStyle/>
          <a:p>
            <a:pPr marL="0" marR="0" lvl="0" indent="0" algn="ctr" defTabSz="932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ndParaRPr>
          </a:p>
        </p:txBody>
      </p:sp>
      <p:sp>
        <p:nvSpPr>
          <p:cNvPr id="29" name="Rectangle 28"/>
          <p:cNvSpPr/>
          <p:nvPr/>
        </p:nvSpPr>
        <p:spPr bwMode="auto">
          <a:xfrm>
            <a:off x="4099060" y="6074215"/>
            <a:ext cx="429112" cy="576480"/>
          </a:xfrm>
          <a:prstGeom prst="rect">
            <a:avLst/>
          </a:prstGeom>
          <a:noFill/>
          <a:ln w="25400" cap="flat" cmpd="sng" algn="ctr">
            <a:solidFill>
              <a:srgbClr val="FFFFFF"/>
            </a:solidFill>
            <a:prstDash val="solid"/>
            <a:headEnd type="none" w="med" len="med"/>
            <a:tailEnd type="none" w="med" len="med"/>
          </a:ln>
          <a:effectLst/>
        </p:spPr>
        <p:txBody>
          <a:bodyPr lIns="0" tIns="46630" rIns="0" bIns="46630" anchor="ctr"/>
          <a:lstStyle/>
          <a:p>
            <a:pPr marL="0" marR="0" lvl="0" indent="0" algn="ctr" defTabSz="932293"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ndParaRPr>
          </a:p>
        </p:txBody>
      </p:sp>
      <p:sp>
        <p:nvSpPr>
          <p:cNvPr id="30" name="Freeform 8"/>
          <p:cNvSpPr>
            <a:spLocks noEditPoints="1"/>
          </p:cNvSpPr>
          <p:nvPr/>
        </p:nvSpPr>
        <p:spPr bwMode="black">
          <a:xfrm>
            <a:off x="4015974" y="3405075"/>
            <a:ext cx="512198" cy="514626"/>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gradFill>
                <a:gsLst>
                  <a:gs pos="0">
                    <a:srgbClr val="FFFFFF"/>
                  </a:gs>
                  <a:gs pos="100000">
                    <a:srgbClr val="FFFFFF"/>
                  </a:gs>
                </a:gsLst>
                <a:lin ang="5400000" scaled="0"/>
              </a:gradFill>
              <a:effectLst/>
              <a:uLnTx/>
              <a:uFillTx/>
              <a:latin typeface="Segoe UI"/>
            </a:endParaRPr>
          </a:p>
        </p:txBody>
      </p:sp>
      <p:sp>
        <p:nvSpPr>
          <p:cNvPr id="31" name="Rectangle 24"/>
          <p:cNvSpPr/>
          <p:nvPr/>
        </p:nvSpPr>
        <p:spPr>
          <a:xfrm flipH="1">
            <a:off x="6853540" y="3377451"/>
            <a:ext cx="408064" cy="542250"/>
          </a:xfrm>
          <a:custGeom>
            <a:avLst/>
            <a:gdLst/>
            <a:ahLst/>
            <a:cxnLst/>
            <a:rect l="l" t="t" r="r" b="b"/>
            <a:pathLst>
              <a:path w="1518158" h="2102639">
                <a:moveTo>
                  <a:pt x="664962" y="48"/>
                </a:moveTo>
                <a:cubicBezTo>
                  <a:pt x="990735" y="4734"/>
                  <a:pt x="1250103" y="195355"/>
                  <a:pt x="1311820" y="389100"/>
                </a:cubicBezTo>
                <a:cubicBezTo>
                  <a:pt x="1373537" y="582844"/>
                  <a:pt x="1310258" y="419568"/>
                  <a:pt x="1400880" y="656280"/>
                </a:cubicBezTo>
                <a:cubicBezTo>
                  <a:pt x="1411818" y="757059"/>
                  <a:pt x="1339163" y="742996"/>
                  <a:pt x="1358694" y="815651"/>
                </a:cubicBezTo>
                <a:cubicBezTo>
                  <a:pt x="1378225" y="888305"/>
                  <a:pt x="1514158" y="1033614"/>
                  <a:pt x="1518064" y="1092206"/>
                </a:cubicBezTo>
                <a:cubicBezTo>
                  <a:pt x="1521971" y="1150798"/>
                  <a:pt x="1404005" y="1135955"/>
                  <a:pt x="1382130" y="1167204"/>
                </a:cubicBezTo>
                <a:cubicBezTo>
                  <a:pt x="1360256" y="1198453"/>
                  <a:pt x="1390724" y="1255483"/>
                  <a:pt x="1386818" y="1279701"/>
                </a:cubicBezTo>
                <a:cubicBezTo>
                  <a:pt x="1382912" y="1303919"/>
                  <a:pt x="1361038" y="1303137"/>
                  <a:pt x="1358694" y="1312512"/>
                </a:cubicBezTo>
                <a:cubicBezTo>
                  <a:pt x="1356350" y="1321887"/>
                  <a:pt x="1382912" y="1320325"/>
                  <a:pt x="1372756" y="1335949"/>
                </a:cubicBezTo>
                <a:cubicBezTo>
                  <a:pt x="1362600" y="1351574"/>
                  <a:pt x="1313382" y="1359387"/>
                  <a:pt x="1297758" y="1406260"/>
                </a:cubicBezTo>
                <a:cubicBezTo>
                  <a:pt x="1282134" y="1453134"/>
                  <a:pt x="1409474" y="1567974"/>
                  <a:pt x="1279008" y="1617192"/>
                </a:cubicBezTo>
                <a:cubicBezTo>
                  <a:pt x="1148544" y="1666410"/>
                  <a:pt x="978235" y="1565631"/>
                  <a:pt x="936830" y="1645316"/>
                </a:cubicBezTo>
                <a:cubicBezTo>
                  <a:pt x="895425" y="1725002"/>
                  <a:pt x="843864" y="1864060"/>
                  <a:pt x="1030577" y="2095304"/>
                </a:cubicBezTo>
                <a:cubicBezTo>
                  <a:pt x="762616" y="2092179"/>
                  <a:pt x="244660" y="2113272"/>
                  <a:pt x="18105" y="2095304"/>
                </a:cubicBezTo>
                <a:cubicBezTo>
                  <a:pt x="72790" y="1927340"/>
                  <a:pt x="250130" y="1765625"/>
                  <a:pt x="247786" y="1537506"/>
                </a:cubicBezTo>
                <a:cubicBezTo>
                  <a:pt x="245442" y="1309387"/>
                  <a:pt x="51697" y="1118768"/>
                  <a:pt x="4042" y="726591"/>
                </a:cubicBezTo>
                <a:cubicBezTo>
                  <a:pt x="-20283" y="526408"/>
                  <a:pt x="67548" y="340065"/>
                  <a:pt x="203379" y="206900"/>
                </a:cubicBezTo>
                <a:lnTo>
                  <a:pt x="203379" y="206708"/>
                </a:lnTo>
                <a:lnTo>
                  <a:pt x="203605" y="206708"/>
                </a:lnTo>
                <a:cubicBezTo>
                  <a:pt x="332512" y="77755"/>
                  <a:pt x="505564" y="-2246"/>
                  <a:pt x="664962" y="48"/>
                </a:cubicBezTo>
                <a:close/>
              </a:path>
            </a:pathLst>
          </a:custGeom>
          <a:solidFill>
            <a:srgbClr val="FFFFFF"/>
          </a:solidFill>
          <a:ln w="10795" cap="flat" cmpd="sng" algn="ctr">
            <a:noFill/>
            <a:prstDash val="solid"/>
          </a:ln>
          <a:effectLst/>
        </p:spPr>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89635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9" name="icon BULB"/>
          <p:cNvSpPr>
            <a:spLocks noEditPoints="1"/>
          </p:cNvSpPr>
          <p:nvPr/>
        </p:nvSpPr>
        <p:spPr bwMode="auto">
          <a:xfrm>
            <a:off x="6947220" y="3443546"/>
            <a:ext cx="239224" cy="306636"/>
          </a:xfrm>
          <a:custGeom>
            <a:avLst/>
            <a:gdLst>
              <a:gd name="T0" fmla="*/ 2147483647 w 149"/>
              <a:gd name="T1" fmla="*/ 0 h 241"/>
              <a:gd name="T2" fmla="*/ 2147483647 w 149"/>
              <a:gd name="T3" fmla="*/ 0 h 241"/>
              <a:gd name="T4" fmla="*/ 0 w 149"/>
              <a:gd name="T5" fmla="*/ 2147483647 h 241"/>
              <a:gd name="T6" fmla="*/ 2147483647 w 149"/>
              <a:gd name="T7" fmla="*/ 2147483647 h 241"/>
              <a:gd name="T8" fmla="*/ 2147483647 w 149"/>
              <a:gd name="T9" fmla="*/ 2147483647 h 241"/>
              <a:gd name="T10" fmla="*/ 2147483647 w 149"/>
              <a:gd name="T11" fmla="*/ 2147483647 h 241"/>
              <a:gd name="T12" fmla="*/ 2147483647 w 149"/>
              <a:gd name="T13" fmla="*/ 2147483647 h 241"/>
              <a:gd name="T14" fmla="*/ 2147483647 w 149"/>
              <a:gd name="T15" fmla="*/ 2147483647 h 241"/>
              <a:gd name="T16" fmla="*/ 2147483647 w 149"/>
              <a:gd name="T17" fmla="*/ 2147483647 h 241"/>
              <a:gd name="T18" fmla="*/ 2147483647 w 149"/>
              <a:gd name="T19" fmla="*/ 2147483647 h 241"/>
              <a:gd name="T20" fmla="*/ 2147483647 w 149"/>
              <a:gd name="T21" fmla="*/ 2147483647 h 241"/>
              <a:gd name="T22" fmla="*/ 2147483647 w 149"/>
              <a:gd name="T23" fmla="*/ 2147483647 h 241"/>
              <a:gd name="T24" fmla="*/ 2147483647 w 149"/>
              <a:gd name="T25" fmla="*/ 0 h 241"/>
              <a:gd name="T26" fmla="*/ 2147483647 w 149"/>
              <a:gd name="T27" fmla="*/ 2147483647 h 241"/>
              <a:gd name="T28" fmla="*/ 2147483647 w 149"/>
              <a:gd name="T29" fmla="*/ 2147483647 h 241"/>
              <a:gd name="T30" fmla="*/ 2147483647 w 149"/>
              <a:gd name="T31" fmla="*/ 2147483647 h 241"/>
              <a:gd name="T32" fmla="*/ 2147483647 w 149"/>
              <a:gd name="T33" fmla="*/ 2147483647 h 241"/>
              <a:gd name="T34" fmla="*/ 2147483647 w 149"/>
              <a:gd name="T35" fmla="*/ 2147483647 h 241"/>
              <a:gd name="T36" fmla="*/ 2147483647 w 149"/>
              <a:gd name="T37" fmla="*/ 2147483647 h 241"/>
              <a:gd name="T38" fmla="*/ 2147483647 w 149"/>
              <a:gd name="T39" fmla="*/ 2147483647 h 241"/>
              <a:gd name="T40" fmla="*/ 2147483647 w 149"/>
              <a:gd name="T41" fmla="*/ 2147483647 h 241"/>
              <a:gd name="T42" fmla="*/ 2147483647 w 149"/>
              <a:gd name="T43" fmla="*/ 2147483647 h 241"/>
              <a:gd name="T44" fmla="*/ 2147483647 w 149"/>
              <a:gd name="T45" fmla="*/ 2147483647 h 241"/>
              <a:gd name="T46" fmla="*/ 2147483647 w 149"/>
              <a:gd name="T47" fmla="*/ 2147483647 h 241"/>
              <a:gd name="T48" fmla="*/ 2147483647 w 149"/>
              <a:gd name="T49" fmla="*/ 2147483647 h 241"/>
              <a:gd name="T50" fmla="*/ 2147483647 w 149"/>
              <a:gd name="T51" fmla="*/ 2147483647 h 241"/>
              <a:gd name="T52" fmla="*/ 2147483647 w 149"/>
              <a:gd name="T53" fmla="*/ 2147483647 h 241"/>
              <a:gd name="T54" fmla="*/ 2147483647 w 149"/>
              <a:gd name="T55" fmla="*/ 2147483647 h 241"/>
              <a:gd name="T56" fmla="*/ 2147483647 w 149"/>
              <a:gd name="T57" fmla="*/ 2147483647 h 241"/>
              <a:gd name="T58" fmla="*/ 2147483647 w 149"/>
              <a:gd name="T59" fmla="*/ 2147483647 h 241"/>
              <a:gd name="T60" fmla="*/ 2147483647 w 149"/>
              <a:gd name="T61" fmla="*/ 2147483647 h 241"/>
              <a:gd name="T62" fmla="*/ 2147483647 w 149"/>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9" h="241">
                <a:moveTo>
                  <a:pt x="74" y="0"/>
                </a:moveTo>
                <a:cubicBezTo>
                  <a:pt x="74" y="0"/>
                  <a:pt x="74" y="0"/>
                  <a:pt x="74" y="0"/>
                </a:cubicBezTo>
                <a:cubicBezTo>
                  <a:pt x="33" y="0"/>
                  <a:pt x="0" y="31"/>
                  <a:pt x="0" y="70"/>
                </a:cubicBezTo>
                <a:cubicBezTo>
                  <a:pt x="0" y="92"/>
                  <a:pt x="18" y="107"/>
                  <a:pt x="27" y="127"/>
                </a:cubicBezTo>
                <a:cubicBezTo>
                  <a:pt x="30" y="132"/>
                  <a:pt x="31" y="136"/>
                  <a:pt x="33" y="140"/>
                </a:cubicBezTo>
                <a:cubicBezTo>
                  <a:pt x="34" y="146"/>
                  <a:pt x="34" y="150"/>
                  <a:pt x="35" y="154"/>
                </a:cubicBezTo>
                <a:cubicBezTo>
                  <a:pt x="36" y="162"/>
                  <a:pt x="38" y="170"/>
                  <a:pt x="44" y="176"/>
                </a:cubicBezTo>
                <a:cubicBezTo>
                  <a:pt x="107" y="176"/>
                  <a:pt x="107" y="176"/>
                  <a:pt x="107" y="176"/>
                </a:cubicBezTo>
                <a:cubicBezTo>
                  <a:pt x="114" y="170"/>
                  <a:pt x="115" y="162"/>
                  <a:pt x="115" y="154"/>
                </a:cubicBezTo>
                <a:cubicBezTo>
                  <a:pt x="117" y="146"/>
                  <a:pt x="118" y="138"/>
                  <a:pt x="124" y="127"/>
                </a:cubicBezTo>
                <a:cubicBezTo>
                  <a:pt x="127" y="119"/>
                  <a:pt x="132" y="112"/>
                  <a:pt x="137" y="105"/>
                </a:cubicBezTo>
                <a:cubicBezTo>
                  <a:pt x="143" y="94"/>
                  <a:pt x="149" y="83"/>
                  <a:pt x="149" y="70"/>
                </a:cubicBezTo>
                <a:cubicBezTo>
                  <a:pt x="149" y="31"/>
                  <a:pt x="115" y="0"/>
                  <a:pt x="74" y="0"/>
                </a:cubicBezTo>
                <a:moveTo>
                  <a:pt x="58" y="234"/>
                </a:moveTo>
                <a:cubicBezTo>
                  <a:pt x="58" y="234"/>
                  <a:pt x="59" y="241"/>
                  <a:pt x="67" y="241"/>
                </a:cubicBezTo>
                <a:cubicBezTo>
                  <a:pt x="86" y="241"/>
                  <a:pt x="86" y="241"/>
                  <a:pt x="86" y="241"/>
                </a:cubicBezTo>
                <a:cubicBezTo>
                  <a:pt x="93" y="241"/>
                  <a:pt x="94" y="234"/>
                  <a:pt x="94" y="234"/>
                </a:cubicBezTo>
                <a:lnTo>
                  <a:pt x="58" y="234"/>
                </a:lnTo>
                <a:close/>
                <a:moveTo>
                  <a:pt x="97" y="209"/>
                </a:moveTo>
                <a:cubicBezTo>
                  <a:pt x="55" y="209"/>
                  <a:pt x="55" y="209"/>
                  <a:pt x="55" y="209"/>
                </a:cubicBezTo>
                <a:cubicBezTo>
                  <a:pt x="50" y="209"/>
                  <a:pt x="45" y="213"/>
                  <a:pt x="45" y="217"/>
                </a:cubicBezTo>
                <a:cubicBezTo>
                  <a:pt x="45" y="223"/>
                  <a:pt x="50" y="226"/>
                  <a:pt x="56" y="226"/>
                </a:cubicBezTo>
                <a:cubicBezTo>
                  <a:pt x="97" y="226"/>
                  <a:pt x="97" y="226"/>
                  <a:pt x="97" y="226"/>
                </a:cubicBezTo>
                <a:cubicBezTo>
                  <a:pt x="103" y="226"/>
                  <a:pt x="107" y="223"/>
                  <a:pt x="107" y="217"/>
                </a:cubicBezTo>
                <a:cubicBezTo>
                  <a:pt x="107" y="213"/>
                  <a:pt x="103" y="209"/>
                  <a:pt x="97" y="209"/>
                </a:cubicBezTo>
                <a:moveTo>
                  <a:pt x="99" y="184"/>
                </a:moveTo>
                <a:cubicBezTo>
                  <a:pt x="52" y="184"/>
                  <a:pt x="52" y="184"/>
                  <a:pt x="52" y="184"/>
                </a:cubicBezTo>
                <a:cubicBezTo>
                  <a:pt x="47" y="184"/>
                  <a:pt x="43" y="187"/>
                  <a:pt x="43" y="192"/>
                </a:cubicBezTo>
                <a:cubicBezTo>
                  <a:pt x="43" y="197"/>
                  <a:pt x="47" y="201"/>
                  <a:pt x="53" y="201"/>
                </a:cubicBezTo>
                <a:cubicBezTo>
                  <a:pt x="99" y="201"/>
                  <a:pt x="99" y="201"/>
                  <a:pt x="99" y="201"/>
                </a:cubicBezTo>
                <a:cubicBezTo>
                  <a:pt x="105" y="201"/>
                  <a:pt x="110" y="197"/>
                  <a:pt x="110" y="192"/>
                </a:cubicBezTo>
                <a:cubicBezTo>
                  <a:pt x="110" y="187"/>
                  <a:pt x="105" y="184"/>
                  <a:pt x="99" y="184"/>
                </a:cubicBezTo>
              </a:path>
            </a:pathLst>
          </a:custGeom>
          <a:solidFill>
            <a:schemeClr val="accent2"/>
          </a:solidFill>
          <a:ln>
            <a:noFill/>
          </a:ln>
          <a:extLst/>
        </p:spPr>
        <p:txBody>
          <a:bodyPr/>
          <a:lstStyle/>
          <a:p>
            <a:pPr marL="0" marR="0" lvl="0" indent="0" defTabSz="913505"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S PGothic" panose="020B0600070205080204" pitchFamily="34" charset="-128"/>
            </a:endParaRPr>
          </a:p>
        </p:txBody>
      </p:sp>
      <p:sp>
        <p:nvSpPr>
          <p:cNvPr id="32" name="Freeform 9"/>
          <p:cNvSpPr>
            <a:spLocks noEditPoints="1"/>
          </p:cNvSpPr>
          <p:nvPr/>
        </p:nvSpPr>
        <p:spPr bwMode="auto">
          <a:xfrm>
            <a:off x="6706791" y="6118617"/>
            <a:ext cx="554816" cy="563176"/>
          </a:xfrm>
          <a:custGeom>
            <a:avLst/>
            <a:gdLst>
              <a:gd name="T0" fmla="*/ 159 w 181"/>
              <a:gd name="T1" fmla="*/ 78 h 181"/>
              <a:gd name="T2" fmla="*/ 161 w 181"/>
              <a:gd name="T3" fmla="*/ 83 h 181"/>
              <a:gd name="T4" fmla="*/ 107 w 181"/>
              <a:gd name="T5" fmla="*/ 73 h 181"/>
              <a:gd name="T6" fmla="*/ 110 w 181"/>
              <a:gd name="T7" fmla="*/ 71 h 181"/>
              <a:gd name="T8" fmla="*/ 123 w 181"/>
              <a:gd name="T9" fmla="*/ 70 h 181"/>
              <a:gd name="T10" fmla="*/ 127 w 181"/>
              <a:gd name="T11" fmla="*/ 78 h 181"/>
              <a:gd name="T12" fmla="*/ 136 w 181"/>
              <a:gd name="T13" fmla="*/ 83 h 181"/>
              <a:gd name="T14" fmla="*/ 141 w 181"/>
              <a:gd name="T15" fmla="*/ 75 h 181"/>
              <a:gd name="T16" fmla="*/ 89 w 181"/>
              <a:gd name="T17" fmla="*/ 70 h 181"/>
              <a:gd name="T18" fmla="*/ 62 w 181"/>
              <a:gd name="T19" fmla="*/ 64 h 181"/>
              <a:gd name="T20" fmla="*/ 78 w 181"/>
              <a:gd name="T21" fmla="*/ 99 h 181"/>
              <a:gd name="T22" fmla="*/ 83 w 181"/>
              <a:gd name="T23" fmla="*/ 124 h 181"/>
              <a:gd name="T24" fmla="*/ 81 w 181"/>
              <a:gd name="T25" fmla="*/ 160 h 181"/>
              <a:gd name="T26" fmla="*/ 29 w 181"/>
              <a:gd name="T27" fmla="*/ 134 h 181"/>
              <a:gd name="T28" fmla="*/ 16 w 181"/>
              <a:gd name="T29" fmla="*/ 111 h 181"/>
              <a:gd name="T30" fmla="*/ 0 w 181"/>
              <a:gd name="T31" fmla="*/ 80 h 181"/>
              <a:gd name="T32" fmla="*/ 15 w 181"/>
              <a:gd name="T33" fmla="*/ 58 h 181"/>
              <a:gd name="T34" fmla="*/ 20 w 181"/>
              <a:gd name="T35" fmla="*/ 28 h 181"/>
              <a:gd name="T36" fmla="*/ 25 w 181"/>
              <a:gd name="T37" fmla="*/ 41 h 181"/>
              <a:gd name="T38" fmla="*/ 31 w 181"/>
              <a:gd name="T39" fmla="*/ 30 h 181"/>
              <a:gd name="T40" fmla="*/ 32 w 181"/>
              <a:gd name="T41" fmla="*/ 20 h 181"/>
              <a:gd name="T42" fmla="*/ 81 w 181"/>
              <a:gd name="T43" fmla="*/ 0 h 181"/>
              <a:gd name="T44" fmla="*/ 107 w 181"/>
              <a:gd name="T45" fmla="*/ 20 h 181"/>
              <a:gd name="T46" fmla="*/ 79 w 181"/>
              <a:gd name="T47" fmla="*/ 23 h 181"/>
              <a:gd name="T48" fmla="*/ 81 w 181"/>
              <a:gd name="T49" fmla="*/ 27 h 181"/>
              <a:gd name="T50" fmla="*/ 87 w 181"/>
              <a:gd name="T51" fmla="*/ 31 h 181"/>
              <a:gd name="T52" fmla="*/ 87 w 181"/>
              <a:gd name="T53" fmla="*/ 24 h 181"/>
              <a:gd name="T54" fmla="*/ 94 w 181"/>
              <a:gd name="T55" fmla="*/ 20 h 181"/>
              <a:gd name="T56" fmla="*/ 93 w 181"/>
              <a:gd name="T57" fmla="*/ 23 h 181"/>
              <a:gd name="T58" fmla="*/ 99 w 181"/>
              <a:gd name="T59" fmla="*/ 25 h 181"/>
              <a:gd name="T60" fmla="*/ 96 w 181"/>
              <a:gd name="T61" fmla="*/ 29 h 181"/>
              <a:gd name="T62" fmla="*/ 96 w 181"/>
              <a:gd name="T63" fmla="*/ 32 h 181"/>
              <a:gd name="T64" fmla="*/ 90 w 181"/>
              <a:gd name="T65" fmla="*/ 36 h 181"/>
              <a:gd name="T66" fmla="*/ 79 w 181"/>
              <a:gd name="T67" fmla="*/ 34 h 181"/>
              <a:gd name="T68" fmla="*/ 76 w 181"/>
              <a:gd name="T69" fmla="*/ 37 h 181"/>
              <a:gd name="T70" fmla="*/ 66 w 181"/>
              <a:gd name="T71" fmla="*/ 46 h 181"/>
              <a:gd name="T72" fmla="*/ 60 w 181"/>
              <a:gd name="T73" fmla="*/ 51 h 181"/>
              <a:gd name="T74" fmla="*/ 71 w 181"/>
              <a:gd name="T75" fmla="*/ 52 h 181"/>
              <a:gd name="T76" fmla="*/ 87 w 181"/>
              <a:gd name="T77" fmla="*/ 57 h 181"/>
              <a:gd name="T78" fmla="*/ 82 w 181"/>
              <a:gd name="T79" fmla="*/ 48 h 181"/>
              <a:gd name="T80" fmla="*/ 92 w 181"/>
              <a:gd name="T81" fmla="*/ 51 h 181"/>
              <a:gd name="T82" fmla="*/ 95 w 181"/>
              <a:gd name="T83" fmla="*/ 56 h 181"/>
              <a:gd name="T84" fmla="*/ 99 w 181"/>
              <a:gd name="T85" fmla="*/ 55 h 181"/>
              <a:gd name="T86" fmla="*/ 110 w 181"/>
              <a:gd name="T87" fmla="*/ 62 h 181"/>
              <a:gd name="T88" fmla="*/ 106 w 181"/>
              <a:gd name="T89" fmla="*/ 69 h 181"/>
              <a:gd name="T90" fmla="*/ 60 w 181"/>
              <a:gd name="T91" fmla="*/ 30 h 181"/>
              <a:gd name="T92" fmla="*/ 66 w 181"/>
              <a:gd name="T93" fmla="*/ 26 h 181"/>
              <a:gd name="T94" fmla="*/ 70 w 181"/>
              <a:gd name="T95" fmla="*/ 29 h 181"/>
              <a:gd name="T96" fmla="*/ 64 w 181"/>
              <a:gd name="T97" fmla="*/ 27 h 181"/>
              <a:gd name="T98" fmla="*/ 136 w 181"/>
              <a:gd name="T99" fmla="*/ 181 h 181"/>
              <a:gd name="T100" fmla="*/ 165 w 181"/>
              <a:gd name="T101" fmla="*/ 124 h 181"/>
              <a:gd name="T102" fmla="*/ 110 w 181"/>
              <a:gd name="T103" fmla="*/ 13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1" h="181">
                <a:moveTo>
                  <a:pt x="160" y="89"/>
                </a:moveTo>
                <a:cubicBezTo>
                  <a:pt x="158" y="87"/>
                  <a:pt x="155" y="86"/>
                  <a:pt x="152" y="85"/>
                </a:cubicBezTo>
                <a:cubicBezTo>
                  <a:pt x="154" y="83"/>
                  <a:pt x="157" y="81"/>
                  <a:pt x="158" y="78"/>
                </a:cubicBezTo>
                <a:cubicBezTo>
                  <a:pt x="158" y="78"/>
                  <a:pt x="159" y="78"/>
                  <a:pt x="159" y="78"/>
                </a:cubicBezTo>
                <a:cubicBezTo>
                  <a:pt x="160" y="78"/>
                  <a:pt x="160" y="78"/>
                  <a:pt x="160" y="79"/>
                </a:cubicBezTo>
                <a:cubicBezTo>
                  <a:pt x="160" y="79"/>
                  <a:pt x="160" y="80"/>
                  <a:pt x="160" y="81"/>
                </a:cubicBezTo>
                <a:cubicBezTo>
                  <a:pt x="160" y="81"/>
                  <a:pt x="160" y="81"/>
                  <a:pt x="161" y="82"/>
                </a:cubicBezTo>
                <a:cubicBezTo>
                  <a:pt x="161" y="82"/>
                  <a:pt x="161" y="82"/>
                  <a:pt x="161" y="83"/>
                </a:cubicBezTo>
                <a:cubicBezTo>
                  <a:pt x="161" y="85"/>
                  <a:pt x="161" y="87"/>
                  <a:pt x="160" y="89"/>
                </a:cubicBezTo>
                <a:close/>
                <a:moveTo>
                  <a:pt x="108" y="71"/>
                </a:moveTo>
                <a:cubicBezTo>
                  <a:pt x="107" y="71"/>
                  <a:pt x="107" y="71"/>
                  <a:pt x="107" y="72"/>
                </a:cubicBezTo>
                <a:cubicBezTo>
                  <a:pt x="107" y="72"/>
                  <a:pt x="107" y="72"/>
                  <a:pt x="107" y="73"/>
                </a:cubicBezTo>
                <a:cubicBezTo>
                  <a:pt x="109" y="78"/>
                  <a:pt x="111" y="83"/>
                  <a:pt x="113" y="88"/>
                </a:cubicBezTo>
                <a:cubicBezTo>
                  <a:pt x="115" y="87"/>
                  <a:pt x="116" y="86"/>
                  <a:pt x="118" y="86"/>
                </a:cubicBezTo>
                <a:cubicBezTo>
                  <a:pt x="116" y="81"/>
                  <a:pt x="113" y="76"/>
                  <a:pt x="111" y="71"/>
                </a:cubicBezTo>
                <a:cubicBezTo>
                  <a:pt x="110" y="71"/>
                  <a:pt x="110" y="71"/>
                  <a:pt x="110" y="71"/>
                </a:cubicBezTo>
                <a:cubicBezTo>
                  <a:pt x="108" y="71"/>
                  <a:pt x="108" y="71"/>
                  <a:pt x="108" y="71"/>
                </a:cubicBezTo>
                <a:close/>
                <a:moveTo>
                  <a:pt x="126" y="69"/>
                </a:moveTo>
                <a:cubicBezTo>
                  <a:pt x="126" y="68"/>
                  <a:pt x="125" y="68"/>
                  <a:pt x="125" y="68"/>
                </a:cubicBezTo>
                <a:cubicBezTo>
                  <a:pt x="123" y="70"/>
                  <a:pt x="123" y="70"/>
                  <a:pt x="123" y="70"/>
                </a:cubicBezTo>
                <a:cubicBezTo>
                  <a:pt x="122" y="70"/>
                  <a:pt x="122" y="70"/>
                  <a:pt x="122" y="71"/>
                </a:cubicBezTo>
                <a:cubicBezTo>
                  <a:pt x="123" y="74"/>
                  <a:pt x="125" y="76"/>
                  <a:pt x="125" y="78"/>
                </a:cubicBezTo>
                <a:cubicBezTo>
                  <a:pt x="126" y="78"/>
                  <a:pt x="126" y="78"/>
                  <a:pt x="126" y="79"/>
                </a:cubicBezTo>
                <a:cubicBezTo>
                  <a:pt x="126" y="79"/>
                  <a:pt x="127" y="79"/>
                  <a:pt x="127" y="78"/>
                </a:cubicBezTo>
                <a:cubicBezTo>
                  <a:pt x="128" y="78"/>
                  <a:pt x="129" y="77"/>
                  <a:pt x="131" y="77"/>
                </a:cubicBezTo>
                <a:cubicBezTo>
                  <a:pt x="132" y="78"/>
                  <a:pt x="133" y="79"/>
                  <a:pt x="134" y="80"/>
                </a:cubicBezTo>
                <a:cubicBezTo>
                  <a:pt x="133" y="81"/>
                  <a:pt x="131" y="82"/>
                  <a:pt x="130" y="83"/>
                </a:cubicBezTo>
                <a:cubicBezTo>
                  <a:pt x="132" y="83"/>
                  <a:pt x="134" y="83"/>
                  <a:pt x="136" y="83"/>
                </a:cubicBezTo>
                <a:cubicBezTo>
                  <a:pt x="140" y="83"/>
                  <a:pt x="144" y="83"/>
                  <a:pt x="147" y="84"/>
                </a:cubicBezTo>
                <a:cubicBezTo>
                  <a:pt x="147" y="83"/>
                  <a:pt x="147" y="83"/>
                  <a:pt x="147" y="82"/>
                </a:cubicBezTo>
                <a:cubicBezTo>
                  <a:pt x="145" y="80"/>
                  <a:pt x="144" y="77"/>
                  <a:pt x="142" y="75"/>
                </a:cubicBezTo>
                <a:cubicBezTo>
                  <a:pt x="142" y="75"/>
                  <a:pt x="142" y="75"/>
                  <a:pt x="141" y="75"/>
                </a:cubicBezTo>
                <a:cubicBezTo>
                  <a:pt x="138" y="74"/>
                  <a:pt x="134" y="73"/>
                  <a:pt x="130" y="72"/>
                </a:cubicBezTo>
                <a:cubicBezTo>
                  <a:pt x="128" y="71"/>
                  <a:pt x="127" y="70"/>
                  <a:pt x="126" y="69"/>
                </a:cubicBezTo>
                <a:close/>
                <a:moveTo>
                  <a:pt x="91" y="70"/>
                </a:moveTo>
                <a:cubicBezTo>
                  <a:pt x="90" y="70"/>
                  <a:pt x="90" y="71"/>
                  <a:pt x="89" y="70"/>
                </a:cubicBezTo>
                <a:cubicBezTo>
                  <a:pt x="87" y="69"/>
                  <a:pt x="84" y="67"/>
                  <a:pt x="81" y="65"/>
                </a:cubicBezTo>
                <a:cubicBezTo>
                  <a:pt x="81" y="65"/>
                  <a:pt x="81" y="65"/>
                  <a:pt x="81" y="64"/>
                </a:cubicBezTo>
                <a:cubicBezTo>
                  <a:pt x="81" y="64"/>
                  <a:pt x="81" y="64"/>
                  <a:pt x="80" y="61"/>
                </a:cubicBezTo>
                <a:cubicBezTo>
                  <a:pt x="74" y="61"/>
                  <a:pt x="68" y="62"/>
                  <a:pt x="62" y="64"/>
                </a:cubicBezTo>
                <a:cubicBezTo>
                  <a:pt x="58" y="68"/>
                  <a:pt x="55" y="71"/>
                  <a:pt x="52" y="75"/>
                </a:cubicBezTo>
                <a:cubicBezTo>
                  <a:pt x="51" y="81"/>
                  <a:pt x="50" y="86"/>
                  <a:pt x="50" y="91"/>
                </a:cubicBezTo>
                <a:cubicBezTo>
                  <a:pt x="54" y="94"/>
                  <a:pt x="57" y="97"/>
                  <a:pt x="60" y="100"/>
                </a:cubicBezTo>
                <a:cubicBezTo>
                  <a:pt x="66" y="100"/>
                  <a:pt x="72" y="100"/>
                  <a:pt x="78" y="99"/>
                </a:cubicBezTo>
                <a:cubicBezTo>
                  <a:pt x="79" y="99"/>
                  <a:pt x="79" y="99"/>
                  <a:pt x="79" y="100"/>
                </a:cubicBezTo>
                <a:cubicBezTo>
                  <a:pt x="81" y="105"/>
                  <a:pt x="83" y="111"/>
                  <a:pt x="84" y="116"/>
                </a:cubicBezTo>
                <a:cubicBezTo>
                  <a:pt x="84" y="116"/>
                  <a:pt x="84" y="116"/>
                  <a:pt x="84" y="117"/>
                </a:cubicBezTo>
                <a:cubicBezTo>
                  <a:pt x="84" y="119"/>
                  <a:pt x="83" y="121"/>
                  <a:pt x="83" y="124"/>
                </a:cubicBezTo>
                <a:cubicBezTo>
                  <a:pt x="83" y="125"/>
                  <a:pt x="83" y="125"/>
                  <a:pt x="84" y="126"/>
                </a:cubicBezTo>
                <a:cubicBezTo>
                  <a:pt x="83" y="129"/>
                  <a:pt x="83" y="132"/>
                  <a:pt x="83" y="136"/>
                </a:cubicBezTo>
                <a:cubicBezTo>
                  <a:pt x="83" y="144"/>
                  <a:pt x="85" y="153"/>
                  <a:pt x="89" y="160"/>
                </a:cubicBezTo>
                <a:cubicBezTo>
                  <a:pt x="86" y="160"/>
                  <a:pt x="83" y="160"/>
                  <a:pt x="81" y="160"/>
                </a:cubicBezTo>
                <a:cubicBezTo>
                  <a:pt x="59" y="160"/>
                  <a:pt x="38" y="152"/>
                  <a:pt x="23" y="137"/>
                </a:cubicBezTo>
                <a:cubicBezTo>
                  <a:pt x="23" y="136"/>
                  <a:pt x="23" y="136"/>
                  <a:pt x="23" y="136"/>
                </a:cubicBezTo>
                <a:cubicBezTo>
                  <a:pt x="23" y="135"/>
                  <a:pt x="24" y="135"/>
                  <a:pt x="24" y="135"/>
                </a:cubicBezTo>
                <a:cubicBezTo>
                  <a:pt x="26" y="134"/>
                  <a:pt x="27" y="134"/>
                  <a:pt x="29" y="134"/>
                </a:cubicBezTo>
                <a:cubicBezTo>
                  <a:pt x="30" y="132"/>
                  <a:pt x="31" y="128"/>
                  <a:pt x="32" y="124"/>
                </a:cubicBezTo>
                <a:cubicBezTo>
                  <a:pt x="27" y="122"/>
                  <a:pt x="23" y="120"/>
                  <a:pt x="19" y="117"/>
                </a:cubicBezTo>
                <a:cubicBezTo>
                  <a:pt x="19" y="117"/>
                  <a:pt x="18" y="117"/>
                  <a:pt x="18" y="117"/>
                </a:cubicBezTo>
                <a:cubicBezTo>
                  <a:pt x="18" y="114"/>
                  <a:pt x="17" y="113"/>
                  <a:pt x="16" y="111"/>
                </a:cubicBezTo>
                <a:cubicBezTo>
                  <a:pt x="13" y="108"/>
                  <a:pt x="10" y="105"/>
                  <a:pt x="8" y="102"/>
                </a:cubicBezTo>
                <a:cubicBezTo>
                  <a:pt x="6" y="102"/>
                  <a:pt x="5" y="101"/>
                  <a:pt x="3" y="100"/>
                </a:cubicBezTo>
                <a:cubicBezTo>
                  <a:pt x="3" y="100"/>
                  <a:pt x="3" y="100"/>
                  <a:pt x="3" y="100"/>
                </a:cubicBezTo>
                <a:cubicBezTo>
                  <a:pt x="1" y="93"/>
                  <a:pt x="0" y="86"/>
                  <a:pt x="0" y="80"/>
                </a:cubicBezTo>
                <a:cubicBezTo>
                  <a:pt x="0" y="77"/>
                  <a:pt x="1" y="74"/>
                  <a:pt x="1" y="70"/>
                </a:cubicBezTo>
                <a:cubicBezTo>
                  <a:pt x="1" y="70"/>
                  <a:pt x="1" y="70"/>
                  <a:pt x="1" y="70"/>
                </a:cubicBezTo>
                <a:cubicBezTo>
                  <a:pt x="3" y="68"/>
                  <a:pt x="4" y="67"/>
                  <a:pt x="6" y="64"/>
                </a:cubicBezTo>
                <a:cubicBezTo>
                  <a:pt x="9" y="63"/>
                  <a:pt x="12" y="61"/>
                  <a:pt x="15" y="58"/>
                </a:cubicBezTo>
                <a:cubicBezTo>
                  <a:pt x="14" y="54"/>
                  <a:pt x="12" y="49"/>
                  <a:pt x="11" y="43"/>
                </a:cubicBezTo>
                <a:cubicBezTo>
                  <a:pt x="11" y="43"/>
                  <a:pt x="11" y="43"/>
                  <a:pt x="10" y="43"/>
                </a:cubicBezTo>
                <a:cubicBezTo>
                  <a:pt x="10" y="43"/>
                  <a:pt x="10" y="42"/>
                  <a:pt x="10" y="42"/>
                </a:cubicBezTo>
                <a:cubicBezTo>
                  <a:pt x="13" y="37"/>
                  <a:pt x="16" y="32"/>
                  <a:pt x="20" y="28"/>
                </a:cubicBezTo>
                <a:cubicBezTo>
                  <a:pt x="20" y="28"/>
                  <a:pt x="21" y="27"/>
                  <a:pt x="21" y="28"/>
                </a:cubicBezTo>
                <a:cubicBezTo>
                  <a:pt x="22" y="28"/>
                  <a:pt x="22" y="28"/>
                  <a:pt x="22" y="28"/>
                </a:cubicBezTo>
                <a:cubicBezTo>
                  <a:pt x="22" y="31"/>
                  <a:pt x="23" y="36"/>
                  <a:pt x="23" y="41"/>
                </a:cubicBezTo>
                <a:cubicBezTo>
                  <a:pt x="24" y="41"/>
                  <a:pt x="25" y="41"/>
                  <a:pt x="25" y="41"/>
                </a:cubicBezTo>
                <a:cubicBezTo>
                  <a:pt x="26" y="38"/>
                  <a:pt x="27" y="36"/>
                  <a:pt x="27" y="35"/>
                </a:cubicBezTo>
                <a:cubicBezTo>
                  <a:pt x="27" y="34"/>
                  <a:pt x="27" y="34"/>
                  <a:pt x="28" y="34"/>
                </a:cubicBezTo>
                <a:cubicBezTo>
                  <a:pt x="28" y="34"/>
                  <a:pt x="29" y="33"/>
                  <a:pt x="30" y="33"/>
                </a:cubicBezTo>
                <a:cubicBezTo>
                  <a:pt x="30" y="31"/>
                  <a:pt x="31" y="31"/>
                  <a:pt x="31" y="30"/>
                </a:cubicBezTo>
                <a:cubicBezTo>
                  <a:pt x="31" y="30"/>
                  <a:pt x="31" y="30"/>
                  <a:pt x="31" y="30"/>
                </a:cubicBezTo>
                <a:cubicBezTo>
                  <a:pt x="32" y="29"/>
                  <a:pt x="34" y="27"/>
                  <a:pt x="35" y="26"/>
                </a:cubicBezTo>
                <a:cubicBezTo>
                  <a:pt x="35" y="26"/>
                  <a:pt x="35" y="24"/>
                  <a:pt x="34" y="24"/>
                </a:cubicBezTo>
                <a:cubicBezTo>
                  <a:pt x="34" y="23"/>
                  <a:pt x="33" y="21"/>
                  <a:pt x="32" y="20"/>
                </a:cubicBezTo>
                <a:cubicBezTo>
                  <a:pt x="32" y="20"/>
                  <a:pt x="31" y="20"/>
                  <a:pt x="30" y="20"/>
                </a:cubicBezTo>
                <a:cubicBezTo>
                  <a:pt x="30" y="20"/>
                  <a:pt x="30" y="20"/>
                  <a:pt x="30" y="19"/>
                </a:cubicBezTo>
                <a:cubicBezTo>
                  <a:pt x="30" y="19"/>
                  <a:pt x="30" y="19"/>
                  <a:pt x="30" y="18"/>
                </a:cubicBezTo>
                <a:cubicBezTo>
                  <a:pt x="44" y="7"/>
                  <a:pt x="62" y="0"/>
                  <a:pt x="81" y="0"/>
                </a:cubicBezTo>
                <a:cubicBezTo>
                  <a:pt x="99" y="0"/>
                  <a:pt x="116" y="6"/>
                  <a:pt x="130" y="17"/>
                </a:cubicBezTo>
                <a:cubicBezTo>
                  <a:pt x="131" y="17"/>
                  <a:pt x="131" y="18"/>
                  <a:pt x="131" y="19"/>
                </a:cubicBezTo>
                <a:cubicBezTo>
                  <a:pt x="131" y="19"/>
                  <a:pt x="130" y="19"/>
                  <a:pt x="129" y="19"/>
                </a:cubicBezTo>
                <a:cubicBezTo>
                  <a:pt x="125" y="20"/>
                  <a:pt x="113" y="20"/>
                  <a:pt x="107" y="20"/>
                </a:cubicBezTo>
                <a:cubicBezTo>
                  <a:pt x="100" y="20"/>
                  <a:pt x="94" y="19"/>
                  <a:pt x="89" y="19"/>
                </a:cubicBezTo>
                <a:cubicBezTo>
                  <a:pt x="87" y="19"/>
                  <a:pt x="84" y="20"/>
                  <a:pt x="82" y="20"/>
                </a:cubicBezTo>
                <a:cubicBezTo>
                  <a:pt x="82" y="21"/>
                  <a:pt x="81" y="22"/>
                  <a:pt x="80" y="23"/>
                </a:cubicBezTo>
                <a:cubicBezTo>
                  <a:pt x="80" y="23"/>
                  <a:pt x="80" y="23"/>
                  <a:pt x="79" y="23"/>
                </a:cubicBezTo>
                <a:cubicBezTo>
                  <a:pt x="79" y="24"/>
                  <a:pt x="77" y="24"/>
                  <a:pt x="76" y="25"/>
                </a:cubicBezTo>
                <a:cubicBezTo>
                  <a:pt x="76" y="26"/>
                  <a:pt x="76" y="27"/>
                  <a:pt x="76" y="28"/>
                </a:cubicBezTo>
                <a:cubicBezTo>
                  <a:pt x="76" y="28"/>
                  <a:pt x="76" y="28"/>
                  <a:pt x="77" y="28"/>
                </a:cubicBezTo>
                <a:cubicBezTo>
                  <a:pt x="78" y="28"/>
                  <a:pt x="80" y="27"/>
                  <a:pt x="81" y="27"/>
                </a:cubicBezTo>
                <a:cubicBezTo>
                  <a:pt x="82" y="27"/>
                  <a:pt x="82" y="27"/>
                  <a:pt x="82" y="27"/>
                </a:cubicBezTo>
                <a:cubicBezTo>
                  <a:pt x="83" y="28"/>
                  <a:pt x="83" y="30"/>
                  <a:pt x="84" y="31"/>
                </a:cubicBezTo>
                <a:cubicBezTo>
                  <a:pt x="85" y="31"/>
                  <a:pt x="86" y="31"/>
                  <a:pt x="86" y="31"/>
                </a:cubicBezTo>
                <a:cubicBezTo>
                  <a:pt x="86" y="31"/>
                  <a:pt x="86" y="31"/>
                  <a:pt x="87" y="31"/>
                </a:cubicBezTo>
                <a:cubicBezTo>
                  <a:pt x="88" y="29"/>
                  <a:pt x="88" y="28"/>
                  <a:pt x="89" y="27"/>
                </a:cubicBezTo>
                <a:cubicBezTo>
                  <a:pt x="88" y="27"/>
                  <a:pt x="87" y="26"/>
                  <a:pt x="87" y="26"/>
                </a:cubicBezTo>
                <a:cubicBezTo>
                  <a:pt x="87" y="26"/>
                  <a:pt x="86" y="26"/>
                  <a:pt x="86" y="25"/>
                </a:cubicBezTo>
                <a:cubicBezTo>
                  <a:pt x="86" y="25"/>
                  <a:pt x="86" y="24"/>
                  <a:pt x="87" y="24"/>
                </a:cubicBezTo>
                <a:cubicBezTo>
                  <a:pt x="87" y="23"/>
                  <a:pt x="88" y="22"/>
                  <a:pt x="89" y="21"/>
                </a:cubicBezTo>
                <a:cubicBezTo>
                  <a:pt x="90" y="21"/>
                  <a:pt x="90" y="20"/>
                  <a:pt x="91" y="20"/>
                </a:cubicBezTo>
                <a:cubicBezTo>
                  <a:pt x="92" y="20"/>
                  <a:pt x="92" y="20"/>
                  <a:pt x="92" y="20"/>
                </a:cubicBezTo>
                <a:cubicBezTo>
                  <a:pt x="92" y="20"/>
                  <a:pt x="92" y="20"/>
                  <a:pt x="94" y="20"/>
                </a:cubicBezTo>
                <a:cubicBezTo>
                  <a:pt x="94" y="20"/>
                  <a:pt x="94" y="20"/>
                  <a:pt x="94" y="20"/>
                </a:cubicBezTo>
                <a:cubicBezTo>
                  <a:pt x="95" y="21"/>
                  <a:pt x="95" y="21"/>
                  <a:pt x="94" y="21"/>
                </a:cubicBezTo>
                <a:cubicBezTo>
                  <a:pt x="94" y="22"/>
                  <a:pt x="94" y="22"/>
                  <a:pt x="93" y="23"/>
                </a:cubicBezTo>
                <a:cubicBezTo>
                  <a:pt x="93" y="23"/>
                  <a:pt x="93" y="23"/>
                  <a:pt x="93" y="23"/>
                </a:cubicBezTo>
                <a:cubicBezTo>
                  <a:pt x="93" y="24"/>
                  <a:pt x="93" y="25"/>
                  <a:pt x="94" y="26"/>
                </a:cubicBezTo>
                <a:cubicBezTo>
                  <a:pt x="94" y="26"/>
                  <a:pt x="94" y="26"/>
                  <a:pt x="94" y="26"/>
                </a:cubicBezTo>
                <a:cubicBezTo>
                  <a:pt x="95" y="25"/>
                  <a:pt x="96" y="25"/>
                  <a:pt x="97" y="25"/>
                </a:cubicBezTo>
                <a:cubicBezTo>
                  <a:pt x="98" y="25"/>
                  <a:pt x="98" y="25"/>
                  <a:pt x="99" y="25"/>
                </a:cubicBezTo>
                <a:cubicBezTo>
                  <a:pt x="99" y="26"/>
                  <a:pt x="100" y="26"/>
                  <a:pt x="100" y="26"/>
                </a:cubicBezTo>
                <a:cubicBezTo>
                  <a:pt x="100" y="27"/>
                  <a:pt x="101" y="27"/>
                  <a:pt x="101" y="28"/>
                </a:cubicBezTo>
                <a:cubicBezTo>
                  <a:pt x="100" y="28"/>
                  <a:pt x="100" y="28"/>
                  <a:pt x="100" y="28"/>
                </a:cubicBezTo>
                <a:cubicBezTo>
                  <a:pt x="99" y="28"/>
                  <a:pt x="97" y="29"/>
                  <a:pt x="96" y="29"/>
                </a:cubicBezTo>
                <a:cubicBezTo>
                  <a:pt x="96" y="29"/>
                  <a:pt x="96" y="30"/>
                  <a:pt x="97" y="30"/>
                </a:cubicBezTo>
                <a:cubicBezTo>
                  <a:pt x="97" y="31"/>
                  <a:pt x="97" y="31"/>
                  <a:pt x="97" y="31"/>
                </a:cubicBezTo>
                <a:cubicBezTo>
                  <a:pt x="97" y="32"/>
                  <a:pt x="96" y="33"/>
                  <a:pt x="96" y="33"/>
                </a:cubicBezTo>
                <a:cubicBezTo>
                  <a:pt x="96" y="32"/>
                  <a:pt x="96" y="32"/>
                  <a:pt x="96" y="32"/>
                </a:cubicBezTo>
                <a:cubicBezTo>
                  <a:pt x="96" y="32"/>
                  <a:pt x="96" y="32"/>
                  <a:pt x="93" y="31"/>
                </a:cubicBezTo>
                <a:cubicBezTo>
                  <a:pt x="93" y="33"/>
                  <a:pt x="92" y="34"/>
                  <a:pt x="92" y="35"/>
                </a:cubicBezTo>
                <a:cubicBezTo>
                  <a:pt x="92" y="35"/>
                  <a:pt x="92" y="35"/>
                  <a:pt x="92" y="36"/>
                </a:cubicBezTo>
                <a:cubicBezTo>
                  <a:pt x="91" y="36"/>
                  <a:pt x="91" y="36"/>
                  <a:pt x="90" y="36"/>
                </a:cubicBezTo>
                <a:cubicBezTo>
                  <a:pt x="87" y="36"/>
                  <a:pt x="84" y="36"/>
                  <a:pt x="81" y="36"/>
                </a:cubicBezTo>
                <a:cubicBezTo>
                  <a:pt x="81" y="36"/>
                  <a:pt x="81" y="36"/>
                  <a:pt x="80" y="35"/>
                </a:cubicBezTo>
                <a:cubicBezTo>
                  <a:pt x="80" y="35"/>
                  <a:pt x="80" y="34"/>
                  <a:pt x="80" y="33"/>
                </a:cubicBezTo>
                <a:cubicBezTo>
                  <a:pt x="80" y="33"/>
                  <a:pt x="80" y="33"/>
                  <a:pt x="79" y="34"/>
                </a:cubicBezTo>
                <a:cubicBezTo>
                  <a:pt x="79" y="34"/>
                  <a:pt x="79" y="35"/>
                  <a:pt x="80" y="36"/>
                </a:cubicBezTo>
                <a:cubicBezTo>
                  <a:pt x="80" y="36"/>
                  <a:pt x="80" y="36"/>
                  <a:pt x="79" y="36"/>
                </a:cubicBezTo>
                <a:cubicBezTo>
                  <a:pt x="79" y="37"/>
                  <a:pt x="79" y="37"/>
                  <a:pt x="79" y="37"/>
                </a:cubicBezTo>
                <a:cubicBezTo>
                  <a:pt x="79" y="37"/>
                  <a:pt x="79" y="37"/>
                  <a:pt x="76" y="37"/>
                </a:cubicBezTo>
                <a:cubicBezTo>
                  <a:pt x="74" y="38"/>
                  <a:pt x="73" y="40"/>
                  <a:pt x="71" y="41"/>
                </a:cubicBezTo>
                <a:cubicBezTo>
                  <a:pt x="71" y="42"/>
                  <a:pt x="71" y="42"/>
                  <a:pt x="71" y="42"/>
                </a:cubicBezTo>
                <a:cubicBezTo>
                  <a:pt x="69" y="42"/>
                  <a:pt x="67" y="43"/>
                  <a:pt x="65" y="43"/>
                </a:cubicBezTo>
                <a:cubicBezTo>
                  <a:pt x="65" y="43"/>
                  <a:pt x="65" y="43"/>
                  <a:pt x="66" y="46"/>
                </a:cubicBezTo>
                <a:cubicBezTo>
                  <a:pt x="67" y="47"/>
                  <a:pt x="68" y="49"/>
                  <a:pt x="69" y="50"/>
                </a:cubicBezTo>
                <a:cubicBezTo>
                  <a:pt x="69" y="50"/>
                  <a:pt x="69" y="50"/>
                  <a:pt x="69" y="51"/>
                </a:cubicBezTo>
                <a:cubicBezTo>
                  <a:pt x="69" y="51"/>
                  <a:pt x="69" y="52"/>
                  <a:pt x="68" y="52"/>
                </a:cubicBezTo>
                <a:cubicBezTo>
                  <a:pt x="65" y="52"/>
                  <a:pt x="62" y="52"/>
                  <a:pt x="60" y="51"/>
                </a:cubicBezTo>
                <a:cubicBezTo>
                  <a:pt x="60" y="54"/>
                  <a:pt x="60" y="56"/>
                  <a:pt x="60" y="59"/>
                </a:cubicBezTo>
                <a:cubicBezTo>
                  <a:pt x="61" y="59"/>
                  <a:pt x="63" y="60"/>
                  <a:pt x="66" y="60"/>
                </a:cubicBezTo>
                <a:cubicBezTo>
                  <a:pt x="67" y="57"/>
                  <a:pt x="69" y="55"/>
                  <a:pt x="70" y="53"/>
                </a:cubicBezTo>
                <a:cubicBezTo>
                  <a:pt x="71" y="52"/>
                  <a:pt x="71" y="52"/>
                  <a:pt x="71" y="52"/>
                </a:cubicBezTo>
                <a:cubicBezTo>
                  <a:pt x="74" y="51"/>
                  <a:pt x="76" y="50"/>
                  <a:pt x="79" y="49"/>
                </a:cubicBezTo>
                <a:cubicBezTo>
                  <a:pt x="79" y="48"/>
                  <a:pt x="80" y="48"/>
                  <a:pt x="80" y="49"/>
                </a:cubicBezTo>
                <a:cubicBezTo>
                  <a:pt x="81" y="50"/>
                  <a:pt x="82" y="51"/>
                  <a:pt x="83" y="52"/>
                </a:cubicBezTo>
                <a:cubicBezTo>
                  <a:pt x="84" y="54"/>
                  <a:pt x="86" y="55"/>
                  <a:pt x="87" y="57"/>
                </a:cubicBezTo>
                <a:cubicBezTo>
                  <a:pt x="87" y="56"/>
                  <a:pt x="88" y="56"/>
                  <a:pt x="88" y="55"/>
                </a:cubicBezTo>
                <a:cubicBezTo>
                  <a:pt x="87" y="54"/>
                  <a:pt x="84" y="53"/>
                  <a:pt x="83" y="52"/>
                </a:cubicBezTo>
                <a:cubicBezTo>
                  <a:pt x="83" y="52"/>
                  <a:pt x="82" y="51"/>
                  <a:pt x="82" y="51"/>
                </a:cubicBezTo>
                <a:cubicBezTo>
                  <a:pt x="82" y="51"/>
                  <a:pt x="82" y="51"/>
                  <a:pt x="82" y="48"/>
                </a:cubicBezTo>
                <a:cubicBezTo>
                  <a:pt x="82" y="47"/>
                  <a:pt x="82" y="47"/>
                  <a:pt x="83" y="47"/>
                </a:cubicBezTo>
                <a:cubicBezTo>
                  <a:pt x="83" y="47"/>
                  <a:pt x="83" y="47"/>
                  <a:pt x="84" y="47"/>
                </a:cubicBezTo>
                <a:cubicBezTo>
                  <a:pt x="84" y="47"/>
                  <a:pt x="86" y="47"/>
                  <a:pt x="87" y="48"/>
                </a:cubicBezTo>
                <a:cubicBezTo>
                  <a:pt x="88" y="49"/>
                  <a:pt x="90" y="50"/>
                  <a:pt x="92" y="51"/>
                </a:cubicBezTo>
                <a:cubicBezTo>
                  <a:pt x="92" y="52"/>
                  <a:pt x="92" y="52"/>
                  <a:pt x="92" y="53"/>
                </a:cubicBezTo>
                <a:cubicBezTo>
                  <a:pt x="92" y="54"/>
                  <a:pt x="92" y="55"/>
                  <a:pt x="92" y="56"/>
                </a:cubicBezTo>
                <a:cubicBezTo>
                  <a:pt x="93" y="57"/>
                  <a:pt x="94" y="57"/>
                  <a:pt x="94" y="58"/>
                </a:cubicBezTo>
                <a:cubicBezTo>
                  <a:pt x="95" y="58"/>
                  <a:pt x="95" y="57"/>
                  <a:pt x="95" y="56"/>
                </a:cubicBezTo>
                <a:cubicBezTo>
                  <a:pt x="95" y="56"/>
                  <a:pt x="95" y="56"/>
                  <a:pt x="95" y="55"/>
                </a:cubicBezTo>
                <a:cubicBezTo>
                  <a:pt x="96" y="54"/>
                  <a:pt x="96" y="54"/>
                  <a:pt x="96" y="54"/>
                </a:cubicBezTo>
                <a:cubicBezTo>
                  <a:pt x="96" y="54"/>
                  <a:pt x="96" y="54"/>
                  <a:pt x="97" y="54"/>
                </a:cubicBezTo>
                <a:cubicBezTo>
                  <a:pt x="97" y="55"/>
                  <a:pt x="98" y="55"/>
                  <a:pt x="99" y="55"/>
                </a:cubicBezTo>
                <a:cubicBezTo>
                  <a:pt x="100" y="57"/>
                  <a:pt x="101" y="58"/>
                  <a:pt x="102" y="60"/>
                </a:cubicBezTo>
                <a:cubicBezTo>
                  <a:pt x="105" y="60"/>
                  <a:pt x="107" y="61"/>
                  <a:pt x="110" y="61"/>
                </a:cubicBezTo>
                <a:cubicBezTo>
                  <a:pt x="110" y="61"/>
                  <a:pt x="110" y="61"/>
                  <a:pt x="110" y="62"/>
                </a:cubicBezTo>
                <a:cubicBezTo>
                  <a:pt x="110" y="62"/>
                  <a:pt x="110" y="62"/>
                  <a:pt x="110" y="62"/>
                </a:cubicBezTo>
                <a:cubicBezTo>
                  <a:pt x="110" y="62"/>
                  <a:pt x="110" y="62"/>
                  <a:pt x="110" y="63"/>
                </a:cubicBezTo>
                <a:cubicBezTo>
                  <a:pt x="110" y="64"/>
                  <a:pt x="110" y="65"/>
                  <a:pt x="109" y="67"/>
                </a:cubicBezTo>
                <a:cubicBezTo>
                  <a:pt x="109" y="68"/>
                  <a:pt x="109" y="68"/>
                  <a:pt x="109" y="68"/>
                </a:cubicBezTo>
                <a:cubicBezTo>
                  <a:pt x="109" y="68"/>
                  <a:pt x="109" y="68"/>
                  <a:pt x="106" y="69"/>
                </a:cubicBezTo>
                <a:cubicBezTo>
                  <a:pt x="106" y="69"/>
                  <a:pt x="105" y="70"/>
                  <a:pt x="105" y="69"/>
                </a:cubicBezTo>
                <a:cubicBezTo>
                  <a:pt x="101" y="69"/>
                  <a:pt x="97" y="68"/>
                  <a:pt x="94" y="67"/>
                </a:cubicBezTo>
                <a:cubicBezTo>
                  <a:pt x="94" y="67"/>
                  <a:pt x="94" y="67"/>
                  <a:pt x="91" y="70"/>
                </a:cubicBezTo>
                <a:close/>
                <a:moveTo>
                  <a:pt x="60" y="30"/>
                </a:moveTo>
                <a:cubicBezTo>
                  <a:pt x="61" y="30"/>
                  <a:pt x="62" y="30"/>
                  <a:pt x="62" y="30"/>
                </a:cubicBezTo>
                <a:cubicBezTo>
                  <a:pt x="63" y="29"/>
                  <a:pt x="63" y="28"/>
                  <a:pt x="64" y="27"/>
                </a:cubicBezTo>
                <a:cubicBezTo>
                  <a:pt x="64" y="26"/>
                  <a:pt x="65" y="26"/>
                  <a:pt x="65" y="26"/>
                </a:cubicBezTo>
                <a:cubicBezTo>
                  <a:pt x="66" y="26"/>
                  <a:pt x="66" y="26"/>
                  <a:pt x="66" y="26"/>
                </a:cubicBezTo>
                <a:cubicBezTo>
                  <a:pt x="66" y="27"/>
                  <a:pt x="66" y="27"/>
                  <a:pt x="66" y="27"/>
                </a:cubicBezTo>
                <a:cubicBezTo>
                  <a:pt x="66" y="29"/>
                  <a:pt x="66" y="30"/>
                  <a:pt x="66" y="31"/>
                </a:cubicBezTo>
                <a:cubicBezTo>
                  <a:pt x="67" y="31"/>
                  <a:pt x="68" y="30"/>
                  <a:pt x="69" y="30"/>
                </a:cubicBezTo>
                <a:cubicBezTo>
                  <a:pt x="70" y="30"/>
                  <a:pt x="70" y="29"/>
                  <a:pt x="70" y="29"/>
                </a:cubicBezTo>
                <a:cubicBezTo>
                  <a:pt x="69" y="27"/>
                  <a:pt x="68" y="25"/>
                  <a:pt x="67" y="23"/>
                </a:cubicBezTo>
                <a:cubicBezTo>
                  <a:pt x="66" y="24"/>
                  <a:pt x="65" y="24"/>
                  <a:pt x="64" y="24"/>
                </a:cubicBezTo>
                <a:cubicBezTo>
                  <a:pt x="64" y="25"/>
                  <a:pt x="64" y="25"/>
                  <a:pt x="64" y="26"/>
                </a:cubicBezTo>
                <a:cubicBezTo>
                  <a:pt x="64" y="26"/>
                  <a:pt x="64" y="26"/>
                  <a:pt x="64" y="27"/>
                </a:cubicBezTo>
                <a:cubicBezTo>
                  <a:pt x="63" y="27"/>
                  <a:pt x="62" y="28"/>
                  <a:pt x="61" y="29"/>
                </a:cubicBezTo>
                <a:cubicBezTo>
                  <a:pt x="61" y="29"/>
                  <a:pt x="60" y="30"/>
                  <a:pt x="60" y="30"/>
                </a:cubicBezTo>
                <a:close/>
                <a:moveTo>
                  <a:pt x="181" y="136"/>
                </a:moveTo>
                <a:cubicBezTo>
                  <a:pt x="181" y="161"/>
                  <a:pt x="161" y="181"/>
                  <a:pt x="136" y="181"/>
                </a:cubicBezTo>
                <a:cubicBezTo>
                  <a:pt x="110" y="181"/>
                  <a:pt x="90" y="161"/>
                  <a:pt x="90" y="136"/>
                </a:cubicBezTo>
                <a:cubicBezTo>
                  <a:pt x="90" y="110"/>
                  <a:pt x="110" y="90"/>
                  <a:pt x="136" y="90"/>
                </a:cubicBezTo>
                <a:cubicBezTo>
                  <a:pt x="161" y="90"/>
                  <a:pt x="181" y="110"/>
                  <a:pt x="181" y="136"/>
                </a:cubicBezTo>
                <a:close/>
                <a:moveTo>
                  <a:pt x="165" y="124"/>
                </a:moveTo>
                <a:cubicBezTo>
                  <a:pt x="165" y="124"/>
                  <a:pt x="165" y="124"/>
                  <a:pt x="157" y="116"/>
                </a:cubicBezTo>
                <a:cubicBezTo>
                  <a:pt x="157" y="116"/>
                  <a:pt x="143" y="131"/>
                  <a:pt x="131" y="143"/>
                </a:cubicBezTo>
                <a:cubicBezTo>
                  <a:pt x="126" y="139"/>
                  <a:pt x="117" y="131"/>
                  <a:pt x="117" y="131"/>
                </a:cubicBezTo>
                <a:cubicBezTo>
                  <a:pt x="110" y="139"/>
                  <a:pt x="110" y="139"/>
                  <a:pt x="110" y="139"/>
                </a:cubicBezTo>
                <a:cubicBezTo>
                  <a:pt x="131" y="159"/>
                  <a:pt x="131" y="159"/>
                  <a:pt x="131" y="159"/>
                </a:cubicBezTo>
                <a:cubicBezTo>
                  <a:pt x="165" y="124"/>
                  <a:pt x="165" y="124"/>
                  <a:pt x="165" y="124"/>
                </a:cubicBezTo>
                <a:close/>
              </a:path>
            </a:pathLst>
          </a:custGeom>
          <a:solidFill>
            <a:schemeClr val="bg1"/>
          </a:solidFill>
          <a:ln>
            <a:noFill/>
          </a:ln>
        </p:spPr>
        <p:txBody>
          <a:bodyPr vert="horz" wrap="square" lIns="89582" tIns="44790" rIns="89582" bIns="44790" numCol="1" anchor="t" anchorCtr="0" compatLnSpc="1">
            <a:prstTxWarp prst="textNoShape">
              <a:avLst/>
            </a:prstTxWarp>
          </a:bodyPr>
          <a:lstStyle/>
          <a:p>
            <a:pPr marL="0" marR="0" lvl="0" indent="0" defTabSz="913799"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dirty="0">
              <a:ln>
                <a:noFill/>
              </a:ln>
              <a:solidFill>
                <a:srgbClr val="000000"/>
              </a:solidFill>
              <a:effectLst/>
              <a:uLnTx/>
              <a:uFillTx/>
              <a:latin typeface="Segoe UI"/>
            </a:endParaRPr>
          </a:p>
        </p:txBody>
      </p:sp>
      <p:sp>
        <p:nvSpPr>
          <p:cNvPr id="3" name="Rectangle 2"/>
          <p:cNvSpPr/>
          <p:nvPr/>
        </p:nvSpPr>
        <p:spPr>
          <a:xfrm>
            <a:off x="4661231" y="2115348"/>
            <a:ext cx="2644402" cy="1176733"/>
          </a:xfrm>
          <a:prstGeom prst="rect">
            <a:avLst/>
          </a:prstGeom>
        </p:spPr>
        <p:txBody>
          <a:bodyPr wrap="square">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ru-RU" sz="1765" b="0" i="0" u="none" strike="noStrike" kern="0" cap="none" spc="0" normalizeH="0" baseline="0" noProof="0" dirty="0">
                <a:ln>
                  <a:noFill/>
                </a:ln>
                <a:solidFill>
                  <a:srgbClr val="FFFFFF"/>
                </a:solidFill>
                <a:effectLst/>
                <a:uLnTx/>
                <a:uFillTx/>
                <a:latin typeface="Segoe UI Light"/>
                <a:ea typeface="Times New Roman" panose="02020603050405020304" pitchFamily="18" charset="0"/>
                <a:cs typeface="Times New Roman" panose="02020603050405020304" pitchFamily="18" charset="0"/>
              </a:rPr>
              <a:t>используется для создания и сведения аналитических моделей в окружении </a:t>
            </a:r>
            <a:r>
              <a:rPr kumimoji="0" lang="en-US" sz="1765" b="0" i="0" u="none" strike="noStrike" kern="0" cap="none" spc="0" normalizeH="0" baseline="0" noProof="0" dirty="0">
                <a:ln>
                  <a:noFill/>
                </a:ln>
                <a:solidFill>
                  <a:srgbClr val="FFFFFF"/>
                </a:solidFill>
                <a:effectLst/>
                <a:uLnTx/>
                <a:uFillTx/>
                <a:latin typeface="Segoe UI Light"/>
                <a:ea typeface="Times New Roman" panose="02020603050405020304" pitchFamily="18" charset="0"/>
                <a:cs typeface="Times New Roman" panose="02020603050405020304" pitchFamily="18" charset="0"/>
              </a:rPr>
              <a:t>Excel</a:t>
            </a:r>
            <a:r>
              <a:rPr kumimoji="0" lang="ru-RU" sz="1765" b="0" i="0" u="none" strike="noStrike" kern="0" cap="none" spc="0" normalizeH="0" baseline="0" noProof="0" dirty="0">
                <a:ln>
                  <a:noFill/>
                </a:ln>
                <a:solidFill>
                  <a:srgbClr val="FFFFFF"/>
                </a:solidFill>
                <a:effectLst/>
                <a:uLnTx/>
                <a:uFillTx/>
                <a:latin typeface="Segoe UI Light"/>
                <a:ea typeface="Times New Roman" panose="02020603050405020304" pitchFamily="18" charset="0"/>
                <a:cs typeface="Times New Roman" panose="02020603050405020304" pitchFamily="18" charset="0"/>
              </a:rPr>
              <a:t>. </a:t>
            </a:r>
          </a:p>
        </p:txBody>
      </p:sp>
      <p:sp>
        <p:nvSpPr>
          <p:cNvPr id="4" name="Rectangle 3"/>
          <p:cNvSpPr/>
          <p:nvPr/>
        </p:nvSpPr>
        <p:spPr>
          <a:xfrm>
            <a:off x="1987358" y="4760896"/>
            <a:ext cx="2811255" cy="1450397"/>
          </a:xfrm>
          <a:prstGeom prst="rect">
            <a:avLst/>
          </a:prstGeom>
        </p:spPr>
        <p:txBody>
          <a:bodyPr wrap="square">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ru-RU" sz="1765" b="0" i="0" u="none" strike="noStrike" kern="0" cap="none" spc="0" normalizeH="0" baseline="0" noProof="0" dirty="0">
                <a:ln>
                  <a:noFill/>
                </a:ln>
                <a:solidFill>
                  <a:srgbClr val="FFFFFF"/>
                </a:solidFill>
                <a:effectLst/>
                <a:uLnTx/>
                <a:uFillTx/>
                <a:latin typeface="Segoe UI Light"/>
                <a:ea typeface="Times New Roman" panose="02020603050405020304" pitchFamily="18" charset="0"/>
              </a:rPr>
              <a:t>используется для создания интерактивных графиков и диаграмм по полученной модели данных</a:t>
            </a:r>
            <a:endParaRPr kumimoji="0" lang="ru-RU" sz="1765" b="0" i="0" u="none" strike="noStrike" kern="0" cap="none" spc="0" normalizeH="0" baseline="0" noProof="0" dirty="0">
              <a:ln>
                <a:noFill/>
              </a:ln>
              <a:solidFill>
                <a:srgbClr val="FFFFFF"/>
              </a:solidFill>
              <a:effectLst/>
              <a:uLnTx/>
              <a:uFillTx/>
              <a:latin typeface="Segoe UI Light"/>
            </a:endParaRPr>
          </a:p>
        </p:txBody>
      </p:sp>
      <p:sp>
        <p:nvSpPr>
          <p:cNvPr id="5" name="Rectangle 4"/>
          <p:cNvSpPr/>
          <p:nvPr/>
        </p:nvSpPr>
        <p:spPr>
          <a:xfrm>
            <a:off x="4690062" y="4769164"/>
            <a:ext cx="2811255" cy="1448287"/>
          </a:xfrm>
          <a:prstGeom prst="rect">
            <a:avLst/>
          </a:prstGeom>
        </p:spPr>
        <p:txBody>
          <a:bodyPr wrap="square">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ru-RU" sz="1765" b="0" i="0" u="none" strike="noStrike" kern="0" cap="none" spc="0" normalizeH="0" baseline="0" noProof="0" dirty="0">
                <a:ln>
                  <a:noFill/>
                </a:ln>
                <a:solidFill>
                  <a:srgbClr val="FFFFFF"/>
                </a:solidFill>
                <a:effectLst/>
                <a:uLnTx/>
                <a:uFillTx/>
                <a:latin typeface="Segoe UI Light"/>
                <a:ea typeface="Times New Roman" panose="02020603050405020304" pitchFamily="18" charset="0"/>
              </a:rPr>
              <a:t>позволяет создавать трехмерные или двухмерные географические репрезентации</a:t>
            </a:r>
            <a:endParaRPr kumimoji="0" lang="ru-RU" sz="1765" b="0" i="0" u="none" strike="noStrike" kern="0" cap="none" spc="0" normalizeH="0" baseline="0" noProof="0" dirty="0">
              <a:ln>
                <a:noFill/>
              </a:ln>
              <a:solidFill>
                <a:srgbClr val="FFFFFF"/>
              </a:solidFill>
              <a:effectLst/>
              <a:uLnTx/>
              <a:uFillTx/>
              <a:latin typeface="Segoe UI Light"/>
            </a:endParaRPr>
          </a:p>
        </p:txBody>
      </p:sp>
    </p:spTree>
    <p:extLst>
      <p:ext uri="{BB962C8B-B14F-4D97-AF65-F5344CB8AC3E}">
        <p14:creationId xmlns:p14="http://schemas.microsoft.com/office/powerpoint/2010/main" val="157523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59488" y="18203"/>
            <a:ext cx="11887200" cy="646331"/>
          </a:xfrm>
          <a:prstGeom prst="rect">
            <a:avLst/>
          </a:prstGeom>
          <a:noFill/>
        </p:spPr>
        <p:txBody>
          <a:bodyPr wrap="square" rtlCol="0">
            <a:spAutoFit/>
          </a:bodyPr>
          <a:lstStyle/>
          <a:p>
            <a:r>
              <a:rPr lang="ru-RU" sz="3600" dirty="0">
                <a:latin typeface="+mj-lt"/>
              </a:rPr>
              <a:t>Превращение данных в бизнес-идеи – непростая задача</a:t>
            </a:r>
            <a:endParaRPr lang="en-US" sz="3600" b="1" dirty="0">
              <a:latin typeface="+mj-lt"/>
              <a:cs typeface="Segoe UI" panose="020B0502040204020203" pitchFamily="34" charset="0"/>
            </a:endParaRPr>
          </a:p>
        </p:txBody>
      </p:sp>
      <p:sp>
        <p:nvSpPr>
          <p:cNvPr id="49" name="Rectangle 48"/>
          <p:cNvSpPr/>
          <p:nvPr/>
        </p:nvSpPr>
        <p:spPr bwMode="auto">
          <a:xfrm>
            <a:off x="296949" y="1112779"/>
            <a:ext cx="7426960" cy="4958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53975" lvl="1" defTabSz="914367" fontAlgn="base">
              <a:lnSpc>
                <a:spcPct val="90000"/>
              </a:lnSpc>
              <a:spcBef>
                <a:spcPct val="20000"/>
              </a:spcBef>
              <a:spcAft>
                <a:spcPct val="0"/>
              </a:spcAft>
              <a:buSzPct val="90000"/>
            </a:pPr>
            <a:r>
              <a:rPr lang="ru-RU" sz="2400" dirty="0">
                <a:ln w="3175">
                  <a:noFill/>
                </a:ln>
                <a:solidFill>
                  <a:schemeClr val="tx1"/>
                </a:solidFill>
              </a:rPr>
              <a:t>Текущие задачи </a:t>
            </a:r>
            <a:r>
              <a:rPr lang="en-US" sz="2400" dirty="0">
                <a:ln w="3175">
                  <a:noFill/>
                </a:ln>
                <a:solidFill>
                  <a:schemeClr val="tx1"/>
                </a:solidFill>
              </a:rPr>
              <a:t>BI </a:t>
            </a:r>
            <a:r>
              <a:rPr lang="ru-RU" sz="2400" dirty="0">
                <a:ln w="3175">
                  <a:noFill/>
                </a:ln>
                <a:solidFill>
                  <a:schemeClr val="tx1"/>
                </a:solidFill>
              </a:rPr>
              <a:t>включают в себя…</a:t>
            </a:r>
            <a:endParaRPr lang="en-US" sz="2400" dirty="0">
              <a:ln w="3175">
                <a:noFill/>
              </a:ln>
              <a:solidFill>
                <a:schemeClr val="tx1"/>
              </a:solidFill>
            </a:endParaRPr>
          </a:p>
        </p:txBody>
      </p:sp>
      <p:grpSp>
        <p:nvGrpSpPr>
          <p:cNvPr id="3" name="Group 2"/>
          <p:cNvGrpSpPr/>
          <p:nvPr/>
        </p:nvGrpSpPr>
        <p:grpSpPr>
          <a:xfrm>
            <a:off x="461438" y="2943609"/>
            <a:ext cx="11131423" cy="919829"/>
            <a:chOff x="419875" y="3553208"/>
            <a:chExt cx="11131423" cy="919829"/>
          </a:xfrm>
        </p:grpSpPr>
        <p:grpSp>
          <p:nvGrpSpPr>
            <p:cNvPr id="54" name="Group 11"/>
            <p:cNvGrpSpPr/>
            <p:nvPr/>
          </p:nvGrpSpPr>
          <p:grpSpPr>
            <a:xfrm>
              <a:off x="419875" y="3553208"/>
              <a:ext cx="11131423" cy="919829"/>
              <a:chOff x="419875" y="3540205"/>
              <a:chExt cx="11131423" cy="919829"/>
            </a:xfrm>
          </p:grpSpPr>
          <p:sp>
            <p:nvSpPr>
              <p:cNvPr id="55" name="Rectangle 12"/>
              <p:cNvSpPr/>
              <p:nvPr/>
            </p:nvSpPr>
            <p:spPr bwMode="auto">
              <a:xfrm>
                <a:off x="1327452" y="3540205"/>
                <a:ext cx="4252254" cy="914400"/>
              </a:xfrm>
              <a:prstGeom prst="rect">
                <a:avLst/>
              </a:prstGeom>
              <a:solidFill>
                <a:schemeClr val="tx1"/>
              </a:solid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ru-RU" sz="2400" dirty="0">
                    <a:solidFill>
                      <a:srgbClr val="EDC30D"/>
                    </a:solidFill>
                    <a:latin typeface="+mj-lt"/>
                    <a:ea typeface="Segoe UI" pitchFamily="34" charset="0"/>
                    <a:cs typeface="Segoe UI" pitchFamily="34" charset="0"/>
                  </a:rPr>
                  <a:t>Множество источников</a:t>
                </a:r>
                <a:endParaRPr lang="en-US" sz="2400" dirty="0">
                  <a:solidFill>
                    <a:srgbClr val="EDC30D"/>
                  </a:solidFill>
                  <a:latin typeface="+mj-lt"/>
                  <a:ea typeface="Segoe UI" pitchFamily="34" charset="0"/>
                  <a:cs typeface="Segoe UI" pitchFamily="34" charset="0"/>
                </a:endParaRPr>
              </a:p>
            </p:txBody>
          </p:sp>
          <p:sp>
            <p:nvSpPr>
              <p:cNvPr id="56" name="Rectangle 13"/>
              <p:cNvSpPr/>
              <p:nvPr/>
            </p:nvSpPr>
            <p:spPr bwMode="auto">
              <a:xfrm>
                <a:off x="5579706" y="3545634"/>
                <a:ext cx="5971592" cy="914400"/>
              </a:xfrm>
              <a:prstGeom prst="rect">
                <a:avLst/>
              </a:prstGeom>
              <a:solidFill>
                <a:schemeClr val="bg1"/>
              </a:solid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367" fontAlgn="base">
                  <a:lnSpc>
                    <a:spcPct val="90000"/>
                  </a:lnSpc>
                  <a:spcBef>
                    <a:spcPct val="20000"/>
                  </a:spcBef>
                  <a:spcAft>
                    <a:spcPct val="0"/>
                  </a:spcAft>
                  <a:buSzPct val="90000"/>
                </a:pPr>
                <a:r>
                  <a:rPr lang="ru-RU" dirty="0">
                    <a:ln w="3175">
                      <a:noFill/>
                    </a:ln>
                    <a:solidFill>
                      <a:schemeClr val="tx1"/>
                    </a:solidFill>
                    <a:latin typeface="+mj-lt"/>
                  </a:rPr>
                  <a:t>Данные находятся в различных облачных или внешних источниках. Бывает сложно обеспечить безопасный доступ и обновление</a:t>
                </a:r>
                <a:endParaRPr lang="en-US" dirty="0">
                  <a:ln w="3175">
                    <a:noFill/>
                  </a:ln>
                  <a:solidFill>
                    <a:schemeClr val="tx1"/>
                  </a:solidFill>
                  <a:latin typeface="+mj-lt"/>
                </a:endParaRPr>
              </a:p>
            </p:txBody>
          </p:sp>
          <p:sp>
            <p:nvSpPr>
              <p:cNvPr id="57" name="Rectangle 16"/>
              <p:cNvSpPr/>
              <p:nvPr/>
            </p:nvSpPr>
            <p:spPr bwMode="auto">
              <a:xfrm>
                <a:off x="419875" y="3545634"/>
                <a:ext cx="914400" cy="914400"/>
              </a:xfrm>
              <a:prstGeom prst="rect">
                <a:avLst/>
              </a:prstGeom>
              <a:solidFill>
                <a:srgbClr val="EDC30D"/>
              </a:solid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3600" b="1" dirty="0">
                  <a:solidFill>
                    <a:schemeClr val="tx1"/>
                  </a:solidFill>
                  <a:ea typeface="Segoe UI" pitchFamily="34" charset="0"/>
                  <a:cs typeface="Segoe UI" pitchFamily="34" charset="0"/>
                </a:endParaRPr>
              </a:p>
            </p:txBody>
          </p:sp>
        </p:grpSp>
        <p:sp>
          <p:nvSpPr>
            <p:cNvPr id="16" name="Freeform 15"/>
            <p:cNvSpPr>
              <a:spLocks noChangeAspect="1" noEditPoints="1"/>
            </p:cNvSpPr>
            <p:nvPr/>
          </p:nvSpPr>
          <p:spPr bwMode="auto">
            <a:xfrm>
              <a:off x="895778" y="3824238"/>
              <a:ext cx="184378" cy="365760"/>
            </a:xfrm>
            <a:custGeom>
              <a:avLst/>
              <a:gdLst>
                <a:gd name="T0" fmla="*/ 0 w 185"/>
                <a:gd name="T1" fmla="*/ 0 h 376"/>
                <a:gd name="T2" fmla="*/ 0 w 185"/>
                <a:gd name="T3" fmla="*/ 376 h 376"/>
                <a:gd name="T4" fmla="*/ 185 w 185"/>
                <a:gd name="T5" fmla="*/ 376 h 376"/>
                <a:gd name="T6" fmla="*/ 185 w 185"/>
                <a:gd name="T7" fmla="*/ 0 h 376"/>
                <a:gd name="T8" fmla="*/ 0 w 185"/>
                <a:gd name="T9" fmla="*/ 0 h 376"/>
                <a:gd name="T10" fmla="*/ 86 w 185"/>
                <a:gd name="T11" fmla="*/ 304 h 376"/>
                <a:gd name="T12" fmla="*/ 20 w 185"/>
                <a:gd name="T13" fmla="*/ 304 h 376"/>
                <a:gd name="T14" fmla="*/ 20 w 185"/>
                <a:gd name="T15" fmla="*/ 244 h 376"/>
                <a:gd name="T16" fmla="*/ 86 w 185"/>
                <a:gd name="T17" fmla="*/ 244 h 376"/>
                <a:gd name="T18" fmla="*/ 86 w 185"/>
                <a:gd name="T19" fmla="*/ 304 h 376"/>
                <a:gd name="T20" fmla="*/ 86 w 185"/>
                <a:gd name="T21" fmla="*/ 230 h 376"/>
                <a:gd name="T22" fmla="*/ 20 w 185"/>
                <a:gd name="T23" fmla="*/ 230 h 376"/>
                <a:gd name="T24" fmla="*/ 20 w 185"/>
                <a:gd name="T25" fmla="*/ 171 h 376"/>
                <a:gd name="T26" fmla="*/ 86 w 185"/>
                <a:gd name="T27" fmla="*/ 171 h 376"/>
                <a:gd name="T28" fmla="*/ 86 w 185"/>
                <a:gd name="T29" fmla="*/ 230 h 376"/>
                <a:gd name="T30" fmla="*/ 86 w 185"/>
                <a:gd name="T31" fmla="*/ 157 h 376"/>
                <a:gd name="T32" fmla="*/ 20 w 185"/>
                <a:gd name="T33" fmla="*/ 157 h 376"/>
                <a:gd name="T34" fmla="*/ 20 w 185"/>
                <a:gd name="T35" fmla="*/ 98 h 376"/>
                <a:gd name="T36" fmla="*/ 86 w 185"/>
                <a:gd name="T37" fmla="*/ 98 h 376"/>
                <a:gd name="T38" fmla="*/ 86 w 185"/>
                <a:gd name="T39" fmla="*/ 157 h 376"/>
                <a:gd name="T40" fmla="*/ 86 w 185"/>
                <a:gd name="T41" fmla="*/ 85 h 376"/>
                <a:gd name="T42" fmla="*/ 20 w 185"/>
                <a:gd name="T43" fmla="*/ 85 h 376"/>
                <a:gd name="T44" fmla="*/ 20 w 185"/>
                <a:gd name="T45" fmla="*/ 25 h 376"/>
                <a:gd name="T46" fmla="*/ 86 w 185"/>
                <a:gd name="T47" fmla="*/ 25 h 376"/>
                <a:gd name="T48" fmla="*/ 86 w 185"/>
                <a:gd name="T49" fmla="*/ 85 h 376"/>
                <a:gd name="T50" fmla="*/ 166 w 185"/>
                <a:gd name="T51" fmla="*/ 304 h 376"/>
                <a:gd name="T52" fmla="*/ 99 w 185"/>
                <a:gd name="T53" fmla="*/ 304 h 376"/>
                <a:gd name="T54" fmla="*/ 99 w 185"/>
                <a:gd name="T55" fmla="*/ 244 h 376"/>
                <a:gd name="T56" fmla="*/ 166 w 185"/>
                <a:gd name="T57" fmla="*/ 244 h 376"/>
                <a:gd name="T58" fmla="*/ 166 w 185"/>
                <a:gd name="T59" fmla="*/ 304 h 376"/>
                <a:gd name="T60" fmla="*/ 166 w 185"/>
                <a:gd name="T61" fmla="*/ 230 h 376"/>
                <a:gd name="T62" fmla="*/ 99 w 185"/>
                <a:gd name="T63" fmla="*/ 230 h 376"/>
                <a:gd name="T64" fmla="*/ 99 w 185"/>
                <a:gd name="T65" fmla="*/ 171 h 376"/>
                <a:gd name="T66" fmla="*/ 166 w 185"/>
                <a:gd name="T67" fmla="*/ 171 h 376"/>
                <a:gd name="T68" fmla="*/ 166 w 185"/>
                <a:gd name="T69" fmla="*/ 230 h 376"/>
                <a:gd name="T70" fmla="*/ 166 w 185"/>
                <a:gd name="T71" fmla="*/ 157 h 376"/>
                <a:gd name="T72" fmla="*/ 99 w 185"/>
                <a:gd name="T73" fmla="*/ 157 h 376"/>
                <a:gd name="T74" fmla="*/ 99 w 185"/>
                <a:gd name="T75" fmla="*/ 98 h 376"/>
                <a:gd name="T76" fmla="*/ 166 w 185"/>
                <a:gd name="T77" fmla="*/ 98 h 376"/>
                <a:gd name="T78" fmla="*/ 166 w 185"/>
                <a:gd name="T79" fmla="*/ 157 h 376"/>
                <a:gd name="T80" fmla="*/ 166 w 185"/>
                <a:gd name="T81" fmla="*/ 85 h 376"/>
                <a:gd name="T82" fmla="*/ 99 w 185"/>
                <a:gd name="T83" fmla="*/ 85 h 376"/>
                <a:gd name="T84" fmla="*/ 99 w 185"/>
                <a:gd name="T85" fmla="*/ 25 h 376"/>
                <a:gd name="T86" fmla="*/ 166 w 185"/>
                <a:gd name="T87" fmla="*/ 25 h 376"/>
                <a:gd name="T88" fmla="*/ 166 w 185"/>
                <a:gd name="T89" fmla="*/ 8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76">
                  <a:moveTo>
                    <a:pt x="0" y="0"/>
                  </a:moveTo>
                  <a:lnTo>
                    <a:pt x="0" y="376"/>
                  </a:lnTo>
                  <a:lnTo>
                    <a:pt x="185" y="376"/>
                  </a:lnTo>
                  <a:lnTo>
                    <a:pt x="185" y="0"/>
                  </a:lnTo>
                  <a:lnTo>
                    <a:pt x="0" y="0"/>
                  </a:lnTo>
                  <a:close/>
                  <a:moveTo>
                    <a:pt x="86" y="304"/>
                  </a:moveTo>
                  <a:lnTo>
                    <a:pt x="20" y="304"/>
                  </a:lnTo>
                  <a:lnTo>
                    <a:pt x="20" y="244"/>
                  </a:lnTo>
                  <a:lnTo>
                    <a:pt x="86" y="244"/>
                  </a:lnTo>
                  <a:lnTo>
                    <a:pt x="86" y="304"/>
                  </a:lnTo>
                  <a:close/>
                  <a:moveTo>
                    <a:pt x="86" y="230"/>
                  </a:moveTo>
                  <a:lnTo>
                    <a:pt x="20" y="230"/>
                  </a:lnTo>
                  <a:lnTo>
                    <a:pt x="20" y="171"/>
                  </a:lnTo>
                  <a:lnTo>
                    <a:pt x="86" y="171"/>
                  </a:lnTo>
                  <a:lnTo>
                    <a:pt x="86" y="230"/>
                  </a:lnTo>
                  <a:close/>
                  <a:moveTo>
                    <a:pt x="86" y="157"/>
                  </a:moveTo>
                  <a:lnTo>
                    <a:pt x="20" y="157"/>
                  </a:lnTo>
                  <a:lnTo>
                    <a:pt x="20" y="98"/>
                  </a:lnTo>
                  <a:lnTo>
                    <a:pt x="86" y="98"/>
                  </a:lnTo>
                  <a:lnTo>
                    <a:pt x="86" y="157"/>
                  </a:lnTo>
                  <a:close/>
                  <a:moveTo>
                    <a:pt x="86" y="85"/>
                  </a:moveTo>
                  <a:lnTo>
                    <a:pt x="20" y="85"/>
                  </a:lnTo>
                  <a:lnTo>
                    <a:pt x="20" y="25"/>
                  </a:lnTo>
                  <a:lnTo>
                    <a:pt x="86" y="25"/>
                  </a:lnTo>
                  <a:lnTo>
                    <a:pt x="86" y="85"/>
                  </a:lnTo>
                  <a:close/>
                  <a:moveTo>
                    <a:pt x="166" y="304"/>
                  </a:moveTo>
                  <a:lnTo>
                    <a:pt x="99" y="304"/>
                  </a:lnTo>
                  <a:lnTo>
                    <a:pt x="99" y="244"/>
                  </a:lnTo>
                  <a:lnTo>
                    <a:pt x="166" y="244"/>
                  </a:lnTo>
                  <a:lnTo>
                    <a:pt x="166" y="304"/>
                  </a:lnTo>
                  <a:close/>
                  <a:moveTo>
                    <a:pt x="166" y="230"/>
                  </a:moveTo>
                  <a:lnTo>
                    <a:pt x="99" y="230"/>
                  </a:lnTo>
                  <a:lnTo>
                    <a:pt x="99" y="171"/>
                  </a:lnTo>
                  <a:lnTo>
                    <a:pt x="166" y="171"/>
                  </a:lnTo>
                  <a:lnTo>
                    <a:pt x="166" y="230"/>
                  </a:lnTo>
                  <a:close/>
                  <a:moveTo>
                    <a:pt x="166" y="157"/>
                  </a:moveTo>
                  <a:lnTo>
                    <a:pt x="99" y="157"/>
                  </a:lnTo>
                  <a:lnTo>
                    <a:pt x="99" y="98"/>
                  </a:lnTo>
                  <a:lnTo>
                    <a:pt x="166" y="98"/>
                  </a:lnTo>
                  <a:lnTo>
                    <a:pt x="166" y="157"/>
                  </a:lnTo>
                  <a:close/>
                  <a:moveTo>
                    <a:pt x="166" y="85"/>
                  </a:moveTo>
                  <a:lnTo>
                    <a:pt x="99" y="85"/>
                  </a:lnTo>
                  <a:lnTo>
                    <a:pt x="99" y="25"/>
                  </a:lnTo>
                  <a:lnTo>
                    <a:pt x="166" y="25"/>
                  </a:lnTo>
                  <a:lnTo>
                    <a:pt x="166" y="85"/>
                  </a:lnTo>
                  <a:close/>
                </a:path>
              </a:pathLst>
            </a:custGeom>
            <a:solidFill>
              <a:schemeClr val="tx1"/>
            </a:solidFill>
            <a:ln>
              <a:solidFill>
                <a:schemeClr val="tx1"/>
              </a:solid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sp>
          <p:nvSpPr>
            <p:cNvPr id="17" name="Freeform 16"/>
            <p:cNvSpPr>
              <a:spLocks noChangeAspect="1" noEditPoints="1"/>
            </p:cNvSpPr>
            <p:nvPr/>
          </p:nvSpPr>
          <p:spPr bwMode="black">
            <a:xfrm>
              <a:off x="616986" y="4004167"/>
              <a:ext cx="293634" cy="182880"/>
            </a:xfrm>
            <a:custGeom>
              <a:avLst/>
              <a:gdLst>
                <a:gd name="T0" fmla="*/ 1277 w 1355"/>
                <a:gd name="T1" fmla="*/ 371 h 843"/>
                <a:gd name="T2" fmla="*/ 1157 w 1355"/>
                <a:gd name="T3" fmla="*/ 298 h 843"/>
                <a:gd name="T4" fmla="*/ 1157 w 1355"/>
                <a:gd name="T5" fmla="*/ 277 h 843"/>
                <a:gd name="T6" fmla="*/ 1080 w 1355"/>
                <a:gd name="T7" fmla="*/ 83 h 843"/>
                <a:gd name="T8" fmla="*/ 888 w 1355"/>
                <a:gd name="T9" fmla="*/ 0 h 843"/>
                <a:gd name="T10" fmla="*/ 650 w 1355"/>
                <a:gd name="T11" fmla="*/ 135 h 843"/>
                <a:gd name="T12" fmla="*/ 544 w 1355"/>
                <a:gd name="T13" fmla="*/ 114 h 843"/>
                <a:gd name="T14" fmla="*/ 353 w 1355"/>
                <a:gd name="T15" fmla="*/ 189 h 843"/>
                <a:gd name="T16" fmla="*/ 287 w 1355"/>
                <a:gd name="T17" fmla="*/ 287 h 843"/>
                <a:gd name="T18" fmla="*/ 275 w 1355"/>
                <a:gd name="T19" fmla="*/ 287 h 843"/>
                <a:gd name="T20" fmla="*/ 82 w 1355"/>
                <a:gd name="T21" fmla="*/ 370 h 843"/>
                <a:gd name="T22" fmla="*/ 0 w 1355"/>
                <a:gd name="T23" fmla="*/ 565 h 843"/>
                <a:gd name="T24" fmla="*/ 82 w 1355"/>
                <a:gd name="T25" fmla="*/ 760 h 843"/>
                <a:gd name="T26" fmla="*/ 275 w 1355"/>
                <a:gd name="T27" fmla="*/ 843 h 843"/>
                <a:gd name="T28" fmla="*/ 1080 w 1355"/>
                <a:gd name="T29" fmla="*/ 843 h 843"/>
                <a:gd name="T30" fmla="*/ 1277 w 1355"/>
                <a:gd name="T31" fmla="*/ 760 h 843"/>
                <a:gd name="T32" fmla="*/ 1355 w 1355"/>
                <a:gd name="T33" fmla="*/ 565 h 843"/>
                <a:gd name="T34" fmla="*/ 1277 w 1355"/>
                <a:gd name="T35" fmla="*/ 371 h 843"/>
                <a:gd name="T36" fmla="*/ 1080 w 1355"/>
                <a:gd name="T37" fmla="*/ 766 h 843"/>
                <a:gd name="T38" fmla="*/ 275 w 1355"/>
                <a:gd name="T39" fmla="*/ 766 h 843"/>
                <a:gd name="T40" fmla="*/ 76 w 1355"/>
                <a:gd name="T41" fmla="*/ 565 h 843"/>
                <a:gd name="T42" fmla="*/ 275 w 1355"/>
                <a:gd name="T43" fmla="*/ 364 h 843"/>
                <a:gd name="T44" fmla="*/ 346 w 1355"/>
                <a:gd name="T45" fmla="*/ 381 h 843"/>
                <a:gd name="T46" fmla="*/ 544 w 1355"/>
                <a:gd name="T47" fmla="*/ 191 h 843"/>
                <a:gd name="T48" fmla="*/ 689 w 1355"/>
                <a:gd name="T49" fmla="*/ 255 h 843"/>
                <a:gd name="T50" fmla="*/ 888 w 1355"/>
                <a:gd name="T51" fmla="*/ 77 h 843"/>
                <a:gd name="T52" fmla="*/ 1080 w 1355"/>
                <a:gd name="T53" fmla="*/ 277 h 843"/>
                <a:gd name="T54" fmla="*/ 1064 w 1355"/>
                <a:gd name="T55" fmla="*/ 370 h 843"/>
                <a:gd name="T56" fmla="*/ 1080 w 1355"/>
                <a:gd name="T57" fmla="*/ 364 h 843"/>
                <a:gd name="T58" fmla="*/ 1278 w 1355"/>
                <a:gd name="T59" fmla="*/ 565 h 843"/>
                <a:gd name="T60" fmla="*/ 1080 w 1355"/>
                <a:gd name="T61" fmla="*/ 766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5" h="843">
                  <a:moveTo>
                    <a:pt x="1277" y="371"/>
                  </a:moveTo>
                  <a:cubicBezTo>
                    <a:pt x="1242" y="335"/>
                    <a:pt x="1201" y="311"/>
                    <a:pt x="1157" y="298"/>
                  </a:cubicBezTo>
                  <a:cubicBezTo>
                    <a:pt x="1157" y="291"/>
                    <a:pt x="1157" y="285"/>
                    <a:pt x="1157" y="277"/>
                  </a:cubicBezTo>
                  <a:cubicBezTo>
                    <a:pt x="1157" y="205"/>
                    <a:pt x="1130" y="136"/>
                    <a:pt x="1080" y="83"/>
                  </a:cubicBezTo>
                  <a:cubicBezTo>
                    <a:pt x="1028" y="29"/>
                    <a:pt x="959" y="0"/>
                    <a:pt x="888" y="0"/>
                  </a:cubicBezTo>
                  <a:cubicBezTo>
                    <a:pt x="789" y="0"/>
                    <a:pt x="700" y="54"/>
                    <a:pt x="650" y="135"/>
                  </a:cubicBezTo>
                  <a:cubicBezTo>
                    <a:pt x="618" y="121"/>
                    <a:pt x="581" y="114"/>
                    <a:pt x="544" y="114"/>
                  </a:cubicBezTo>
                  <a:cubicBezTo>
                    <a:pt x="471" y="114"/>
                    <a:pt x="404" y="141"/>
                    <a:pt x="353" y="189"/>
                  </a:cubicBezTo>
                  <a:cubicBezTo>
                    <a:pt x="324" y="217"/>
                    <a:pt x="302" y="250"/>
                    <a:pt x="287" y="287"/>
                  </a:cubicBezTo>
                  <a:cubicBezTo>
                    <a:pt x="283" y="287"/>
                    <a:pt x="279" y="287"/>
                    <a:pt x="275" y="287"/>
                  </a:cubicBezTo>
                  <a:cubicBezTo>
                    <a:pt x="203" y="287"/>
                    <a:pt x="134" y="317"/>
                    <a:pt x="82" y="370"/>
                  </a:cubicBezTo>
                  <a:cubicBezTo>
                    <a:pt x="29" y="422"/>
                    <a:pt x="0" y="492"/>
                    <a:pt x="0" y="565"/>
                  </a:cubicBezTo>
                  <a:cubicBezTo>
                    <a:pt x="0" y="638"/>
                    <a:pt x="29" y="707"/>
                    <a:pt x="82" y="760"/>
                  </a:cubicBezTo>
                  <a:cubicBezTo>
                    <a:pt x="134" y="814"/>
                    <a:pt x="203" y="843"/>
                    <a:pt x="275" y="843"/>
                  </a:cubicBezTo>
                  <a:cubicBezTo>
                    <a:pt x="1080" y="843"/>
                    <a:pt x="1080" y="843"/>
                    <a:pt x="1080" y="843"/>
                  </a:cubicBezTo>
                  <a:cubicBezTo>
                    <a:pt x="1155" y="843"/>
                    <a:pt x="1224" y="814"/>
                    <a:pt x="1277" y="760"/>
                  </a:cubicBezTo>
                  <a:cubicBezTo>
                    <a:pt x="1327" y="707"/>
                    <a:pt x="1355" y="638"/>
                    <a:pt x="1355" y="565"/>
                  </a:cubicBezTo>
                  <a:cubicBezTo>
                    <a:pt x="1355" y="492"/>
                    <a:pt x="1327" y="422"/>
                    <a:pt x="1277" y="371"/>
                  </a:cubicBezTo>
                  <a:close/>
                  <a:moveTo>
                    <a:pt x="1080" y="766"/>
                  </a:moveTo>
                  <a:cubicBezTo>
                    <a:pt x="1080" y="766"/>
                    <a:pt x="437" y="766"/>
                    <a:pt x="275" y="766"/>
                  </a:cubicBezTo>
                  <a:cubicBezTo>
                    <a:pt x="167" y="766"/>
                    <a:pt x="76" y="674"/>
                    <a:pt x="76" y="565"/>
                  </a:cubicBezTo>
                  <a:cubicBezTo>
                    <a:pt x="76" y="457"/>
                    <a:pt x="167" y="364"/>
                    <a:pt x="275" y="364"/>
                  </a:cubicBezTo>
                  <a:cubicBezTo>
                    <a:pt x="302" y="364"/>
                    <a:pt x="324" y="370"/>
                    <a:pt x="346" y="381"/>
                  </a:cubicBezTo>
                  <a:cubicBezTo>
                    <a:pt x="351" y="272"/>
                    <a:pt x="437" y="191"/>
                    <a:pt x="544" y="191"/>
                  </a:cubicBezTo>
                  <a:cubicBezTo>
                    <a:pt x="603" y="191"/>
                    <a:pt x="650" y="213"/>
                    <a:pt x="689" y="255"/>
                  </a:cubicBezTo>
                  <a:cubicBezTo>
                    <a:pt x="699" y="158"/>
                    <a:pt x="785" y="77"/>
                    <a:pt x="888" y="77"/>
                  </a:cubicBezTo>
                  <a:cubicBezTo>
                    <a:pt x="994" y="77"/>
                    <a:pt x="1080" y="169"/>
                    <a:pt x="1080" y="277"/>
                  </a:cubicBezTo>
                  <a:cubicBezTo>
                    <a:pt x="1080" y="311"/>
                    <a:pt x="1075" y="343"/>
                    <a:pt x="1064" y="370"/>
                  </a:cubicBezTo>
                  <a:cubicBezTo>
                    <a:pt x="1069" y="364"/>
                    <a:pt x="1075" y="364"/>
                    <a:pt x="1080" y="364"/>
                  </a:cubicBezTo>
                  <a:cubicBezTo>
                    <a:pt x="1192" y="364"/>
                    <a:pt x="1278" y="457"/>
                    <a:pt x="1278" y="565"/>
                  </a:cubicBezTo>
                  <a:cubicBezTo>
                    <a:pt x="1278" y="674"/>
                    <a:pt x="1192" y="766"/>
                    <a:pt x="1080" y="766"/>
                  </a:cubicBezTo>
                  <a:close/>
                </a:path>
              </a:pathLst>
            </a:custGeom>
            <a:solidFill>
              <a:schemeClr val="tx1"/>
            </a:solidFill>
            <a:ln w="19050">
              <a:solidFill>
                <a:schemeClr val="tx1"/>
              </a:solid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ln w="19050">
                  <a:solidFill>
                    <a:schemeClr val="tx1"/>
                  </a:solidFill>
                </a:ln>
              </a:endParaRPr>
            </a:p>
          </p:txBody>
        </p:sp>
      </p:grpSp>
      <p:grpSp>
        <p:nvGrpSpPr>
          <p:cNvPr id="2" name="Group 1"/>
          <p:cNvGrpSpPr/>
          <p:nvPr/>
        </p:nvGrpSpPr>
        <p:grpSpPr>
          <a:xfrm>
            <a:off x="461438" y="1893137"/>
            <a:ext cx="11131422" cy="914400"/>
            <a:chOff x="419875" y="2502736"/>
            <a:chExt cx="11131422" cy="914400"/>
          </a:xfrm>
        </p:grpSpPr>
        <p:grpSp>
          <p:nvGrpSpPr>
            <p:cNvPr id="50" name="Group 49"/>
            <p:cNvGrpSpPr/>
            <p:nvPr/>
          </p:nvGrpSpPr>
          <p:grpSpPr>
            <a:xfrm>
              <a:off x="419875" y="2502736"/>
              <a:ext cx="11131422" cy="914400"/>
              <a:chOff x="419875" y="2369977"/>
              <a:chExt cx="11131422" cy="914400"/>
            </a:xfrm>
          </p:grpSpPr>
          <p:sp>
            <p:nvSpPr>
              <p:cNvPr id="51" name="Rectangle 50"/>
              <p:cNvSpPr/>
              <p:nvPr/>
            </p:nvSpPr>
            <p:spPr bwMode="auto">
              <a:xfrm>
                <a:off x="1327452" y="2369977"/>
                <a:ext cx="4252253" cy="914400"/>
              </a:xfrm>
              <a:prstGeom prst="rect">
                <a:avLst/>
              </a:prstGeom>
              <a:solidFill>
                <a:schemeClr val="tx1"/>
              </a:solid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ru-RU" sz="2400" dirty="0">
                    <a:solidFill>
                      <a:srgbClr val="EDC30D"/>
                    </a:solidFill>
                    <a:latin typeface="+mj-lt"/>
                    <a:ea typeface="Segoe UI" pitchFamily="34" charset="0"/>
                    <a:cs typeface="Segoe UI" pitchFamily="34" charset="0"/>
                  </a:rPr>
                  <a:t>Целостность картины</a:t>
                </a:r>
                <a:endParaRPr lang="en-US" sz="2400" dirty="0">
                  <a:solidFill>
                    <a:srgbClr val="EDC30D"/>
                  </a:solidFill>
                  <a:latin typeface="+mj-lt"/>
                  <a:ea typeface="Segoe UI" pitchFamily="34" charset="0"/>
                  <a:cs typeface="Segoe UI" pitchFamily="34" charset="0"/>
                </a:endParaRPr>
              </a:p>
            </p:txBody>
          </p:sp>
          <p:sp>
            <p:nvSpPr>
              <p:cNvPr id="52" name="Rectangle 51"/>
              <p:cNvSpPr/>
              <p:nvPr/>
            </p:nvSpPr>
            <p:spPr bwMode="auto">
              <a:xfrm>
                <a:off x="5579705" y="2369977"/>
                <a:ext cx="5971592" cy="914400"/>
              </a:xfrm>
              <a:prstGeom prst="rect">
                <a:avLst/>
              </a:prstGeom>
              <a:solidFill>
                <a:schemeClr val="bg1"/>
              </a:solid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367" fontAlgn="base">
                  <a:lnSpc>
                    <a:spcPct val="90000"/>
                  </a:lnSpc>
                  <a:spcBef>
                    <a:spcPct val="20000"/>
                  </a:spcBef>
                  <a:spcAft>
                    <a:spcPct val="0"/>
                  </a:spcAft>
                  <a:buSzPct val="90000"/>
                </a:pPr>
                <a:r>
                  <a:rPr lang="ru-RU" dirty="0">
                    <a:ln w="3175">
                      <a:noFill/>
                    </a:ln>
                    <a:solidFill>
                      <a:schemeClr val="tx1"/>
                    </a:solidFill>
                    <a:latin typeface="+mj-lt"/>
                  </a:rPr>
                  <a:t>Данные находятся в несвязанных хранилищах. Из-за этого сложно увидеть картину происходящего в целом</a:t>
                </a:r>
                <a:r>
                  <a:rPr lang="en-US" dirty="0">
                    <a:ln w="3175">
                      <a:noFill/>
                    </a:ln>
                    <a:solidFill>
                      <a:schemeClr val="tx1"/>
                    </a:solidFill>
                    <a:latin typeface="+mj-lt"/>
                  </a:rPr>
                  <a:t> </a:t>
                </a:r>
              </a:p>
            </p:txBody>
          </p:sp>
          <p:sp>
            <p:nvSpPr>
              <p:cNvPr id="53" name="Rectangle 52"/>
              <p:cNvSpPr/>
              <p:nvPr/>
            </p:nvSpPr>
            <p:spPr bwMode="auto">
              <a:xfrm>
                <a:off x="419875" y="2369977"/>
                <a:ext cx="914400" cy="914400"/>
              </a:xfrm>
              <a:prstGeom prst="rect">
                <a:avLst/>
              </a:prstGeom>
              <a:solidFill>
                <a:srgbClr val="EDC30D"/>
              </a:solid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3600" b="1" dirty="0">
                  <a:solidFill>
                    <a:schemeClr val="tx1"/>
                  </a:solidFill>
                  <a:ea typeface="Segoe UI" pitchFamily="34" charset="0"/>
                  <a:cs typeface="Segoe UI" pitchFamily="34" charset="0"/>
                </a:endParaRPr>
              </a:p>
            </p:txBody>
          </p:sp>
        </p:grpSp>
        <p:sp>
          <p:nvSpPr>
            <p:cNvPr id="18" name="Freeform 17"/>
            <p:cNvSpPr>
              <a:spLocks noChangeAspect="1" noEditPoints="1"/>
            </p:cNvSpPr>
            <p:nvPr/>
          </p:nvSpPr>
          <p:spPr bwMode="black">
            <a:xfrm>
              <a:off x="675379" y="2822776"/>
              <a:ext cx="457200" cy="316260"/>
            </a:xfrm>
            <a:custGeom>
              <a:avLst/>
              <a:gdLst>
                <a:gd name="T0" fmla="*/ 40 w 80"/>
                <a:gd name="T1" fmla="*/ 0 h 56"/>
                <a:gd name="T2" fmla="*/ 0 w 80"/>
                <a:gd name="T3" fmla="*/ 28 h 56"/>
                <a:gd name="T4" fmla="*/ 40 w 80"/>
                <a:gd name="T5" fmla="*/ 56 h 56"/>
                <a:gd name="T6" fmla="*/ 80 w 80"/>
                <a:gd name="T7" fmla="*/ 28 h 56"/>
                <a:gd name="T8" fmla="*/ 40 w 80"/>
                <a:gd name="T9" fmla="*/ 0 h 56"/>
                <a:gd name="T10" fmla="*/ 40 w 80"/>
                <a:gd name="T11" fmla="*/ 48 h 56"/>
                <a:gd name="T12" fmla="*/ 20 w 80"/>
                <a:gd name="T13" fmla="*/ 28 h 56"/>
                <a:gd name="T14" fmla="*/ 40 w 80"/>
                <a:gd name="T15" fmla="*/ 8 h 56"/>
                <a:gd name="T16" fmla="*/ 60 w 80"/>
                <a:gd name="T17" fmla="*/ 28 h 56"/>
                <a:gd name="T18" fmla="*/ 40 w 80"/>
                <a:gd name="T19" fmla="*/ 48 h 56"/>
                <a:gd name="T20" fmla="*/ 52 w 80"/>
                <a:gd name="T21" fmla="*/ 28 h 56"/>
                <a:gd name="T22" fmla="*/ 40 w 80"/>
                <a:gd name="T23" fmla="*/ 40 h 56"/>
                <a:gd name="T24" fmla="*/ 28 w 80"/>
                <a:gd name="T25" fmla="*/ 28 h 56"/>
                <a:gd name="T26" fmla="*/ 40 w 80"/>
                <a:gd name="T27" fmla="*/ 16 h 56"/>
                <a:gd name="T28" fmla="*/ 52 w 8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56">
                  <a:moveTo>
                    <a:pt x="40" y="0"/>
                  </a:moveTo>
                  <a:cubicBezTo>
                    <a:pt x="15" y="0"/>
                    <a:pt x="0" y="28"/>
                    <a:pt x="0" y="28"/>
                  </a:cubicBezTo>
                  <a:cubicBezTo>
                    <a:pt x="0" y="28"/>
                    <a:pt x="15" y="56"/>
                    <a:pt x="40" y="56"/>
                  </a:cubicBezTo>
                  <a:cubicBezTo>
                    <a:pt x="65" y="56"/>
                    <a:pt x="80" y="28"/>
                    <a:pt x="80" y="28"/>
                  </a:cubicBezTo>
                  <a:cubicBezTo>
                    <a:pt x="80" y="28"/>
                    <a:pt x="65" y="0"/>
                    <a:pt x="40" y="0"/>
                  </a:cubicBezTo>
                  <a:close/>
                  <a:moveTo>
                    <a:pt x="40" y="48"/>
                  </a:moveTo>
                  <a:cubicBezTo>
                    <a:pt x="29" y="48"/>
                    <a:pt x="20" y="39"/>
                    <a:pt x="20" y="28"/>
                  </a:cubicBezTo>
                  <a:cubicBezTo>
                    <a:pt x="20" y="17"/>
                    <a:pt x="29" y="8"/>
                    <a:pt x="40" y="8"/>
                  </a:cubicBezTo>
                  <a:cubicBezTo>
                    <a:pt x="51" y="8"/>
                    <a:pt x="60" y="17"/>
                    <a:pt x="60" y="28"/>
                  </a:cubicBezTo>
                  <a:cubicBezTo>
                    <a:pt x="60" y="39"/>
                    <a:pt x="51" y="48"/>
                    <a:pt x="40" y="48"/>
                  </a:cubicBezTo>
                  <a:close/>
                  <a:moveTo>
                    <a:pt x="52" y="28"/>
                  </a:moveTo>
                  <a:cubicBezTo>
                    <a:pt x="52" y="35"/>
                    <a:pt x="46" y="40"/>
                    <a:pt x="40" y="40"/>
                  </a:cubicBezTo>
                  <a:cubicBezTo>
                    <a:pt x="33" y="40"/>
                    <a:pt x="28" y="35"/>
                    <a:pt x="28" y="28"/>
                  </a:cubicBezTo>
                  <a:cubicBezTo>
                    <a:pt x="28" y="22"/>
                    <a:pt x="33" y="16"/>
                    <a:pt x="40" y="16"/>
                  </a:cubicBezTo>
                  <a:cubicBezTo>
                    <a:pt x="46" y="16"/>
                    <a:pt x="52" y="22"/>
                    <a:pt x="52" y="28"/>
                  </a:cubicBezTo>
                </a:path>
              </a:pathLst>
            </a:custGeom>
            <a:solidFill>
              <a:schemeClr val="tx1"/>
            </a:solidFill>
            <a:ln>
              <a:noFill/>
            </a:ln>
            <a:extLst/>
          </p:spPr>
          <p:txBody>
            <a:bodyPr vert="horz" wrap="square" lIns="69953" tIns="34976" rIns="69953" bIns="34976"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000000"/>
                </a:solidFill>
              </a:endParaRPr>
            </a:p>
          </p:txBody>
        </p:sp>
      </p:grpSp>
      <p:grpSp>
        <p:nvGrpSpPr>
          <p:cNvPr id="5" name="Group 4"/>
          <p:cNvGrpSpPr/>
          <p:nvPr/>
        </p:nvGrpSpPr>
        <p:grpSpPr>
          <a:xfrm>
            <a:off x="461438" y="4044654"/>
            <a:ext cx="11131423" cy="914400"/>
            <a:chOff x="419875" y="4654253"/>
            <a:chExt cx="11131423" cy="914400"/>
          </a:xfrm>
        </p:grpSpPr>
        <p:grpSp>
          <p:nvGrpSpPr>
            <p:cNvPr id="58" name="Group 24"/>
            <p:cNvGrpSpPr/>
            <p:nvPr/>
          </p:nvGrpSpPr>
          <p:grpSpPr>
            <a:xfrm>
              <a:off x="419875" y="4654253"/>
              <a:ext cx="11131423" cy="914400"/>
              <a:chOff x="419875" y="4721288"/>
              <a:chExt cx="11131423" cy="1690145"/>
            </a:xfrm>
          </p:grpSpPr>
          <p:sp>
            <p:nvSpPr>
              <p:cNvPr id="59" name="Rectangle 25"/>
              <p:cNvSpPr/>
              <p:nvPr/>
            </p:nvSpPr>
            <p:spPr bwMode="auto">
              <a:xfrm>
                <a:off x="1334275" y="4721288"/>
                <a:ext cx="4245430" cy="1690145"/>
              </a:xfrm>
              <a:prstGeom prst="rect">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ru-RU" sz="2400" dirty="0">
                    <a:solidFill>
                      <a:srgbClr val="EDC30D"/>
                    </a:solidFill>
                    <a:latin typeface="+mj-lt"/>
                    <a:ea typeface="Segoe UI" pitchFamily="34" charset="0"/>
                    <a:cs typeface="Segoe UI" pitchFamily="34" charset="0"/>
                  </a:rPr>
                  <a:t>Нужные данные в нужное время нужным людям</a:t>
                </a:r>
                <a:endParaRPr lang="en-US" sz="2400" dirty="0">
                  <a:solidFill>
                    <a:srgbClr val="EDC30D"/>
                  </a:solidFill>
                  <a:latin typeface="+mj-lt"/>
                  <a:ea typeface="Segoe UI" pitchFamily="34" charset="0"/>
                  <a:cs typeface="Segoe UI" pitchFamily="34" charset="0"/>
                </a:endParaRPr>
              </a:p>
            </p:txBody>
          </p:sp>
          <p:sp>
            <p:nvSpPr>
              <p:cNvPr id="60" name="Rectangle 26"/>
              <p:cNvSpPr/>
              <p:nvPr/>
            </p:nvSpPr>
            <p:spPr bwMode="auto">
              <a:xfrm>
                <a:off x="5579706" y="4721288"/>
                <a:ext cx="5971592" cy="1690145"/>
              </a:xfrm>
              <a:prstGeom prst="rect">
                <a:avLst/>
              </a:prstGeom>
              <a:solidFill>
                <a:schemeClr val="bg1"/>
              </a:solid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367" fontAlgn="base">
                  <a:lnSpc>
                    <a:spcPct val="90000"/>
                  </a:lnSpc>
                  <a:spcBef>
                    <a:spcPct val="20000"/>
                  </a:spcBef>
                  <a:spcAft>
                    <a:spcPct val="0"/>
                  </a:spcAft>
                  <a:buSzPct val="90000"/>
                </a:pPr>
                <a:r>
                  <a:rPr lang="ru-RU" dirty="0">
                    <a:ln w="3175">
                      <a:noFill/>
                    </a:ln>
                    <a:solidFill>
                      <a:schemeClr val="tx1"/>
                    </a:solidFill>
                    <a:latin typeface="+mj-lt"/>
                  </a:rPr>
                  <a:t>Каждый сотрудник имеет свои потребности в данных. Крайне важно предоставлять бизнес-пользователям доступ к актуальной информации</a:t>
                </a:r>
                <a:endParaRPr lang="en-US" dirty="0">
                  <a:ln w="3175">
                    <a:noFill/>
                  </a:ln>
                  <a:solidFill>
                    <a:schemeClr val="tx1"/>
                  </a:solidFill>
                  <a:latin typeface="+mj-lt"/>
                </a:endParaRPr>
              </a:p>
            </p:txBody>
          </p:sp>
          <p:sp>
            <p:nvSpPr>
              <p:cNvPr id="61" name="Rectangle 27"/>
              <p:cNvSpPr/>
              <p:nvPr/>
            </p:nvSpPr>
            <p:spPr bwMode="auto">
              <a:xfrm>
                <a:off x="419875" y="4721288"/>
                <a:ext cx="914400" cy="1690145"/>
              </a:xfrm>
              <a:prstGeom prst="rect">
                <a:avLst/>
              </a:prstGeom>
              <a:solidFill>
                <a:srgbClr val="EDC30D"/>
              </a:solid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3600" b="1" dirty="0">
                  <a:solidFill>
                    <a:schemeClr val="tx1"/>
                  </a:solidFill>
                  <a:ea typeface="Segoe UI" pitchFamily="34" charset="0"/>
                  <a:cs typeface="Segoe UI" pitchFamily="34" charset="0"/>
                </a:endParaRPr>
              </a:p>
            </p:txBody>
          </p:sp>
        </p:grpSp>
        <p:sp>
          <p:nvSpPr>
            <p:cNvPr id="22" name="Freeform 25"/>
            <p:cNvSpPr>
              <a:spLocks noChangeAspect="1" noEditPoints="1"/>
            </p:cNvSpPr>
            <p:nvPr/>
          </p:nvSpPr>
          <p:spPr bwMode="black">
            <a:xfrm>
              <a:off x="648475" y="4916806"/>
              <a:ext cx="457200" cy="389294"/>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chemeClr val="tx1"/>
            </a:solidFill>
            <a:ln>
              <a:noFill/>
            </a:ln>
          </p:spPr>
          <p:txBody>
            <a:bodyPr vert="horz" wrap="square" lIns="82305" tIns="41153" rIns="82305" bIns="41153"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88117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3" name="Group 2"/>
          <p:cNvGrpSpPr/>
          <p:nvPr/>
        </p:nvGrpSpPr>
        <p:grpSpPr>
          <a:xfrm>
            <a:off x="533224" y="1633458"/>
            <a:ext cx="6258508" cy="3714397"/>
            <a:chOff x="-1497843" y="875305"/>
            <a:chExt cx="5666023" cy="8302567"/>
          </a:xfrm>
        </p:grpSpPr>
        <p:sp>
          <p:nvSpPr>
            <p:cNvPr id="35" name="Rectangle 34"/>
            <p:cNvSpPr/>
            <p:nvPr/>
          </p:nvSpPr>
          <p:spPr bwMode="auto">
            <a:xfrm>
              <a:off x="-1497842" y="875305"/>
              <a:ext cx="5666022" cy="8302567"/>
            </a:xfrm>
            <a:prstGeom prst="rect">
              <a:avLst/>
            </a:prstGeom>
            <a:solidFill>
              <a:srgbClr val="F2C8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rgbClr val="FFFFFF"/>
                </a:solidFill>
                <a:ea typeface="Segoe UI" pitchFamily="34" charset="0"/>
                <a:cs typeface="Segoe UI" pitchFamily="34" charset="0"/>
              </a:endParaRPr>
            </a:p>
          </p:txBody>
        </p:sp>
        <p:sp>
          <p:nvSpPr>
            <p:cNvPr id="9" name="Rectangle 8"/>
            <p:cNvSpPr/>
            <p:nvPr/>
          </p:nvSpPr>
          <p:spPr>
            <a:xfrm>
              <a:off x="-1497843" y="875307"/>
              <a:ext cx="5666023" cy="8186656"/>
            </a:xfrm>
            <a:prstGeom prst="rect">
              <a:avLst/>
            </a:prstGeom>
          </p:spPr>
          <p:txBody>
            <a:bodyPr wrap="square">
              <a:spAutoFit/>
            </a:bodyPr>
            <a:lstStyle/>
            <a:p>
              <a:pPr marL="457200" indent="-342900" defTabSz="914367">
                <a:spcAft>
                  <a:spcPts val="600"/>
                </a:spcAft>
                <a:buFont typeface="Arial" panose="020B0604020202020204" pitchFamily="34" charset="0"/>
                <a:buChar char="•"/>
              </a:pPr>
              <a:r>
                <a:rPr lang="en-US" sz="2400" dirty="0">
                  <a:solidFill>
                    <a:srgbClr val="000000"/>
                  </a:solidFill>
                  <a:latin typeface="Segoe UI Light"/>
                </a:rPr>
                <a:t>Power BI </a:t>
              </a:r>
              <a:r>
                <a:rPr lang="ru-RU" sz="2400" dirty="0">
                  <a:solidFill>
                    <a:srgbClr val="000000"/>
                  </a:solidFill>
                  <a:latin typeface="Segoe UI Light"/>
                </a:rPr>
                <a:t>это сервис бизнес-аналитики, который обеспечивает:</a:t>
              </a:r>
              <a:endParaRPr lang="en-US" sz="2400" dirty="0">
                <a:solidFill>
                  <a:srgbClr val="000000"/>
                </a:solidFill>
                <a:latin typeface="Segoe UI Light"/>
              </a:endParaRPr>
            </a:p>
            <a:p>
              <a:pPr marL="914400" lvl="1" indent="-342900" defTabSz="914367">
                <a:spcAft>
                  <a:spcPts val="600"/>
                </a:spcAft>
                <a:buFont typeface="Arial" panose="020B0604020202020204" pitchFamily="34" charset="0"/>
                <a:buChar char="•"/>
              </a:pPr>
              <a:r>
                <a:rPr lang="ru-RU" sz="2200" dirty="0">
                  <a:solidFill>
                    <a:srgbClr val="000000"/>
                  </a:solidFill>
                  <a:latin typeface="Segoe UI Light"/>
                </a:rPr>
                <a:t>быстрый и простой доступ к данным</a:t>
              </a:r>
              <a:endParaRPr lang="en-US" sz="2200" dirty="0">
                <a:solidFill>
                  <a:srgbClr val="000000"/>
                </a:solidFill>
                <a:latin typeface="Segoe UI Light"/>
              </a:endParaRPr>
            </a:p>
            <a:p>
              <a:pPr marL="914400" lvl="1" indent="-342900" defTabSz="914367">
                <a:spcAft>
                  <a:spcPts val="600"/>
                </a:spcAft>
                <a:buFont typeface="Arial" panose="020B0604020202020204" pitchFamily="34" charset="0"/>
                <a:buChar char="•"/>
              </a:pPr>
              <a:r>
                <a:rPr lang="ru-RU" sz="2200" dirty="0">
                  <a:solidFill>
                    <a:srgbClr val="000000"/>
                  </a:solidFill>
                  <a:latin typeface="Segoe UI Light"/>
                </a:rPr>
                <a:t>обзор Вашего бизнеса на </a:t>
              </a:r>
              <a:r>
                <a:rPr lang="en-US" sz="2200" dirty="0">
                  <a:solidFill>
                    <a:srgbClr val="000000"/>
                  </a:solidFill>
                  <a:latin typeface="Segoe UI Light"/>
                </a:rPr>
                <a:t>360º</a:t>
              </a:r>
            </a:p>
            <a:p>
              <a:pPr marL="914400" lvl="1" indent="-342900" defTabSz="914367">
                <a:spcAft>
                  <a:spcPts val="600"/>
                </a:spcAft>
                <a:buFont typeface="Arial" panose="020B0604020202020204" pitchFamily="34" charset="0"/>
                <a:buChar char="•"/>
              </a:pPr>
              <a:r>
                <a:rPr lang="ru-RU" sz="2200" dirty="0">
                  <a:solidFill>
                    <a:srgbClr val="000000"/>
                  </a:solidFill>
                  <a:latin typeface="Segoe UI Light"/>
                </a:rPr>
                <a:t>исследование данных</a:t>
              </a:r>
              <a:endParaRPr lang="en-US" sz="2200" dirty="0">
                <a:solidFill>
                  <a:srgbClr val="000000"/>
                </a:solidFill>
                <a:latin typeface="Segoe UI Light"/>
              </a:endParaRPr>
            </a:p>
            <a:p>
              <a:pPr marL="914400" lvl="1" indent="-342900" defTabSz="914367">
                <a:spcAft>
                  <a:spcPts val="600"/>
                </a:spcAft>
                <a:buFont typeface="Arial" panose="020B0604020202020204" pitchFamily="34" charset="0"/>
                <a:buChar char="•"/>
              </a:pPr>
              <a:r>
                <a:rPr lang="ru-RU" sz="2200" dirty="0">
                  <a:solidFill>
                    <a:srgbClr val="000000"/>
                  </a:solidFill>
                  <a:latin typeface="Segoe UI Light"/>
                </a:rPr>
                <a:t>доступ с любого устройства</a:t>
              </a:r>
              <a:endParaRPr lang="en-US" sz="2200" dirty="0">
                <a:solidFill>
                  <a:srgbClr val="000000"/>
                </a:solidFill>
                <a:latin typeface="Segoe UI Light"/>
              </a:endParaRPr>
            </a:p>
            <a:p>
              <a:pPr marL="914400" lvl="1" indent="-342900" defTabSz="914367">
                <a:spcAft>
                  <a:spcPts val="600"/>
                </a:spcAft>
                <a:buFont typeface="Arial" panose="020B0604020202020204" pitchFamily="34" charset="0"/>
                <a:buChar char="•"/>
              </a:pPr>
              <a:r>
                <a:rPr lang="ru-RU" sz="2200" dirty="0">
                  <a:solidFill>
                    <a:srgbClr val="000000"/>
                  </a:solidFill>
                  <a:latin typeface="Segoe UI Light"/>
                </a:rPr>
                <a:t>совместную работу с данными</a:t>
              </a:r>
              <a:endParaRPr lang="en-US" sz="2200" dirty="0">
                <a:solidFill>
                  <a:srgbClr val="000000"/>
                </a:solidFill>
                <a:latin typeface="Segoe UI Light"/>
              </a:endParaRPr>
            </a:p>
            <a:p>
              <a:pPr marL="914400" lvl="1" indent="-342900" defTabSz="914367">
                <a:spcAft>
                  <a:spcPts val="600"/>
                </a:spcAft>
                <a:buFont typeface="Arial" panose="020B0604020202020204" pitchFamily="34" charset="0"/>
                <a:buChar char="•"/>
              </a:pPr>
              <a:r>
                <a:rPr lang="ru-RU" sz="2200" dirty="0">
                  <a:solidFill>
                    <a:srgbClr val="000000"/>
                  </a:solidFill>
                  <a:latin typeface="Segoe UI Light"/>
                </a:rPr>
                <a:t>визуализацию и анализ данных для каждого</a:t>
              </a:r>
              <a:endParaRPr lang="en-US" sz="2200" dirty="0">
                <a:solidFill>
                  <a:srgbClr val="000000"/>
                </a:solidFill>
                <a:latin typeface="Segoe UI Light"/>
              </a:endParaRPr>
            </a:p>
          </p:txBody>
        </p:sp>
      </p:grpSp>
      <p:sp>
        <p:nvSpPr>
          <p:cNvPr id="7" name="TextBox 6"/>
          <p:cNvSpPr txBox="1"/>
          <p:nvPr/>
        </p:nvSpPr>
        <p:spPr>
          <a:xfrm>
            <a:off x="173775" y="4335"/>
            <a:ext cx="11887200" cy="1661993"/>
          </a:xfrm>
          <a:prstGeom prst="rect">
            <a:avLst/>
          </a:prstGeom>
          <a:noFill/>
        </p:spPr>
        <p:txBody>
          <a:bodyPr wrap="square" rtlCol="0">
            <a:spAutoFit/>
          </a:bodyPr>
          <a:lstStyle/>
          <a:p>
            <a:r>
              <a:rPr lang="en-US" sz="3600" dirty="0">
                <a:solidFill>
                  <a:srgbClr val="000000">
                    <a:lumMod val="75000"/>
                    <a:lumOff val="25000"/>
                  </a:srgbClr>
                </a:solidFill>
                <a:latin typeface="Segoe UI Light"/>
              </a:rPr>
              <a:t>Power BI</a:t>
            </a:r>
          </a:p>
          <a:p>
            <a:pPr>
              <a:spcBef>
                <a:spcPts val="1200"/>
              </a:spcBef>
            </a:pPr>
            <a:r>
              <a:rPr lang="ru-RU" sz="2800" i="1" dirty="0">
                <a:solidFill>
                  <a:srgbClr val="000000">
                    <a:lumMod val="75000"/>
                    <a:lumOff val="25000"/>
                  </a:srgbClr>
                </a:solidFill>
                <a:latin typeface="Segoe UI Light"/>
              </a:rPr>
              <a:t>Работайте с Вашими данными</a:t>
            </a:r>
            <a:r>
              <a:rPr lang="en-US" sz="2800" i="1" dirty="0">
                <a:solidFill>
                  <a:srgbClr val="000000">
                    <a:lumMod val="75000"/>
                    <a:lumOff val="25000"/>
                  </a:srgbClr>
                </a:solidFill>
                <a:latin typeface="Segoe UI Light"/>
              </a:rPr>
              <a:t>.</a:t>
            </a:r>
            <a:r>
              <a:rPr lang="ru-RU" sz="2800" i="1" dirty="0">
                <a:solidFill>
                  <a:srgbClr val="000000">
                    <a:lumMod val="75000"/>
                    <a:lumOff val="25000"/>
                  </a:srgbClr>
                </a:solidFill>
                <a:latin typeface="Segoe UI Light"/>
              </a:rPr>
              <a:t> Везде, с любыми данными, удобным способом</a:t>
            </a:r>
            <a:endParaRPr lang="en-US" sz="2800" i="1" dirty="0">
              <a:solidFill>
                <a:srgbClr val="000000">
                  <a:lumMod val="75000"/>
                  <a:lumOff val="25000"/>
                </a:srgbClr>
              </a:solidFill>
              <a:latin typeface="Segoe UI Light"/>
            </a:endParaRPr>
          </a:p>
        </p:txBody>
      </p:sp>
      <p:pic>
        <p:nvPicPr>
          <p:cNvPr id="2" name="Picture 1"/>
          <p:cNvPicPr>
            <a:picLocks noChangeAspect="1"/>
          </p:cNvPicPr>
          <p:nvPr/>
        </p:nvPicPr>
        <p:blipFill>
          <a:blip r:embed="rId3"/>
          <a:stretch>
            <a:fillRect/>
          </a:stretch>
        </p:blipFill>
        <p:spPr>
          <a:xfrm>
            <a:off x="7182757" y="2158287"/>
            <a:ext cx="4572000" cy="2664738"/>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790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55448" y="0"/>
            <a:ext cx="10116781" cy="646331"/>
          </a:xfrm>
          <a:prstGeom prst="rect">
            <a:avLst/>
          </a:prstGeom>
          <a:noFill/>
        </p:spPr>
        <p:txBody>
          <a:bodyPr wrap="square" rtlCol="0">
            <a:spAutoFit/>
          </a:bodyPr>
          <a:lstStyle/>
          <a:p>
            <a:r>
              <a:rPr lang="ru-RU" sz="3600" dirty="0">
                <a:latin typeface="+mj-lt"/>
              </a:rPr>
              <a:t>Ключевые отличия и преимущества </a:t>
            </a:r>
            <a:r>
              <a:rPr lang="en-US" sz="3600" dirty="0">
                <a:latin typeface="+mj-lt"/>
              </a:rPr>
              <a:t>Power BI</a:t>
            </a:r>
            <a:endParaRPr lang="en-US" sz="3600" b="1" dirty="0">
              <a:solidFill>
                <a:srgbClr val="000000"/>
              </a:solidFill>
              <a:latin typeface="+mj-lt"/>
              <a:cs typeface="Segoe UI" panose="020B0502040204020203" pitchFamily="34" charset="0"/>
            </a:endParaRPr>
          </a:p>
        </p:txBody>
      </p:sp>
      <p:grpSp>
        <p:nvGrpSpPr>
          <p:cNvPr id="3" name="Group 2"/>
          <p:cNvGrpSpPr/>
          <p:nvPr/>
        </p:nvGrpSpPr>
        <p:grpSpPr>
          <a:xfrm>
            <a:off x="360303" y="1110508"/>
            <a:ext cx="6320920" cy="709416"/>
            <a:chOff x="330771" y="2616822"/>
            <a:chExt cx="6320920" cy="709416"/>
          </a:xfrm>
        </p:grpSpPr>
        <p:sp>
          <p:nvSpPr>
            <p:cNvPr id="56" name="Rectangle 55"/>
            <p:cNvSpPr/>
            <p:nvPr/>
          </p:nvSpPr>
          <p:spPr bwMode="auto">
            <a:xfrm>
              <a:off x="330771" y="2616822"/>
              <a:ext cx="6320920" cy="709416"/>
            </a:xfrm>
            <a:prstGeom prst="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56" tIns="143428" rIns="179285" bIns="143428" numCol="1" spcCol="0" rtlCol="0" fromWordArt="0" anchor="ctr" anchorCtr="0" forceAA="0" compatLnSpc="1">
              <a:prstTxWarp prst="textNoShape">
                <a:avLst/>
              </a:prstTxWarp>
              <a:noAutofit/>
            </a:bodyPr>
            <a:lstStyle/>
            <a:p>
              <a:pPr marL="685800" defTabSz="914367" fontAlgn="base">
                <a:lnSpc>
                  <a:spcPct val="90000"/>
                </a:lnSpc>
                <a:spcBef>
                  <a:spcPct val="20000"/>
                </a:spcBef>
                <a:spcAft>
                  <a:spcPct val="0"/>
                </a:spcAft>
                <a:buSzPct val="90000"/>
              </a:pPr>
              <a:r>
                <a:rPr lang="ru-RU" sz="2000" dirty="0" err="1">
                  <a:ln w="3175">
                    <a:noFill/>
                  </a:ln>
                  <a:solidFill>
                    <a:srgbClr val="000000"/>
                  </a:solidFill>
                  <a:latin typeface="Calibri Light" panose="020F0302020204030204"/>
                </a:rPr>
                <a:t>Преднастроенные</a:t>
              </a:r>
              <a:r>
                <a:rPr lang="ru-RU" sz="2000" dirty="0">
                  <a:ln w="3175">
                    <a:noFill/>
                  </a:ln>
                  <a:solidFill>
                    <a:srgbClr val="000000"/>
                  </a:solidFill>
                  <a:latin typeface="Calibri Light" panose="020F0302020204030204"/>
                </a:rPr>
                <a:t> панели и отчеты для популярных онлайн сервисов</a:t>
              </a:r>
              <a:endParaRPr lang="en-US" sz="2000" dirty="0">
                <a:ln w="3175">
                  <a:noFill/>
                </a:ln>
                <a:solidFill>
                  <a:srgbClr val="000000"/>
                </a:solidFill>
                <a:latin typeface="Calibri Light" panose="020F0302020204030204"/>
              </a:endParaRPr>
            </a:p>
          </p:txBody>
        </p:sp>
        <p:sp>
          <p:nvSpPr>
            <p:cNvPr id="72" name="Rectangle 71"/>
            <p:cNvSpPr/>
            <p:nvPr/>
          </p:nvSpPr>
          <p:spPr bwMode="auto">
            <a:xfrm>
              <a:off x="332292" y="2616822"/>
              <a:ext cx="709416" cy="70941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622491" defTabSz="914102" fontAlgn="base">
                <a:lnSpc>
                  <a:spcPct val="90000"/>
                </a:lnSpc>
                <a:spcBef>
                  <a:spcPct val="0"/>
                </a:spcBef>
                <a:spcAft>
                  <a:spcPct val="0"/>
                </a:spcAft>
              </a:pPr>
              <a:endParaRPr lang="en-US" sz="2745"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73" name="Freeform 24"/>
            <p:cNvSpPr>
              <a:spLocks noEditPoints="1"/>
            </p:cNvSpPr>
            <p:nvPr/>
          </p:nvSpPr>
          <p:spPr bwMode="black">
            <a:xfrm>
              <a:off x="429207" y="2675334"/>
              <a:ext cx="490621" cy="569164"/>
            </a:xfrm>
            <a:custGeom>
              <a:avLst/>
              <a:gdLst>
                <a:gd name="T0" fmla="*/ 126 w 259"/>
                <a:gd name="T1" fmla="*/ 53 h 300"/>
                <a:gd name="T2" fmla="*/ 120 w 259"/>
                <a:gd name="T3" fmla="*/ 38 h 300"/>
                <a:gd name="T4" fmla="*/ 77 w 259"/>
                <a:gd name="T5" fmla="*/ 43 h 300"/>
                <a:gd name="T6" fmla="*/ 105 w 259"/>
                <a:gd name="T7" fmla="*/ 53 h 300"/>
                <a:gd name="T8" fmla="*/ 105 w 259"/>
                <a:gd name="T9" fmla="*/ 53 h 300"/>
                <a:gd name="T10" fmla="*/ 84 w 259"/>
                <a:gd name="T11" fmla="*/ 136 h 300"/>
                <a:gd name="T12" fmla="*/ 79 w 259"/>
                <a:gd name="T13" fmla="*/ 124 h 300"/>
                <a:gd name="T14" fmla="*/ 45 w 259"/>
                <a:gd name="T15" fmla="*/ 128 h 300"/>
                <a:gd name="T16" fmla="*/ 67 w 259"/>
                <a:gd name="T17" fmla="*/ 136 h 300"/>
                <a:gd name="T18" fmla="*/ 67 w 259"/>
                <a:gd name="T19" fmla="*/ 136 h 300"/>
                <a:gd name="T20" fmla="*/ 35 w 259"/>
                <a:gd name="T21" fmla="*/ 69 h 300"/>
                <a:gd name="T22" fmla="*/ 32 w 259"/>
                <a:gd name="T23" fmla="*/ 63 h 300"/>
                <a:gd name="T24" fmla="*/ 15 w 259"/>
                <a:gd name="T25" fmla="*/ 65 h 300"/>
                <a:gd name="T26" fmla="*/ 26 w 259"/>
                <a:gd name="T27" fmla="*/ 69 h 300"/>
                <a:gd name="T28" fmla="*/ 26 w 259"/>
                <a:gd name="T29" fmla="*/ 69 h 300"/>
                <a:gd name="T30" fmla="*/ 233 w 259"/>
                <a:gd name="T31" fmla="*/ 19 h 300"/>
                <a:gd name="T32" fmla="*/ 231 w 259"/>
                <a:gd name="T33" fmla="*/ 13 h 300"/>
                <a:gd name="T34" fmla="*/ 214 w 259"/>
                <a:gd name="T35" fmla="*/ 15 h 300"/>
                <a:gd name="T36" fmla="*/ 225 w 259"/>
                <a:gd name="T37" fmla="*/ 19 h 300"/>
                <a:gd name="T38" fmla="*/ 225 w 259"/>
                <a:gd name="T39" fmla="*/ 19 h 300"/>
                <a:gd name="T40" fmla="*/ 248 w 259"/>
                <a:gd name="T41" fmla="*/ 141 h 300"/>
                <a:gd name="T42" fmla="*/ 246 w 259"/>
                <a:gd name="T43" fmla="*/ 135 h 300"/>
                <a:gd name="T44" fmla="*/ 229 w 259"/>
                <a:gd name="T45" fmla="*/ 136 h 300"/>
                <a:gd name="T46" fmla="*/ 240 w 259"/>
                <a:gd name="T47" fmla="*/ 141 h 300"/>
                <a:gd name="T48" fmla="*/ 240 w 259"/>
                <a:gd name="T49" fmla="*/ 141 h 300"/>
                <a:gd name="T50" fmla="*/ 20 w 259"/>
                <a:gd name="T51" fmla="*/ 162 h 300"/>
                <a:gd name="T52" fmla="*/ 17 w 259"/>
                <a:gd name="T53" fmla="*/ 156 h 300"/>
                <a:gd name="T54" fmla="*/ 0 w 259"/>
                <a:gd name="T55" fmla="*/ 158 h 300"/>
                <a:gd name="T56" fmla="*/ 11 w 259"/>
                <a:gd name="T57" fmla="*/ 162 h 300"/>
                <a:gd name="T58" fmla="*/ 11 w 259"/>
                <a:gd name="T59" fmla="*/ 162 h 300"/>
                <a:gd name="T60" fmla="*/ 226 w 259"/>
                <a:gd name="T61" fmla="*/ 100 h 300"/>
                <a:gd name="T62" fmla="*/ 219 w 259"/>
                <a:gd name="T63" fmla="*/ 82 h 300"/>
                <a:gd name="T64" fmla="*/ 168 w 259"/>
                <a:gd name="T65" fmla="*/ 88 h 300"/>
                <a:gd name="T66" fmla="*/ 201 w 259"/>
                <a:gd name="T67" fmla="*/ 100 h 300"/>
                <a:gd name="T68" fmla="*/ 201 w 259"/>
                <a:gd name="T69" fmla="*/ 100 h 300"/>
                <a:gd name="T70" fmla="*/ 223 w 259"/>
                <a:gd name="T71" fmla="*/ 146 h 300"/>
                <a:gd name="T72" fmla="*/ 156 w 259"/>
                <a:gd name="T73" fmla="*/ 178 h 300"/>
                <a:gd name="T74" fmla="*/ 150 w 259"/>
                <a:gd name="T75" fmla="*/ 178 h 300"/>
                <a:gd name="T76" fmla="*/ 206 w 259"/>
                <a:gd name="T77" fmla="*/ 17 h 300"/>
                <a:gd name="T78" fmla="*/ 120 w 259"/>
                <a:gd name="T79" fmla="*/ 69 h 300"/>
                <a:gd name="T80" fmla="*/ 54 w 259"/>
                <a:gd name="T81" fmla="*/ 62 h 300"/>
                <a:gd name="T82" fmla="*/ 103 w 259"/>
                <a:gd name="T83" fmla="*/ 178 h 300"/>
                <a:gd name="T84" fmla="*/ 97 w 259"/>
                <a:gd name="T85" fmla="*/ 178 h 300"/>
                <a:gd name="T86" fmla="*/ 36 w 259"/>
                <a:gd name="T87" fmla="*/ 160 h 300"/>
                <a:gd name="T88" fmla="*/ 22 w 259"/>
                <a:gd name="T89" fmla="*/ 236 h 300"/>
                <a:gd name="T90" fmla="*/ 60 w 259"/>
                <a:gd name="T91" fmla="*/ 294 h 300"/>
                <a:gd name="T92" fmla="*/ 212 w 259"/>
                <a:gd name="T93" fmla="*/ 195 h 300"/>
                <a:gd name="T94" fmla="*/ 250 w 259"/>
                <a:gd name="T95" fmla="*/ 231 h 300"/>
                <a:gd name="T96" fmla="*/ 113 w 259"/>
                <a:gd name="T97" fmla="*/ 21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300">
                  <a:moveTo>
                    <a:pt x="115" y="81"/>
                  </a:moveTo>
                  <a:cubicBezTo>
                    <a:pt x="115" y="81"/>
                    <a:pt x="115" y="52"/>
                    <a:pt x="120" y="47"/>
                  </a:cubicBezTo>
                  <a:cubicBezTo>
                    <a:pt x="125" y="42"/>
                    <a:pt x="153" y="43"/>
                    <a:pt x="153" y="43"/>
                  </a:cubicBezTo>
                  <a:cubicBezTo>
                    <a:pt x="153" y="43"/>
                    <a:pt x="131" y="48"/>
                    <a:pt x="126" y="53"/>
                  </a:cubicBezTo>
                  <a:cubicBezTo>
                    <a:pt x="120" y="58"/>
                    <a:pt x="115" y="81"/>
                    <a:pt x="115" y="81"/>
                  </a:cubicBezTo>
                  <a:close/>
                  <a:moveTo>
                    <a:pt x="126" y="32"/>
                  </a:moveTo>
                  <a:cubicBezTo>
                    <a:pt x="120" y="27"/>
                    <a:pt x="115" y="5"/>
                    <a:pt x="115" y="5"/>
                  </a:cubicBezTo>
                  <a:cubicBezTo>
                    <a:pt x="115" y="5"/>
                    <a:pt x="115" y="33"/>
                    <a:pt x="120" y="38"/>
                  </a:cubicBezTo>
                  <a:cubicBezTo>
                    <a:pt x="125" y="43"/>
                    <a:pt x="153" y="43"/>
                    <a:pt x="153" y="43"/>
                  </a:cubicBezTo>
                  <a:cubicBezTo>
                    <a:pt x="153" y="43"/>
                    <a:pt x="131" y="38"/>
                    <a:pt x="126" y="32"/>
                  </a:cubicBezTo>
                  <a:close/>
                  <a:moveTo>
                    <a:pt x="105" y="32"/>
                  </a:moveTo>
                  <a:cubicBezTo>
                    <a:pt x="100" y="38"/>
                    <a:pt x="77" y="43"/>
                    <a:pt x="77" y="43"/>
                  </a:cubicBezTo>
                  <a:cubicBezTo>
                    <a:pt x="77" y="43"/>
                    <a:pt x="105" y="43"/>
                    <a:pt x="111" y="38"/>
                  </a:cubicBezTo>
                  <a:cubicBezTo>
                    <a:pt x="116" y="33"/>
                    <a:pt x="115" y="5"/>
                    <a:pt x="115" y="5"/>
                  </a:cubicBezTo>
                  <a:cubicBezTo>
                    <a:pt x="115" y="5"/>
                    <a:pt x="110" y="27"/>
                    <a:pt x="105" y="32"/>
                  </a:cubicBezTo>
                  <a:close/>
                  <a:moveTo>
                    <a:pt x="105" y="53"/>
                  </a:moveTo>
                  <a:cubicBezTo>
                    <a:pt x="110" y="58"/>
                    <a:pt x="115" y="81"/>
                    <a:pt x="115" y="81"/>
                  </a:cubicBezTo>
                  <a:cubicBezTo>
                    <a:pt x="115" y="81"/>
                    <a:pt x="116" y="52"/>
                    <a:pt x="111" y="47"/>
                  </a:cubicBezTo>
                  <a:cubicBezTo>
                    <a:pt x="105" y="42"/>
                    <a:pt x="77" y="43"/>
                    <a:pt x="77" y="43"/>
                  </a:cubicBezTo>
                  <a:cubicBezTo>
                    <a:pt x="77" y="43"/>
                    <a:pt x="100" y="48"/>
                    <a:pt x="105" y="53"/>
                  </a:cubicBezTo>
                  <a:close/>
                  <a:moveTo>
                    <a:pt x="75" y="158"/>
                  </a:moveTo>
                  <a:cubicBezTo>
                    <a:pt x="75" y="158"/>
                    <a:pt x="75" y="136"/>
                    <a:pt x="79" y="131"/>
                  </a:cubicBezTo>
                  <a:cubicBezTo>
                    <a:pt x="83" y="127"/>
                    <a:pt x="106" y="128"/>
                    <a:pt x="106" y="128"/>
                  </a:cubicBezTo>
                  <a:cubicBezTo>
                    <a:pt x="106" y="128"/>
                    <a:pt x="88" y="132"/>
                    <a:pt x="84" y="136"/>
                  </a:cubicBezTo>
                  <a:cubicBezTo>
                    <a:pt x="79" y="140"/>
                    <a:pt x="75" y="158"/>
                    <a:pt x="75" y="158"/>
                  </a:cubicBezTo>
                  <a:close/>
                  <a:moveTo>
                    <a:pt x="84" y="119"/>
                  </a:moveTo>
                  <a:cubicBezTo>
                    <a:pt x="79" y="115"/>
                    <a:pt x="75" y="97"/>
                    <a:pt x="75" y="97"/>
                  </a:cubicBezTo>
                  <a:cubicBezTo>
                    <a:pt x="75" y="97"/>
                    <a:pt x="75" y="120"/>
                    <a:pt x="79" y="124"/>
                  </a:cubicBezTo>
                  <a:cubicBezTo>
                    <a:pt x="83" y="128"/>
                    <a:pt x="106" y="128"/>
                    <a:pt x="106" y="128"/>
                  </a:cubicBezTo>
                  <a:cubicBezTo>
                    <a:pt x="106" y="128"/>
                    <a:pt x="88" y="124"/>
                    <a:pt x="84" y="119"/>
                  </a:cubicBezTo>
                  <a:close/>
                  <a:moveTo>
                    <a:pt x="67" y="119"/>
                  </a:moveTo>
                  <a:cubicBezTo>
                    <a:pt x="63" y="124"/>
                    <a:pt x="45" y="128"/>
                    <a:pt x="45" y="128"/>
                  </a:cubicBezTo>
                  <a:cubicBezTo>
                    <a:pt x="45" y="128"/>
                    <a:pt x="68" y="128"/>
                    <a:pt x="72" y="124"/>
                  </a:cubicBezTo>
                  <a:cubicBezTo>
                    <a:pt x="76" y="120"/>
                    <a:pt x="75" y="97"/>
                    <a:pt x="75" y="97"/>
                  </a:cubicBezTo>
                  <a:cubicBezTo>
                    <a:pt x="75" y="97"/>
                    <a:pt x="71" y="115"/>
                    <a:pt x="67" y="119"/>
                  </a:cubicBezTo>
                  <a:close/>
                  <a:moveTo>
                    <a:pt x="67" y="136"/>
                  </a:moveTo>
                  <a:cubicBezTo>
                    <a:pt x="71" y="140"/>
                    <a:pt x="75" y="158"/>
                    <a:pt x="75" y="158"/>
                  </a:cubicBezTo>
                  <a:cubicBezTo>
                    <a:pt x="75" y="158"/>
                    <a:pt x="76" y="136"/>
                    <a:pt x="72" y="131"/>
                  </a:cubicBezTo>
                  <a:cubicBezTo>
                    <a:pt x="68" y="127"/>
                    <a:pt x="45" y="128"/>
                    <a:pt x="45" y="128"/>
                  </a:cubicBezTo>
                  <a:cubicBezTo>
                    <a:pt x="45" y="128"/>
                    <a:pt x="63" y="132"/>
                    <a:pt x="67" y="136"/>
                  </a:cubicBezTo>
                  <a:close/>
                  <a:moveTo>
                    <a:pt x="31" y="80"/>
                  </a:moveTo>
                  <a:cubicBezTo>
                    <a:pt x="31" y="80"/>
                    <a:pt x="30" y="69"/>
                    <a:pt x="32" y="67"/>
                  </a:cubicBezTo>
                  <a:cubicBezTo>
                    <a:pt x="35" y="65"/>
                    <a:pt x="46" y="65"/>
                    <a:pt x="46" y="65"/>
                  </a:cubicBezTo>
                  <a:cubicBezTo>
                    <a:pt x="46" y="65"/>
                    <a:pt x="37" y="67"/>
                    <a:pt x="35" y="69"/>
                  </a:cubicBezTo>
                  <a:cubicBezTo>
                    <a:pt x="33" y="71"/>
                    <a:pt x="31" y="80"/>
                    <a:pt x="31" y="80"/>
                  </a:cubicBezTo>
                  <a:close/>
                  <a:moveTo>
                    <a:pt x="35" y="61"/>
                  </a:moveTo>
                  <a:cubicBezTo>
                    <a:pt x="33" y="59"/>
                    <a:pt x="31" y="50"/>
                    <a:pt x="31" y="50"/>
                  </a:cubicBezTo>
                  <a:cubicBezTo>
                    <a:pt x="31" y="50"/>
                    <a:pt x="30" y="61"/>
                    <a:pt x="32" y="63"/>
                  </a:cubicBezTo>
                  <a:cubicBezTo>
                    <a:pt x="35" y="65"/>
                    <a:pt x="46" y="65"/>
                    <a:pt x="46" y="65"/>
                  </a:cubicBezTo>
                  <a:cubicBezTo>
                    <a:pt x="46" y="65"/>
                    <a:pt x="37" y="63"/>
                    <a:pt x="35" y="61"/>
                  </a:cubicBezTo>
                  <a:close/>
                  <a:moveTo>
                    <a:pt x="26" y="61"/>
                  </a:moveTo>
                  <a:cubicBezTo>
                    <a:pt x="24" y="63"/>
                    <a:pt x="15" y="65"/>
                    <a:pt x="15" y="65"/>
                  </a:cubicBezTo>
                  <a:cubicBezTo>
                    <a:pt x="15" y="65"/>
                    <a:pt x="27" y="65"/>
                    <a:pt x="29" y="63"/>
                  </a:cubicBezTo>
                  <a:cubicBezTo>
                    <a:pt x="31" y="61"/>
                    <a:pt x="31" y="50"/>
                    <a:pt x="31" y="50"/>
                  </a:cubicBezTo>
                  <a:cubicBezTo>
                    <a:pt x="31" y="50"/>
                    <a:pt x="29" y="59"/>
                    <a:pt x="26" y="61"/>
                  </a:cubicBezTo>
                  <a:close/>
                  <a:moveTo>
                    <a:pt x="26" y="69"/>
                  </a:moveTo>
                  <a:cubicBezTo>
                    <a:pt x="29" y="71"/>
                    <a:pt x="31" y="80"/>
                    <a:pt x="31" y="80"/>
                  </a:cubicBezTo>
                  <a:cubicBezTo>
                    <a:pt x="31" y="80"/>
                    <a:pt x="31" y="69"/>
                    <a:pt x="29" y="67"/>
                  </a:cubicBezTo>
                  <a:cubicBezTo>
                    <a:pt x="27" y="65"/>
                    <a:pt x="15" y="65"/>
                    <a:pt x="15" y="65"/>
                  </a:cubicBezTo>
                  <a:cubicBezTo>
                    <a:pt x="15" y="65"/>
                    <a:pt x="24" y="67"/>
                    <a:pt x="26" y="69"/>
                  </a:cubicBezTo>
                  <a:close/>
                  <a:moveTo>
                    <a:pt x="229" y="30"/>
                  </a:moveTo>
                  <a:cubicBezTo>
                    <a:pt x="229" y="30"/>
                    <a:pt x="229" y="19"/>
                    <a:pt x="231" y="17"/>
                  </a:cubicBezTo>
                  <a:cubicBezTo>
                    <a:pt x="233" y="15"/>
                    <a:pt x="244" y="15"/>
                    <a:pt x="244" y="15"/>
                  </a:cubicBezTo>
                  <a:cubicBezTo>
                    <a:pt x="244" y="15"/>
                    <a:pt x="235" y="17"/>
                    <a:pt x="233" y="19"/>
                  </a:cubicBezTo>
                  <a:cubicBezTo>
                    <a:pt x="231" y="21"/>
                    <a:pt x="229" y="30"/>
                    <a:pt x="229" y="30"/>
                  </a:cubicBezTo>
                  <a:close/>
                  <a:moveTo>
                    <a:pt x="233" y="11"/>
                  </a:moveTo>
                  <a:cubicBezTo>
                    <a:pt x="231" y="9"/>
                    <a:pt x="229" y="0"/>
                    <a:pt x="229" y="0"/>
                  </a:cubicBezTo>
                  <a:cubicBezTo>
                    <a:pt x="229" y="0"/>
                    <a:pt x="229" y="11"/>
                    <a:pt x="231" y="13"/>
                  </a:cubicBezTo>
                  <a:cubicBezTo>
                    <a:pt x="233" y="15"/>
                    <a:pt x="244" y="15"/>
                    <a:pt x="244" y="15"/>
                  </a:cubicBezTo>
                  <a:cubicBezTo>
                    <a:pt x="244" y="15"/>
                    <a:pt x="235" y="13"/>
                    <a:pt x="233" y="11"/>
                  </a:cubicBezTo>
                  <a:close/>
                  <a:moveTo>
                    <a:pt x="225" y="11"/>
                  </a:moveTo>
                  <a:cubicBezTo>
                    <a:pt x="223" y="13"/>
                    <a:pt x="214" y="15"/>
                    <a:pt x="214" y="15"/>
                  </a:cubicBezTo>
                  <a:cubicBezTo>
                    <a:pt x="214" y="15"/>
                    <a:pt x="225" y="15"/>
                    <a:pt x="227" y="13"/>
                  </a:cubicBezTo>
                  <a:cubicBezTo>
                    <a:pt x="229" y="11"/>
                    <a:pt x="229" y="0"/>
                    <a:pt x="229" y="0"/>
                  </a:cubicBezTo>
                  <a:cubicBezTo>
                    <a:pt x="229" y="0"/>
                    <a:pt x="227" y="9"/>
                    <a:pt x="225" y="11"/>
                  </a:cubicBezTo>
                  <a:close/>
                  <a:moveTo>
                    <a:pt x="225" y="19"/>
                  </a:moveTo>
                  <a:cubicBezTo>
                    <a:pt x="227" y="21"/>
                    <a:pt x="229" y="30"/>
                    <a:pt x="229" y="30"/>
                  </a:cubicBezTo>
                  <a:cubicBezTo>
                    <a:pt x="229" y="30"/>
                    <a:pt x="229" y="19"/>
                    <a:pt x="227" y="17"/>
                  </a:cubicBezTo>
                  <a:cubicBezTo>
                    <a:pt x="225" y="15"/>
                    <a:pt x="214" y="15"/>
                    <a:pt x="214" y="15"/>
                  </a:cubicBezTo>
                  <a:cubicBezTo>
                    <a:pt x="214" y="15"/>
                    <a:pt x="223" y="17"/>
                    <a:pt x="225" y="19"/>
                  </a:cubicBezTo>
                  <a:close/>
                  <a:moveTo>
                    <a:pt x="244" y="152"/>
                  </a:moveTo>
                  <a:cubicBezTo>
                    <a:pt x="244" y="152"/>
                    <a:pt x="244" y="140"/>
                    <a:pt x="246" y="138"/>
                  </a:cubicBezTo>
                  <a:cubicBezTo>
                    <a:pt x="248" y="136"/>
                    <a:pt x="259" y="136"/>
                    <a:pt x="259" y="136"/>
                  </a:cubicBezTo>
                  <a:cubicBezTo>
                    <a:pt x="259" y="136"/>
                    <a:pt x="250" y="138"/>
                    <a:pt x="248" y="141"/>
                  </a:cubicBezTo>
                  <a:cubicBezTo>
                    <a:pt x="246" y="143"/>
                    <a:pt x="244" y="152"/>
                    <a:pt x="244" y="152"/>
                  </a:cubicBezTo>
                  <a:close/>
                  <a:moveTo>
                    <a:pt x="248" y="132"/>
                  </a:moveTo>
                  <a:cubicBezTo>
                    <a:pt x="246" y="130"/>
                    <a:pt x="244" y="121"/>
                    <a:pt x="244" y="121"/>
                  </a:cubicBezTo>
                  <a:cubicBezTo>
                    <a:pt x="244" y="121"/>
                    <a:pt x="244" y="133"/>
                    <a:pt x="246" y="135"/>
                  </a:cubicBezTo>
                  <a:cubicBezTo>
                    <a:pt x="248" y="137"/>
                    <a:pt x="259" y="136"/>
                    <a:pt x="259" y="136"/>
                  </a:cubicBezTo>
                  <a:cubicBezTo>
                    <a:pt x="259" y="136"/>
                    <a:pt x="250" y="134"/>
                    <a:pt x="248" y="132"/>
                  </a:cubicBezTo>
                  <a:close/>
                  <a:moveTo>
                    <a:pt x="240" y="132"/>
                  </a:moveTo>
                  <a:cubicBezTo>
                    <a:pt x="238" y="134"/>
                    <a:pt x="229" y="136"/>
                    <a:pt x="229" y="136"/>
                  </a:cubicBezTo>
                  <a:cubicBezTo>
                    <a:pt x="229" y="136"/>
                    <a:pt x="240" y="137"/>
                    <a:pt x="242" y="135"/>
                  </a:cubicBezTo>
                  <a:cubicBezTo>
                    <a:pt x="244" y="133"/>
                    <a:pt x="244" y="121"/>
                    <a:pt x="244" y="121"/>
                  </a:cubicBezTo>
                  <a:cubicBezTo>
                    <a:pt x="244" y="121"/>
                    <a:pt x="242" y="130"/>
                    <a:pt x="240" y="132"/>
                  </a:cubicBezTo>
                  <a:close/>
                  <a:moveTo>
                    <a:pt x="240" y="141"/>
                  </a:moveTo>
                  <a:cubicBezTo>
                    <a:pt x="242" y="143"/>
                    <a:pt x="244" y="152"/>
                    <a:pt x="244" y="152"/>
                  </a:cubicBezTo>
                  <a:cubicBezTo>
                    <a:pt x="244" y="152"/>
                    <a:pt x="244" y="140"/>
                    <a:pt x="242" y="138"/>
                  </a:cubicBezTo>
                  <a:cubicBezTo>
                    <a:pt x="240" y="136"/>
                    <a:pt x="229" y="136"/>
                    <a:pt x="229" y="136"/>
                  </a:cubicBezTo>
                  <a:cubicBezTo>
                    <a:pt x="229" y="136"/>
                    <a:pt x="238" y="138"/>
                    <a:pt x="240" y="141"/>
                  </a:cubicBezTo>
                  <a:close/>
                  <a:moveTo>
                    <a:pt x="15" y="173"/>
                  </a:moveTo>
                  <a:cubicBezTo>
                    <a:pt x="15" y="173"/>
                    <a:pt x="15" y="162"/>
                    <a:pt x="17" y="160"/>
                  </a:cubicBezTo>
                  <a:cubicBezTo>
                    <a:pt x="19" y="158"/>
                    <a:pt x="31" y="158"/>
                    <a:pt x="31" y="158"/>
                  </a:cubicBezTo>
                  <a:cubicBezTo>
                    <a:pt x="31" y="158"/>
                    <a:pt x="22" y="160"/>
                    <a:pt x="20" y="162"/>
                  </a:cubicBezTo>
                  <a:cubicBezTo>
                    <a:pt x="17" y="164"/>
                    <a:pt x="15" y="173"/>
                    <a:pt x="15" y="173"/>
                  </a:cubicBezTo>
                  <a:close/>
                  <a:moveTo>
                    <a:pt x="20" y="154"/>
                  </a:moveTo>
                  <a:cubicBezTo>
                    <a:pt x="17" y="152"/>
                    <a:pt x="15" y="143"/>
                    <a:pt x="15" y="143"/>
                  </a:cubicBezTo>
                  <a:cubicBezTo>
                    <a:pt x="15" y="143"/>
                    <a:pt x="15" y="154"/>
                    <a:pt x="17" y="156"/>
                  </a:cubicBezTo>
                  <a:cubicBezTo>
                    <a:pt x="19" y="158"/>
                    <a:pt x="31" y="158"/>
                    <a:pt x="31" y="158"/>
                  </a:cubicBezTo>
                  <a:cubicBezTo>
                    <a:pt x="31" y="158"/>
                    <a:pt x="22" y="156"/>
                    <a:pt x="20" y="154"/>
                  </a:cubicBezTo>
                  <a:close/>
                  <a:moveTo>
                    <a:pt x="11" y="154"/>
                  </a:moveTo>
                  <a:cubicBezTo>
                    <a:pt x="9" y="156"/>
                    <a:pt x="0" y="158"/>
                    <a:pt x="0" y="158"/>
                  </a:cubicBezTo>
                  <a:cubicBezTo>
                    <a:pt x="0" y="158"/>
                    <a:pt x="11" y="158"/>
                    <a:pt x="14" y="156"/>
                  </a:cubicBezTo>
                  <a:cubicBezTo>
                    <a:pt x="16" y="154"/>
                    <a:pt x="15" y="143"/>
                    <a:pt x="15" y="143"/>
                  </a:cubicBezTo>
                  <a:cubicBezTo>
                    <a:pt x="15" y="143"/>
                    <a:pt x="13" y="152"/>
                    <a:pt x="11" y="154"/>
                  </a:cubicBezTo>
                  <a:close/>
                  <a:moveTo>
                    <a:pt x="11" y="162"/>
                  </a:moveTo>
                  <a:cubicBezTo>
                    <a:pt x="13" y="164"/>
                    <a:pt x="15" y="173"/>
                    <a:pt x="15" y="173"/>
                  </a:cubicBezTo>
                  <a:cubicBezTo>
                    <a:pt x="15" y="173"/>
                    <a:pt x="16" y="162"/>
                    <a:pt x="14" y="160"/>
                  </a:cubicBezTo>
                  <a:cubicBezTo>
                    <a:pt x="11" y="158"/>
                    <a:pt x="0" y="158"/>
                    <a:pt x="0" y="158"/>
                  </a:cubicBezTo>
                  <a:cubicBezTo>
                    <a:pt x="0" y="158"/>
                    <a:pt x="9" y="160"/>
                    <a:pt x="11" y="162"/>
                  </a:cubicBezTo>
                  <a:close/>
                  <a:moveTo>
                    <a:pt x="214" y="133"/>
                  </a:moveTo>
                  <a:cubicBezTo>
                    <a:pt x="214" y="133"/>
                    <a:pt x="213" y="99"/>
                    <a:pt x="219" y="93"/>
                  </a:cubicBezTo>
                  <a:cubicBezTo>
                    <a:pt x="226" y="87"/>
                    <a:pt x="259" y="88"/>
                    <a:pt x="259" y="88"/>
                  </a:cubicBezTo>
                  <a:cubicBezTo>
                    <a:pt x="259" y="88"/>
                    <a:pt x="232" y="94"/>
                    <a:pt x="226" y="100"/>
                  </a:cubicBezTo>
                  <a:cubicBezTo>
                    <a:pt x="220" y="106"/>
                    <a:pt x="214" y="133"/>
                    <a:pt x="214" y="133"/>
                  </a:cubicBezTo>
                  <a:close/>
                  <a:moveTo>
                    <a:pt x="226" y="75"/>
                  </a:moveTo>
                  <a:cubicBezTo>
                    <a:pt x="220" y="69"/>
                    <a:pt x="214" y="42"/>
                    <a:pt x="214" y="42"/>
                  </a:cubicBezTo>
                  <a:cubicBezTo>
                    <a:pt x="214" y="42"/>
                    <a:pt x="213" y="76"/>
                    <a:pt x="219" y="82"/>
                  </a:cubicBezTo>
                  <a:cubicBezTo>
                    <a:pt x="226" y="88"/>
                    <a:pt x="259" y="88"/>
                    <a:pt x="259" y="88"/>
                  </a:cubicBezTo>
                  <a:cubicBezTo>
                    <a:pt x="259" y="88"/>
                    <a:pt x="232" y="81"/>
                    <a:pt x="226" y="75"/>
                  </a:cubicBezTo>
                  <a:close/>
                  <a:moveTo>
                    <a:pt x="201" y="75"/>
                  </a:moveTo>
                  <a:cubicBezTo>
                    <a:pt x="195" y="81"/>
                    <a:pt x="168" y="88"/>
                    <a:pt x="168" y="88"/>
                  </a:cubicBezTo>
                  <a:cubicBezTo>
                    <a:pt x="168" y="88"/>
                    <a:pt x="202" y="88"/>
                    <a:pt x="208" y="82"/>
                  </a:cubicBezTo>
                  <a:cubicBezTo>
                    <a:pt x="215" y="76"/>
                    <a:pt x="214" y="42"/>
                    <a:pt x="214" y="42"/>
                  </a:cubicBezTo>
                  <a:cubicBezTo>
                    <a:pt x="214" y="42"/>
                    <a:pt x="208" y="69"/>
                    <a:pt x="201" y="75"/>
                  </a:cubicBezTo>
                  <a:close/>
                  <a:moveTo>
                    <a:pt x="201" y="100"/>
                  </a:moveTo>
                  <a:cubicBezTo>
                    <a:pt x="208" y="106"/>
                    <a:pt x="214" y="133"/>
                    <a:pt x="214" y="133"/>
                  </a:cubicBezTo>
                  <a:cubicBezTo>
                    <a:pt x="214" y="133"/>
                    <a:pt x="215" y="99"/>
                    <a:pt x="208" y="93"/>
                  </a:cubicBezTo>
                  <a:cubicBezTo>
                    <a:pt x="202" y="87"/>
                    <a:pt x="168" y="88"/>
                    <a:pt x="168" y="88"/>
                  </a:cubicBezTo>
                  <a:cubicBezTo>
                    <a:pt x="168" y="88"/>
                    <a:pt x="195" y="94"/>
                    <a:pt x="201" y="100"/>
                  </a:cubicBezTo>
                  <a:close/>
                  <a:moveTo>
                    <a:pt x="250" y="231"/>
                  </a:moveTo>
                  <a:cubicBezTo>
                    <a:pt x="212" y="178"/>
                    <a:pt x="212" y="178"/>
                    <a:pt x="212" y="178"/>
                  </a:cubicBezTo>
                  <a:cubicBezTo>
                    <a:pt x="189" y="178"/>
                    <a:pt x="189" y="178"/>
                    <a:pt x="189" y="178"/>
                  </a:cubicBezTo>
                  <a:cubicBezTo>
                    <a:pt x="193" y="160"/>
                    <a:pt x="207" y="146"/>
                    <a:pt x="223" y="146"/>
                  </a:cubicBezTo>
                  <a:cubicBezTo>
                    <a:pt x="224" y="146"/>
                    <a:pt x="226" y="144"/>
                    <a:pt x="226" y="143"/>
                  </a:cubicBezTo>
                  <a:cubicBezTo>
                    <a:pt x="226" y="141"/>
                    <a:pt x="224" y="140"/>
                    <a:pt x="223" y="140"/>
                  </a:cubicBezTo>
                  <a:cubicBezTo>
                    <a:pt x="203" y="140"/>
                    <a:pt x="187" y="156"/>
                    <a:pt x="183" y="178"/>
                  </a:cubicBezTo>
                  <a:cubicBezTo>
                    <a:pt x="156" y="178"/>
                    <a:pt x="156" y="178"/>
                    <a:pt x="156" y="178"/>
                  </a:cubicBezTo>
                  <a:cubicBezTo>
                    <a:pt x="158" y="140"/>
                    <a:pt x="173" y="110"/>
                    <a:pt x="190" y="110"/>
                  </a:cubicBezTo>
                  <a:cubicBezTo>
                    <a:pt x="191" y="110"/>
                    <a:pt x="193" y="109"/>
                    <a:pt x="193" y="107"/>
                  </a:cubicBezTo>
                  <a:cubicBezTo>
                    <a:pt x="193" y="105"/>
                    <a:pt x="191" y="104"/>
                    <a:pt x="190" y="104"/>
                  </a:cubicBezTo>
                  <a:cubicBezTo>
                    <a:pt x="169" y="104"/>
                    <a:pt x="152" y="136"/>
                    <a:pt x="150" y="178"/>
                  </a:cubicBezTo>
                  <a:cubicBezTo>
                    <a:pt x="139" y="178"/>
                    <a:pt x="139" y="178"/>
                    <a:pt x="139" y="178"/>
                  </a:cubicBezTo>
                  <a:cubicBezTo>
                    <a:pt x="141" y="92"/>
                    <a:pt x="170" y="23"/>
                    <a:pt x="206" y="23"/>
                  </a:cubicBezTo>
                  <a:cubicBezTo>
                    <a:pt x="208" y="23"/>
                    <a:pt x="210" y="21"/>
                    <a:pt x="210" y="20"/>
                  </a:cubicBezTo>
                  <a:cubicBezTo>
                    <a:pt x="210" y="18"/>
                    <a:pt x="208" y="17"/>
                    <a:pt x="206" y="17"/>
                  </a:cubicBezTo>
                  <a:cubicBezTo>
                    <a:pt x="166" y="17"/>
                    <a:pt x="135" y="87"/>
                    <a:pt x="133" y="178"/>
                  </a:cubicBezTo>
                  <a:cubicBezTo>
                    <a:pt x="129" y="178"/>
                    <a:pt x="129" y="178"/>
                    <a:pt x="129" y="178"/>
                  </a:cubicBezTo>
                  <a:cubicBezTo>
                    <a:pt x="129" y="66"/>
                    <a:pt x="127" y="66"/>
                    <a:pt x="124" y="66"/>
                  </a:cubicBezTo>
                  <a:cubicBezTo>
                    <a:pt x="122" y="66"/>
                    <a:pt x="120" y="68"/>
                    <a:pt x="120" y="69"/>
                  </a:cubicBezTo>
                  <a:cubicBezTo>
                    <a:pt x="120" y="70"/>
                    <a:pt x="121" y="70"/>
                    <a:pt x="121" y="71"/>
                  </a:cubicBezTo>
                  <a:cubicBezTo>
                    <a:pt x="122" y="76"/>
                    <a:pt x="123" y="118"/>
                    <a:pt x="123" y="178"/>
                  </a:cubicBezTo>
                  <a:cubicBezTo>
                    <a:pt x="120" y="178"/>
                    <a:pt x="120" y="178"/>
                    <a:pt x="120" y="178"/>
                  </a:cubicBezTo>
                  <a:cubicBezTo>
                    <a:pt x="118" y="114"/>
                    <a:pt x="89" y="62"/>
                    <a:pt x="54" y="62"/>
                  </a:cubicBezTo>
                  <a:cubicBezTo>
                    <a:pt x="52" y="62"/>
                    <a:pt x="51" y="63"/>
                    <a:pt x="51" y="65"/>
                  </a:cubicBezTo>
                  <a:cubicBezTo>
                    <a:pt x="51" y="67"/>
                    <a:pt x="52" y="68"/>
                    <a:pt x="54" y="68"/>
                  </a:cubicBezTo>
                  <a:cubicBezTo>
                    <a:pt x="86" y="68"/>
                    <a:pt x="112" y="117"/>
                    <a:pt x="113" y="178"/>
                  </a:cubicBezTo>
                  <a:cubicBezTo>
                    <a:pt x="103" y="178"/>
                    <a:pt x="103" y="178"/>
                    <a:pt x="103" y="178"/>
                  </a:cubicBezTo>
                  <a:cubicBezTo>
                    <a:pt x="103" y="161"/>
                    <a:pt x="98" y="144"/>
                    <a:pt x="89" y="144"/>
                  </a:cubicBezTo>
                  <a:cubicBezTo>
                    <a:pt x="87" y="144"/>
                    <a:pt x="86" y="145"/>
                    <a:pt x="86" y="147"/>
                  </a:cubicBezTo>
                  <a:cubicBezTo>
                    <a:pt x="86" y="149"/>
                    <a:pt x="87" y="150"/>
                    <a:pt x="89" y="150"/>
                  </a:cubicBezTo>
                  <a:cubicBezTo>
                    <a:pt x="91" y="150"/>
                    <a:pt x="97" y="161"/>
                    <a:pt x="97" y="178"/>
                  </a:cubicBezTo>
                  <a:cubicBezTo>
                    <a:pt x="86" y="178"/>
                    <a:pt x="86" y="178"/>
                    <a:pt x="86" y="178"/>
                  </a:cubicBezTo>
                  <a:cubicBezTo>
                    <a:pt x="79" y="164"/>
                    <a:pt x="59" y="154"/>
                    <a:pt x="36" y="154"/>
                  </a:cubicBezTo>
                  <a:cubicBezTo>
                    <a:pt x="34" y="154"/>
                    <a:pt x="33" y="156"/>
                    <a:pt x="33" y="157"/>
                  </a:cubicBezTo>
                  <a:cubicBezTo>
                    <a:pt x="33" y="159"/>
                    <a:pt x="34" y="160"/>
                    <a:pt x="36" y="160"/>
                  </a:cubicBezTo>
                  <a:cubicBezTo>
                    <a:pt x="55" y="160"/>
                    <a:pt x="72" y="168"/>
                    <a:pt x="79" y="178"/>
                  </a:cubicBezTo>
                  <a:cubicBezTo>
                    <a:pt x="60" y="178"/>
                    <a:pt x="60" y="178"/>
                    <a:pt x="60" y="178"/>
                  </a:cubicBezTo>
                  <a:cubicBezTo>
                    <a:pt x="22" y="231"/>
                    <a:pt x="22" y="231"/>
                    <a:pt x="22" y="231"/>
                  </a:cubicBezTo>
                  <a:cubicBezTo>
                    <a:pt x="21" y="233"/>
                    <a:pt x="21" y="235"/>
                    <a:pt x="22" y="236"/>
                  </a:cubicBezTo>
                  <a:cubicBezTo>
                    <a:pt x="27" y="238"/>
                    <a:pt x="27" y="238"/>
                    <a:pt x="27" y="238"/>
                  </a:cubicBezTo>
                  <a:cubicBezTo>
                    <a:pt x="28" y="239"/>
                    <a:pt x="30" y="239"/>
                    <a:pt x="31" y="238"/>
                  </a:cubicBezTo>
                  <a:cubicBezTo>
                    <a:pt x="60" y="195"/>
                    <a:pt x="60" y="195"/>
                    <a:pt x="60" y="195"/>
                  </a:cubicBezTo>
                  <a:cubicBezTo>
                    <a:pt x="60" y="294"/>
                    <a:pt x="60" y="294"/>
                    <a:pt x="60" y="294"/>
                  </a:cubicBezTo>
                  <a:cubicBezTo>
                    <a:pt x="60" y="297"/>
                    <a:pt x="63" y="300"/>
                    <a:pt x="66" y="300"/>
                  </a:cubicBezTo>
                  <a:cubicBezTo>
                    <a:pt x="206" y="300"/>
                    <a:pt x="206" y="300"/>
                    <a:pt x="206" y="300"/>
                  </a:cubicBezTo>
                  <a:cubicBezTo>
                    <a:pt x="209" y="300"/>
                    <a:pt x="212" y="297"/>
                    <a:pt x="212" y="294"/>
                  </a:cubicBezTo>
                  <a:cubicBezTo>
                    <a:pt x="212" y="195"/>
                    <a:pt x="212" y="195"/>
                    <a:pt x="212" y="195"/>
                  </a:cubicBezTo>
                  <a:cubicBezTo>
                    <a:pt x="242" y="238"/>
                    <a:pt x="242" y="238"/>
                    <a:pt x="242" y="238"/>
                  </a:cubicBezTo>
                  <a:cubicBezTo>
                    <a:pt x="243" y="239"/>
                    <a:pt x="244" y="239"/>
                    <a:pt x="246" y="238"/>
                  </a:cubicBezTo>
                  <a:cubicBezTo>
                    <a:pt x="250" y="236"/>
                    <a:pt x="250" y="236"/>
                    <a:pt x="250" y="236"/>
                  </a:cubicBezTo>
                  <a:cubicBezTo>
                    <a:pt x="251" y="235"/>
                    <a:pt x="251" y="233"/>
                    <a:pt x="250" y="231"/>
                  </a:cubicBezTo>
                  <a:close/>
                  <a:moveTo>
                    <a:pt x="159" y="226"/>
                  </a:moveTo>
                  <a:cubicBezTo>
                    <a:pt x="113" y="226"/>
                    <a:pt x="113" y="226"/>
                    <a:pt x="113" y="226"/>
                  </a:cubicBezTo>
                  <a:cubicBezTo>
                    <a:pt x="110" y="226"/>
                    <a:pt x="107" y="223"/>
                    <a:pt x="107" y="220"/>
                  </a:cubicBezTo>
                  <a:cubicBezTo>
                    <a:pt x="107" y="216"/>
                    <a:pt x="110" y="214"/>
                    <a:pt x="113" y="214"/>
                  </a:cubicBezTo>
                  <a:cubicBezTo>
                    <a:pt x="159" y="214"/>
                    <a:pt x="159" y="214"/>
                    <a:pt x="159" y="214"/>
                  </a:cubicBezTo>
                  <a:cubicBezTo>
                    <a:pt x="162" y="214"/>
                    <a:pt x="165" y="216"/>
                    <a:pt x="165" y="220"/>
                  </a:cubicBezTo>
                  <a:cubicBezTo>
                    <a:pt x="165" y="223"/>
                    <a:pt x="162" y="226"/>
                    <a:pt x="159" y="226"/>
                  </a:cubicBezTo>
                  <a:close/>
                </a:path>
              </a:pathLst>
            </a:custGeom>
            <a:solidFill>
              <a:srgbClr val="F2C812"/>
            </a:solidFill>
            <a:ln>
              <a:noFill/>
            </a:ln>
          </p:spPr>
          <p:txBody>
            <a:bodyPr vert="horz" wrap="square" lIns="80687" tIns="40344" rIns="80687" bIns="40344" numCol="1" anchor="t" anchorCtr="0" compatLnSpc="1">
              <a:prstTxWarp prst="textNoShape">
                <a:avLst/>
              </a:prstTxWarp>
            </a:bodyPr>
            <a:lstStyle/>
            <a:p>
              <a:pPr defTabSz="914367"/>
              <a:endParaRPr lang="en-US" sz="1568">
                <a:solidFill>
                  <a:srgbClr val="000000"/>
                </a:solidFill>
              </a:endParaRPr>
            </a:p>
          </p:txBody>
        </p:sp>
      </p:grpSp>
      <p:grpSp>
        <p:nvGrpSpPr>
          <p:cNvPr id="9" name="Group 8"/>
          <p:cNvGrpSpPr/>
          <p:nvPr/>
        </p:nvGrpSpPr>
        <p:grpSpPr>
          <a:xfrm>
            <a:off x="360303" y="4565248"/>
            <a:ext cx="6320920" cy="709416"/>
            <a:chOff x="330771" y="5800102"/>
            <a:chExt cx="6320920" cy="709416"/>
          </a:xfrm>
        </p:grpSpPr>
        <p:sp>
          <p:nvSpPr>
            <p:cNvPr id="54" name="Rectangle 53"/>
            <p:cNvSpPr/>
            <p:nvPr/>
          </p:nvSpPr>
          <p:spPr bwMode="auto">
            <a:xfrm>
              <a:off x="330771" y="5800102"/>
              <a:ext cx="6320920" cy="709416"/>
            </a:xfrm>
            <a:prstGeom prst="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56" tIns="143428" rIns="179285" bIns="143428" numCol="1" spcCol="0" rtlCol="0" fromWordArt="0" anchor="ctr" anchorCtr="0" forceAA="0" compatLnSpc="1">
              <a:prstTxWarp prst="textNoShape">
                <a:avLst/>
              </a:prstTxWarp>
              <a:noAutofit/>
            </a:bodyPr>
            <a:lstStyle/>
            <a:p>
              <a:pPr marL="685800" defTabSz="914367" fontAlgn="base">
                <a:lnSpc>
                  <a:spcPct val="90000"/>
                </a:lnSpc>
                <a:spcBef>
                  <a:spcPct val="20000"/>
                </a:spcBef>
                <a:spcAft>
                  <a:spcPct val="0"/>
                </a:spcAft>
                <a:buSzPct val="90000"/>
              </a:pPr>
              <a:r>
                <a:rPr lang="ru-RU" sz="2000" dirty="0">
                  <a:ln w="3175">
                    <a:noFill/>
                  </a:ln>
                  <a:solidFill>
                    <a:srgbClr val="000000"/>
                  </a:solidFill>
                  <a:latin typeface="Calibri Light" panose="020F0302020204030204"/>
                </a:rPr>
                <a:t>Тесная интеграция с остальными продуктами и сервисами </a:t>
              </a:r>
              <a:r>
                <a:rPr lang="en-US" sz="2000" dirty="0">
                  <a:ln w="3175">
                    <a:noFill/>
                  </a:ln>
                  <a:solidFill>
                    <a:srgbClr val="000000"/>
                  </a:solidFill>
                  <a:latin typeface="Calibri Light" panose="020F0302020204030204"/>
                </a:rPr>
                <a:t>Microsoft</a:t>
              </a:r>
            </a:p>
          </p:txBody>
        </p:sp>
        <p:sp>
          <p:nvSpPr>
            <p:cNvPr id="74" name="Rectangle 73"/>
            <p:cNvSpPr/>
            <p:nvPr/>
          </p:nvSpPr>
          <p:spPr bwMode="auto">
            <a:xfrm>
              <a:off x="330772" y="5800102"/>
              <a:ext cx="709416" cy="70941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622491" defTabSz="914102" fontAlgn="base">
                <a:lnSpc>
                  <a:spcPct val="90000"/>
                </a:lnSpc>
                <a:spcBef>
                  <a:spcPct val="0"/>
                </a:spcBef>
                <a:spcAft>
                  <a:spcPct val="0"/>
                </a:spcAft>
              </a:pPr>
              <a:endParaRPr lang="en-US" sz="2745"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75" name="Group 74"/>
            <p:cNvGrpSpPr/>
            <p:nvPr/>
          </p:nvGrpSpPr>
          <p:grpSpPr>
            <a:xfrm>
              <a:off x="456880" y="5924930"/>
              <a:ext cx="457200" cy="459760"/>
              <a:chOff x="4862621" y="5295900"/>
              <a:chExt cx="575101" cy="592606"/>
            </a:xfrm>
            <a:solidFill>
              <a:srgbClr val="F2C812"/>
            </a:solidFill>
          </p:grpSpPr>
          <p:sp>
            <p:nvSpPr>
              <p:cNvPr id="76" name="Rectangle 75"/>
              <p:cNvSpPr/>
              <p:nvPr/>
            </p:nvSpPr>
            <p:spPr bwMode="auto">
              <a:xfrm>
                <a:off x="4862621" y="5295900"/>
                <a:ext cx="274320" cy="2743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745" dirty="0" err="1">
                  <a:gradFill>
                    <a:gsLst>
                      <a:gs pos="0">
                        <a:srgbClr val="FFFFFF"/>
                      </a:gs>
                      <a:gs pos="100000">
                        <a:srgbClr val="FFFFFF"/>
                      </a:gs>
                    </a:gsLst>
                    <a:lin ang="5400000" scaled="0"/>
                  </a:gradFill>
                  <a:ea typeface="Segoe UI" pitchFamily="34" charset="0"/>
                  <a:cs typeface="Segoe UI" pitchFamily="34" charset="0"/>
                </a:endParaRPr>
              </a:p>
            </p:txBody>
          </p:sp>
          <p:sp>
            <p:nvSpPr>
              <p:cNvPr id="77" name="Rectangle 76"/>
              <p:cNvSpPr/>
              <p:nvPr/>
            </p:nvSpPr>
            <p:spPr bwMode="auto">
              <a:xfrm>
                <a:off x="5163402" y="5295900"/>
                <a:ext cx="274320" cy="2743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745" dirty="0" err="1">
                  <a:gradFill>
                    <a:gsLst>
                      <a:gs pos="0">
                        <a:srgbClr val="FFFFFF"/>
                      </a:gs>
                      <a:gs pos="100000">
                        <a:srgbClr val="FFFFFF"/>
                      </a:gs>
                    </a:gsLst>
                    <a:lin ang="5400000" scaled="0"/>
                  </a:gradFill>
                  <a:ea typeface="Segoe UI" pitchFamily="34" charset="0"/>
                  <a:cs typeface="Segoe UI" pitchFamily="34" charset="0"/>
                </a:endParaRPr>
              </a:p>
            </p:txBody>
          </p:sp>
          <p:sp>
            <p:nvSpPr>
              <p:cNvPr id="78" name="Rectangle 77"/>
              <p:cNvSpPr/>
              <p:nvPr/>
            </p:nvSpPr>
            <p:spPr bwMode="auto">
              <a:xfrm>
                <a:off x="5163402" y="5614186"/>
                <a:ext cx="274320" cy="2743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745" dirty="0" err="1">
                  <a:gradFill>
                    <a:gsLst>
                      <a:gs pos="0">
                        <a:srgbClr val="FFFFFF"/>
                      </a:gs>
                      <a:gs pos="100000">
                        <a:srgbClr val="FFFFFF"/>
                      </a:gs>
                    </a:gsLst>
                    <a:lin ang="5400000" scaled="0"/>
                  </a:gradFill>
                  <a:ea typeface="Segoe UI" pitchFamily="34" charset="0"/>
                  <a:cs typeface="Segoe UI" pitchFamily="34" charset="0"/>
                </a:endParaRPr>
              </a:p>
            </p:txBody>
          </p:sp>
          <p:sp>
            <p:nvSpPr>
              <p:cNvPr id="79" name="Rectangle 78"/>
              <p:cNvSpPr/>
              <p:nvPr/>
            </p:nvSpPr>
            <p:spPr bwMode="auto">
              <a:xfrm>
                <a:off x="4862621" y="5614186"/>
                <a:ext cx="274320" cy="2743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745"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8" name="Group 7"/>
          <p:cNvGrpSpPr/>
          <p:nvPr/>
        </p:nvGrpSpPr>
        <p:grpSpPr>
          <a:xfrm>
            <a:off x="360303" y="3698832"/>
            <a:ext cx="6320920" cy="709416"/>
            <a:chOff x="330771" y="5005120"/>
            <a:chExt cx="6320920" cy="709416"/>
          </a:xfrm>
        </p:grpSpPr>
        <p:sp>
          <p:nvSpPr>
            <p:cNvPr id="55" name="Rectangle 54"/>
            <p:cNvSpPr/>
            <p:nvPr/>
          </p:nvSpPr>
          <p:spPr bwMode="auto">
            <a:xfrm>
              <a:off x="330771" y="5005120"/>
              <a:ext cx="6320920" cy="709416"/>
            </a:xfrm>
            <a:prstGeom prst="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56" tIns="143428" rIns="179285" bIns="143428" numCol="1" spcCol="0" rtlCol="0" fromWordArt="0" anchor="ctr" anchorCtr="0" forceAA="0" compatLnSpc="1">
              <a:prstTxWarp prst="textNoShape">
                <a:avLst/>
              </a:prstTxWarp>
              <a:noAutofit/>
            </a:bodyPr>
            <a:lstStyle/>
            <a:p>
              <a:pPr marL="685800" defTabSz="914367" fontAlgn="base">
                <a:lnSpc>
                  <a:spcPct val="90000"/>
                </a:lnSpc>
                <a:spcBef>
                  <a:spcPct val="20000"/>
                </a:spcBef>
                <a:spcAft>
                  <a:spcPct val="0"/>
                </a:spcAft>
                <a:buSzPct val="90000"/>
              </a:pPr>
              <a:r>
                <a:rPr lang="ru-RU" sz="2000" dirty="0">
                  <a:ln w="3175">
                    <a:noFill/>
                  </a:ln>
                  <a:solidFill>
                    <a:srgbClr val="000000"/>
                  </a:solidFill>
                  <a:latin typeface="Calibri Light" panose="020F0302020204030204"/>
                </a:rPr>
                <a:t>Запросы на естественном языке</a:t>
              </a:r>
              <a:endParaRPr lang="en-US" sz="2000" dirty="0">
                <a:ln w="3175">
                  <a:noFill/>
                </a:ln>
                <a:solidFill>
                  <a:srgbClr val="000000"/>
                </a:solidFill>
                <a:latin typeface="Calibri Light" panose="020F0302020204030204"/>
              </a:endParaRPr>
            </a:p>
          </p:txBody>
        </p:sp>
        <p:sp>
          <p:nvSpPr>
            <p:cNvPr id="80" name="Rectangle 79"/>
            <p:cNvSpPr/>
            <p:nvPr/>
          </p:nvSpPr>
          <p:spPr bwMode="auto">
            <a:xfrm>
              <a:off x="332292" y="5005120"/>
              <a:ext cx="709416" cy="70941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622491" defTabSz="914102" fontAlgn="base">
                <a:lnSpc>
                  <a:spcPct val="90000"/>
                </a:lnSpc>
                <a:spcBef>
                  <a:spcPct val="0"/>
                </a:spcBef>
                <a:spcAft>
                  <a:spcPct val="0"/>
                </a:spcAft>
              </a:pPr>
              <a:endParaRPr lang="en-US" sz="2745"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pic>
          <p:nvPicPr>
            <p:cNvPr id="86" name="Picture 85"/>
            <p:cNvPicPr>
              <a:picLocks noChangeAspect="1"/>
            </p:cNvPicPr>
            <p:nvPr/>
          </p:nvPicPr>
          <p:blipFill>
            <a:blip r:embed="rId3"/>
            <a:stretch>
              <a:fillRect/>
            </a:stretch>
          </p:blipFill>
          <p:spPr>
            <a:xfrm>
              <a:off x="394947" y="5088350"/>
              <a:ext cx="562315" cy="537598"/>
            </a:xfrm>
            <a:prstGeom prst="rect">
              <a:avLst/>
            </a:prstGeom>
          </p:spPr>
        </p:pic>
      </p:grpSp>
      <p:grpSp>
        <p:nvGrpSpPr>
          <p:cNvPr id="5" name="Group 4"/>
          <p:cNvGrpSpPr/>
          <p:nvPr/>
        </p:nvGrpSpPr>
        <p:grpSpPr>
          <a:xfrm>
            <a:off x="360303" y="1963460"/>
            <a:ext cx="6320920" cy="709417"/>
            <a:chOff x="330771" y="3412641"/>
            <a:chExt cx="6320920" cy="709417"/>
          </a:xfrm>
        </p:grpSpPr>
        <p:sp>
          <p:nvSpPr>
            <p:cNvPr id="87" name="Rectangle 86"/>
            <p:cNvSpPr/>
            <p:nvPr/>
          </p:nvSpPr>
          <p:spPr bwMode="auto">
            <a:xfrm>
              <a:off x="330772" y="3412641"/>
              <a:ext cx="709416" cy="70941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622491" defTabSz="914102" fontAlgn="base">
                <a:lnSpc>
                  <a:spcPct val="90000"/>
                </a:lnSpc>
                <a:spcBef>
                  <a:spcPct val="0"/>
                </a:spcBef>
                <a:spcAft>
                  <a:spcPct val="0"/>
                </a:spcAft>
              </a:pPr>
              <a:endParaRPr lang="en-US" sz="2745"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330771" y="3412642"/>
              <a:ext cx="6320920" cy="709416"/>
            </a:xfrm>
            <a:prstGeom prst="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56" tIns="143428" rIns="179285" bIns="143428" numCol="1" spcCol="0" rtlCol="0" fromWordArt="0" anchor="ctr" anchorCtr="0" forceAA="0" compatLnSpc="1">
              <a:prstTxWarp prst="textNoShape">
                <a:avLst/>
              </a:prstTxWarp>
              <a:noAutofit/>
            </a:bodyPr>
            <a:lstStyle/>
            <a:p>
              <a:pPr marL="685800" defTabSz="914367" fontAlgn="base">
                <a:lnSpc>
                  <a:spcPct val="90000"/>
                </a:lnSpc>
                <a:spcBef>
                  <a:spcPct val="20000"/>
                </a:spcBef>
                <a:spcAft>
                  <a:spcPct val="0"/>
                </a:spcAft>
                <a:buSzPct val="90000"/>
              </a:pPr>
              <a:r>
                <a:rPr lang="ru-RU" sz="2000" dirty="0">
                  <a:ln w="3175">
                    <a:noFill/>
                  </a:ln>
                  <a:solidFill>
                    <a:srgbClr val="000000"/>
                  </a:solidFill>
                  <a:latin typeface="Calibri Light" panose="020F0302020204030204"/>
                </a:rPr>
                <a:t>Обновление панелей в реальном времени</a:t>
              </a:r>
              <a:endParaRPr lang="en-US" sz="2000" dirty="0">
                <a:ln w="3175">
                  <a:noFill/>
                </a:ln>
                <a:solidFill>
                  <a:srgbClr val="000000"/>
                </a:solidFill>
                <a:latin typeface="Calibri Light" panose="020F0302020204030204"/>
              </a:endParaRPr>
            </a:p>
          </p:txBody>
        </p:sp>
        <p:sp>
          <p:nvSpPr>
            <p:cNvPr id="88" name="Rectangle 87"/>
            <p:cNvSpPr/>
            <p:nvPr/>
          </p:nvSpPr>
          <p:spPr bwMode="auto">
            <a:xfrm>
              <a:off x="330772" y="3412641"/>
              <a:ext cx="709416" cy="70941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622491" defTabSz="914102" fontAlgn="base">
                <a:lnSpc>
                  <a:spcPct val="90000"/>
                </a:lnSpc>
                <a:spcBef>
                  <a:spcPct val="0"/>
                </a:spcBef>
                <a:spcAft>
                  <a:spcPct val="0"/>
                </a:spcAft>
              </a:pPr>
              <a:endParaRPr lang="en-US" sz="2745"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pic>
          <p:nvPicPr>
            <p:cNvPr id="89" name="Picture 88"/>
            <p:cNvPicPr>
              <a:picLocks noChangeAspect="1"/>
            </p:cNvPicPr>
            <p:nvPr/>
          </p:nvPicPr>
          <p:blipFill>
            <a:blip r:embed="rId4"/>
            <a:stretch>
              <a:fillRect/>
            </a:stretch>
          </p:blipFill>
          <p:spPr>
            <a:xfrm>
              <a:off x="429207" y="3488827"/>
              <a:ext cx="447093" cy="554887"/>
            </a:xfrm>
            <a:prstGeom prst="rect">
              <a:avLst/>
            </a:prstGeom>
          </p:spPr>
        </p:pic>
      </p:grpSp>
      <p:grpSp>
        <p:nvGrpSpPr>
          <p:cNvPr id="10" name="Group 9"/>
          <p:cNvGrpSpPr/>
          <p:nvPr/>
        </p:nvGrpSpPr>
        <p:grpSpPr>
          <a:xfrm>
            <a:off x="340552" y="5435579"/>
            <a:ext cx="6320920" cy="711328"/>
            <a:chOff x="2739892" y="6384690"/>
            <a:chExt cx="6320920" cy="711328"/>
          </a:xfrm>
        </p:grpSpPr>
        <p:sp>
          <p:nvSpPr>
            <p:cNvPr id="61" name="Rectangle 60"/>
            <p:cNvSpPr/>
            <p:nvPr/>
          </p:nvSpPr>
          <p:spPr bwMode="auto">
            <a:xfrm>
              <a:off x="2746237" y="6386602"/>
              <a:ext cx="709416" cy="70941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622491" defTabSz="914102" fontAlgn="base">
                <a:lnSpc>
                  <a:spcPct val="90000"/>
                </a:lnSpc>
                <a:spcBef>
                  <a:spcPct val="0"/>
                </a:spcBef>
                <a:spcAft>
                  <a:spcPct val="0"/>
                </a:spcAft>
              </a:pPr>
              <a:endParaRPr lang="en-US" sz="2745"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2739892" y="6384690"/>
              <a:ext cx="6320920" cy="709416"/>
            </a:xfrm>
            <a:prstGeom prst="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56" tIns="143428" rIns="179285" bIns="143428" numCol="1" spcCol="0" rtlCol="0" fromWordArt="0" anchor="ctr" anchorCtr="0" forceAA="0" compatLnSpc="1">
              <a:prstTxWarp prst="textNoShape">
                <a:avLst/>
              </a:prstTxWarp>
              <a:noAutofit/>
            </a:bodyPr>
            <a:lstStyle/>
            <a:p>
              <a:pPr marL="685800" defTabSz="914367" fontAlgn="base">
                <a:lnSpc>
                  <a:spcPct val="90000"/>
                </a:lnSpc>
                <a:spcBef>
                  <a:spcPct val="20000"/>
                </a:spcBef>
                <a:spcAft>
                  <a:spcPct val="0"/>
                </a:spcAft>
                <a:buSzPct val="90000"/>
              </a:pPr>
              <a:r>
                <a:rPr lang="ru-RU" sz="2000" dirty="0">
                  <a:ln w="3175">
                    <a:noFill/>
                  </a:ln>
                  <a:solidFill>
                    <a:srgbClr val="000000"/>
                  </a:solidFill>
                  <a:latin typeface="Calibri Light" panose="020F0302020204030204"/>
                </a:rPr>
                <a:t>Быстрое развертывание, гибридная конфигурация, безопасность и интеграция с существующими ИТ-системами</a:t>
              </a:r>
              <a:endParaRPr lang="en-US" sz="2000" dirty="0">
                <a:ln w="3175">
                  <a:noFill/>
                </a:ln>
                <a:solidFill>
                  <a:srgbClr val="000000"/>
                </a:solidFill>
                <a:latin typeface="Calibri Light" panose="020F0302020204030204"/>
              </a:endParaRPr>
            </a:p>
          </p:txBody>
        </p:sp>
        <p:grpSp>
          <p:nvGrpSpPr>
            <p:cNvPr id="64" name="Group 63"/>
            <p:cNvGrpSpPr/>
            <p:nvPr/>
          </p:nvGrpSpPr>
          <p:grpSpPr bwMode="black">
            <a:xfrm>
              <a:off x="2839643" y="6497482"/>
              <a:ext cx="515779" cy="489217"/>
              <a:chOff x="2462213" y="1598613"/>
              <a:chExt cx="4222750" cy="3667125"/>
            </a:xfrm>
            <a:solidFill>
              <a:srgbClr val="FFCC00"/>
            </a:solidFill>
          </p:grpSpPr>
          <p:sp>
            <p:nvSpPr>
              <p:cNvPr id="65" name="Rectangle 6"/>
              <p:cNvSpPr>
                <a:spLocks noChangeArrowheads="1"/>
              </p:cNvSpPr>
              <p:nvPr/>
            </p:nvSpPr>
            <p:spPr bwMode="black">
              <a:xfrm>
                <a:off x="5564188" y="3346451"/>
                <a:ext cx="115888"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66" name="Rectangle 7"/>
              <p:cNvSpPr>
                <a:spLocks noChangeArrowheads="1"/>
              </p:cNvSpPr>
              <p:nvPr/>
            </p:nvSpPr>
            <p:spPr bwMode="black">
              <a:xfrm>
                <a:off x="5795963" y="3346451"/>
                <a:ext cx="11271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67" name="Rectangle 8"/>
              <p:cNvSpPr>
                <a:spLocks noChangeArrowheads="1"/>
              </p:cNvSpPr>
              <p:nvPr/>
            </p:nvSpPr>
            <p:spPr bwMode="black">
              <a:xfrm>
                <a:off x="3092451" y="3346451"/>
                <a:ext cx="115888"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68" name="Rectangle 9"/>
              <p:cNvSpPr>
                <a:spLocks noChangeArrowheads="1"/>
              </p:cNvSpPr>
              <p:nvPr/>
            </p:nvSpPr>
            <p:spPr bwMode="black">
              <a:xfrm>
                <a:off x="3324226" y="3346451"/>
                <a:ext cx="117475"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69" name="Freeform 10"/>
              <p:cNvSpPr>
                <a:spLocks/>
              </p:cNvSpPr>
              <p:nvPr/>
            </p:nvSpPr>
            <p:spPr bwMode="black">
              <a:xfrm>
                <a:off x="3902076" y="2506663"/>
                <a:ext cx="101600" cy="123825"/>
              </a:xfrm>
              <a:custGeom>
                <a:avLst/>
                <a:gdLst>
                  <a:gd name="T0" fmla="*/ 36 w 64"/>
                  <a:gd name="T1" fmla="*/ 78 h 78"/>
                  <a:gd name="T2" fmla="*/ 64 w 64"/>
                  <a:gd name="T3" fmla="*/ 64 h 78"/>
                  <a:gd name="T4" fmla="*/ 26 w 64"/>
                  <a:gd name="T5" fmla="*/ 0 h 78"/>
                  <a:gd name="T6" fmla="*/ 0 w 64"/>
                  <a:gd name="T7" fmla="*/ 17 h 78"/>
                  <a:gd name="T8" fmla="*/ 36 w 64"/>
                  <a:gd name="T9" fmla="*/ 78 h 78"/>
                </a:gdLst>
                <a:ahLst/>
                <a:cxnLst>
                  <a:cxn ang="0">
                    <a:pos x="T0" y="T1"/>
                  </a:cxn>
                  <a:cxn ang="0">
                    <a:pos x="T2" y="T3"/>
                  </a:cxn>
                  <a:cxn ang="0">
                    <a:pos x="T4" y="T5"/>
                  </a:cxn>
                  <a:cxn ang="0">
                    <a:pos x="T6" y="T7"/>
                  </a:cxn>
                  <a:cxn ang="0">
                    <a:pos x="T8" y="T9"/>
                  </a:cxn>
                </a:cxnLst>
                <a:rect l="0" t="0" r="r" b="b"/>
                <a:pathLst>
                  <a:path w="64" h="78">
                    <a:moveTo>
                      <a:pt x="36" y="78"/>
                    </a:moveTo>
                    <a:lnTo>
                      <a:pt x="64" y="64"/>
                    </a:lnTo>
                    <a:lnTo>
                      <a:pt x="26" y="0"/>
                    </a:lnTo>
                    <a:lnTo>
                      <a:pt x="0" y="17"/>
                    </a:lnTo>
                    <a:lnTo>
                      <a:pt x="3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70" name="Freeform 11"/>
              <p:cNvSpPr>
                <a:spLocks/>
              </p:cNvSpPr>
              <p:nvPr/>
            </p:nvSpPr>
            <p:spPr bwMode="black">
              <a:xfrm>
                <a:off x="4017963" y="2709863"/>
                <a:ext cx="98425" cy="123825"/>
              </a:xfrm>
              <a:custGeom>
                <a:avLst/>
                <a:gdLst>
                  <a:gd name="T0" fmla="*/ 36 w 62"/>
                  <a:gd name="T1" fmla="*/ 78 h 78"/>
                  <a:gd name="T2" fmla="*/ 62 w 62"/>
                  <a:gd name="T3" fmla="*/ 61 h 78"/>
                  <a:gd name="T4" fmla="*/ 26 w 62"/>
                  <a:gd name="T5" fmla="*/ 0 h 78"/>
                  <a:gd name="T6" fmla="*/ 0 w 62"/>
                  <a:gd name="T7" fmla="*/ 14 h 78"/>
                  <a:gd name="T8" fmla="*/ 36 w 62"/>
                  <a:gd name="T9" fmla="*/ 78 h 78"/>
                </a:gdLst>
                <a:ahLst/>
                <a:cxnLst>
                  <a:cxn ang="0">
                    <a:pos x="T0" y="T1"/>
                  </a:cxn>
                  <a:cxn ang="0">
                    <a:pos x="T2" y="T3"/>
                  </a:cxn>
                  <a:cxn ang="0">
                    <a:pos x="T4" y="T5"/>
                  </a:cxn>
                  <a:cxn ang="0">
                    <a:pos x="T6" y="T7"/>
                  </a:cxn>
                  <a:cxn ang="0">
                    <a:pos x="T8" y="T9"/>
                  </a:cxn>
                </a:cxnLst>
                <a:rect l="0" t="0" r="r" b="b"/>
                <a:pathLst>
                  <a:path w="62" h="78">
                    <a:moveTo>
                      <a:pt x="36" y="78"/>
                    </a:moveTo>
                    <a:lnTo>
                      <a:pt x="62" y="61"/>
                    </a:lnTo>
                    <a:lnTo>
                      <a:pt x="26" y="0"/>
                    </a:lnTo>
                    <a:lnTo>
                      <a:pt x="0" y="14"/>
                    </a:lnTo>
                    <a:lnTo>
                      <a:pt x="3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71" name="Freeform 12"/>
              <p:cNvSpPr>
                <a:spLocks/>
              </p:cNvSpPr>
              <p:nvPr/>
            </p:nvSpPr>
            <p:spPr bwMode="black">
              <a:xfrm>
                <a:off x="4873626" y="2709863"/>
                <a:ext cx="98425" cy="123825"/>
              </a:xfrm>
              <a:custGeom>
                <a:avLst/>
                <a:gdLst>
                  <a:gd name="T0" fmla="*/ 26 w 62"/>
                  <a:gd name="T1" fmla="*/ 78 h 78"/>
                  <a:gd name="T2" fmla="*/ 62 w 62"/>
                  <a:gd name="T3" fmla="*/ 14 h 78"/>
                  <a:gd name="T4" fmla="*/ 36 w 62"/>
                  <a:gd name="T5" fmla="*/ 0 h 78"/>
                  <a:gd name="T6" fmla="*/ 0 w 62"/>
                  <a:gd name="T7" fmla="*/ 61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4"/>
                    </a:lnTo>
                    <a:lnTo>
                      <a:pt x="36" y="0"/>
                    </a:lnTo>
                    <a:lnTo>
                      <a:pt x="0" y="61"/>
                    </a:lnTo>
                    <a:lnTo>
                      <a:pt x="2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85" name="Freeform 13"/>
              <p:cNvSpPr>
                <a:spLocks/>
              </p:cNvSpPr>
              <p:nvPr/>
            </p:nvSpPr>
            <p:spPr bwMode="black">
              <a:xfrm>
                <a:off x="4989513" y="2506663"/>
                <a:ext cx="98425" cy="123825"/>
              </a:xfrm>
              <a:custGeom>
                <a:avLst/>
                <a:gdLst>
                  <a:gd name="T0" fmla="*/ 26 w 62"/>
                  <a:gd name="T1" fmla="*/ 78 h 78"/>
                  <a:gd name="T2" fmla="*/ 62 w 62"/>
                  <a:gd name="T3" fmla="*/ 17 h 78"/>
                  <a:gd name="T4" fmla="*/ 36 w 62"/>
                  <a:gd name="T5" fmla="*/ 0 h 78"/>
                  <a:gd name="T6" fmla="*/ 0 w 62"/>
                  <a:gd name="T7" fmla="*/ 64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7"/>
                    </a:lnTo>
                    <a:lnTo>
                      <a:pt x="36" y="0"/>
                    </a:lnTo>
                    <a:lnTo>
                      <a:pt x="0" y="64"/>
                    </a:lnTo>
                    <a:lnTo>
                      <a:pt x="2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0" name="Freeform 14"/>
              <p:cNvSpPr>
                <a:spLocks/>
              </p:cNvSpPr>
              <p:nvPr/>
            </p:nvSpPr>
            <p:spPr bwMode="black">
              <a:xfrm>
                <a:off x="4017963" y="3990976"/>
                <a:ext cx="98425" cy="123825"/>
              </a:xfrm>
              <a:custGeom>
                <a:avLst/>
                <a:gdLst>
                  <a:gd name="T0" fmla="*/ 0 w 62"/>
                  <a:gd name="T1" fmla="*/ 64 h 78"/>
                  <a:gd name="T2" fmla="*/ 26 w 62"/>
                  <a:gd name="T3" fmla="*/ 78 h 78"/>
                  <a:gd name="T4" fmla="*/ 62 w 62"/>
                  <a:gd name="T5" fmla="*/ 14 h 78"/>
                  <a:gd name="T6" fmla="*/ 36 w 62"/>
                  <a:gd name="T7" fmla="*/ 0 h 78"/>
                  <a:gd name="T8" fmla="*/ 0 w 62"/>
                  <a:gd name="T9" fmla="*/ 64 h 78"/>
                </a:gdLst>
                <a:ahLst/>
                <a:cxnLst>
                  <a:cxn ang="0">
                    <a:pos x="T0" y="T1"/>
                  </a:cxn>
                  <a:cxn ang="0">
                    <a:pos x="T2" y="T3"/>
                  </a:cxn>
                  <a:cxn ang="0">
                    <a:pos x="T4" y="T5"/>
                  </a:cxn>
                  <a:cxn ang="0">
                    <a:pos x="T6" y="T7"/>
                  </a:cxn>
                  <a:cxn ang="0">
                    <a:pos x="T8" y="T9"/>
                  </a:cxn>
                </a:cxnLst>
                <a:rect l="0" t="0" r="r" b="b"/>
                <a:pathLst>
                  <a:path w="62" h="78">
                    <a:moveTo>
                      <a:pt x="0" y="64"/>
                    </a:moveTo>
                    <a:lnTo>
                      <a:pt x="26" y="78"/>
                    </a:lnTo>
                    <a:lnTo>
                      <a:pt x="62" y="14"/>
                    </a:lnTo>
                    <a:lnTo>
                      <a:pt x="36"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1" name="Freeform 15"/>
              <p:cNvSpPr>
                <a:spLocks/>
              </p:cNvSpPr>
              <p:nvPr/>
            </p:nvSpPr>
            <p:spPr bwMode="black">
              <a:xfrm>
                <a:off x="3902076" y="4189413"/>
                <a:ext cx="101600" cy="128588"/>
              </a:xfrm>
              <a:custGeom>
                <a:avLst/>
                <a:gdLst>
                  <a:gd name="T0" fmla="*/ 0 w 64"/>
                  <a:gd name="T1" fmla="*/ 64 h 81"/>
                  <a:gd name="T2" fmla="*/ 26 w 64"/>
                  <a:gd name="T3" fmla="*/ 81 h 81"/>
                  <a:gd name="T4" fmla="*/ 64 w 64"/>
                  <a:gd name="T5" fmla="*/ 17 h 81"/>
                  <a:gd name="T6" fmla="*/ 36 w 64"/>
                  <a:gd name="T7" fmla="*/ 0 h 81"/>
                  <a:gd name="T8" fmla="*/ 0 w 64"/>
                  <a:gd name="T9" fmla="*/ 64 h 81"/>
                </a:gdLst>
                <a:ahLst/>
                <a:cxnLst>
                  <a:cxn ang="0">
                    <a:pos x="T0" y="T1"/>
                  </a:cxn>
                  <a:cxn ang="0">
                    <a:pos x="T2" y="T3"/>
                  </a:cxn>
                  <a:cxn ang="0">
                    <a:pos x="T4" y="T5"/>
                  </a:cxn>
                  <a:cxn ang="0">
                    <a:pos x="T6" y="T7"/>
                  </a:cxn>
                  <a:cxn ang="0">
                    <a:pos x="T8" y="T9"/>
                  </a:cxn>
                </a:cxnLst>
                <a:rect l="0" t="0" r="r" b="b"/>
                <a:pathLst>
                  <a:path w="64" h="81">
                    <a:moveTo>
                      <a:pt x="0" y="64"/>
                    </a:moveTo>
                    <a:lnTo>
                      <a:pt x="26" y="81"/>
                    </a:lnTo>
                    <a:lnTo>
                      <a:pt x="64" y="17"/>
                    </a:lnTo>
                    <a:lnTo>
                      <a:pt x="36"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2" name="Freeform 16"/>
              <p:cNvSpPr>
                <a:spLocks/>
              </p:cNvSpPr>
              <p:nvPr/>
            </p:nvSpPr>
            <p:spPr bwMode="black">
              <a:xfrm>
                <a:off x="4989513" y="4189413"/>
                <a:ext cx="98425" cy="128588"/>
              </a:xfrm>
              <a:custGeom>
                <a:avLst/>
                <a:gdLst>
                  <a:gd name="T0" fmla="*/ 26 w 62"/>
                  <a:gd name="T1" fmla="*/ 0 h 81"/>
                  <a:gd name="T2" fmla="*/ 0 w 62"/>
                  <a:gd name="T3" fmla="*/ 17 h 81"/>
                  <a:gd name="T4" fmla="*/ 36 w 62"/>
                  <a:gd name="T5" fmla="*/ 81 h 81"/>
                  <a:gd name="T6" fmla="*/ 62 w 62"/>
                  <a:gd name="T7" fmla="*/ 64 h 81"/>
                  <a:gd name="T8" fmla="*/ 26 w 62"/>
                  <a:gd name="T9" fmla="*/ 0 h 81"/>
                </a:gdLst>
                <a:ahLst/>
                <a:cxnLst>
                  <a:cxn ang="0">
                    <a:pos x="T0" y="T1"/>
                  </a:cxn>
                  <a:cxn ang="0">
                    <a:pos x="T2" y="T3"/>
                  </a:cxn>
                  <a:cxn ang="0">
                    <a:pos x="T4" y="T5"/>
                  </a:cxn>
                  <a:cxn ang="0">
                    <a:pos x="T6" y="T7"/>
                  </a:cxn>
                  <a:cxn ang="0">
                    <a:pos x="T8" y="T9"/>
                  </a:cxn>
                </a:cxnLst>
                <a:rect l="0" t="0" r="r" b="b"/>
                <a:pathLst>
                  <a:path w="62" h="81">
                    <a:moveTo>
                      <a:pt x="26" y="0"/>
                    </a:moveTo>
                    <a:lnTo>
                      <a:pt x="0" y="17"/>
                    </a:lnTo>
                    <a:lnTo>
                      <a:pt x="36" y="81"/>
                    </a:lnTo>
                    <a:lnTo>
                      <a:pt x="62" y="6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3" name="Freeform 17"/>
              <p:cNvSpPr>
                <a:spLocks/>
              </p:cNvSpPr>
              <p:nvPr/>
            </p:nvSpPr>
            <p:spPr bwMode="black">
              <a:xfrm>
                <a:off x="4873626" y="3990976"/>
                <a:ext cx="98425" cy="123825"/>
              </a:xfrm>
              <a:custGeom>
                <a:avLst/>
                <a:gdLst>
                  <a:gd name="T0" fmla="*/ 0 w 62"/>
                  <a:gd name="T1" fmla="*/ 14 h 78"/>
                  <a:gd name="T2" fmla="*/ 36 w 62"/>
                  <a:gd name="T3" fmla="*/ 78 h 78"/>
                  <a:gd name="T4" fmla="*/ 62 w 62"/>
                  <a:gd name="T5" fmla="*/ 64 h 78"/>
                  <a:gd name="T6" fmla="*/ 26 w 62"/>
                  <a:gd name="T7" fmla="*/ 0 h 78"/>
                  <a:gd name="T8" fmla="*/ 0 w 62"/>
                  <a:gd name="T9" fmla="*/ 14 h 78"/>
                </a:gdLst>
                <a:ahLst/>
                <a:cxnLst>
                  <a:cxn ang="0">
                    <a:pos x="T0" y="T1"/>
                  </a:cxn>
                  <a:cxn ang="0">
                    <a:pos x="T2" y="T3"/>
                  </a:cxn>
                  <a:cxn ang="0">
                    <a:pos x="T4" y="T5"/>
                  </a:cxn>
                  <a:cxn ang="0">
                    <a:pos x="T6" y="T7"/>
                  </a:cxn>
                  <a:cxn ang="0">
                    <a:pos x="T8" y="T9"/>
                  </a:cxn>
                </a:cxnLst>
                <a:rect l="0" t="0" r="r" b="b"/>
                <a:pathLst>
                  <a:path w="62" h="78">
                    <a:moveTo>
                      <a:pt x="0" y="14"/>
                    </a:moveTo>
                    <a:lnTo>
                      <a:pt x="36" y="78"/>
                    </a:lnTo>
                    <a:lnTo>
                      <a:pt x="62" y="64"/>
                    </a:lnTo>
                    <a:lnTo>
                      <a:pt x="26"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4" name="Freeform 18"/>
              <p:cNvSpPr>
                <a:spLocks/>
              </p:cNvSpPr>
              <p:nvPr/>
            </p:nvSpPr>
            <p:spPr bwMode="black">
              <a:xfrm>
                <a:off x="3579813" y="2892426"/>
                <a:ext cx="1833563" cy="1068388"/>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5" name="Freeform 19"/>
              <p:cNvSpPr>
                <a:spLocks noEditPoints="1"/>
              </p:cNvSpPr>
              <p:nvPr/>
            </p:nvSpPr>
            <p:spPr bwMode="black">
              <a:xfrm>
                <a:off x="3321051" y="1598613"/>
                <a:ext cx="750888" cy="522288"/>
              </a:xfrm>
              <a:custGeom>
                <a:avLst/>
                <a:gdLst>
                  <a:gd name="T0" fmla="*/ 174 w 200"/>
                  <a:gd name="T1" fmla="*/ 0 h 139"/>
                  <a:gd name="T2" fmla="*/ 26 w 200"/>
                  <a:gd name="T3" fmla="*/ 0 h 139"/>
                  <a:gd name="T4" fmla="*/ 0 w 200"/>
                  <a:gd name="T5" fmla="*/ 27 h 139"/>
                  <a:gd name="T6" fmla="*/ 0 w 200"/>
                  <a:gd name="T7" fmla="*/ 113 h 139"/>
                  <a:gd name="T8" fmla="*/ 26 w 200"/>
                  <a:gd name="T9" fmla="*/ 139 h 139"/>
                  <a:gd name="T10" fmla="*/ 174 w 200"/>
                  <a:gd name="T11" fmla="*/ 139 h 139"/>
                  <a:gd name="T12" fmla="*/ 200 w 200"/>
                  <a:gd name="T13" fmla="*/ 113 h 139"/>
                  <a:gd name="T14" fmla="*/ 200 w 200"/>
                  <a:gd name="T15" fmla="*/ 27 h 139"/>
                  <a:gd name="T16" fmla="*/ 174 w 200"/>
                  <a:gd name="T17" fmla="*/ 0 h 139"/>
                  <a:gd name="T18" fmla="*/ 185 w 200"/>
                  <a:gd name="T19" fmla="*/ 113 h 139"/>
                  <a:gd name="T20" fmla="*/ 174 w 200"/>
                  <a:gd name="T21" fmla="*/ 124 h 139"/>
                  <a:gd name="T22" fmla="*/ 26 w 200"/>
                  <a:gd name="T23" fmla="*/ 124 h 139"/>
                  <a:gd name="T24" fmla="*/ 15 w 200"/>
                  <a:gd name="T25" fmla="*/ 113 h 139"/>
                  <a:gd name="T26" fmla="*/ 15 w 200"/>
                  <a:gd name="T27" fmla="*/ 27 h 139"/>
                  <a:gd name="T28" fmla="*/ 26 w 200"/>
                  <a:gd name="T29" fmla="*/ 16 h 139"/>
                  <a:gd name="T30" fmla="*/ 174 w 200"/>
                  <a:gd name="T31" fmla="*/ 16 h 139"/>
                  <a:gd name="T32" fmla="*/ 185 w 200"/>
                  <a:gd name="T33" fmla="*/ 27 h 139"/>
                  <a:gd name="T34" fmla="*/ 185 w 200"/>
                  <a:gd name="T35"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39">
                    <a:moveTo>
                      <a:pt x="174" y="0"/>
                    </a:moveTo>
                    <a:cubicBezTo>
                      <a:pt x="26" y="0"/>
                      <a:pt x="26" y="0"/>
                      <a:pt x="26" y="0"/>
                    </a:cubicBezTo>
                    <a:cubicBezTo>
                      <a:pt x="12" y="0"/>
                      <a:pt x="0" y="12"/>
                      <a:pt x="0" y="27"/>
                    </a:cubicBezTo>
                    <a:cubicBezTo>
                      <a:pt x="0" y="113"/>
                      <a:pt x="0" y="113"/>
                      <a:pt x="0" y="113"/>
                    </a:cubicBezTo>
                    <a:cubicBezTo>
                      <a:pt x="0" y="127"/>
                      <a:pt x="12" y="139"/>
                      <a:pt x="26" y="139"/>
                    </a:cubicBezTo>
                    <a:cubicBezTo>
                      <a:pt x="174" y="139"/>
                      <a:pt x="174" y="139"/>
                      <a:pt x="174" y="139"/>
                    </a:cubicBezTo>
                    <a:cubicBezTo>
                      <a:pt x="188" y="139"/>
                      <a:pt x="200" y="127"/>
                      <a:pt x="200" y="113"/>
                    </a:cubicBezTo>
                    <a:cubicBezTo>
                      <a:pt x="200" y="27"/>
                      <a:pt x="200" y="27"/>
                      <a:pt x="200" y="27"/>
                    </a:cubicBezTo>
                    <a:cubicBezTo>
                      <a:pt x="200" y="12"/>
                      <a:pt x="188" y="0"/>
                      <a:pt x="174" y="0"/>
                    </a:cubicBezTo>
                    <a:moveTo>
                      <a:pt x="185" y="113"/>
                    </a:moveTo>
                    <a:cubicBezTo>
                      <a:pt x="185" y="119"/>
                      <a:pt x="180" y="124"/>
                      <a:pt x="174" y="124"/>
                    </a:cubicBezTo>
                    <a:cubicBezTo>
                      <a:pt x="26" y="124"/>
                      <a:pt x="26" y="124"/>
                      <a:pt x="26" y="124"/>
                    </a:cubicBezTo>
                    <a:cubicBezTo>
                      <a:pt x="20" y="124"/>
                      <a:pt x="15" y="119"/>
                      <a:pt x="15" y="113"/>
                    </a:cubicBezTo>
                    <a:cubicBezTo>
                      <a:pt x="15" y="27"/>
                      <a:pt x="15" y="27"/>
                      <a:pt x="15" y="27"/>
                    </a:cubicBezTo>
                    <a:cubicBezTo>
                      <a:pt x="15" y="21"/>
                      <a:pt x="20" y="16"/>
                      <a:pt x="26" y="16"/>
                    </a:cubicBezTo>
                    <a:cubicBezTo>
                      <a:pt x="174" y="16"/>
                      <a:pt x="174" y="16"/>
                      <a:pt x="174" y="16"/>
                    </a:cubicBezTo>
                    <a:cubicBezTo>
                      <a:pt x="180" y="16"/>
                      <a:pt x="185" y="21"/>
                      <a:pt x="185" y="27"/>
                    </a:cubicBezTo>
                    <a:lnTo>
                      <a:pt x="185"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6" name="Freeform 20"/>
              <p:cNvSpPr>
                <a:spLocks/>
              </p:cNvSpPr>
              <p:nvPr/>
            </p:nvSpPr>
            <p:spPr bwMode="black">
              <a:xfrm>
                <a:off x="3178176" y="2154238"/>
                <a:ext cx="1035050" cy="239713"/>
              </a:xfrm>
              <a:custGeom>
                <a:avLst/>
                <a:gdLst>
                  <a:gd name="T0" fmla="*/ 7 w 276"/>
                  <a:gd name="T1" fmla="*/ 64 h 64"/>
                  <a:gd name="T2" fmla="*/ 269 w 276"/>
                  <a:gd name="T3" fmla="*/ 64 h 64"/>
                  <a:gd name="T4" fmla="*/ 276 w 276"/>
                  <a:gd name="T5" fmla="*/ 57 h 64"/>
                  <a:gd name="T6" fmla="*/ 276 w 276"/>
                  <a:gd name="T7" fmla="*/ 54 h 64"/>
                  <a:gd name="T8" fmla="*/ 272 w 276"/>
                  <a:gd name="T9" fmla="*/ 42 h 64"/>
                  <a:gd name="T10" fmla="*/ 240 w 276"/>
                  <a:gd name="T11" fmla="*/ 5 h 64"/>
                  <a:gd name="T12" fmla="*/ 229 w 276"/>
                  <a:gd name="T13" fmla="*/ 0 h 64"/>
                  <a:gd name="T14" fmla="*/ 47 w 276"/>
                  <a:gd name="T15" fmla="*/ 0 h 64"/>
                  <a:gd name="T16" fmla="*/ 36 w 276"/>
                  <a:gd name="T17" fmla="*/ 5 h 64"/>
                  <a:gd name="T18" fmla="*/ 4 w 276"/>
                  <a:gd name="T19" fmla="*/ 42 h 64"/>
                  <a:gd name="T20" fmla="*/ 0 w 276"/>
                  <a:gd name="T21" fmla="*/ 54 h 64"/>
                  <a:gd name="T22" fmla="*/ 0 w 276"/>
                  <a:gd name="T23" fmla="*/ 57 h 64"/>
                  <a:gd name="T24" fmla="*/ 7 w 27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64">
                    <a:moveTo>
                      <a:pt x="7" y="64"/>
                    </a:moveTo>
                    <a:cubicBezTo>
                      <a:pt x="269" y="64"/>
                      <a:pt x="269" y="64"/>
                      <a:pt x="269" y="64"/>
                    </a:cubicBezTo>
                    <a:cubicBezTo>
                      <a:pt x="273" y="64"/>
                      <a:pt x="276" y="61"/>
                      <a:pt x="276" y="57"/>
                    </a:cubicBezTo>
                    <a:cubicBezTo>
                      <a:pt x="276" y="54"/>
                      <a:pt x="276" y="54"/>
                      <a:pt x="276" y="54"/>
                    </a:cubicBezTo>
                    <a:cubicBezTo>
                      <a:pt x="276" y="50"/>
                      <a:pt x="274" y="45"/>
                      <a:pt x="272" y="42"/>
                    </a:cubicBezTo>
                    <a:cubicBezTo>
                      <a:pt x="240" y="5"/>
                      <a:pt x="240" y="5"/>
                      <a:pt x="240" y="5"/>
                    </a:cubicBezTo>
                    <a:cubicBezTo>
                      <a:pt x="238" y="2"/>
                      <a:pt x="233" y="0"/>
                      <a:pt x="229" y="0"/>
                    </a:cubicBezTo>
                    <a:cubicBezTo>
                      <a:pt x="47" y="0"/>
                      <a:pt x="47" y="0"/>
                      <a:pt x="47" y="0"/>
                    </a:cubicBezTo>
                    <a:cubicBezTo>
                      <a:pt x="43" y="0"/>
                      <a:pt x="38" y="2"/>
                      <a:pt x="36" y="5"/>
                    </a:cubicBezTo>
                    <a:cubicBezTo>
                      <a:pt x="4" y="42"/>
                      <a:pt x="4" y="42"/>
                      <a:pt x="4" y="42"/>
                    </a:cubicBezTo>
                    <a:cubicBezTo>
                      <a:pt x="2" y="45"/>
                      <a:pt x="0" y="50"/>
                      <a:pt x="0" y="54"/>
                    </a:cubicBezTo>
                    <a:cubicBezTo>
                      <a:pt x="0" y="57"/>
                      <a:pt x="0" y="57"/>
                      <a:pt x="0" y="57"/>
                    </a:cubicBezTo>
                    <a:cubicBezTo>
                      <a:pt x="0" y="61"/>
                      <a:pt x="3" y="64"/>
                      <a:pt x="7"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7" name="Freeform 21"/>
              <p:cNvSpPr>
                <a:spLocks noEditPoints="1"/>
              </p:cNvSpPr>
              <p:nvPr/>
            </p:nvSpPr>
            <p:spPr bwMode="black">
              <a:xfrm>
                <a:off x="4730751" y="1639888"/>
                <a:ext cx="781050" cy="608013"/>
              </a:xfrm>
              <a:custGeom>
                <a:avLst/>
                <a:gdLst>
                  <a:gd name="T0" fmla="*/ 177 w 208"/>
                  <a:gd name="T1" fmla="*/ 0 h 162"/>
                  <a:gd name="T2" fmla="*/ 31 w 208"/>
                  <a:gd name="T3" fmla="*/ 0 h 162"/>
                  <a:gd name="T4" fmla="*/ 0 w 208"/>
                  <a:gd name="T5" fmla="*/ 31 h 162"/>
                  <a:gd name="T6" fmla="*/ 0 w 208"/>
                  <a:gd name="T7" fmla="*/ 131 h 162"/>
                  <a:gd name="T8" fmla="*/ 31 w 208"/>
                  <a:gd name="T9" fmla="*/ 162 h 162"/>
                  <a:gd name="T10" fmla="*/ 177 w 208"/>
                  <a:gd name="T11" fmla="*/ 162 h 162"/>
                  <a:gd name="T12" fmla="*/ 208 w 208"/>
                  <a:gd name="T13" fmla="*/ 131 h 162"/>
                  <a:gd name="T14" fmla="*/ 208 w 208"/>
                  <a:gd name="T15" fmla="*/ 31 h 162"/>
                  <a:gd name="T16" fmla="*/ 177 w 208"/>
                  <a:gd name="T17" fmla="*/ 0 h 162"/>
                  <a:gd name="T18" fmla="*/ 190 w 208"/>
                  <a:gd name="T19" fmla="*/ 131 h 162"/>
                  <a:gd name="T20" fmla="*/ 177 w 208"/>
                  <a:gd name="T21" fmla="*/ 144 h 162"/>
                  <a:gd name="T22" fmla="*/ 31 w 208"/>
                  <a:gd name="T23" fmla="*/ 144 h 162"/>
                  <a:gd name="T24" fmla="*/ 18 w 208"/>
                  <a:gd name="T25" fmla="*/ 131 h 162"/>
                  <a:gd name="T26" fmla="*/ 18 w 208"/>
                  <a:gd name="T27" fmla="*/ 31 h 162"/>
                  <a:gd name="T28" fmla="*/ 31 w 208"/>
                  <a:gd name="T29" fmla="*/ 18 h 162"/>
                  <a:gd name="T30" fmla="*/ 177 w 208"/>
                  <a:gd name="T31" fmla="*/ 18 h 162"/>
                  <a:gd name="T32" fmla="*/ 190 w 208"/>
                  <a:gd name="T33" fmla="*/ 31 h 162"/>
                  <a:gd name="T34" fmla="*/ 190 w 208"/>
                  <a:gd name="T35" fmla="*/ 13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162">
                    <a:moveTo>
                      <a:pt x="177" y="0"/>
                    </a:moveTo>
                    <a:cubicBezTo>
                      <a:pt x="31" y="0"/>
                      <a:pt x="31" y="0"/>
                      <a:pt x="31" y="0"/>
                    </a:cubicBezTo>
                    <a:cubicBezTo>
                      <a:pt x="14" y="0"/>
                      <a:pt x="0" y="14"/>
                      <a:pt x="0" y="31"/>
                    </a:cubicBezTo>
                    <a:cubicBezTo>
                      <a:pt x="0" y="131"/>
                      <a:pt x="0" y="131"/>
                      <a:pt x="0" y="131"/>
                    </a:cubicBezTo>
                    <a:cubicBezTo>
                      <a:pt x="0" y="148"/>
                      <a:pt x="14" y="162"/>
                      <a:pt x="31" y="162"/>
                    </a:cubicBezTo>
                    <a:cubicBezTo>
                      <a:pt x="177" y="162"/>
                      <a:pt x="177" y="162"/>
                      <a:pt x="177" y="162"/>
                    </a:cubicBezTo>
                    <a:cubicBezTo>
                      <a:pt x="194" y="162"/>
                      <a:pt x="208" y="148"/>
                      <a:pt x="208" y="131"/>
                    </a:cubicBezTo>
                    <a:cubicBezTo>
                      <a:pt x="208" y="31"/>
                      <a:pt x="208" y="31"/>
                      <a:pt x="208" y="31"/>
                    </a:cubicBezTo>
                    <a:cubicBezTo>
                      <a:pt x="208" y="14"/>
                      <a:pt x="194" y="0"/>
                      <a:pt x="177" y="0"/>
                    </a:cubicBezTo>
                    <a:moveTo>
                      <a:pt x="190" y="131"/>
                    </a:moveTo>
                    <a:cubicBezTo>
                      <a:pt x="190" y="138"/>
                      <a:pt x="184" y="144"/>
                      <a:pt x="177" y="144"/>
                    </a:cubicBezTo>
                    <a:cubicBezTo>
                      <a:pt x="31" y="144"/>
                      <a:pt x="31" y="144"/>
                      <a:pt x="31" y="144"/>
                    </a:cubicBezTo>
                    <a:cubicBezTo>
                      <a:pt x="24" y="144"/>
                      <a:pt x="18" y="138"/>
                      <a:pt x="18" y="131"/>
                    </a:cubicBezTo>
                    <a:cubicBezTo>
                      <a:pt x="18" y="31"/>
                      <a:pt x="18" y="31"/>
                      <a:pt x="18" y="31"/>
                    </a:cubicBezTo>
                    <a:cubicBezTo>
                      <a:pt x="18" y="24"/>
                      <a:pt x="24" y="18"/>
                      <a:pt x="31" y="18"/>
                    </a:cubicBezTo>
                    <a:cubicBezTo>
                      <a:pt x="177" y="18"/>
                      <a:pt x="177" y="18"/>
                      <a:pt x="177" y="18"/>
                    </a:cubicBezTo>
                    <a:cubicBezTo>
                      <a:pt x="184" y="18"/>
                      <a:pt x="190" y="24"/>
                      <a:pt x="190" y="31"/>
                    </a:cubicBezTo>
                    <a:lnTo>
                      <a:pt x="190"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8" name="Freeform 22"/>
              <p:cNvSpPr>
                <a:spLocks/>
              </p:cNvSpPr>
              <p:nvPr/>
            </p:nvSpPr>
            <p:spPr bwMode="black">
              <a:xfrm>
                <a:off x="4911726" y="2289176"/>
                <a:ext cx="419100" cy="104775"/>
              </a:xfrm>
              <a:custGeom>
                <a:avLst/>
                <a:gdLst>
                  <a:gd name="T0" fmla="*/ 112 w 112"/>
                  <a:gd name="T1" fmla="*/ 25 h 28"/>
                  <a:gd name="T2" fmla="*/ 112 w 112"/>
                  <a:gd name="T3" fmla="*/ 23 h 28"/>
                  <a:gd name="T4" fmla="*/ 110 w 112"/>
                  <a:gd name="T5" fmla="*/ 18 h 28"/>
                  <a:gd name="T6" fmla="*/ 96 w 112"/>
                  <a:gd name="T7" fmla="*/ 2 h 28"/>
                  <a:gd name="T8" fmla="*/ 91 w 112"/>
                  <a:gd name="T9" fmla="*/ 0 h 28"/>
                  <a:gd name="T10" fmla="*/ 21 w 112"/>
                  <a:gd name="T11" fmla="*/ 0 h 28"/>
                  <a:gd name="T12" fmla="*/ 16 w 112"/>
                  <a:gd name="T13" fmla="*/ 2 h 28"/>
                  <a:gd name="T14" fmla="*/ 2 w 112"/>
                  <a:gd name="T15" fmla="*/ 18 h 28"/>
                  <a:gd name="T16" fmla="*/ 0 w 112"/>
                  <a:gd name="T17" fmla="*/ 23 h 28"/>
                  <a:gd name="T18" fmla="*/ 0 w 112"/>
                  <a:gd name="T19" fmla="*/ 25 h 28"/>
                  <a:gd name="T20" fmla="*/ 3 w 112"/>
                  <a:gd name="T21" fmla="*/ 28 h 28"/>
                  <a:gd name="T22" fmla="*/ 109 w 112"/>
                  <a:gd name="T23" fmla="*/ 28 h 28"/>
                  <a:gd name="T24" fmla="*/ 112 w 112"/>
                  <a:gd name="T25"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8">
                    <a:moveTo>
                      <a:pt x="112" y="25"/>
                    </a:moveTo>
                    <a:cubicBezTo>
                      <a:pt x="112" y="23"/>
                      <a:pt x="112" y="23"/>
                      <a:pt x="112" y="23"/>
                    </a:cubicBezTo>
                    <a:cubicBezTo>
                      <a:pt x="112" y="22"/>
                      <a:pt x="111" y="20"/>
                      <a:pt x="110" y="18"/>
                    </a:cubicBezTo>
                    <a:cubicBezTo>
                      <a:pt x="96" y="2"/>
                      <a:pt x="96" y="2"/>
                      <a:pt x="96" y="2"/>
                    </a:cubicBezTo>
                    <a:cubicBezTo>
                      <a:pt x="95" y="1"/>
                      <a:pt x="93" y="0"/>
                      <a:pt x="91" y="0"/>
                    </a:cubicBezTo>
                    <a:cubicBezTo>
                      <a:pt x="21" y="0"/>
                      <a:pt x="21" y="0"/>
                      <a:pt x="21" y="0"/>
                    </a:cubicBezTo>
                    <a:cubicBezTo>
                      <a:pt x="19" y="0"/>
                      <a:pt x="17" y="1"/>
                      <a:pt x="16" y="2"/>
                    </a:cubicBezTo>
                    <a:cubicBezTo>
                      <a:pt x="2" y="18"/>
                      <a:pt x="2" y="18"/>
                      <a:pt x="2" y="18"/>
                    </a:cubicBezTo>
                    <a:cubicBezTo>
                      <a:pt x="1" y="20"/>
                      <a:pt x="0" y="22"/>
                      <a:pt x="0" y="23"/>
                    </a:cubicBezTo>
                    <a:cubicBezTo>
                      <a:pt x="0" y="25"/>
                      <a:pt x="0" y="25"/>
                      <a:pt x="0" y="25"/>
                    </a:cubicBezTo>
                    <a:cubicBezTo>
                      <a:pt x="0" y="26"/>
                      <a:pt x="1" y="28"/>
                      <a:pt x="3" y="28"/>
                    </a:cubicBezTo>
                    <a:cubicBezTo>
                      <a:pt x="109" y="28"/>
                      <a:pt x="109" y="28"/>
                      <a:pt x="109" y="28"/>
                    </a:cubicBezTo>
                    <a:cubicBezTo>
                      <a:pt x="111" y="28"/>
                      <a:pt x="112" y="26"/>
                      <a:pt x="112"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99" name="Freeform 23"/>
              <p:cNvSpPr>
                <a:spLocks noEditPoints="1"/>
              </p:cNvSpPr>
              <p:nvPr/>
            </p:nvSpPr>
            <p:spPr bwMode="black">
              <a:xfrm>
                <a:off x="5586413" y="1639888"/>
                <a:ext cx="385763" cy="754063"/>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00" name="Freeform 24"/>
              <p:cNvSpPr>
                <a:spLocks noEditPoints="1"/>
              </p:cNvSpPr>
              <p:nvPr/>
            </p:nvSpPr>
            <p:spPr bwMode="black">
              <a:xfrm>
                <a:off x="2462213" y="3032126"/>
                <a:ext cx="525463" cy="804863"/>
              </a:xfrm>
              <a:custGeom>
                <a:avLst/>
                <a:gdLst>
                  <a:gd name="T0" fmla="*/ 109 w 140"/>
                  <a:gd name="T1" fmla="*/ 0 h 215"/>
                  <a:gd name="T2" fmla="*/ 31 w 140"/>
                  <a:gd name="T3" fmla="*/ 0 h 215"/>
                  <a:gd name="T4" fmla="*/ 0 w 140"/>
                  <a:gd name="T5" fmla="*/ 30 h 215"/>
                  <a:gd name="T6" fmla="*/ 0 w 140"/>
                  <a:gd name="T7" fmla="*/ 184 h 215"/>
                  <a:gd name="T8" fmla="*/ 31 w 140"/>
                  <a:gd name="T9" fmla="*/ 215 h 215"/>
                  <a:gd name="T10" fmla="*/ 109 w 140"/>
                  <a:gd name="T11" fmla="*/ 215 h 215"/>
                  <a:gd name="T12" fmla="*/ 140 w 140"/>
                  <a:gd name="T13" fmla="*/ 184 h 215"/>
                  <a:gd name="T14" fmla="*/ 140 w 140"/>
                  <a:gd name="T15" fmla="*/ 30 h 215"/>
                  <a:gd name="T16" fmla="*/ 109 w 140"/>
                  <a:gd name="T17" fmla="*/ 0 h 215"/>
                  <a:gd name="T18" fmla="*/ 122 w 140"/>
                  <a:gd name="T19" fmla="*/ 177 h 215"/>
                  <a:gd name="T20" fmla="*/ 109 w 140"/>
                  <a:gd name="T21" fmla="*/ 195 h 215"/>
                  <a:gd name="T22" fmla="*/ 31 w 140"/>
                  <a:gd name="T23" fmla="*/ 195 h 215"/>
                  <a:gd name="T24" fmla="*/ 18 w 140"/>
                  <a:gd name="T25" fmla="*/ 177 h 215"/>
                  <a:gd name="T26" fmla="*/ 18 w 140"/>
                  <a:gd name="T27" fmla="*/ 35 h 215"/>
                  <a:gd name="T28" fmla="*/ 31 w 140"/>
                  <a:gd name="T29" fmla="*/ 18 h 215"/>
                  <a:gd name="T30" fmla="*/ 109 w 140"/>
                  <a:gd name="T31" fmla="*/ 18 h 215"/>
                  <a:gd name="T32" fmla="*/ 122 w 140"/>
                  <a:gd name="T33" fmla="*/ 35 h 215"/>
                  <a:gd name="T34" fmla="*/ 122 w 140"/>
                  <a:gd name="T35" fmla="*/ 17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215">
                    <a:moveTo>
                      <a:pt x="109" y="0"/>
                    </a:moveTo>
                    <a:cubicBezTo>
                      <a:pt x="31" y="0"/>
                      <a:pt x="31" y="0"/>
                      <a:pt x="31" y="0"/>
                    </a:cubicBezTo>
                    <a:cubicBezTo>
                      <a:pt x="14" y="0"/>
                      <a:pt x="0" y="13"/>
                      <a:pt x="0" y="30"/>
                    </a:cubicBezTo>
                    <a:cubicBezTo>
                      <a:pt x="0" y="184"/>
                      <a:pt x="0" y="184"/>
                      <a:pt x="0" y="184"/>
                    </a:cubicBezTo>
                    <a:cubicBezTo>
                      <a:pt x="0" y="201"/>
                      <a:pt x="14" y="215"/>
                      <a:pt x="31" y="215"/>
                    </a:cubicBezTo>
                    <a:cubicBezTo>
                      <a:pt x="109" y="215"/>
                      <a:pt x="109" y="215"/>
                      <a:pt x="109" y="215"/>
                    </a:cubicBezTo>
                    <a:cubicBezTo>
                      <a:pt x="126" y="215"/>
                      <a:pt x="140" y="201"/>
                      <a:pt x="140" y="184"/>
                    </a:cubicBezTo>
                    <a:cubicBezTo>
                      <a:pt x="140" y="30"/>
                      <a:pt x="140" y="30"/>
                      <a:pt x="140" y="30"/>
                    </a:cubicBezTo>
                    <a:cubicBezTo>
                      <a:pt x="140" y="13"/>
                      <a:pt x="126" y="0"/>
                      <a:pt x="109" y="0"/>
                    </a:cubicBezTo>
                    <a:moveTo>
                      <a:pt x="122" y="177"/>
                    </a:moveTo>
                    <a:cubicBezTo>
                      <a:pt x="122" y="187"/>
                      <a:pt x="116" y="195"/>
                      <a:pt x="109" y="195"/>
                    </a:cubicBezTo>
                    <a:cubicBezTo>
                      <a:pt x="31" y="195"/>
                      <a:pt x="31" y="195"/>
                      <a:pt x="31" y="195"/>
                    </a:cubicBezTo>
                    <a:cubicBezTo>
                      <a:pt x="24" y="195"/>
                      <a:pt x="18" y="187"/>
                      <a:pt x="18" y="177"/>
                    </a:cubicBezTo>
                    <a:cubicBezTo>
                      <a:pt x="18" y="35"/>
                      <a:pt x="18" y="35"/>
                      <a:pt x="18" y="35"/>
                    </a:cubicBezTo>
                    <a:cubicBezTo>
                      <a:pt x="18" y="26"/>
                      <a:pt x="24" y="18"/>
                      <a:pt x="31" y="18"/>
                    </a:cubicBezTo>
                    <a:cubicBezTo>
                      <a:pt x="109" y="18"/>
                      <a:pt x="109" y="18"/>
                      <a:pt x="109" y="18"/>
                    </a:cubicBezTo>
                    <a:cubicBezTo>
                      <a:pt x="116" y="18"/>
                      <a:pt x="122" y="26"/>
                      <a:pt x="122" y="35"/>
                    </a:cubicBezTo>
                    <a:lnTo>
                      <a:pt x="122"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01" name="Freeform 25"/>
              <p:cNvSpPr>
                <a:spLocks noEditPoints="1"/>
              </p:cNvSpPr>
              <p:nvPr/>
            </p:nvSpPr>
            <p:spPr bwMode="black">
              <a:xfrm>
                <a:off x="5049838" y="4411663"/>
                <a:ext cx="739775" cy="854075"/>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02" name="Freeform 26"/>
              <p:cNvSpPr>
                <a:spLocks noEditPoints="1"/>
              </p:cNvSpPr>
              <p:nvPr/>
            </p:nvSpPr>
            <p:spPr bwMode="black">
              <a:xfrm>
                <a:off x="6043613" y="2960688"/>
                <a:ext cx="641350" cy="876300"/>
              </a:xfrm>
              <a:custGeom>
                <a:avLst/>
                <a:gdLst>
                  <a:gd name="T0" fmla="*/ 146 w 171"/>
                  <a:gd name="T1" fmla="*/ 0 h 234"/>
                  <a:gd name="T2" fmla="*/ 25 w 171"/>
                  <a:gd name="T3" fmla="*/ 0 h 234"/>
                  <a:gd name="T4" fmla="*/ 0 w 171"/>
                  <a:gd name="T5" fmla="*/ 25 h 234"/>
                  <a:gd name="T6" fmla="*/ 0 w 171"/>
                  <a:gd name="T7" fmla="*/ 209 h 234"/>
                  <a:gd name="T8" fmla="*/ 25 w 171"/>
                  <a:gd name="T9" fmla="*/ 234 h 234"/>
                  <a:gd name="T10" fmla="*/ 146 w 171"/>
                  <a:gd name="T11" fmla="*/ 234 h 234"/>
                  <a:gd name="T12" fmla="*/ 171 w 171"/>
                  <a:gd name="T13" fmla="*/ 209 h 234"/>
                  <a:gd name="T14" fmla="*/ 171 w 171"/>
                  <a:gd name="T15" fmla="*/ 25 h 234"/>
                  <a:gd name="T16" fmla="*/ 146 w 171"/>
                  <a:gd name="T17" fmla="*/ 0 h 234"/>
                  <a:gd name="T18" fmla="*/ 157 w 171"/>
                  <a:gd name="T19" fmla="*/ 183 h 234"/>
                  <a:gd name="T20" fmla="*/ 146 w 171"/>
                  <a:gd name="T21" fmla="*/ 193 h 234"/>
                  <a:gd name="T22" fmla="*/ 25 w 171"/>
                  <a:gd name="T23" fmla="*/ 193 h 234"/>
                  <a:gd name="T24" fmla="*/ 15 w 171"/>
                  <a:gd name="T25" fmla="*/ 183 h 234"/>
                  <a:gd name="T26" fmla="*/ 15 w 171"/>
                  <a:gd name="T27" fmla="*/ 25 h 234"/>
                  <a:gd name="T28" fmla="*/ 25 w 171"/>
                  <a:gd name="T29" fmla="*/ 14 h 234"/>
                  <a:gd name="T30" fmla="*/ 146 w 171"/>
                  <a:gd name="T31" fmla="*/ 14 h 234"/>
                  <a:gd name="T32" fmla="*/ 157 w 171"/>
                  <a:gd name="T33" fmla="*/ 25 h 234"/>
                  <a:gd name="T34" fmla="*/ 157 w 171"/>
                  <a:gd name="T35" fmla="*/ 18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34">
                    <a:moveTo>
                      <a:pt x="146" y="0"/>
                    </a:moveTo>
                    <a:cubicBezTo>
                      <a:pt x="25" y="0"/>
                      <a:pt x="25" y="0"/>
                      <a:pt x="25" y="0"/>
                    </a:cubicBezTo>
                    <a:cubicBezTo>
                      <a:pt x="11" y="0"/>
                      <a:pt x="0" y="11"/>
                      <a:pt x="0" y="25"/>
                    </a:cubicBezTo>
                    <a:cubicBezTo>
                      <a:pt x="0" y="209"/>
                      <a:pt x="0" y="209"/>
                      <a:pt x="0" y="209"/>
                    </a:cubicBezTo>
                    <a:cubicBezTo>
                      <a:pt x="0" y="223"/>
                      <a:pt x="11" y="234"/>
                      <a:pt x="25" y="234"/>
                    </a:cubicBezTo>
                    <a:cubicBezTo>
                      <a:pt x="146" y="234"/>
                      <a:pt x="146" y="234"/>
                      <a:pt x="146" y="234"/>
                    </a:cubicBezTo>
                    <a:cubicBezTo>
                      <a:pt x="160" y="234"/>
                      <a:pt x="171" y="223"/>
                      <a:pt x="171" y="209"/>
                    </a:cubicBezTo>
                    <a:cubicBezTo>
                      <a:pt x="171" y="25"/>
                      <a:pt x="171" y="25"/>
                      <a:pt x="171" y="25"/>
                    </a:cubicBezTo>
                    <a:cubicBezTo>
                      <a:pt x="171" y="11"/>
                      <a:pt x="160" y="0"/>
                      <a:pt x="146" y="0"/>
                    </a:cubicBezTo>
                    <a:moveTo>
                      <a:pt x="157" y="183"/>
                    </a:moveTo>
                    <a:cubicBezTo>
                      <a:pt x="157" y="188"/>
                      <a:pt x="152" y="193"/>
                      <a:pt x="146" y="193"/>
                    </a:cubicBezTo>
                    <a:cubicBezTo>
                      <a:pt x="25" y="193"/>
                      <a:pt x="25" y="193"/>
                      <a:pt x="25" y="193"/>
                    </a:cubicBezTo>
                    <a:cubicBezTo>
                      <a:pt x="19" y="193"/>
                      <a:pt x="15" y="188"/>
                      <a:pt x="15" y="183"/>
                    </a:cubicBezTo>
                    <a:cubicBezTo>
                      <a:pt x="15" y="25"/>
                      <a:pt x="15" y="25"/>
                      <a:pt x="15" y="25"/>
                    </a:cubicBezTo>
                    <a:cubicBezTo>
                      <a:pt x="15" y="19"/>
                      <a:pt x="19" y="14"/>
                      <a:pt x="25" y="14"/>
                    </a:cubicBezTo>
                    <a:cubicBezTo>
                      <a:pt x="146" y="14"/>
                      <a:pt x="146" y="14"/>
                      <a:pt x="146" y="14"/>
                    </a:cubicBezTo>
                    <a:cubicBezTo>
                      <a:pt x="152" y="14"/>
                      <a:pt x="157" y="19"/>
                      <a:pt x="157" y="25"/>
                    </a:cubicBezTo>
                    <a:lnTo>
                      <a:pt x="157"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03" name="Oval 27"/>
              <p:cNvSpPr>
                <a:spLocks noChangeArrowheads="1"/>
              </p:cNvSpPr>
              <p:nvPr/>
            </p:nvSpPr>
            <p:spPr bwMode="black">
              <a:xfrm>
                <a:off x="6224588" y="3725863"/>
                <a:ext cx="52388"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04" name="Oval 28"/>
              <p:cNvSpPr>
                <a:spLocks noChangeArrowheads="1"/>
              </p:cNvSpPr>
              <p:nvPr/>
            </p:nvSpPr>
            <p:spPr bwMode="black">
              <a:xfrm>
                <a:off x="6453188" y="3725863"/>
                <a:ext cx="52388"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05" name="Oval 29"/>
              <p:cNvSpPr>
                <a:spLocks noChangeArrowheads="1"/>
              </p:cNvSpPr>
              <p:nvPr/>
            </p:nvSpPr>
            <p:spPr bwMode="black">
              <a:xfrm>
                <a:off x="6340476" y="3725863"/>
                <a:ext cx="52388"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06" name="Freeform 30"/>
              <p:cNvSpPr>
                <a:spLocks/>
              </p:cNvSpPr>
              <p:nvPr/>
            </p:nvSpPr>
            <p:spPr bwMode="black">
              <a:xfrm>
                <a:off x="3425826" y="4279901"/>
                <a:ext cx="442913" cy="161925"/>
              </a:xfrm>
              <a:custGeom>
                <a:avLst/>
                <a:gdLst>
                  <a:gd name="T0" fmla="*/ 0 w 118"/>
                  <a:gd name="T1" fmla="*/ 43 h 43"/>
                  <a:gd name="T2" fmla="*/ 14 w 118"/>
                  <a:gd name="T3" fmla="*/ 39 h 43"/>
                  <a:gd name="T4" fmla="*/ 108 w 118"/>
                  <a:gd name="T5" fmla="*/ 39 h 43"/>
                  <a:gd name="T6" fmla="*/ 118 w 118"/>
                  <a:gd name="T7" fmla="*/ 41 h 43"/>
                  <a:gd name="T8" fmla="*/ 105 w 118"/>
                  <a:gd name="T9" fmla="*/ 15 h 43"/>
                  <a:gd name="T10" fmla="*/ 81 w 118"/>
                  <a:gd name="T11" fmla="*/ 0 h 43"/>
                  <a:gd name="T12" fmla="*/ 39 w 118"/>
                  <a:gd name="T13" fmla="*/ 0 h 43"/>
                  <a:gd name="T14" fmla="*/ 15 w 118"/>
                  <a:gd name="T15" fmla="*/ 15 h 43"/>
                  <a:gd name="T16" fmla="*/ 0 w 11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43">
                    <a:moveTo>
                      <a:pt x="0" y="43"/>
                    </a:moveTo>
                    <a:cubicBezTo>
                      <a:pt x="4" y="40"/>
                      <a:pt x="9" y="39"/>
                      <a:pt x="14" y="39"/>
                    </a:cubicBezTo>
                    <a:cubicBezTo>
                      <a:pt x="108" y="39"/>
                      <a:pt x="108" y="39"/>
                      <a:pt x="108" y="39"/>
                    </a:cubicBezTo>
                    <a:cubicBezTo>
                      <a:pt x="111" y="39"/>
                      <a:pt x="115" y="40"/>
                      <a:pt x="118" y="41"/>
                    </a:cubicBezTo>
                    <a:cubicBezTo>
                      <a:pt x="105" y="15"/>
                      <a:pt x="105" y="15"/>
                      <a:pt x="105" y="15"/>
                    </a:cubicBezTo>
                    <a:cubicBezTo>
                      <a:pt x="101" y="7"/>
                      <a:pt x="90" y="0"/>
                      <a:pt x="81" y="0"/>
                    </a:cubicBezTo>
                    <a:cubicBezTo>
                      <a:pt x="39" y="0"/>
                      <a:pt x="39" y="0"/>
                      <a:pt x="39" y="0"/>
                    </a:cubicBezTo>
                    <a:cubicBezTo>
                      <a:pt x="30" y="0"/>
                      <a:pt x="19" y="7"/>
                      <a:pt x="15" y="15"/>
                    </a:cubicBez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07" name="Freeform 31"/>
              <p:cNvSpPr>
                <a:spLocks noEditPoints="1"/>
              </p:cNvSpPr>
              <p:nvPr/>
            </p:nvSpPr>
            <p:spPr bwMode="black">
              <a:xfrm>
                <a:off x="3414713" y="4456113"/>
                <a:ext cx="476250" cy="809625"/>
              </a:xfrm>
              <a:custGeom>
                <a:avLst/>
                <a:gdLst>
                  <a:gd name="T0" fmla="*/ 119 w 127"/>
                  <a:gd name="T1" fmla="*/ 2 h 216"/>
                  <a:gd name="T2" fmla="*/ 111 w 127"/>
                  <a:gd name="T3" fmla="*/ 0 h 216"/>
                  <a:gd name="T4" fmla="*/ 17 w 127"/>
                  <a:gd name="T5" fmla="*/ 0 h 216"/>
                  <a:gd name="T6" fmla="*/ 9 w 127"/>
                  <a:gd name="T7" fmla="*/ 2 h 216"/>
                  <a:gd name="T8" fmla="*/ 0 w 127"/>
                  <a:gd name="T9" fmla="*/ 17 h 216"/>
                  <a:gd name="T10" fmla="*/ 0 w 127"/>
                  <a:gd name="T11" fmla="*/ 199 h 216"/>
                  <a:gd name="T12" fmla="*/ 17 w 127"/>
                  <a:gd name="T13" fmla="*/ 216 h 216"/>
                  <a:gd name="T14" fmla="*/ 111 w 127"/>
                  <a:gd name="T15" fmla="*/ 216 h 216"/>
                  <a:gd name="T16" fmla="*/ 127 w 127"/>
                  <a:gd name="T17" fmla="*/ 199 h 216"/>
                  <a:gd name="T18" fmla="*/ 127 w 127"/>
                  <a:gd name="T19" fmla="*/ 17 h 216"/>
                  <a:gd name="T20" fmla="*/ 119 w 127"/>
                  <a:gd name="T21" fmla="*/ 2 h 216"/>
                  <a:gd name="T22" fmla="*/ 105 w 127"/>
                  <a:gd name="T23" fmla="*/ 180 h 216"/>
                  <a:gd name="T24" fmla="*/ 29 w 127"/>
                  <a:gd name="T25" fmla="*/ 180 h 216"/>
                  <a:gd name="T26" fmla="*/ 22 w 127"/>
                  <a:gd name="T27" fmla="*/ 173 h 216"/>
                  <a:gd name="T28" fmla="*/ 29 w 127"/>
                  <a:gd name="T29" fmla="*/ 166 h 216"/>
                  <a:gd name="T30" fmla="*/ 105 w 127"/>
                  <a:gd name="T31" fmla="*/ 166 h 216"/>
                  <a:gd name="T32" fmla="*/ 111 w 127"/>
                  <a:gd name="T33" fmla="*/ 173 h 216"/>
                  <a:gd name="T34" fmla="*/ 105 w 127"/>
                  <a:gd name="T35" fmla="*/ 180 h 216"/>
                  <a:gd name="T36" fmla="*/ 105 w 127"/>
                  <a:gd name="T37" fmla="*/ 149 h 216"/>
                  <a:gd name="T38" fmla="*/ 29 w 127"/>
                  <a:gd name="T39" fmla="*/ 149 h 216"/>
                  <a:gd name="T40" fmla="*/ 22 w 127"/>
                  <a:gd name="T41" fmla="*/ 143 h 216"/>
                  <a:gd name="T42" fmla="*/ 29 w 127"/>
                  <a:gd name="T43" fmla="*/ 136 h 216"/>
                  <a:gd name="T44" fmla="*/ 105 w 127"/>
                  <a:gd name="T45" fmla="*/ 136 h 216"/>
                  <a:gd name="T46" fmla="*/ 111 w 127"/>
                  <a:gd name="T47" fmla="*/ 143 h 216"/>
                  <a:gd name="T48" fmla="*/ 105 w 127"/>
                  <a:gd name="T49" fmla="*/ 149 h 216"/>
                  <a:gd name="T50" fmla="*/ 105 w 127"/>
                  <a:gd name="T51" fmla="*/ 119 h 216"/>
                  <a:gd name="T52" fmla="*/ 29 w 127"/>
                  <a:gd name="T53" fmla="*/ 119 h 216"/>
                  <a:gd name="T54" fmla="*/ 22 w 127"/>
                  <a:gd name="T55" fmla="*/ 112 h 216"/>
                  <a:gd name="T56" fmla="*/ 29 w 127"/>
                  <a:gd name="T57" fmla="*/ 106 h 216"/>
                  <a:gd name="T58" fmla="*/ 105 w 127"/>
                  <a:gd name="T59" fmla="*/ 106 h 216"/>
                  <a:gd name="T60" fmla="*/ 111 w 127"/>
                  <a:gd name="T61" fmla="*/ 112 h 216"/>
                  <a:gd name="T62" fmla="*/ 105 w 127"/>
                  <a:gd name="T63" fmla="*/ 119 h 216"/>
                  <a:gd name="T64" fmla="*/ 102 w 127"/>
                  <a:gd name="T65" fmla="*/ 40 h 216"/>
                  <a:gd name="T66" fmla="*/ 93 w 127"/>
                  <a:gd name="T67" fmla="*/ 31 h 216"/>
                  <a:gd name="T68" fmla="*/ 102 w 127"/>
                  <a:gd name="T69" fmla="*/ 22 h 216"/>
                  <a:gd name="T70" fmla="*/ 111 w 127"/>
                  <a:gd name="T71" fmla="*/ 31 h 216"/>
                  <a:gd name="T72" fmla="*/ 102 w 127"/>
                  <a:gd name="T73" fmla="*/ 4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216">
                    <a:moveTo>
                      <a:pt x="119" y="2"/>
                    </a:moveTo>
                    <a:cubicBezTo>
                      <a:pt x="116" y="1"/>
                      <a:pt x="114" y="0"/>
                      <a:pt x="111" y="0"/>
                    </a:cubicBezTo>
                    <a:cubicBezTo>
                      <a:pt x="17" y="0"/>
                      <a:pt x="17" y="0"/>
                      <a:pt x="17" y="0"/>
                    </a:cubicBezTo>
                    <a:cubicBezTo>
                      <a:pt x="14" y="0"/>
                      <a:pt x="11" y="1"/>
                      <a:pt x="9" y="2"/>
                    </a:cubicBezTo>
                    <a:cubicBezTo>
                      <a:pt x="4" y="5"/>
                      <a:pt x="0" y="10"/>
                      <a:pt x="0" y="17"/>
                    </a:cubicBezTo>
                    <a:cubicBezTo>
                      <a:pt x="0" y="199"/>
                      <a:pt x="0" y="199"/>
                      <a:pt x="0" y="199"/>
                    </a:cubicBezTo>
                    <a:cubicBezTo>
                      <a:pt x="0" y="208"/>
                      <a:pt x="8" y="216"/>
                      <a:pt x="17" y="216"/>
                    </a:cubicBezTo>
                    <a:cubicBezTo>
                      <a:pt x="111" y="216"/>
                      <a:pt x="111" y="216"/>
                      <a:pt x="111" y="216"/>
                    </a:cubicBezTo>
                    <a:cubicBezTo>
                      <a:pt x="120" y="216"/>
                      <a:pt x="127" y="208"/>
                      <a:pt x="127" y="199"/>
                    </a:cubicBezTo>
                    <a:cubicBezTo>
                      <a:pt x="127" y="17"/>
                      <a:pt x="127" y="17"/>
                      <a:pt x="127" y="17"/>
                    </a:cubicBezTo>
                    <a:cubicBezTo>
                      <a:pt x="127" y="10"/>
                      <a:pt x="124" y="5"/>
                      <a:pt x="119" y="2"/>
                    </a:cubicBezTo>
                    <a:moveTo>
                      <a:pt x="105" y="180"/>
                    </a:moveTo>
                    <a:cubicBezTo>
                      <a:pt x="29" y="180"/>
                      <a:pt x="29" y="180"/>
                      <a:pt x="29" y="180"/>
                    </a:cubicBezTo>
                    <a:cubicBezTo>
                      <a:pt x="25" y="180"/>
                      <a:pt x="22" y="177"/>
                      <a:pt x="22" y="173"/>
                    </a:cubicBezTo>
                    <a:cubicBezTo>
                      <a:pt x="22" y="169"/>
                      <a:pt x="25" y="166"/>
                      <a:pt x="29" y="166"/>
                    </a:cubicBezTo>
                    <a:cubicBezTo>
                      <a:pt x="105" y="166"/>
                      <a:pt x="105" y="166"/>
                      <a:pt x="105" y="166"/>
                    </a:cubicBezTo>
                    <a:cubicBezTo>
                      <a:pt x="108" y="166"/>
                      <a:pt x="111" y="169"/>
                      <a:pt x="111" y="173"/>
                    </a:cubicBezTo>
                    <a:cubicBezTo>
                      <a:pt x="111" y="177"/>
                      <a:pt x="108" y="180"/>
                      <a:pt x="105" y="180"/>
                    </a:cubicBezTo>
                    <a:moveTo>
                      <a:pt x="105" y="149"/>
                    </a:moveTo>
                    <a:cubicBezTo>
                      <a:pt x="29" y="149"/>
                      <a:pt x="29" y="149"/>
                      <a:pt x="29" y="149"/>
                    </a:cubicBezTo>
                    <a:cubicBezTo>
                      <a:pt x="25" y="149"/>
                      <a:pt x="22" y="146"/>
                      <a:pt x="22" y="143"/>
                    </a:cubicBezTo>
                    <a:cubicBezTo>
                      <a:pt x="22" y="139"/>
                      <a:pt x="25" y="136"/>
                      <a:pt x="29" y="136"/>
                    </a:cubicBezTo>
                    <a:cubicBezTo>
                      <a:pt x="105" y="136"/>
                      <a:pt x="105" y="136"/>
                      <a:pt x="105" y="136"/>
                    </a:cubicBezTo>
                    <a:cubicBezTo>
                      <a:pt x="108" y="136"/>
                      <a:pt x="111" y="139"/>
                      <a:pt x="111" y="143"/>
                    </a:cubicBezTo>
                    <a:cubicBezTo>
                      <a:pt x="111" y="146"/>
                      <a:pt x="108" y="149"/>
                      <a:pt x="105" y="149"/>
                    </a:cubicBezTo>
                    <a:moveTo>
                      <a:pt x="105" y="119"/>
                    </a:moveTo>
                    <a:cubicBezTo>
                      <a:pt x="29" y="119"/>
                      <a:pt x="29" y="119"/>
                      <a:pt x="29" y="119"/>
                    </a:cubicBezTo>
                    <a:cubicBezTo>
                      <a:pt x="25" y="119"/>
                      <a:pt x="22" y="116"/>
                      <a:pt x="22" y="112"/>
                    </a:cubicBezTo>
                    <a:cubicBezTo>
                      <a:pt x="22" y="109"/>
                      <a:pt x="25" y="106"/>
                      <a:pt x="29" y="106"/>
                    </a:cubicBezTo>
                    <a:cubicBezTo>
                      <a:pt x="105" y="106"/>
                      <a:pt x="105" y="106"/>
                      <a:pt x="105" y="106"/>
                    </a:cubicBezTo>
                    <a:cubicBezTo>
                      <a:pt x="108" y="106"/>
                      <a:pt x="111" y="109"/>
                      <a:pt x="111" y="112"/>
                    </a:cubicBezTo>
                    <a:cubicBezTo>
                      <a:pt x="111" y="116"/>
                      <a:pt x="108" y="119"/>
                      <a:pt x="105" y="119"/>
                    </a:cubicBezTo>
                    <a:moveTo>
                      <a:pt x="102" y="40"/>
                    </a:moveTo>
                    <a:cubicBezTo>
                      <a:pt x="97" y="40"/>
                      <a:pt x="93" y="36"/>
                      <a:pt x="93" y="31"/>
                    </a:cubicBezTo>
                    <a:cubicBezTo>
                      <a:pt x="93" y="26"/>
                      <a:pt x="97" y="22"/>
                      <a:pt x="102" y="22"/>
                    </a:cubicBezTo>
                    <a:cubicBezTo>
                      <a:pt x="107" y="22"/>
                      <a:pt x="111" y="26"/>
                      <a:pt x="111" y="31"/>
                    </a:cubicBezTo>
                    <a:cubicBezTo>
                      <a:pt x="111" y="36"/>
                      <a:pt x="107" y="40"/>
                      <a:pt x="102"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grpSp>
      </p:grpSp>
      <p:grpSp>
        <p:nvGrpSpPr>
          <p:cNvPr id="2" name="Group 1"/>
          <p:cNvGrpSpPr/>
          <p:nvPr/>
        </p:nvGrpSpPr>
        <p:grpSpPr>
          <a:xfrm>
            <a:off x="360303" y="2830734"/>
            <a:ext cx="6320920" cy="709416"/>
            <a:chOff x="473011" y="3222620"/>
            <a:chExt cx="6320920" cy="709416"/>
          </a:xfrm>
        </p:grpSpPr>
        <p:grpSp>
          <p:nvGrpSpPr>
            <p:cNvPr id="7" name="Group 6"/>
            <p:cNvGrpSpPr/>
            <p:nvPr/>
          </p:nvGrpSpPr>
          <p:grpSpPr>
            <a:xfrm>
              <a:off x="473011" y="3222620"/>
              <a:ext cx="6320920" cy="709416"/>
              <a:chOff x="330771" y="4208462"/>
              <a:chExt cx="6320920" cy="709416"/>
            </a:xfrm>
          </p:grpSpPr>
          <p:sp>
            <p:nvSpPr>
              <p:cNvPr id="57" name="Rectangle 56"/>
              <p:cNvSpPr/>
              <p:nvPr/>
            </p:nvSpPr>
            <p:spPr bwMode="auto">
              <a:xfrm>
                <a:off x="330771" y="4208462"/>
                <a:ext cx="6320920" cy="709416"/>
              </a:xfrm>
              <a:prstGeom prst="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56" tIns="143428" rIns="179285" bIns="143428" numCol="1" spcCol="0" rtlCol="0" fromWordArt="0" anchor="ctr" anchorCtr="0" forceAA="0" compatLnSpc="1">
                <a:prstTxWarp prst="textNoShape">
                  <a:avLst/>
                </a:prstTxWarp>
                <a:noAutofit/>
              </a:bodyPr>
              <a:lstStyle/>
              <a:p>
                <a:pPr marL="685800" defTabSz="914367" fontAlgn="base">
                  <a:lnSpc>
                    <a:spcPct val="90000"/>
                  </a:lnSpc>
                  <a:spcBef>
                    <a:spcPct val="20000"/>
                  </a:spcBef>
                  <a:spcAft>
                    <a:spcPct val="0"/>
                  </a:spcAft>
                  <a:buSzPct val="90000"/>
                </a:pPr>
                <a:r>
                  <a:rPr lang="ru-RU" sz="2000" dirty="0">
                    <a:ln w="3175">
                      <a:noFill/>
                    </a:ln>
                    <a:solidFill>
                      <a:srgbClr val="000000"/>
                    </a:solidFill>
                    <a:latin typeface="Calibri Light" panose="020F0302020204030204"/>
                  </a:rPr>
                  <a:t>Безопасное подключение к источникам данных – локальным и облачным</a:t>
                </a:r>
                <a:endParaRPr lang="en-US" sz="2000" dirty="0">
                  <a:ln w="3175">
                    <a:noFill/>
                  </a:ln>
                  <a:solidFill>
                    <a:srgbClr val="000000"/>
                  </a:solidFill>
                  <a:latin typeface="Calibri Light" panose="020F0302020204030204"/>
                </a:endParaRPr>
              </a:p>
            </p:txBody>
          </p:sp>
          <p:sp>
            <p:nvSpPr>
              <p:cNvPr id="81" name="Rectangle 80"/>
              <p:cNvSpPr/>
              <p:nvPr/>
            </p:nvSpPr>
            <p:spPr bwMode="auto">
              <a:xfrm>
                <a:off x="330772" y="4208462"/>
                <a:ext cx="709416" cy="70941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622491" defTabSz="914102" fontAlgn="base">
                  <a:lnSpc>
                    <a:spcPct val="90000"/>
                  </a:lnSpc>
                  <a:spcBef>
                    <a:spcPct val="0"/>
                  </a:spcBef>
                  <a:spcAft>
                    <a:spcPct val="0"/>
                  </a:spcAft>
                </a:pPr>
                <a:endParaRPr lang="en-US" sz="2745"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108" name="Freeform 107"/>
            <p:cNvSpPr>
              <a:spLocks noChangeAspect="1" noEditPoints="1"/>
            </p:cNvSpPr>
            <p:nvPr/>
          </p:nvSpPr>
          <p:spPr bwMode="auto">
            <a:xfrm>
              <a:off x="838238" y="3382840"/>
              <a:ext cx="184378" cy="365760"/>
            </a:xfrm>
            <a:custGeom>
              <a:avLst/>
              <a:gdLst>
                <a:gd name="T0" fmla="*/ 0 w 185"/>
                <a:gd name="T1" fmla="*/ 0 h 376"/>
                <a:gd name="T2" fmla="*/ 0 w 185"/>
                <a:gd name="T3" fmla="*/ 376 h 376"/>
                <a:gd name="T4" fmla="*/ 185 w 185"/>
                <a:gd name="T5" fmla="*/ 376 h 376"/>
                <a:gd name="T6" fmla="*/ 185 w 185"/>
                <a:gd name="T7" fmla="*/ 0 h 376"/>
                <a:gd name="T8" fmla="*/ 0 w 185"/>
                <a:gd name="T9" fmla="*/ 0 h 376"/>
                <a:gd name="T10" fmla="*/ 86 w 185"/>
                <a:gd name="T11" fmla="*/ 304 h 376"/>
                <a:gd name="T12" fmla="*/ 20 w 185"/>
                <a:gd name="T13" fmla="*/ 304 h 376"/>
                <a:gd name="T14" fmla="*/ 20 w 185"/>
                <a:gd name="T15" fmla="*/ 244 h 376"/>
                <a:gd name="T16" fmla="*/ 86 w 185"/>
                <a:gd name="T17" fmla="*/ 244 h 376"/>
                <a:gd name="T18" fmla="*/ 86 w 185"/>
                <a:gd name="T19" fmla="*/ 304 h 376"/>
                <a:gd name="T20" fmla="*/ 86 w 185"/>
                <a:gd name="T21" fmla="*/ 230 h 376"/>
                <a:gd name="T22" fmla="*/ 20 w 185"/>
                <a:gd name="T23" fmla="*/ 230 h 376"/>
                <a:gd name="T24" fmla="*/ 20 w 185"/>
                <a:gd name="T25" fmla="*/ 171 h 376"/>
                <a:gd name="T26" fmla="*/ 86 w 185"/>
                <a:gd name="T27" fmla="*/ 171 h 376"/>
                <a:gd name="T28" fmla="*/ 86 w 185"/>
                <a:gd name="T29" fmla="*/ 230 h 376"/>
                <a:gd name="T30" fmla="*/ 86 w 185"/>
                <a:gd name="T31" fmla="*/ 157 h 376"/>
                <a:gd name="T32" fmla="*/ 20 w 185"/>
                <a:gd name="T33" fmla="*/ 157 h 376"/>
                <a:gd name="T34" fmla="*/ 20 w 185"/>
                <a:gd name="T35" fmla="*/ 98 h 376"/>
                <a:gd name="T36" fmla="*/ 86 w 185"/>
                <a:gd name="T37" fmla="*/ 98 h 376"/>
                <a:gd name="T38" fmla="*/ 86 w 185"/>
                <a:gd name="T39" fmla="*/ 157 h 376"/>
                <a:gd name="T40" fmla="*/ 86 w 185"/>
                <a:gd name="T41" fmla="*/ 85 h 376"/>
                <a:gd name="T42" fmla="*/ 20 w 185"/>
                <a:gd name="T43" fmla="*/ 85 h 376"/>
                <a:gd name="T44" fmla="*/ 20 w 185"/>
                <a:gd name="T45" fmla="*/ 25 h 376"/>
                <a:gd name="T46" fmla="*/ 86 w 185"/>
                <a:gd name="T47" fmla="*/ 25 h 376"/>
                <a:gd name="T48" fmla="*/ 86 w 185"/>
                <a:gd name="T49" fmla="*/ 85 h 376"/>
                <a:gd name="T50" fmla="*/ 166 w 185"/>
                <a:gd name="T51" fmla="*/ 304 h 376"/>
                <a:gd name="T52" fmla="*/ 99 w 185"/>
                <a:gd name="T53" fmla="*/ 304 h 376"/>
                <a:gd name="T54" fmla="*/ 99 w 185"/>
                <a:gd name="T55" fmla="*/ 244 h 376"/>
                <a:gd name="T56" fmla="*/ 166 w 185"/>
                <a:gd name="T57" fmla="*/ 244 h 376"/>
                <a:gd name="T58" fmla="*/ 166 w 185"/>
                <a:gd name="T59" fmla="*/ 304 h 376"/>
                <a:gd name="T60" fmla="*/ 166 w 185"/>
                <a:gd name="T61" fmla="*/ 230 h 376"/>
                <a:gd name="T62" fmla="*/ 99 w 185"/>
                <a:gd name="T63" fmla="*/ 230 h 376"/>
                <a:gd name="T64" fmla="*/ 99 w 185"/>
                <a:gd name="T65" fmla="*/ 171 h 376"/>
                <a:gd name="T66" fmla="*/ 166 w 185"/>
                <a:gd name="T67" fmla="*/ 171 h 376"/>
                <a:gd name="T68" fmla="*/ 166 w 185"/>
                <a:gd name="T69" fmla="*/ 230 h 376"/>
                <a:gd name="T70" fmla="*/ 166 w 185"/>
                <a:gd name="T71" fmla="*/ 157 h 376"/>
                <a:gd name="T72" fmla="*/ 99 w 185"/>
                <a:gd name="T73" fmla="*/ 157 h 376"/>
                <a:gd name="T74" fmla="*/ 99 w 185"/>
                <a:gd name="T75" fmla="*/ 98 h 376"/>
                <a:gd name="T76" fmla="*/ 166 w 185"/>
                <a:gd name="T77" fmla="*/ 98 h 376"/>
                <a:gd name="T78" fmla="*/ 166 w 185"/>
                <a:gd name="T79" fmla="*/ 157 h 376"/>
                <a:gd name="T80" fmla="*/ 166 w 185"/>
                <a:gd name="T81" fmla="*/ 85 h 376"/>
                <a:gd name="T82" fmla="*/ 99 w 185"/>
                <a:gd name="T83" fmla="*/ 85 h 376"/>
                <a:gd name="T84" fmla="*/ 99 w 185"/>
                <a:gd name="T85" fmla="*/ 25 h 376"/>
                <a:gd name="T86" fmla="*/ 166 w 185"/>
                <a:gd name="T87" fmla="*/ 25 h 376"/>
                <a:gd name="T88" fmla="*/ 166 w 185"/>
                <a:gd name="T89" fmla="*/ 8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76">
                  <a:moveTo>
                    <a:pt x="0" y="0"/>
                  </a:moveTo>
                  <a:lnTo>
                    <a:pt x="0" y="376"/>
                  </a:lnTo>
                  <a:lnTo>
                    <a:pt x="185" y="376"/>
                  </a:lnTo>
                  <a:lnTo>
                    <a:pt x="185" y="0"/>
                  </a:lnTo>
                  <a:lnTo>
                    <a:pt x="0" y="0"/>
                  </a:lnTo>
                  <a:close/>
                  <a:moveTo>
                    <a:pt x="86" y="304"/>
                  </a:moveTo>
                  <a:lnTo>
                    <a:pt x="20" y="304"/>
                  </a:lnTo>
                  <a:lnTo>
                    <a:pt x="20" y="244"/>
                  </a:lnTo>
                  <a:lnTo>
                    <a:pt x="86" y="244"/>
                  </a:lnTo>
                  <a:lnTo>
                    <a:pt x="86" y="304"/>
                  </a:lnTo>
                  <a:close/>
                  <a:moveTo>
                    <a:pt x="86" y="230"/>
                  </a:moveTo>
                  <a:lnTo>
                    <a:pt x="20" y="230"/>
                  </a:lnTo>
                  <a:lnTo>
                    <a:pt x="20" y="171"/>
                  </a:lnTo>
                  <a:lnTo>
                    <a:pt x="86" y="171"/>
                  </a:lnTo>
                  <a:lnTo>
                    <a:pt x="86" y="230"/>
                  </a:lnTo>
                  <a:close/>
                  <a:moveTo>
                    <a:pt x="86" y="157"/>
                  </a:moveTo>
                  <a:lnTo>
                    <a:pt x="20" y="157"/>
                  </a:lnTo>
                  <a:lnTo>
                    <a:pt x="20" y="98"/>
                  </a:lnTo>
                  <a:lnTo>
                    <a:pt x="86" y="98"/>
                  </a:lnTo>
                  <a:lnTo>
                    <a:pt x="86" y="157"/>
                  </a:lnTo>
                  <a:close/>
                  <a:moveTo>
                    <a:pt x="86" y="85"/>
                  </a:moveTo>
                  <a:lnTo>
                    <a:pt x="20" y="85"/>
                  </a:lnTo>
                  <a:lnTo>
                    <a:pt x="20" y="25"/>
                  </a:lnTo>
                  <a:lnTo>
                    <a:pt x="86" y="25"/>
                  </a:lnTo>
                  <a:lnTo>
                    <a:pt x="86" y="85"/>
                  </a:lnTo>
                  <a:close/>
                  <a:moveTo>
                    <a:pt x="166" y="304"/>
                  </a:moveTo>
                  <a:lnTo>
                    <a:pt x="99" y="304"/>
                  </a:lnTo>
                  <a:lnTo>
                    <a:pt x="99" y="244"/>
                  </a:lnTo>
                  <a:lnTo>
                    <a:pt x="166" y="244"/>
                  </a:lnTo>
                  <a:lnTo>
                    <a:pt x="166" y="304"/>
                  </a:lnTo>
                  <a:close/>
                  <a:moveTo>
                    <a:pt x="166" y="230"/>
                  </a:moveTo>
                  <a:lnTo>
                    <a:pt x="99" y="230"/>
                  </a:lnTo>
                  <a:lnTo>
                    <a:pt x="99" y="171"/>
                  </a:lnTo>
                  <a:lnTo>
                    <a:pt x="166" y="171"/>
                  </a:lnTo>
                  <a:lnTo>
                    <a:pt x="166" y="230"/>
                  </a:lnTo>
                  <a:close/>
                  <a:moveTo>
                    <a:pt x="166" y="157"/>
                  </a:moveTo>
                  <a:lnTo>
                    <a:pt x="99" y="157"/>
                  </a:lnTo>
                  <a:lnTo>
                    <a:pt x="99" y="98"/>
                  </a:lnTo>
                  <a:lnTo>
                    <a:pt x="166" y="98"/>
                  </a:lnTo>
                  <a:lnTo>
                    <a:pt x="166" y="157"/>
                  </a:lnTo>
                  <a:close/>
                  <a:moveTo>
                    <a:pt x="166" y="85"/>
                  </a:moveTo>
                  <a:lnTo>
                    <a:pt x="99" y="85"/>
                  </a:lnTo>
                  <a:lnTo>
                    <a:pt x="99" y="25"/>
                  </a:lnTo>
                  <a:lnTo>
                    <a:pt x="166" y="25"/>
                  </a:lnTo>
                  <a:lnTo>
                    <a:pt x="166" y="85"/>
                  </a:lnTo>
                  <a:close/>
                </a:path>
              </a:pathLst>
            </a:custGeom>
            <a:solidFill>
              <a:srgbClr val="F2C812"/>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sp>
          <p:nvSpPr>
            <p:cNvPr id="109" name="Freeform 108"/>
            <p:cNvSpPr>
              <a:spLocks noChangeAspect="1" noEditPoints="1"/>
            </p:cNvSpPr>
            <p:nvPr/>
          </p:nvSpPr>
          <p:spPr bwMode="black">
            <a:xfrm>
              <a:off x="559446" y="3562769"/>
              <a:ext cx="293634" cy="182880"/>
            </a:xfrm>
            <a:custGeom>
              <a:avLst/>
              <a:gdLst>
                <a:gd name="T0" fmla="*/ 1277 w 1355"/>
                <a:gd name="T1" fmla="*/ 371 h 843"/>
                <a:gd name="T2" fmla="*/ 1157 w 1355"/>
                <a:gd name="T3" fmla="*/ 298 h 843"/>
                <a:gd name="T4" fmla="*/ 1157 w 1355"/>
                <a:gd name="T5" fmla="*/ 277 h 843"/>
                <a:gd name="T6" fmla="*/ 1080 w 1355"/>
                <a:gd name="T7" fmla="*/ 83 h 843"/>
                <a:gd name="T8" fmla="*/ 888 w 1355"/>
                <a:gd name="T9" fmla="*/ 0 h 843"/>
                <a:gd name="T10" fmla="*/ 650 w 1355"/>
                <a:gd name="T11" fmla="*/ 135 h 843"/>
                <a:gd name="T12" fmla="*/ 544 w 1355"/>
                <a:gd name="T13" fmla="*/ 114 h 843"/>
                <a:gd name="T14" fmla="*/ 353 w 1355"/>
                <a:gd name="T15" fmla="*/ 189 h 843"/>
                <a:gd name="T16" fmla="*/ 287 w 1355"/>
                <a:gd name="T17" fmla="*/ 287 h 843"/>
                <a:gd name="T18" fmla="*/ 275 w 1355"/>
                <a:gd name="T19" fmla="*/ 287 h 843"/>
                <a:gd name="T20" fmla="*/ 82 w 1355"/>
                <a:gd name="T21" fmla="*/ 370 h 843"/>
                <a:gd name="T22" fmla="*/ 0 w 1355"/>
                <a:gd name="T23" fmla="*/ 565 h 843"/>
                <a:gd name="T24" fmla="*/ 82 w 1355"/>
                <a:gd name="T25" fmla="*/ 760 h 843"/>
                <a:gd name="T26" fmla="*/ 275 w 1355"/>
                <a:gd name="T27" fmla="*/ 843 h 843"/>
                <a:gd name="T28" fmla="*/ 1080 w 1355"/>
                <a:gd name="T29" fmla="*/ 843 h 843"/>
                <a:gd name="T30" fmla="*/ 1277 w 1355"/>
                <a:gd name="T31" fmla="*/ 760 h 843"/>
                <a:gd name="T32" fmla="*/ 1355 w 1355"/>
                <a:gd name="T33" fmla="*/ 565 h 843"/>
                <a:gd name="T34" fmla="*/ 1277 w 1355"/>
                <a:gd name="T35" fmla="*/ 371 h 843"/>
                <a:gd name="T36" fmla="*/ 1080 w 1355"/>
                <a:gd name="T37" fmla="*/ 766 h 843"/>
                <a:gd name="T38" fmla="*/ 275 w 1355"/>
                <a:gd name="T39" fmla="*/ 766 h 843"/>
                <a:gd name="T40" fmla="*/ 76 w 1355"/>
                <a:gd name="T41" fmla="*/ 565 h 843"/>
                <a:gd name="T42" fmla="*/ 275 w 1355"/>
                <a:gd name="T43" fmla="*/ 364 h 843"/>
                <a:gd name="T44" fmla="*/ 346 w 1355"/>
                <a:gd name="T45" fmla="*/ 381 h 843"/>
                <a:gd name="T46" fmla="*/ 544 w 1355"/>
                <a:gd name="T47" fmla="*/ 191 h 843"/>
                <a:gd name="T48" fmla="*/ 689 w 1355"/>
                <a:gd name="T49" fmla="*/ 255 h 843"/>
                <a:gd name="T50" fmla="*/ 888 w 1355"/>
                <a:gd name="T51" fmla="*/ 77 h 843"/>
                <a:gd name="T52" fmla="*/ 1080 w 1355"/>
                <a:gd name="T53" fmla="*/ 277 h 843"/>
                <a:gd name="T54" fmla="*/ 1064 w 1355"/>
                <a:gd name="T55" fmla="*/ 370 h 843"/>
                <a:gd name="T56" fmla="*/ 1080 w 1355"/>
                <a:gd name="T57" fmla="*/ 364 h 843"/>
                <a:gd name="T58" fmla="*/ 1278 w 1355"/>
                <a:gd name="T59" fmla="*/ 565 h 843"/>
                <a:gd name="T60" fmla="*/ 1080 w 1355"/>
                <a:gd name="T61" fmla="*/ 766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5" h="843">
                  <a:moveTo>
                    <a:pt x="1277" y="371"/>
                  </a:moveTo>
                  <a:cubicBezTo>
                    <a:pt x="1242" y="335"/>
                    <a:pt x="1201" y="311"/>
                    <a:pt x="1157" y="298"/>
                  </a:cubicBezTo>
                  <a:cubicBezTo>
                    <a:pt x="1157" y="291"/>
                    <a:pt x="1157" y="285"/>
                    <a:pt x="1157" y="277"/>
                  </a:cubicBezTo>
                  <a:cubicBezTo>
                    <a:pt x="1157" y="205"/>
                    <a:pt x="1130" y="136"/>
                    <a:pt x="1080" y="83"/>
                  </a:cubicBezTo>
                  <a:cubicBezTo>
                    <a:pt x="1028" y="29"/>
                    <a:pt x="959" y="0"/>
                    <a:pt x="888" y="0"/>
                  </a:cubicBezTo>
                  <a:cubicBezTo>
                    <a:pt x="789" y="0"/>
                    <a:pt x="700" y="54"/>
                    <a:pt x="650" y="135"/>
                  </a:cubicBezTo>
                  <a:cubicBezTo>
                    <a:pt x="618" y="121"/>
                    <a:pt x="581" y="114"/>
                    <a:pt x="544" y="114"/>
                  </a:cubicBezTo>
                  <a:cubicBezTo>
                    <a:pt x="471" y="114"/>
                    <a:pt x="404" y="141"/>
                    <a:pt x="353" y="189"/>
                  </a:cubicBezTo>
                  <a:cubicBezTo>
                    <a:pt x="324" y="217"/>
                    <a:pt x="302" y="250"/>
                    <a:pt x="287" y="287"/>
                  </a:cubicBezTo>
                  <a:cubicBezTo>
                    <a:pt x="283" y="287"/>
                    <a:pt x="279" y="287"/>
                    <a:pt x="275" y="287"/>
                  </a:cubicBezTo>
                  <a:cubicBezTo>
                    <a:pt x="203" y="287"/>
                    <a:pt x="134" y="317"/>
                    <a:pt x="82" y="370"/>
                  </a:cubicBezTo>
                  <a:cubicBezTo>
                    <a:pt x="29" y="422"/>
                    <a:pt x="0" y="492"/>
                    <a:pt x="0" y="565"/>
                  </a:cubicBezTo>
                  <a:cubicBezTo>
                    <a:pt x="0" y="638"/>
                    <a:pt x="29" y="707"/>
                    <a:pt x="82" y="760"/>
                  </a:cubicBezTo>
                  <a:cubicBezTo>
                    <a:pt x="134" y="814"/>
                    <a:pt x="203" y="843"/>
                    <a:pt x="275" y="843"/>
                  </a:cubicBezTo>
                  <a:cubicBezTo>
                    <a:pt x="1080" y="843"/>
                    <a:pt x="1080" y="843"/>
                    <a:pt x="1080" y="843"/>
                  </a:cubicBezTo>
                  <a:cubicBezTo>
                    <a:pt x="1155" y="843"/>
                    <a:pt x="1224" y="814"/>
                    <a:pt x="1277" y="760"/>
                  </a:cubicBezTo>
                  <a:cubicBezTo>
                    <a:pt x="1327" y="707"/>
                    <a:pt x="1355" y="638"/>
                    <a:pt x="1355" y="565"/>
                  </a:cubicBezTo>
                  <a:cubicBezTo>
                    <a:pt x="1355" y="492"/>
                    <a:pt x="1327" y="422"/>
                    <a:pt x="1277" y="371"/>
                  </a:cubicBezTo>
                  <a:close/>
                  <a:moveTo>
                    <a:pt x="1080" y="766"/>
                  </a:moveTo>
                  <a:cubicBezTo>
                    <a:pt x="1080" y="766"/>
                    <a:pt x="437" y="766"/>
                    <a:pt x="275" y="766"/>
                  </a:cubicBezTo>
                  <a:cubicBezTo>
                    <a:pt x="167" y="766"/>
                    <a:pt x="76" y="674"/>
                    <a:pt x="76" y="565"/>
                  </a:cubicBezTo>
                  <a:cubicBezTo>
                    <a:pt x="76" y="457"/>
                    <a:pt x="167" y="364"/>
                    <a:pt x="275" y="364"/>
                  </a:cubicBezTo>
                  <a:cubicBezTo>
                    <a:pt x="302" y="364"/>
                    <a:pt x="324" y="370"/>
                    <a:pt x="346" y="381"/>
                  </a:cubicBezTo>
                  <a:cubicBezTo>
                    <a:pt x="351" y="272"/>
                    <a:pt x="437" y="191"/>
                    <a:pt x="544" y="191"/>
                  </a:cubicBezTo>
                  <a:cubicBezTo>
                    <a:pt x="603" y="191"/>
                    <a:pt x="650" y="213"/>
                    <a:pt x="689" y="255"/>
                  </a:cubicBezTo>
                  <a:cubicBezTo>
                    <a:pt x="699" y="158"/>
                    <a:pt x="785" y="77"/>
                    <a:pt x="888" y="77"/>
                  </a:cubicBezTo>
                  <a:cubicBezTo>
                    <a:pt x="994" y="77"/>
                    <a:pt x="1080" y="169"/>
                    <a:pt x="1080" y="277"/>
                  </a:cubicBezTo>
                  <a:cubicBezTo>
                    <a:pt x="1080" y="311"/>
                    <a:pt x="1075" y="343"/>
                    <a:pt x="1064" y="370"/>
                  </a:cubicBezTo>
                  <a:cubicBezTo>
                    <a:pt x="1069" y="364"/>
                    <a:pt x="1075" y="364"/>
                    <a:pt x="1080" y="364"/>
                  </a:cubicBezTo>
                  <a:cubicBezTo>
                    <a:pt x="1192" y="364"/>
                    <a:pt x="1278" y="457"/>
                    <a:pt x="1278" y="565"/>
                  </a:cubicBezTo>
                  <a:cubicBezTo>
                    <a:pt x="1278" y="674"/>
                    <a:pt x="1192" y="766"/>
                    <a:pt x="1080" y="766"/>
                  </a:cubicBezTo>
                  <a:close/>
                </a:path>
              </a:pathLst>
            </a:custGeom>
            <a:solidFill>
              <a:srgbClr val="F2C812"/>
            </a:solidFill>
            <a:ln w="19050">
              <a:solidFill>
                <a:srgbClr val="F2C812"/>
              </a:solid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ln w="19050">
                  <a:solidFill>
                    <a:schemeClr val="tx1"/>
                  </a:solidFill>
                </a:ln>
              </a:endParaRPr>
            </a:p>
          </p:txBody>
        </p:sp>
      </p:grpSp>
      <p:grpSp>
        <p:nvGrpSpPr>
          <p:cNvPr id="15" name="Group 14"/>
          <p:cNvGrpSpPr/>
          <p:nvPr/>
        </p:nvGrpSpPr>
        <p:grpSpPr>
          <a:xfrm>
            <a:off x="7018864" y="2257415"/>
            <a:ext cx="5059237" cy="2459479"/>
            <a:chOff x="7018864" y="2257415"/>
            <a:chExt cx="5059237" cy="2459479"/>
          </a:xfrm>
        </p:grpSpPr>
        <p:grpSp>
          <p:nvGrpSpPr>
            <p:cNvPr id="6" name="Group 5"/>
            <p:cNvGrpSpPr/>
            <p:nvPr/>
          </p:nvGrpSpPr>
          <p:grpSpPr>
            <a:xfrm>
              <a:off x="7018864" y="2257415"/>
              <a:ext cx="5059237" cy="2459479"/>
              <a:chOff x="7018864" y="2257415"/>
              <a:chExt cx="5059237" cy="2459479"/>
            </a:xfrm>
          </p:grpSpPr>
          <p:grpSp>
            <p:nvGrpSpPr>
              <p:cNvPr id="33" name="Group 32"/>
              <p:cNvGrpSpPr>
                <a:grpSpLocks noChangeAspect="1"/>
              </p:cNvGrpSpPr>
              <p:nvPr/>
            </p:nvGrpSpPr>
            <p:grpSpPr>
              <a:xfrm>
                <a:off x="10432181" y="2257415"/>
                <a:ext cx="548640" cy="1042085"/>
                <a:chOff x="10286449" y="1529656"/>
                <a:chExt cx="917410" cy="1742525"/>
              </a:xfrm>
            </p:grpSpPr>
            <p:sp>
              <p:nvSpPr>
                <p:cNvPr id="34" name="Rounded Rectangle 33"/>
                <p:cNvSpPr/>
                <p:nvPr/>
              </p:nvSpPr>
              <p:spPr bwMode="auto">
                <a:xfrm>
                  <a:off x="10493458" y="1529656"/>
                  <a:ext cx="489183" cy="1739862"/>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52140" t="48685" r="38673" b="16874"/>
                <a:stretch/>
              </p:blipFill>
              <p:spPr>
                <a:xfrm>
                  <a:off x="10372236" y="1690687"/>
                  <a:ext cx="745838" cy="1344992"/>
                </a:xfrm>
                <a:prstGeom prst="rect">
                  <a:avLst/>
                </a:prstGeom>
                <a:noFill/>
                <a:ln>
                  <a:noFill/>
                </a:ln>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69458" t="18811" r="2213" b="6483"/>
                <a:stretch/>
              </p:blipFill>
              <p:spPr>
                <a:xfrm>
                  <a:off x="10372230" y="1818052"/>
                  <a:ext cx="745838" cy="1112933"/>
                </a:xfrm>
                <a:prstGeom prst="rect">
                  <a:avLst/>
                </a:prstGeom>
              </p:spPr>
            </p:pic>
            <p:sp>
              <p:nvSpPr>
                <p:cNvPr id="37" name="Rounded Rectangle 223"/>
                <p:cNvSpPr/>
                <p:nvPr/>
              </p:nvSpPr>
              <p:spPr bwMode="auto">
                <a:xfrm>
                  <a:off x="10286449" y="1529656"/>
                  <a:ext cx="917410" cy="1742525"/>
                </a:xfrm>
                <a:custGeom>
                  <a:avLst/>
                  <a:gdLst/>
                  <a:ahLst/>
                  <a:cxnLst/>
                  <a:rect l="l" t="t" r="r" b="b"/>
                  <a:pathLst>
                    <a:path w="3657600" h="6434945">
                      <a:moveTo>
                        <a:pt x="1828801" y="5761924"/>
                      </a:moveTo>
                      <a:cubicBezTo>
                        <a:pt x="1694209" y="5761924"/>
                        <a:pt x="1585101" y="5871032"/>
                        <a:pt x="1585101" y="6005624"/>
                      </a:cubicBezTo>
                      <a:cubicBezTo>
                        <a:pt x="1585101" y="6140216"/>
                        <a:pt x="1694209" y="6249324"/>
                        <a:pt x="1828801" y="6249324"/>
                      </a:cubicBezTo>
                      <a:cubicBezTo>
                        <a:pt x="1963393" y="6249324"/>
                        <a:pt x="2072501" y="6140216"/>
                        <a:pt x="2072501" y="6005624"/>
                      </a:cubicBezTo>
                      <a:cubicBezTo>
                        <a:pt x="2072501" y="5871032"/>
                        <a:pt x="1963393" y="5761924"/>
                        <a:pt x="1828801" y="5761924"/>
                      </a:cubicBezTo>
                      <a:close/>
                      <a:moveTo>
                        <a:pt x="367260" y="607233"/>
                      </a:moveTo>
                      <a:lnTo>
                        <a:pt x="367260" y="5543030"/>
                      </a:lnTo>
                      <a:lnTo>
                        <a:pt x="3290341" y="5543030"/>
                      </a:lnTo>
                      <a:lnTo>
                        <a:pt x="3290341" y="607233"/>
                      </a:lnTo>
                      <a:close/>
                      <a:moveTo>
                        <a:pt x="1097280" y="257182"/>
                      </a:moveTo>
                      <a:cubicBezTo>
                        <a:pt x="1072030" y="257182"/>
                        <a:pt x="1051560" y="277652"/>
                        <a:pt x="1051560" y="302902"/>
                      </a:cubicBezTo>
                      <a:cubicBezTo>
                        <a:pt x="1051560" y="328152"/>
                        <a:pt x="1072030" y="348622"/>
                        <a:pt x="1097280" y="348622"/>
                      </a:cubicBezTo>
                      <a:lnTo>
                        <a:pt x="2560320" y="348622"/>
                      </a:lnTo>
                      <a:cubicBezTo>
                        <a:pt x="2585570" y="348622"/>
                        <a:pt x="2606040" y="328152"/>
                        <a:pt x="2606040" y="302902"/>
                      </a:cubicBezTo>
                      <a:cubicBezTo>
                        <a:pt x="2606040" y="277652"/>
                        <a:pt x="2585570" y="257182"/>
                        <a:pt x="2560320" y="257182"/>
                      </a:cubicBezTo>
                      <a:close/>
                      <a:moveTo>
                        <a:pt x="609612" y="0"/>
                      </a:moveTo>
                      <a:lnTo>
                        <a:pt x="3047988" y="0"/>
                      </a:lnTo>
                      <a:cubicBezTo>
                        <a:pt x="3384667" y="0"/>
                        <a:pt x="3657600" y="272933"/>
                        <a:pt x="3657600" y="609612"/>
                      </a:cubicBezTo>
                      <a:lnTo>
                        <a:pt x="3657600" y="5825333"/>
                      </a:lnTo>
                      <a:cubicBezTo>
                        <a:pt x="3657600" y="6162012"/>
                        <a:pt x="3384667" y="6434945"/>
                        <a:pt x="3047988" y="6434945"/>
                      </a:cubicBezTo>
                      <a:lnTo>
                        <a:pt x="609612" y="6434945"/>
                      </a:lnTo>
                      <a:cubicBezTo>
                        <a:pt x="272933" y="6434945"/>
                        <a:pt x="0" y="6162012"/>
                        <a:pt x="0" y="5825333"/>
                      </a:cubicBezTo>
                      <a:lnTo>
                        <a:pt x="0" y="609612"/>
                      </a:lnTo>
                      <a:cubicBezTo>
                        <a:pt x="0" y="272933"/>
                        <a:pt x="272933" y="0"/>
                        <a:pt x="609612" y="0"/>
                      </a:cubicBezTo>
                      <a:close/>
                    </a:path>
                  </a:pathLst>
                </a:custGeom>
                <a:solidFill>
                  <a:schemeClr val="accent3">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800" spc="-49" dirty="0" err="1">
                    <a:solidFill>
                      <a:srgbClr val="68217A"/>
                    </a:solidFill>
                    <a:ea typeface="Segoe UI" pitchFamily="34" charset="0"/>
                    <a:cs typeface="Segoe UI" pitchFamily="34" charset="0"/>
                  </a:endParaRPr>
                </a:p>
              </p:txBody>
            </p:sp>
          </p:grpSp>
          <p:sp>
            <p:nvSpPr>
              <p:cNvPr id="42" name="Freeform 1383"/>
              <p:cNvSpPr>
                <a:spLocks noChangeAspect="1" noEditPoints="1"/>
              </p:cNvSpPr>
              <p:nvPr/>
            </p:nvSpPr>
            <p:spPr bwMode="auto">
              <a:xfrm>
                <a:off x="7018864" y="2534980"/>
                <a:ext cx="3840480" cy="2181914"/>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chemeClr val="accent3">
                  <a:lumMod val="50000"/>
                </a:schemeClr>
              </a:solidFill>
              <a:ln w="9525">
                <a:solidFill>
                  <a:schemeClr val="bg1"/>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600" dirty="0">
                  <a:solidFill>
                    <a:srgbClr val="000000"/>
                  </a:solidFill>
                </a:endParaRPr>
              </a:p>
            </p:txBody>
          </p:sp>
          <p:grpSp>
            <p:nvGrpSpPr>
              <p:cNvPr id="43" name="Group 42"/>
              <p:cNvGrpSpPr>
                <a:grpSpLocks noChangeAspect="1"/>
              </p:cNvGrpSpPr>
              <p:nvPr/>
            </p:nvGrpSpPr>
            <p:grpSpPr>
              <a:xfrm>
                <a:off x="10432181" y="3352369"/>
                <a:ext cx="1645920" cy="1132186"/>
                <a:chOff x="1117586" y="1978512"/>
                <a:chExt cx="2372574" cy="1629558"/>
              </a:xfrm>
            </p:grpSpPr>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62879" t="38531" r="7349" b="16974"/>
                <a:stretch/>
              </p:blipFill>
              <p:spPr>
                <a:xfrm>
                  <a:off x="1309718" y="2130700"/>
                  <a:ext cx="1845671" cy="1326874"/>
                </a:xfrm>
                <a:prstGeom prst="rect">
                  <a:avLst/>
                </a:prstGeom>
                <a:noFill/>
                <a:ln>
                  <a:noFill/>
                </a:ln>
              </p:spPr>
            </p:pic>
            <p:grpSp>
              <p:nvGrpSpPr>
                <p:cNvPr id="45" name="Group 44"/>
                <p:cNvGrpSpPr/>
                <p:nvPr/>
              </p:nvGrpSpPr>
              <p:grpSpPr>
                <a:xfrm>
                  <a:off x="1307936" y="2212479"/>
                  <a:ext cx="1844519" cy="1136088"/>
                  <a:chOff x="1276066" y="3677905"/>
                  <a:chExt cx="2524835" cy="1555113"/>
                </a:xfrm>
              </p:grpSpPr>
              <p:pic>
                <p:nvPicPr>
                  <p:cNvPr id="51" name="Picture 50"/>
                  <p:cNvPicPr>
                    <a:picLocks noChangeAspect="1"/>
                  </p:cNvPicPr>
                  <p:nvPr/>
                </p:nvPicPr>
                <p:blipFill rotWithShape="1">
                  <a:blip r:embed="rId8" cstate="print">
                    <a:extLst>
                      <a:ext uri="{28A0092B-C50C-407E-A947-70E740481C1C}">
                        <a14:useLocalDpi xmlns:a14="http://schemas.microsoft.com/office/drawing/2010/main" val="0"/>
                      </a:ext>
                    </a:extLst>
                  </a:blip>
                  <a:srcRect l="12863" t="18609" r="30034" b="19233"/>
                  <a:stretch/>
                </p:blipFill>
                <p:spPr>
                  <a:xfrm>
                    <a:off x="1276066" y="3677905"/>
                    <a:ext cx="2524835" cy="1555113"/>
                  </a:xfrm>
                  <a:prstGeom prst="rect">
                    <a:avLst/>
                  </a:prstGeom>
                </p:spPr>
              </p:pic>
              <p:pic>
                <p:nvPicPr>
                  <p:cNvPr id="52" name="Picture 51"/>
                  <p:cNvPicPr>
                    <a:picLocks noChangeAspect="1"/>
                  </p:cNvPicPr>
                  <p:nvPr/>
                </p:nvPicPr>
                <p:blipFill rotWithShape="1">
                  <a:blip r:embed="rId9" cstate="print">
                    <a:extLst>
                      <a:ext uri="{28A0092B-C50C-407E-A947-70E740481C1C}">
                        <a14:useLocalDpi xmlns:a14="http://schemas.microsoft.com/office/drawing/2010/main" val="0"/>
                      </a:ext>
                    </a:extLst>
                  </a:blip>
                  <a:srcRect l="69349" t="18609" r="1945" b="50085"/>
                  <a:stretch/>
                </p:blipFill>
                <p:spPr>
                  <a:xfrm>
                    <a:off x="2524585" y="4449793"/>
                    <a:ext cx="1269242" cy="783225"/>
                  </a:xfrm>
                  <a:prstGeom prst="rect">
                    <a:avLst/>
                  </a:prstGeom>
                </p:spPr>
              </p:pic>
            </p:grpSp>
            <p:grpSp>
              <p:nvGrpSpPr>
                <p:cNvPr id="46" name="Group 45"/>
                <p:cNvGrpSpPr/>
                <p:nvPr/>
              </p:nvGrpSpPr>
              <p:grpSpPr>
                <a:xfrm>
                  <a:off x="1117586" y="1978512"/>
                  <a:ext cx="2372574" cy="1629558"/>
                  <a:chOff x="1117586" y="1978512"/>
                  <a:chExt cx="2372574" cy="1629558"/>
                </a:xfrm>
              </p:grpSpPr>
              <p:sp>
                <p:nvSpPr>
                  <p:cNvPr id="47" name="Rounded Rectangle 89"/>
                  <p:cNvSpPr>
                    <a:spLocks noChangeAspect="1"/>
                  </p:cNvSpPr>
                  <p:nvPr/>
                </p:nvSpPr>
                <p:spPr bwMode="auto">
                  <a:xfrm rot="16200000">
                    <a:off x="1489094" y="1607004"/>
                    <a:ext cx="1629558" cy="2372574"/>
                  </a:xfrm>
                  <a:custGeom>
                    <a:avLst/>
                    <a:gdLst/>
                    <a:ahLst/>
                    <a:cxnLst/>
                    <a:rect l="l" t="t" r="r" b="b"/>
                    <a:pathLst>
                      <a:path w="3265981" h="3654426">
                        <a:moveTo>
                          <a:pt x="2686301" y="3311991"/>
                        </a:moveTo>
                        <a:cubicBezTo>
                          <a:pt x="2647724" y="3311991"/>
                          <a:pt x="2616451" y="3343264"/>
                          <a:pt x="2616451" y="3381841"/>
                        </a:cubicBezTo>
                        <a:cubicBezTo>
                          <a:pt x="2616451" y="3420417"/>
                          <a:pt x="2647724" y="3451690"/>
                          <a:pt x="2686301" y="3451690"/>
                        </a:cubicBezTo>
                        <a:lnTo>
                          <a:pt x="2698749" y="3451691"/>
                        </a:lnTo>
                        <a:cubicBezTo>
                          <a:pt x="2737326" y="3451691"/>
                          <a:pt x="2768599" y="3420418"/>
                          <a:pt x="2768599" y="3381841"/>
                        </a:cubicBezTo>
                        <a:lnTo>
                          <a:pt x="2768600" y="3381841"/>
                        </a:lnTo>
                        <a:cubicBezTo>
                          <a:pt x="2768600" y="3343264"/>
                          <a:pt x="2737327" y="3311991"/>
                          <a:pt x="2698750" y="3311991"/>
                        </a:cubicBezTo>
                        <a:close/>
                        <a:moveTo>
                          <a:pt x="2477370" y="3311991"/>
                        </a:moveTo>
                        <a:cubicBezTo>
                          <a:pt x="2438793" y="3311991"/>
                          <a:pt x="2407520" y="3343264"/>
                          <a:pt x="2407520" y="3381841"/>
                        </a:cubicBezTo>
                        <a:cubicBezTo>
                          <a:pt x="2407520" y="3420417"/>
                          <a:pt x="2438793" y="3451690"/>
                          <a:pt x="2477370" y="3451690"/>
                        </a:cubicBezTo>
                        <a:lnTo>
                          <a:pt x="2490960" y="3451691"/>
                        </a:lnTo>
                        <a:cubicBezTo>
                          <a:pt x="2529537" y="3451691"/>
                          <a:pt x="2560810" y="3420418"/>
                          <a:pt x="2560810" y="3381841"/>
                        </a:cubicBezTo>
                        <a:lnTo>
                          <a:pt x="2560811" y="3381841"/>
                        </a:lnTo>
                        <a:cubicBezTo>
                          <a:pt x="2560811" y="3343264"/>
                          <a:pt x="2529538" y="3311991"/>
                          <a:pt x="2490961" y="3311991"/>
                        </a:cubicBezTo>
                        <a:close/>
                        <a:moveTo>
                          <a:pt x="1951037" y="3311991"/>
                        </a:moveTo>
                        <a:cubicBezTo>
                          <a:pt x="1912460" y="3311991"/>
                          <a:pt x="1881187" y="3343264"/>
                          <a:pt x="1881187" y="3381841"/>
                        </a:cubicBezTo>
                        <a:cubicBezTo>
                          <a:pt x="1881187" y="3420417"/>
                          <a:pt x="1912460" y="3451690"/>
                          <a:pt x="1951037" y="3451690"/>
                        </a:cubicBezTo>
                        <a:lnTo>
                          <a:pt x="2282030" y="3451691"/>
                        </a:lnTo>
                        <a:cubicBezTo>
                          <a:pt x="2320607" y="3451691"/>
                          <a:pt x="2351880" y="3420418"/>
                          <a:pt x="2351880" y="3381841"/>
                        </a:cubicBezTo>
                        <a:lnTo>
                          <a:pt x="2351881" y="3381841"/>
                        </a:lnTo>
                        <a:cubicBezTo>
                          <a:pt x="2351881" y="3343264"/>
                          <a:pt x="2320608" y="3311991"/>
                          <a:pt x="2282031" y="3311991"/>
                        </a:cubicBezTo>
                        <a:close/>
                        <a:moveTo>
                          <a:pt x="299489" y="299430"/>
                        </a:moveTo>
                        <a:lnTo>
                          <a:pt x="299489" y="3141056"/>
                        </a:lnTo>
                        <a:lnTo>
                          <a:pt x="2966489" y="3141056"/>
                        </a:lnTo>
                        <a:lnTo>
                          <a:pt x="2966489" y="299430"/>
                        </a:lnTo>
                        <a:close/>
                        <a:moveTo>
                          <a:pt x="134787" y="0"/>
                        </a:moveTo>
                        <a:lnTo>
                          <a:pt x="3131194" y="0"/>
                        </a:lnTo>
                        <a:cubicBezTo>
                          <a:pt x="3205635" y="0"/>
                          <a:pt x="3265981" y="60346"/>
                          <a:pt x="3265981" y="134787"/>
                        </a:cubicBezTo>
                        <a:lnTo>
                          <a:pt x="3265981" y="3519639"/>
                        </a:lnTo>
                        <a:cubicBezTo>
                          <a:pt x="3265981" y="3594080"/>
                          <a:pt x="3205635" y="3654426"/>
                          <a:pt x="3131194" y="3654426"/>
                        </a:cubicBezTo>
                        <a:lnTo>
                          <a:pt x="134787" y="3654426"/>
                        </a:lnTo>
                        <a:cubicBezTo>
                          <a:pt x="60346" y="3654426"/>
                          <a:pt x="0" y="3594080"/>
                          <a:pt x="0" y="3519639"/>
                        </a:cubicBezTo>
                        <a:lnTo>
                          <a:pt x="0" y="134787"/>
                        </a:lnTo>
                        <a:cubicBezTo>
                          <a:pt x="0" y="60346"/>
                          <a:pt x="60346" y="0"/>
                          <a:pt x="134787" y="0"/>
                        </a:cubicBezTo>
                        <a:close/>
                      </a:path>
                    </a:pathLst>
                  </a:custGeom>
                  <a:solidFill>
                    <a:schemeClr val="accent3">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800" spc="-49" dirty="0" err="1">
                      <a:solidFill>
                        <a:srgbClr val="68217A"/>
                      </a:solidFill>
                      <a:ea typeface="Segoe UI" pitchFamily="34" charset="0"/>
                      <a:cs typeface="Segoe UI" pitchFamily="34" charset="0"/>
                    </a:endParaRPr>
                  </a:p>
                </p:txBody>
              </p:sp>
              <p:sp>
                <p:nvSpPr>
                  <p:cNvPr id="48" name="Rectangle 47"/>
                  <p:cNvSpPr/>
                  <p:nvPr/>
                </p:nvSpPr>
                <p:spPr bwMode="auto">
                  <a:xfrm>
                    <a:off x="3172854" y="2198842"/>
                    <a:ext cx="307998" cy="808750"/>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3229523" y="2739186"/>
                    <a:ext cx="195334" cy="108208"/>
                  </a:xfrm>
                  <a:prstGeom prst="rect">
                    <a:avLst/>
                  </a:prstGeom>
                </p:spPr>
              </p:pic>
            </p:grpSp>
          </p:grpSp>
        </p:grpSp>
        <p:pic>
          <p:nvPicPr>
            <p:cNvPr id="14" name="Picture 13"/>
            <p:cNvPicPr>
              <a:picLocks noChangeAspect="1"/>
            </p:cNvPicPr>
            <p:nvPr/>
          </p:nvPicPr>
          <p:blipFill>
            <a:blip r:embed="rId11"/>
            <a:stretch>
              <a:fillRect/>
            </a:stretch>
          </p:blipFill>
          <p:spPr>
            <a:xfrm>
              <a:off x="7626151" y="2638675"/>
              <a:ext cx="2647950" cy="1733550"/>
            </a:xfrm>
            <a:prstGeom prst="rect">
              <a:avLst/>
            </a:prstGeom>
          </p:spPr>
        </p:pic>
      </p:grpSp>
    </p:spTree>
    <p:extLst>
      <p:ext uri="{BB962C8B-B14F-4D97-AF65-F5344CB8AC3E}">
        <p14:creationId xmlns:p14="http://schemas.microsoft.com/office/powerpoint/2010/main" val="127856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68442" y="52742"/>
            <a:ext cx="9885055" cy="646331"/>
          </a:xfrm>
          <a:prstGeom prst="rect">
            <a:avLst/>
          </a:prstGeom>
          <a:noFill/>
        </p:spPr>
        <p:txBody>
          <a:bodyPr wrap="square" rtlCol="0">
            <a:spAutoFit/>
          </a:bodyPr>
          <a:lstStyle/>
          <a:p>
            <a:r>
              <a:rPr lang="ru-RU" sz="3600" spc="-100" dirty="0">
                <a:ln w="3175">
                  <a:noFill/>
                </a:ln>
                <a:solidFill>
                  <a:srgbClr val="000000"/>
                </a:solidFill>
                <a:latin typeface="Segoe UI Light"/>
                <a:cs typeface="Segoe UI" pitchFamily="34" charset="0"/>
              </a:rPr>
              <a:t>Обзор </a:t>
            </a:r>
            <a:r>
              <a:rPr lang="en-IN" sz="3600" spc="-100" dirty="0">
                <a:ln w="3175">
                  <a:noFill/>
                </a:ln>
                <a:solidFill>
                  <a:srgbClr val="000000"/>
                </a:solidFill>
                <a:latin typeface="Segoe UI Light"/>
                <a:cs typeface="Segoe UI" pitchFamily="34" charset="0"/>
              </a:rPr>
              <a:t>Power BI</a:t>
            </a:r>
          </a:p>
        </p:txBody>
      </p:sp>
      <p:sp>
        <p:nvSpPr>
          <p:cNvPr id="65" name="Flowchart: Process 64"/>
          <p:cNvSpPr/>
          <p:nvPr/>
        </p:nvSpPr>
        <p:spPr bwMode="auto">
          <a:xfrm>
            <a:off x="391417" y="1588600"/>
            <a:ext cx="3457807" cy="4583909"/>
          </a:xfrm>
          <a:prstGeom prst="flowChartProcess">
            <a:avLst/>
          </a:pr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sp>
        <p:nvSpPr>
          <p:cNvPr id="66" name="Rectangle 65"/>
          <p:cNvSpPr/>
          <p:nvPr/>
        </p:nvSpPr>
        <p:spPr bwMode="auto">
          <a:xfrm>
            <a:off x="415288" y="1221528"/>
            <a:ext cx="11411700" cy="4583909"/>
          </a:xfrm>
          <a:prstGeom prst="rect">
            <a:avLst/>
          </a:pr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a:xfrm>
            <a:off x="751805" y="1741088"/>
            <a:ext cx="2559806" cy="400110"/>
          </a:xfrm>
          <a:prstGeom prst="rect">
            <a:avLst/>
          </a:prstGeom>
        </p:spPr>
        <p:txBody>
          <a:bodyPr wrap="square">
            <a:spAutoFit/>
          </a:bodyPr>
          <a:lstStyle/>
          <a:p>
            <a:pPr defTabSz="914367">
              <a:spcAft>
                <a:spcPts val="588"/>
              </a:spcAft>
            </a:pPr>
            <a:r>
              <a:rPr lang="ru-RU" sz="2000" dirty="0">
                <a:solidFill>
                  <a:srgbClr val="000000"/>
                </a:solidFill>
              </a:rPr>
              <a:t>Источники данных</a:t>
            </a:r>
            <a:endParaRPr lang="en-US" sz="2000" dirty="0">
              <a:solidFill>
                <a:srgbClr val="000000"/>
              </a:solidFill>
            </a:endParaRPr>
          </a:p>
        </p:txBody>
      </p:sp>
      <p:sp>
        <p:nvSpPr>
          <p:cNvPr id="69" name="Rectangle 68"/>
          <p:cNvSpPr/>
          <p:nvPr/>
        </p:nvSpPr>
        <p:spPr>
          <a:xfrm>
            <a:off x="4282288" y="1741193"/>
            <a:ext cx="3869886" cy="400110"/>
          </a:xfrm>
          <a:prstGeom prst="rect">
            <a:avLst/>
          </a:prstGeom>
        </p:spPr>
        <p:txBody>
          <a:bodyPr wrap="square">
            <a:spAutoFit/>
          </a:bodyPr>
          <a:lstStyle/>
          <a:p>
            <a:pPr defTabSz="914367">
              <a:spcAft>
                <a:spcPts val="588"/>
              </a:spcAft>
            </a:pPr>
            <a:r>
              <a:rPr lang="en-US" sz="2000" dirty="0">
                <a:solidFill>
                  <a:srgbClr val="505050"/>
                </a:solidFill>
              </a:rPr>
              <a:t>Power BI service</a:t>
            </a:r>
          </a:p>
        </p:txBody>
      </p:sp>
      <p:cxnSp>
        <p:nvCxnSpPr>
          <p:cNvPr id="97" name="Straight Connector 96"/>
          <p:cNvCxnSpPr/>
          <p:nvPr/>
        </p:nvCxnSpPr>
        <p:spPr>
          <a:xfrm>
            <a:off x="999799" y="2872886"/>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8" name="Rectangle 145"/>
          <p:cNvSpPr/>
          <p:nvPr/>
        </p:nvSpPr>
        <p:spPr bwMode="auto">
          <a:xfrm>
            <a:off x="1014873" y="2380862"/>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en-US" sz="1200" dirty="0">
                <a:solidFill>
                  <a:srgbClr val="000000"/>
                </a:solidFill>
                <a:cs typeface="Segoe UI Light" panose="020B0502040204020203" pitchFamily="34" charset="0"/>
              </a:rPr>
              <a:t>SaaS </a:t>
            </a:r>
            <a:r>
              <a:rPr lang="ru-RU" sz="1200" dirty="0">
                <a:solidFill>
                  <a:srgbClr val="000000"/>
                </a:solidFill>
                <a:cs typeface="Segoe UI Light" panose="020B0502040204020203" pitchFamily="34" charset="0"/>
              </a:rPr>
              <a:t>решения</a:t>
            </a:r>
            <a:endParaRPr lang="en-US" sz="1200" dirty="0">
              <a:solidFill>
                <a:srgbClr val="000000"/>
              </a:solidFill>
              <a:cs typeface="Segoe UI Light" panose="020B0502040204020203" pitchFamily="34" charset="0"/>
            </a:endParaRPr>
          </a:p>
          <a:p>
            <a:pPr defTabSz="914367">
              <a:spcAft>
                <a:spcPts val="600"/>
              </a:spcAft>
            </a:pPr>
            <a:r>
              <a:rPr lang="ru-RU" sz="900" i="1" dirty="0">
                <a:solidFill>
                  <a:srgbClr val="000000"/>
                </a:solidFill>
                <a:cs typeface="Segoe UI Light" panose="020B0502040204020203" pitchFamily="34" charset="0"/>
              </a:rPr>
              <a:t>например </a:t>
            </a:r>
            <a:r>
              <a:rPr lang="en-US" sz="900" i="1" dirty="0" err="1">
                <a:solidFill>
                  <a:srgbClr val="000000"/>
                </a:solidFill>
                <a:cs typeface="Segoe UI Light" panose="020B0502040204020203" pitchFamily="34" charset="0"/>
              </a:rPr>
              <a:t>Marketo</a:t>
            </a:r>
            <a:r>
              <a:rPr lang="en-US" sz="900" i="1" dirty="0">
                <a:solidFill>
                  <a:srgbClr val="000000"/>
                </a:solidFill>
                <a:cs typeface="Segoe UI Light" panose="020B0502040204020203" pitchFamily="34" charset="0"/>
              </a:rPr>
              <a:t>, Salesforce, GitHub, Google analytics</a:t>
            </a:r>
          </a:p>
        </p:txBody>
      </p:sp>
      <p:sp>
        <p:nvSpPr>
          <p:cNvPr id="100" name="Oval 147"/>
          <p:cNvSpPr/>
          <p:nvPr/>
        </p:nvSpPr>
        <p:spPr bwMode="auto">
          <a:xfrm>
            <a:off x="644325" y="2445639"/>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1" name="Group 332"/>
          <p:cNvGrpSpPr/>
          <p:nvPr/>
        </p:nvGrpSpPr>
        <p:grpSpPr>
          <a:xfrm>
            <a:off x="696368" y="2521568"/>
            <a:ext cx="261675" cy="213902"/>
            <a:chOff x="2123129" y="1797431"/>
            <a:chExt cx="2472585" cy="2021180"/>
          </a:xfrm>
        </p:grpSpPr>
        <p:sp>
          <p:nvSpPr>
            <p:cNvPr id="102" name="Freeform 13"/>
            <p:cNvSpPr>
              <a:spLocks/>
            </p:cNvSpPr>
            <p:nvPr/>
          </p:nvSpPr>
          <p:spPr bwMode="auto">
            <a:xfrm rot="20700000">
              <a:off x="3155851" y="2377161"/>
              <a:ext cx="1439863" cy="1441450"/>
            </a:xfrm>
            <a:custGeom>
              <a:avLst/>
              <a:gdLst>
                <a:gd name="T0" fmla="*/ 138 w 441"/>
                <a:gd name="T1" fmla="*/ 341 h 441"/>
                <a:gd name="T2" fmla="*/ 183 w 441"/>
                <a:gd name="T3" fmla="*/ 374 h 441"/>
                <a:gd name="T4" fmla="*/ 220 w 441"/>
                <a:gd name="T5" fmla="*/ 423 h 441"/>
                <a:gd name="T6" fmla="*/ 422 w 441"/>
                <a:gd name="T7" fmla="*/ 220 h 441"/>
                <a:gd name="T8" fmla="*/ 373 w 441"/>
                <a:gd name="T9" fmla="*/ 184 h 441"/>
                <a:gd name="T10" fmla="*/ 341 w 441"/>
                <a:gd name="T11" fmla="*/ 139 h 441"/>
                <a:gd name="T12" fmla="*/ 382 w 441"/>
                <a:gd name="T13" fmla="*/ 58 h 441"/>
                <a:gd name="T14" fmla="*/ 302 w 441"/>
                <a:gd name="T15" fmla="*/ 100 h 441"/>
                <a:gd name="T16" fmla="*/ 257 w 441"/>
                <a:gd name="T17" fmla="*/ 67 h 441"/>
                <a:gd name="T18" fmla="*/ 220 w 441"/>
                <a:gd name="T19" fmla="*/ 18 h 441"/>
                <a:gd name="T20" fmla="*/ 171 w 441"/>
                <a:gd name="T21" fmla="*/ 55 h 441"/>
                <a:gd name="T22" fmla="*/ 138 w 441"/>
                <a:gd name="T23" fmla="*/ 100 h 441"/>
                <a:gd name="T24" fmla="*/ 180 w 441"/>
                <a:gd name="T25" fmla="*/ 181 h 441"/>
                <a:gd name="T26" fmla="*/ 100 w 441"/>
                <a:gd name="T27" fmla="*/ 139 h 441"/>
                <a:gd name="T28" fmla="*/ 55 w 441"/>
                <a:gd name="T29" fmla="*/ 171 h 441"/>
                <a:gd name="T30" fmla="*/ 18 w 441"/>
                <a:gd name="T31" fmla="*/ 220 h 441"/>
                <a:gd name="T32" fmla="*/ 67 w 441"/>
                <a:gd name="T33" fmla="*/ 257 h 441"/>
                <a:gd name="T34" fmla="*/ 100 w 441"/>
                <a:gd name="T35" fmla="*/ 302 h 441"/>
                <a:gd name="T36" fmla="*/ 58 w 441"/>
                <a:gd name="T37" fmla="*/ 383 h 441"/>
                <a:gd name="T38" fmla="*/ 138 w 441"/>
                <a:gd name="T39" fmla="*/ 3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1" h="441">
                  <a:moveTo>
                    <a:pt x="138" y="341"/>
                  </a:moveTo>
                  <a:cubicBezTo>
                    <a:pt x="147" y="337"/>
                    <a:pt x="171" y="361"/>
                    <a:pt x="183" y="374"/>
                  </a:cubicBezTo>
                  <a:cubicBezTo>
                    <a:pt x="196" y="386"/>
                    <a:pt x="220" y="423"/>
                    <a:pt x="220" y="423"/>
                  </a:cubicBezTo>
                  <a:cubicBezTo>
                    <a:pt x="422" y="220"/>
                    <a:pt x="422" y="220"/>
                    <a:pt x="422" y="220"/>
                  </a:cubicBezTo>
                  <a:cubicBezTo>
                    <a:pt x="422" y="220"/>
                    <a:pt x="386" y="196"/>
                    <a:pt x="373" y="184"/>
                  </a:cubicBezTo>
                  <a:cubicBezTo>
                    <a:pt x="361" y="171"/>
                    <a:pt x="338" y="149"/>
                    <a:pt x="341" y="139"/>
                  </a:cubicBezTo>
                  <a:cubicBezTo>
                    <a:pt x="343" y="129"/>
                    <a:pt x="441" y="116"/>
                    <a:pt x="382" y="58"/>
                  </a:cubicBezTo>
                  <a:cubicBezTo>
                    <a:pt x="324" y="0"/>
                    <a:pt x="310" y="96"/>
                    <a:pt x="302" y="100"/>
                  </a:cubicBezTo>
                  <a:cubicBezTo>
                    <a:pt x="294" y="104"/>
                    <a:pt x="269" y="80"/>
                    <a:pt x="257" y="67"/>
                  </a:cubicBezTo>
                  <a:cubicBezTo>
                    <a:pt x="245" y="55"/>
                    <a:pt x="220" y="18"/>
                    <a:pt x="220" y="18"/>
                  </a:cubicBezTo>
                  <a:cubicBezTo>
                    <a:pt x="220" y="18"/>
                    <a:pt x="183" y="43"/>
                    <a:pt x="171" y="55"/>
                  </a:cubicBezTo>
                  <a:cubicBezTo>
                    <a:pt x="159" y="67"/>
                    <a:pt x="134" y="92"/>
                    <a:pt x="138" y="100"/>
                  </a:cubicBezTo>
                  <a:cubicBezTo>
                    <a:pt x="142" y="108"/>
                    <a:pt x="238" y="122"/>
                    <a:pt x="180" y="181"/>
                  </a:cubicBezTo>
                  <a:cubicBezTo>
                    <a:pt x="122" y="239"/>
                    <a:pt x="110" y="141"/>
                    <a:pt x="100" y="139"/>
                  </a:cubicBezTo>
                  <a:cubicBezTo>
                    <a:pt x="89" y="137"/>
                    <a:pt x="67" y="159"/>
                    <a:pt x="55" y="171"/>
                  </a:cubicBezTo>
                  <a:cubicBezTo>
                    <a:pt x="42" y="184"/>
                    <a:pt x="18" y="220"/>
                    <a:pt x="18" y="220"/>
                  </a:cubicBezTo>
                  <a:cubicBezTo>
                    <a:pt x="18" y="220"/>
                    <a:pt x="55" y="245"/>
                    <a:pt x="67" y="257"/>
                  </a:cubicBezTo>
                  <a:cubicBezTo>
                    <a:pt x="79" y="269"/>
                    <a:pt x="102" y="292"/>
                    <a:pt x="100" y="302"/>
                  </a:cubicBezTo>
                  <a:cubicBezTo>
                    <a:pt x="98" y="312"/>
                    <a:pt x="0" y="325"/>
                    <a:pt x="58" y="383"/>
                  </a:cubicBezTo>
                  <a:cubicBezTo>
                    <a:pt x="116" y="441"/>
                    <a:pt x="130" y="345"/>
                    <a:pt x="138" y="34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3" name="Freeform 14"/>
            <p:cNvSpPr>
              <a:spLocks/>
            </p:cNvSpPr>
            <p:nvPr/>
          </p:nvSpPr>
          <p:spPr bwMode="auto">
            <a:xfrm rot="9900000">
              <a:off x="2123129" y="1797431"/>
              <a:ext cx="1377949" cy="1377949"/>
            </a:xfrm>
            <a:custGeom>
              <a:avLst/>
              <a:gdLst>
                <a:gd name="T0" fmla="*/ 422 w 422"/>
                <a:gd name="T1" fmla="*/ 220 h 422"/>
                <a:gd name="T2" fmla="*/ 386 w 422"/>
                <a:gd name="T3" fmla="*/ 171 h 422"/>
                <a:gd name="T4" fmla="*/ 341 w 422"/>
                <a:gd name="T5" fmla="*/ 138 h 422"/>
                <a:gd name="T6" fmla="*/ 260 w 422"/>
                <a:gd name="T7" fmla="*/ 180 h 422"/>
                <a:gd name="T8" fmla="*/ 302 w 422"/>
                <a:gd name="T9" fmla="*/ 100 h 422"/>
                <a:gd name="T10" fmla="*/ 269 w 422"/>
                <a:gd name="T11" fmla="*/ 55 h 422"/>
                <a:gd name="T12" fmla="*/ 220 w 422"/>
                <a:gd name="T13" fmla="*/ 18 h 422"/>
                <a:gd name="T14" fmla="*/ 183 w 422"/>
                <a:gd name="T15" fmla="*/ 67 h 422"/>
                <a:gd name="T16" fmla="*/ 138 w 422"/>
                <a:gd name="T17" fmla="*/ 100 h 422"/>
                <a:gd name="T18" fmla="*/ 58 w 422"/>
                <a:gd name="T19" fmla="*/ 58 h 422"/>
                <a:gd name="T20" fmla="*/ 100 w 422"/>
                <a:gd name="T21" fmla="*/ 138 h 422"/>
                <a:gd name="T22" fmla="*/ 67 w 422"/>
                <a:gd name="T23" fmla="*/ 183 h 422"/>
                <a:gd name="T24" fmla="*/ 18 w 422"/>
                <a:gd name="T25" fmla="*/ 220 h 422"/>
                <a:gd name="T26" fmla="*/ 55 w 422"/>
                <a:gd name="T27" fmla="*/ 269 h 422"/>
                <a:gd name="T28" fmla="*/ 100 w 422"/>
                <a:gd name="T29" fmla="*/ 302 h 422"/>
                <a:gd name="T30" fmla="*/ 180 w 422"/>
                <a:gd name="T31" fmla="*/ 260 h 422"/>
                <a:gd name="T32" fmla="*/ 138 w 422"/>
                <a:gd name="T33" fmla="*/ 341 h 422"/>
                <a:gd name="T34" fmla="*/ 171 w 422"/>
                <a:gd name="T35" fmla="*/ 386 h 422"/>
                <a:gd name="T36" fmla="*/ 220 w 422"/>
                <a:gd name="T37" fmla="*/ 422 h 422"/>
                <a:gd name="T38" fmla="*/ 422 w 422"/>
                <a:gd name="T39" fmla="*/ 2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2" h="422">
                  <a:moveTo>
                    <a:pt x="422" y="220"/>
                  </a:moveTo>
                  <a:cubicBezTo>
                    <a:pt x="422" y="220"/>
                    <a:pt x="398" y="183"/>
                    <a:pt x="386" y="171"/>
                  </a:cubicBezTo>
                  <a:cubicBezTo>
                    <a:pt x="373" y="159"/>
                    <a:pt x="349" y="134"/>
                    <a:pt x="341" y="138"/>
                  </a:cubicBezTo>
                  <a:cubicBezTo>
                    <a:pt x="332" y="142"/>
                    <a:pt x="318" y="239"/>
                    <a:pt x="260" y="180"/>
                  </a:cubicBezTo>
                  <a:cubicBezTo>
                    <a:pt x="202" y="122"/>
                    <a:pt x="300" y="110"/>
                    <a:pt x="302" y="100"/>
                  </a:cubicBezTo>
                  <a:cubicBezTo>
                    <a:pt x="304" y="90"/>
                    <a:pt x="281" y="67"/>
                    <a:pt x="269" y="55"/>
                  </a:cubicBezTo>
                  <a:cubicBezTo>
                    <a:pt x="257" y="42"/>
                    <a:pt x="220" y="18"/>
                    <a:pt x="220" y="18"/>
                  </a:cubicBezTo>
                  <a:cubicBezTo>
                    <a:pt x="220" y="18"/>
                    <a:pt x="196" y="55"/>
                    <a:pt x="183" y="67"/>
                  </a:cubicBezTo>
                  <a:cubicBezTo>
                    <a:pt x="171" y="79"/>
                    <a:pt x="149" y="102"/>
                    <a:pt x="138" y="100"/>
                  </a:cubicBezTo>
                  <a:cubicBezTo>
                    <a:pt x="128" y="98"/>
                    <a:pt x="116" y="0"/>
                    <a:pt x="58" y="58"/>
                  </a:cubicBezTo>
                  <a:cubicBezTo>
                    <a:pt x="0" y="116"/>
                    <a:pt x="96" y="130"/>
                    <a:pt x="100" y="138"/>
                  </a:cubicBezTo>
                  <a:cubicBezTo>
                    <a:pt x="104" y="147"/>
                    <a:pt x="79" y="171"/>
                    <a:pt x="67" y="183"/>
                  </a:cubicBezTo>
                  <a:cubicBezTo>
                    <a:pt x="55" y="196"/>
                    <a:pt x="18" y="220"/>
                    <a:pt x="18" y="220"/>
                  </a:cubicBezTo>
                  <a:cubicBezTo>
                    <a:pt x="18" y="220"/>
                    <a:pt x="42" y="257"/>
                    <a:pt x="55" y="269"/>
                  </a:cubicBezTo>
                  <a:cubicBezTo>
                    <a:pt x="67" y="281"/>
                    <a:pt x="91" y="306"/>
                    <a:pt x="100" y="302"/>
                  </a:cubicBezTo>
                  <a:cubicBezTo>
                    <a:pt x="108" y="298"/>
                    <a:pt x="122" y="202"/>
                    <a:pt x="180" y="260"/>
                  </a:cubicBezTo>
                  <a:cubicBezTo>
                    <a:pt x="238" y="318"/>
                    <a:pt x="140" y="330"/>
                    <a:pt x="138" y="341"/>
                  </a:cubicBezTo>
                  <a:cubicBezTo>
                    <a:pt x="136" y="351"/>
                    <a:pt x="159" y="373"/>
                    <a:pt x="171" y="386"/>
                  </a:cubicBezTo>
                  <a:cubicBezTo>
                    <a:pt x="183" y="398"/>
                    <a:pt x="220" y="422"/>
                    <a:pt x="220" y="422"/>
                  </a:cubicBezTo>
                  <a:lnTo>
                    <a:pt x="422" y="2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cxnSp>
        <p:nvCxnSpPr>
          <p:cNvPr id="104" name="Straight Connector 103"/>
          <p:cNvCxnSpPr/>
          <p:nvPr/>
        </p:nvCxnSpPr>
        <p:spPr>
          <a:xfrm>
            <a:off x="999799" y="3414997"/>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05" name="Rectangle 152"/>
          <p:cNvSpPr/>
          <p:nvPr/>
        </p:nvSpPr>
        <p:spPr bwMode="auto">
          <a:xfrm>
            <a:off x="1009226" y="2974324"/>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Локальные данные</a:t>
            </a:r>
            <a:endParaRPr lang="en-US" sz="1200" dirty="0">
              <a:solidFill>
                <a:srgbClr val="000000"/>
              </a:solidFill>
              <a:cs typeface="Segoe UI Light" panose="020B0502040204020203" pitchFamily="34" charset="0"/>
            </a:endParaRPr>
          </a:p>
          <a:p>
            <a:pPr defTabSz="914367"/>
            <a:r>
              <a:rPr lang="ru-RU" sz="900" i="1" dirty="0">
                <a:solidFill>
                  <a:srgbClr val="000000"/>
                </a:solidFill>
                <a:cs typeface="Segoe UI Light" panose="020B0502040204020203" pitchFamily="34" charset="0"/>
              </a:rPr>
              <a:t>например</a:t>
            </a:r>
            <a:r>
              <a:rPr lang="en-US" sz="900" dirty="0">
                <a:solidFill>
                  <a:srgbClr val="000000"/>
                </a:solidFill>
                <a:cs typeface="Segoe UI Light" panose="020B0502040204020203" pitchFamily="34" charset="0"/>
              </a:rPr>
              <a:t> Analysis Services</a:t>
            </a:r>
          </a:p>
        </p:txBody>
      </p:sp>
      <p:sp>
        <p:nvSpPr>
          <p:cNvPr id="107" name="Oval 154"/>
          <p:cNvSpPr/>
          <p:nvPr/>
        </p:nvSpPr>
        <p:spPr bwMode="auto">
          <a:xfrm>
            <a:off x="644325" y="2974324"/>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 name="Freeform 30"/>
          <p:cNvSpPr>
            <a:spLocks noEditPoints="1"/>
          </p:cNvSpPr>
          <p:nvPr/>
        </p:nvSpPr>
        <p:spPr bwMode="auto">
          <a:xfrm>
            <a:off x="726710" y="3068558"/>
            <a:ext cx="200989" cy="177291"/>
          </a:xfrm>
          <a:custGeom>
            <a:avLst/>
            <a:gdLst>
              <a:gd name="T0" fmla="*/ 883 w 916"/>
              <a:gd name="T1" fmla="*/ 286 h 808"/>
              <a:gd name="T2" fmla="*/ 539 w 916"/>
              <a:gd name="T3" fmla="*/ 723 h 808"/>
              <a:gd name="T4" fmla="*/ 504 w 916"/>
              <a:gd name="T5" fmla="*/ 0 h 808"/>
              <a:gd name="T6" fmla="*/ 35 w 916"/>
              <a:gd name="T7" fmla="*/ 723 h 808"/>
              <a:gd name="T8" fmla="*/ 0 w 916"/>
              <a:gd name="T9" fmla="*/ 808 h 808"/>
              <a:gd name="T10" fmla="*/ 916 w 916"/>
              <a:gd name="T11" fmla="*/ 723 h 808"/>
              <a:gd name="T12" fmla="*/ 229 w 916"/>
              <a:gd name="T13" fmla="*/ 665 h 808"/>
              <a:gd name="T14" fmla="*/ 109 w 916"/>
              <a:gd name="T15" fmla="*/ 596 h 808"/>
              <a:gd name="T16" fmla="*/ 229 w 916"/>
              <a:gd name="T17" fmla="*/ 665 h 808"/>
              <a:gd name="T18" fmla="*/ 109 w 916"/>
              <a:gd name="T19" fmla="*/ 501 h 808"/>
              <a:gd name="T20" fmla="*/ 229 w 916"/>
              <a:gd name="T21" fmla="*/ 432 h 808"/>
              <a:gd name="T22" fmla="*/ 229 w 916"/>
              <a:gd name="T23" fmla="*/ 337 h 808"/>
              <a:gd name="T24" fmla="*/ 109 w 916"/>
              <a:gd name="T25" fmla="*/ 267 h 808"/>
              <a:gd name="T26" fmla="*/ 229 w 916"/>
              <a:gd name="T27" fmla="*/ 337 h 808"/>
              <a:gd name="T28" fmla="*/ 109 w 916"/>
              <a:gd name="T29" fmla="*/ 172 h 808"/>
              <a:gd name="T30" fmla="*/ 229 w 916"/>
              <a:gd name="T31" fmla="*/ 103 h 808"/>
              <a:gd name="T32" fmla="*/ 428 w 916"/>
              <a:gd name="T33" fmla="*/ 665 h 808"/>
              <a:gd name="T34" fmla="*/ 307 w 916"/>
              <a:gd name="T35" fmla="*/ 596 h 808"/>
              <a:gd name="T36" fmla="*/ 428 w 916"/>
              <a:gd name="T37" fmla="*/ 665 h 808"/>
              <a:gd name="T38" fmla="*/ 307 w 916"/>
              <a:gd name="T39" fmla="*/ 501 h 808"/>
              <a:gd name="T40" fmla="*/ 428 w 916"/>
              <a:gd name="T41" fmla="*/ 432 h 808"/>
              <a:gd name="T42" fmla="*/ 428 w 916"/>
              <a:gd name="T43" fmla="*/ 337 h 808"/>
              <a:gd name="T44" fmla="*/ 307 w 916"/>
              <a:gd name="T45" fmla="*/ 267 h 808"/>
              <a:gd name="T46" fmla="*/ 428 w 916"/>
              <a:gd name="T47" fmla="*/ 337 h 808"/>
              <a:gd name="T48" fmla="*/ 307 w 916"/>
              <a:gd name="T49" fmla="*/ 172 h 808"/>
              <a:gd name="T50" fmla="*/ 428 w 916"/>
              <a:gd name="T51" fmla="*/ 103 h 808"/>
              <a:gd name="T52" fmla="*/ 684 w 916"/>
              <a:gd name="T53" fmla="*/ 668 h 808"/>
              <a:gd name="T54" fmla="*/ 606 w 916"/>
              <a:gd name="T55" fmla="*/ 549 h 808"/>
              <a:gd name="T56" fmla="*/ 684 w 916"/>
              <a:gd name="T57" fmla="*/ 668 h 808"/>
              <a:gd name="T58" fmla="*/ 606 w 916"/>
              <a:gd name="T59" fmla="*/ 482 h 808"/>
              <a:gd name="T60" fmla="*/ 684 w 916"/>
              <a:gd name="T61" fmla="*/ 365 h 808"/>
              <a:gd name="T62" fmla="*/ 816 w 916"/>
              <a:gd name="T63" fmla="*/ 668 h 808"/>
              <a:gd name="T64" fmla="*/ 738 w 916"/>
              <a:gd name="T65" fmla="*/ 549 h 808"/>
              <a:gd name="T66" fmla="*/ 816 w 916"/>
              <a:gd name="T67" fmla="*/ 668 h 808"/>
              <a:gd name="T68" fmla="*/ 738 w 916"/>
              <a:gd name="T69" fmla="*/ 482 h 808"/>
              <a:gd name="T70" fmla="*/ 816 w 916"/>
              <a:gd name="T71" fmla="*/ 365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6" h="808">
                <a:moveTo>
                  <a:pt x="883" y="723"/>
                </a:moveTo>
                <a:lnTo>
                  <a:pt x="883" y="286"/>
                </a:lnTo>
                <a:lnTo>
                  <a:pt x="539" y="286"/>
                </a:lnTo>
                <a:lnTo>
                  <a:pt x="539" y="723"/>
                </a:lnTo>
                <a:lnTo>
                  <a:pt x="504" y="723"/>
                </a:lnTo>
                <a:lnTo>
                  <a:pt x="504" y="0"/>
                </a:lnTo>
                <a:lnTo>
                  <a:pt x="35" y="0"/>
                </a:lnTo>
                <a:lnTo>
                  <a:pt x="35" y="723"/>
                </a:lnTo>
                <a:lnTo>
                  <a:pt x="0" y="723"/>
                </a:lnTo>
                <a:lnTo>
                  <a:pt x="0" y="808"/>
                </a:lnTo>
                <a:lnTo>
                  <a:pt x="916" y="808"/>
                </a:lnTo>
                <a:lnTo>
                  <a:pt x="916" y="723"/>
                </a:lnTo>
                <a:lnTo>
                  <a:pt x="883" y="723"/>
                </a:lnTo>
                <a:close/>
                <a:moveTo>
                  <a:pt x="229" y="665"/>
                </a:moveTo>
                <a:lnTo>
                  <a:pt x="109" y="665"/>
                </a:lnTo>
                <a:lnTo>
                  <a:pt x="109" y="596"/>
                </a:lnTo>
                <a:lnTo>
                  <a:pt x="229" y="596"/>
                </a:lnTo>
                <a:lnTo>
                  <a:pt x="229" y="665"/>
                </a:lnTo>
                <a:close/>
                <a:moveTo>
                  <a:pt x="229" y="501"/>
                </a:moveTo>
                <a:lnTo>
                  <a:pt x="109" y="501"/>
                </a:lnTo>
                <a:lnTo>
                  <a:pt x="109" y="432"/>
                </a:lnTo>
                <a:lnTo>
                  <a:pt x="229" y="432"/>
                </a:lnTo>
                <a:lnTo>
                  <a:pt x="229" y="501"/>
                </a:lnTo>
                <a:close/>
                <a:moveTo>
                  <a:pt x="229" y="337"/>
                </a:moveTo>
                <a:lnTo>
                  <a:pt x="109" y="337"/>
                </a:lnTo>
                <a:lnTo>
                  <a:pt x="109" y="267"/>
                </a:lnTo>
                <a:lnTo>
                  <a:pt x="229" y="267"/>
                </a:lnTo>
                <a:lnTo>
                  <a:pt x="229" y="337"/>
                </a:lnTo>
                <a:close/>
                <a:moveTo>
                  <a:pt x="229" y="172"/>
                </a:moveTo>
                <a:lnTo>
                  <a:pt x="109" y="172"/>
                </a:lnTo>
                <a:lnTo>
                  <a:pt x="109" y="103"/>
                </a:lnTo>
                <a:lnTo>
                  <a:pt x="229" y="103"/>
                </a:lnTo>
                <a:lnTo>
                  <a:pt x="229" y="172"/>
                </a:lnTo>
                <a:close/>
                <a:moveTo>
                  <a:pt x="428" y="665"/>
                </a:moveTo>
                <a:lnTo>
                  <a:pt x="307" y="665"/>
                </a:lnTo>
                <a:lnTo>
                  <a:pt x="307" y="596"/>
                </a:lnTo>
                <a:lnTo>
                  <a:pt x="428" y="596"/>
                </a:lnTo>
                <a:lnTo>
                  <a:pt x="428" y="665"/>
                </a:lnTo>
                <a:close/>
                <a:moveTo>
                  <a:pt x="428" y="501"/>
                </a:moveTo>
                <a:lnTo>
                  <a:pt x="307" y="501"/>
                </a:lnTo>
                <a:lnTo>
                  <a:pt x="307" y="432"/>
                </a:lnTo>
                <a:lnTo>
                  <a:pt x="428" y="432"/>
                </a:lnTo>
                <a:lnTo>
                  <a:pt x="428" y="501"/>
                </a:lnTo>
                <a:close/>
                <a:moveTo>
                  <a:pt x="428" y="337"/>
                </a:moveTo>
                <a:lnTo>
                  <a:pt x="307" y="337"/>
                </a:lnTo>
                <a:lnTo>
                  <a:pt x="307" y="267"/>
                </a:lnTo>
                <a:lnTo>
                  <a:pt x="428" y="267"/>
                </a:lnTo>
                <a:lnTo>
                  <a:pt x="428" y="337"/>
                </a:lnTo>
                <a:close/>
                <a:moveTo>
                  <a:pt x="428" y="172"/>
                </a:moveTo>
                <a:lnTo>
                  <a:pt x="307" y="172"/>
                </a:lnTo>
                <a:lnTo>
                  <a:pt x="307" y="103"/>
                </a:lnTo>
                <a:lnTo>
                  <a:pt x="428" y="103"/>
                </a:lnTo>
                <a:lnTo>
                  <a:pt x="428" y="172"/>
                </a:lnTo>
                <a:close/>
                <a:moveTo>
                  <a:pt x="684" y="668"/>
                </a:moveTo>
                <a:lnTo>
                  <a:pt x="606" y="668"/>
                </a:lnTo>
                <a:lnTo>
                  <a:pt x="606" y="549"/>
                </a:lnTo>
                <a:lnTo>
                  <a:pt x="684" y="549"/>
                </a:lnTo>
                <a:lnTo>
                  <a:pt x="684" y="668"/>
                </a:lnTo>
                <a:close/>
                <a:moveTo>
                  <a:pt x="684" y="482"/>
                </a:moveTo>
                <a:lnTo>
                  <a:pt x="606" y="482"/>
                </a:lnTo>
                <a:lnTo>
                  <a:pt x="606" y="365"/>
                </a:lnTo>
                <a:lnTo>
                  <a:pt x="684" y="365"/>
                </a:lnTo>
                <a:lnTo>
                  <a:pt x="684" y="482"/>
                </a:lnTo>
                <a:close/>
                <a:moveTo>
                  <a:pt x="816" y="668"/>
                </a:moveTo>
                <a:lnTo>
                  <a:pt x="738" y="668"/>
                </a:lnTo>
                <a:lnTo>
                  <a:pt x="738" y="549"/>
                </a:lnTo>
                <a:lnTo>
                  <a:pt x="816" y="549"/>
                </a:lnTo>
                <a:lnTo>
                  <a:pt x="816" y="668"/>
                </a:lnTo>
                <a:close/>
                <a:moveTo>
                  <a:pt x="816" y="482"/>
                </a:moveTo>
                <a:lnTo>
                  <a:pt x="738" y="482"/>
                </a:lnTo>
                <a:lnTo>
                  <a:pt x="738" y="365"/>
                </a:lnTo>
                <a:lnTo>
                  <a:pt x="816" y="365"/>
                </a:lnTo>
                <a:lnTo>
                  <a:pt x="816" y="4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cxnSp>
        <p:nvCxnSpPr>
          <p:cNvPr id="109" name="Straight Connector 108"/>
          <p:cNvCxnSpPr/>
          <p:nvPr/>
        </p:nvCxnSpPr>
        <p:spPr>
          <a:xfrm>
            <a:off x="999799" y="3990784"/>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1" name="Rectangle 1074"/>
          <p:cNvSpPr/>
          <p:nvPr/>
        </p:nvSpPr>
        <p:spPr bwMode="auto">
          <a:xfrm>
            <a:off x="1009225" y="3516632"/>
            <a:ext cx="2143263"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Пакеты содержимого</a:t>
            </a:r>
            <a:r>
              <a:rPr lang="en-US" sz="1200" dirty="0">
                <a:solidFill>
                  <a:srgbClr val="000000"/>
                </a:solidFill>
                <a:cs typeface="Segoe UI Light" panose="020B0502040204020203" pitchFamily="34" charset="0"/>
              </a:rPr>
              <a:t/>
            </a:r>
            <a:br>
              <a:rPr lang="en-US" sz="1200" dirty="0">
                <a:solidFill>
                  <a:srgbClr val="000000"/>
                </a:solidFill>
                <a:cs typeface="Segoe UI Light" panose="020B0502040204020203" pitchFamily="34" charset="0"/>
              </a:rPr>
            </a:br>
            <a:r>
              <a:rPr lang="ru-RU" sz="900" i="1" dirty="0">
                <a:solidFill>
                  <a:srgbClr val="000000"/>
                </a:solidFill>
                <a:cs typeface="Segoe UI Light" panose="020B0502040204020203" pitchFamily="34" charset="0"/>
              </a:rPr>
              <a:t>Корпоративные источники и внешние данные</a:t>
            </a:r>
            <a:endParaRPr lang="en-US" sz="900" i="1" dirty="0">
              <a:solidFill>
                <a:srgbClr val="000000"/>
              </a:solidFill>
              <a:cs typeface="Segoe UI Light" panose="020B0502040204020203" pitchFamily="34" charset="0"/>
            </a:endParaRPr>
          </a:p>
        </p:txBody>
      </p:sp>
      <p:sp>
        <p:nvSpPr>
          <p:cNvPr id="113" name="Oval 1076"/>
          <p:cNvSpPr/>
          <p:nvPr/>
        </p:nvSpPr>
        <p:spPr bwMode="auto">
          <a:xfrm>
            <a:off x="644325" y="3516632"/>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4" name="Group 113"/>
          <p:cNvGrpSpPr/>
          <p:nvPr/>
        </p:nvGrpSpPr>
        <p:grpSpPr>
          <a:xfrm>
            <a:off x="719570" y="3604903"/>
            <a:ext cx="215270" cy="189218"/>
            <a:chOff x="681704" y="2920140"/>
            <a:chExt cx="321649" cy="282723"/>
          </a:xfrm>
          <a:solidFill>
            <a:schemeClr val="tx1"/>
          </a:solidFill>
        </p:grpSpPr>
        <p:sp>
          <p:nvSpPr>
            <p:cNvPr id="115" name="Freeform 34"/>
            <p:cNvSpPr>
              <a:spLocks/>
            </p:cNvSpPr>
            <p:nvPr/>
          </p:nvSpPr>
          <p:spPr bwMode="auto">
            <a:xfrm>
              <a:off x="681704" y="2920140"/>
              <a:ext cx="270621" cy="210107"/>
            </a:xfrm>
            <a:custGeom>
              <a:avLst/>
              <a:gdLst>
                <a:gd name="T0" fmla="*/ 270 w 1048"/>
                <a:gd name="T1" fmla="*/ 104 h 814"/>
                <a:gd name="T2" fmla="*/ 328 w 1048"/>
                <a:gd name="T3" fmla="*/ 81 h 814"/>
                <a:gd name="T4" fmla="*/ 967 w 1048"/>
                <a:gd name="T5" fmla="*/ 81 h 814"/>
                <a:gd name="T6" fmla="*/ 967 w 1048"/>
                <a:gd name="T7" fmla="*/ 142 h 814"/>
                <a:gd name="T8" fmla="*/ 1048 w 1048"/>
                <a:gd name="T9" fmla="*/ 142 h 814"/>
                <a:gd name="T10" fmla="*/ 1048 w 1048"/>
                <a:gd name="T11" fmla="*/ 0 h 814"/>
                <a:gd name="T12" fmla="*/ 328 w 1048"/>
                <a:gd name="T13" fmla="*/ 0 h 814"/>
                <a:gd name="T14" fmla="*/ 205 w 1048"/>
                <a:gd name="T15" fmla="*/ 56 h 814"/>
                <a:gd name="T16" fmla="*/ 38 w 1048"/>
                <a:gd name="T17" fmla="*/ 318 h 814"/>
                <a:gd name="T18" fmla="*/ 0 w 1048"/>
                <a:gd name="T19" fmla="*/ 426 h 814"/>
                <a:gd name="T20" fmla="*/ 0 w 1048"/>
                <a:gd name="T21" fmla="*/ 814 h 814"/>
                <a:gd name="T22" fmla="*/ 240 w 1048"/>
                <a:gd name="T23" fmla="*/ 814 h 814"/>
                <a:gd name="T24" fmla="*/ 240 w 1048"/>
                <a:gd name="T25" fmla="*/ 733 h 814"/>
                <a:gd name="T26" fmla="*/ 81 w 1048"/>
                <a:gd name="T27" fmla="*/ 733 h 814"/>
                <a:gd name="T28" fmla="*/ 81 w 1048"/>
                <a:gd name="T29" fmla="*/ 426 h 814"/>
                <a:gd name="T30" fmla="*/ 280 w 1048"/>
                <a:gd name="T31" fmla="*/ 297 h 814"/>
                <a:gd name="T32" fmla="*/ 270 w 1048"/>
                <a:gd name="T33" fmla="*/ 104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8" h="814">
                  <a:moveTo>
                    <a:pt x="270" y="104"/>
                  </a:moveTo>
                  <a:cubicBezTo>
                    <a:pt x="274" y="98"/>
                    <a:pt x="287" y="81"/>
                    <a:pt x="328" y="81"/>
                  </a:cubicBezTo>
                  <a:cubicBezTo>
                    <a:pt x="967" y="81"/>
                    <a:pt x="967" y="81"/>
                    <a:pt x="967" y="81"/>
                  </a:cubicBezTo>
                  <a:cubicBezTo>
                    <a:pt x="967" y="142"/>
                    <a:pt x="967" y="142"/>
                    <a:pt x="967" y="142"/>
                  </a:cubicBezTo>
                  <a:cubicBezTo>
                    <a:pt x="1048" y="142"/>
                    <a:pt x="1048" y="142"/>
                    <a:pt x="1048" y="142"/>
                  </a:cubicBezTo>
                  <a:cubicBezTo>
                    <a:pt x="1048" y="0"/>
                    <a:pt x="1048" y="0"/>
                    <a:pt x="1048" y="0"/>
                  </a:cubicBezTo>
                  <a:cubicBezTo>
                    <a:pt x="328" y="0"/>
                    <a:pt x="328" y="0"/>
                    <a:pt x="328" y="0"/>
                  </a:cubicBezTo>
                  <a:cubicBezTo>
                    <a:pt x="260" y="0"/>
                    <a:pt x="223" y="30"/>
                    <a:pt x="205" y="56"/>
                  </a:cubicBezTo>
                  <a:cubicBezTo>
                    <a:pt x="38" y="318"/>
                    <a:pt x="38" y="318"/>
                    <a:pt x="38" y="318"/>
                  </a:cubicBezTo>
                  <a:cubicBezTo>
                    <a:pt x="19" y="345"/>
                    <a:pt x="0" y="383"/>
                    <a:pt x="0" y="426"/>
                  </a:cubicBezTo>
                  <a:cubicBezTo>
                    <a:pt x="0" y="814"/>
                    <a:pt x="0" y="814"/>
                    <a:pt x="0" y="814"/>
                  </a:cubicBezTo>
                  <a:cubicBezTo>
                    <a:pt x="240" y="814"/>
                    <a:pt x="240" y="814"/>
                    <a:pt x="240" y="814"/>
                  </a:cubicBezTo>
                  <a:cubicBezTo>
                    <a:pt x="240" y="733"/>
                    <a:pt x="240" y="733"/>
                    <a:pt x="240" y="733"/>
                  </a:cubicBezTo>
                  <a:cubicBezTo>
                    <a:pt x="81" y="733"/>
                    <a:pt x="81" y="733"/>
                    <a:pt x="81" y="733"/>
                  </a:cubicBezTo>
                  <a:cubicBezTo>
                    <a:pt x="81" y="426"/>
                    <a:pt x="81" y="426"/>
                    <a:pt x="81" y="426"/>
                  </a:cubicBezTo>
                  <a:cubicBezTo>
                    <a:pt x="81" y="357"/>
                    <a:pt x="213" y="303"/>
                    <a:pt x="280" y="297"/>
                  </a:cubicBezTo>
                  <a:cubicBezTo>
                    <a:pt x="258" y="241"/>
                    <a:pt x="241" y="148"/>
                    <a:pt x="27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 name="Freeform 35"/>
            <p:cNvSpPr>
              <a:spLocks noEditPoints="1"/>
            </p:cNvSpPr>
            <p:nvPr/>
          </p:nvSpPr>
          <p:spPr bwMode="auto">
            <a:xfrm>
              <a:off x="760426" y="2959065"/>
              <a:ext cx="242927" cy="243798"/>
            </a:xfrm>
            <a:custGeom>
              <a:avLst/>
              <a:gdLst>
                <a:gd name="T0" fmla="*/ 327 w 941"/>
                <a:gd name="T1" fmla="*/ 277 h 944"/>
                <a:gd name="T2" fmla="*/ 327 w 941"/>
                <a:gd name="T3" fmla="*/ 321 h 944"/>
                <a:gd name="T4" fmla="*/ 344 w 941"/>
                <a:gd name="T5" fmla="*/ 338 h 944"/>
                <a:gd name="T6" fmla="*/ 45 w 941"/>
                <a:gd name="T7" fmla="*/ 510 h 944"/>
                <a:gd name="T8" fmla="*/ 44 w 941"/>
                <a:gd name="T9" fmla="*/ 547 h 944"/>
                <a:gd name="T10" fmla="*/ 0 w 941"/>
                <a:gd name="T11" fmla="*/ 640 h 944"/>
                <a:gd name="T12" fmla="*/ 72 w 941"/>
                <a:gd name="T13" fmla="*/ 596 h 944"/>
                <a:gd name="T14" fmla="*/ 87 w 941"/>
                <a:gd name="T15" fmla="*/ 595 h 944"/>
                <a:gd name="T16" fmla="*/ 414 w 941"/>
                <a:gd name="T17" fmla="*/ 408 h 944"/>
                <a:gd name="T18" fmla="*/ 449 w 941"/>
                <a:gd name="T19" fmla="*/ 443 h 944"/>
                <a:gd name="T20" fmla="*/ 443 w 941"/>
                <a:gd name="T21" fmla="*/ 449 h 944"/>
                <a:gd name="T22" fmla="*/ 443 w 941"/>
                <a:gd name="T23" fmla="*/ 502 h 944"/>
                <a:gd name="T24" fmla="*/ 496 w 941"/>
                <a:gd name="T25" fmla="*/ 502 h 944"/>
                <a:gd name="T26" fmla="*/ 502 w 941"/>
                <a:gd name="T27" fmla="*/ 496 h 944"/>
                <a:gd name="T28" fmla="*/ 536 w 941"/>
                <a:gd name="T29" fmla="*/ 530 h 944"/>
                <a:gd name="T30" fmla="*/ 349 w 941"/>
                <a:gd name="T31" fmla="*/ 855 h 944"/>
                <a:gd name="T32" fmla="*/ 348 w 941"/>
                <a:gd name="T33" fmla="*/ 872 h 944"/>
                <a:gd name="T34" fmla="*/ 304 w 941"/>
                <a:gd name="T35" fmla="*/ 944 h 944"/>
                <a:gd name="T36" fmla="*/ 396 w 941"/>
                <a:gd name="T37" fmla="*/ 899 h 944"/>
                <a:gd name="T38" fmla="*/ 433 w 941"/>
                <a:gd name="T39" fmla="*/ 899 h 944"/>
                <a:gd name="T40" fmla="*/ 605 w 941"/>
                <a:gd name="T41" fmla="*/ 599 h 944"/>
                <a:gd name="T42" fmla="*/ 624 w 941"/>
                <a:gd name="T43" fmla="*/ 618 h 944"/>
                <a:gd name="T44" fmla="*/ 668 w 941"/>
                <a:gd name="T45" fmla="*/ 618 h 944"/>
                <a:gd name="T46" fmla="*/ 668 w 941"/>
                <a:gd name="T47" fmla="*/ 575 h 944"/>
                <a:gd name="T48" fmla="*/ 637 w 941"/>
                <a:gd name="T49" fmla="*/ 544 h 944"/>
                <a:gd name="T50" fmla="*/ 747 w 941"/>
                <a:gd name="T51" fmla="*/ 353 h 944"/>
                <a:gd name="T52" fmla="*/ 843 w 941"/>
                <a:gd name="T53" fmla="*/ 310 h 944"/>
                <a:gd name="T54" fmla="*/ 866 w 941"/>
                <a:gd name="T55" fmla="*/ 132 h 944"/>
                <a:gd name="T56" fmla="*/ 927 w 941"/>
                <a:gd name="T57" fmla="*/ 71 h 944"/>
                <a:gd name="T58" fmla="*/ 927 w 941"/>
                <a:gd name="T59" fmla="*/ 18 h 944"/>
                <a:gd name="T60" fmla="*/ 874 w 941"/>
                <a:gd name="T61" fmla="*/ 18 h 944"/>
                <a:gd name="T62" fmla="*/ 813 w 941"/>
                <a:gd name="T63" fmla="*/ 79 h 944"/>
                <a:gd name="T64" fmla="*/ 635 w 941"/>
                <a:gd name="T65" fmla="*/ 102 h 944"/>
                <a:gd name="T66" fmla="*/ 592 w 941"/>
                <a:gd name="T67" fmla="*/ 196 h 944"/>
                <a:gd name="T68" fmla="*/ 400 w 941"/>
                <a:gd name="T69" fmla="*/ 306 h 944"/>
                <a:gd name="T70" fmla="*/ 370 w 941"/>
                <a:gd name="T71" fmla="*/ 277 h 944"/>
                <a:gd name="T72" fmla="*/ 327 w 941"/>
                <a:gd name="T73" fmla="*/ 277 h 944"/>
                <a:gd name="T74" fmla="*/ 500 w 941"/>
                <a:gd name="T75" fmla="*/ 393 h 944"/>
                <a:gd name="T76" fmla="*/ 493 w 941"/>
                <a:gd name="T77" fmla="*/ 399 h 944"/>
                <a:gd name="T78" fmla="*/ 470 w 941"/>
                <a:gd name="T79" fmla="*/ 376 h 944"/>
                <a:gd name="T80" fmla="*/ 618 w 941"/>
                <a:gd name="T81" fmla="*/ 290 h 944"/>
                <a:gd name="T82" fmla="*/ 635 w 941"/>
                <a:gd name="T83" fmla="*/ 310 h 944"/>
                <a:gd name="T84" fmla="*/ 653 w 941"/>
                <a:gd name="T85" fmla="*/ 325 h 944"/>
                <a:gd name="T86" fmla="*/ 568 w 941"/>
                <a:gd name="T87" fmla="*/ 474 h 944"/>
                <a:gd name="T88" fmla="*/ 546 w 941"/>
                <a:gd name="T89" fmla="*/ 452 h 944"/>
                <a:gd name="T90" fmla="*/ 552 w 941"/>
                <a:gd name="T91" fmla="*/ 445 h 944"/>
                <a:gd name="T92" fmla="*/ 552 w 941"/>
                <a:gd name="T93" fmla="*/ 393 h 944"/>
                <a:gd name="T94" fmla="*/ 500 w 941"/>
                <a:gd name="T95" fmla="*/ 393 h 944"/>
                <a:gd name="T96" fmla="*/ 739 w 941"/>
                <a:gd name="T97" fmla="*/ 270 h 944"/>
                <a:gd name="T98" fmla="*/ 675 w 941"/>
                <a:gd name="T99" fmla="*/ 206 h 944"/>
                <a:gd name="T100" fmla="*/ 739 w 941"/>
                <a:gd name="T101" fmla="*/ 142 h 944"/>
                <a:gd name="T102" fmla="*/ 803 w 941"/>
                <a:gd name="T103" fmla="*/ 206 h 944"/>
                <a:gd name="T104" fmla="*/ 739 w 941"/>
                <a:gd name="T105" fmla="*/ 27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1" h="944">
                  <a:moveTo>
                    <a:pt x="327" y="277"/>
                  </a:moveTo>
                  <a:cubicBezTo>
                    <a:pt x="314" y="289"/>
                    <a:pt x="314" y="308"/>
                    <a:pt x="327" y="321"/>
                  </a:cubicBezTo>
                  <a:cubicBezTo>
                    <a:pt x="344" y="338"/>
                    <a:pt x="344" y="338"/>
                    <a:pt x="344" y="338"/>
                  </a:cubicBezTo>
                  <a:cubicBezTo>
                    <a:pt x="45" y="510"/>
                    <a:pt x="45" y="510"/>
                    <a:pt x="45" y="510"/>
                  </a:cubicBezTo>
                  <a:cubicBezTo>
                    <a:pt x="44" y="547"/>
                    <a:pt x="44" y="547"/>
                    <a:pt x="44" y="547"/>
                  </a:cubicBezTo>
                  <a:cubicBezTo>
                    <a:pt x="0" y="640"/>
                    <a:pt x="0" y="640"/>
                    <a:pt x="0" y="640"/>
                  </a:cubicBezTo>
                  <a:cubicBezTo>
                    <a:pt x="72" y="596"/>
                    <a:pt x="72" y="596"/>
                    <a:pt x="72" y="596"/>
                  </a:cubicBezTo>
                  <a:cubicBezTo>
                    <a:pt x="87" y="595"/>
                    <a:pt x="87" y="595"/>
                    <a:pt x="87" y="595"/>
                  </a:cubicBezTo>
                  <a:cubicBezTo>
                    <a:pt x="414" y="408"/>
                    <a:pt x="414" y="408"/>
                    <a:pt x="414" y="408"/>
                  </a:cubicBezTo>
                  <a:cubicBezTo>
                    <a:pt x="449" y="443"/>
                    <a:pt x="449" y="443"/>
                    <a:pt x="449" y="443"/>
                  </a:cubicBezTo>
                  <a:cubicBezTo>
                    <a:pt x="443" y="449"/>
                    <a:pt x="443" y="449"/>
                    <a:pt x="443" y="449"/>
                  </a:cubicBezTo>
                  <a:cubicBezTo>
                    <a:pt x="429" y="464"/>
                    <a:pt x="429" y="487"/>
                    <a:pt x="443" y="502"/>
                  </a:cubicBezTo>
                  <a:cubicBezTo>
                    <a:pt x="455" y="514"/>
                    <a:pt x="478" y="519"/>
                    <a:pt x="496" y="502"/>
                  </a:cubicBezTo>
                  <a:cubicBezTo>
                    <a:pt x="502" y="496"/>
                    <a:pt x="502" y="496"/>
                    <a:pt x="502" y="496"/>
                  </a:cubicBezTo>
                  <a:cubicBezTo>
                    <a:pt x="536" y="530"/>
                    <a:pt x="536" y="530"/>
                    <a:pt x="536" y="530"/>
                  </a:cubicBezTo>
                  <a:cubicBezTo>
                    <a:pt x="349" y="855"/>
                    <a:pt x="349" y="855"/>
                    <a:pt x="349" y="855"/>
                  </a:cubicBezTo>
                  <a:cubicBezTo>
                    <a:pt x="348" y="872"/>
                    <a:pt x="348" y="872"/>
                    <a:pt x="348" y="872"/>
                  </a:cubicBezTo>
                  <a:cubicBezTo>
                    <a:pt x="304" y="944"/>
                    <a:pt x="304" y="944"/>
                    <a:pt x="304" y="944"/>
                  </a:cubicBezTo>
                  <a:cubicBezTo>
                    <a:pt x="396" y="899"/>
                    <a:pt x="396" y="899"/>
                    <a:pt x="396" y="899"/>
                  </a:cubicBezTo>
                  <a:cubicBezTo>
                    <a:pt x="433" y="899"/>
                    <a:pt x="433" y="899"/>
                    <a:pt x="433" y="899"/>
                  </a:cubicBezTo>
                  <a:cubicBezTo>
                    <a:pt x="605" y="599"/>
                    <a:pt x="605" y="599"/>
                    <a:pt x="605" y="599"/>
                  </a:cubicBezTo>
                  <a:cubicBezTo>
                    <a:pt x="624" y="618"/>
                    <a:pt x="624" y="618"/>
                    <a:pt x="624" y="618"/>
                  </a:cubicBezTo>
                  <a:cubicBezTo>
                    <a:pt x="632" y="627"/>
                    <a:pt x="653" y="634"/>
                    <a:pt x="668" y="618"/>
                  </a:cubicBezTo>
                  <a:cubicBezTo>
                    <a:pt x="680" y="606"/>
                    <a:pt x="680" y="587"/>
                    <a:pt x="668" y="575"/>
                  </a:cubicBezTo>
                  <a:cubicBezTo>
                    <a:pt x="637" y="544"/>
                    <a:pt x="637" y="544"/>
                    <a:pt x="637" y="544"/>
                  </a:cubicBezTo>
                  <a:cubicBezTo>
                    <a:pt x="747" y="353"/>
                    <a:pt x="747" y="353"/>
                    <a:pt x="747" y="353"/>
                  </a:cubicBezTo>
                  <a:cubicBezTo>
                    <a:pt x="782" y="351"/>
                    <a:pt x="816" y="337"/>
                    <a:pt x="843" y="310"/>
                  </a:cubicBezTo>
                  <a:cubicBezTo>
                    <a:pt x="891" y="262"/>
                    <a:pt x="899" y="188"/>
                    <a:pt x="866" y="132"/>
                  </a:cubicBezTo>
                  <a:cubicBezTo>
                    <a:pt x="927" y="71"/>
                    <a:pt x="927" y="71"/>
                    <a:pt x="927" y="71"/>
                  </a:cubicBezTo>
                  <a:cubicBezTo>
                    <a:pt x="941" y="56"/>
                    <a:pt x="941" y="33"/>
                    <a:pt x="927" y="18"/>
                  </a:cubicBezTo>
                  <a:cubicBezTo>
                    <a:pt x="908" y="0"/>
                    <a:pt x="883" y="9"/>
                    <a:pt x="874" y="18"/>
                  </a:cubicBezTo>
                  <a:cubicBezTo>
                    <a:pt x="813" y="79"/>
                    <a:pt x="813" y="79"/>
                    <a:pt x="813" y="79"/>
                  </a:cubicBezTo>
                  <a:cubicBezTo>
                    <a:pt x="758" y="47"/>
                    <a:pt x="685" y="54"/>
                    <a:pt x="635" y="102"/>
                  </a:cubicBezTo>
                  <a:cubicBezTo>
                    <a:pt x="608" y="127"/>
                    <a:pt x="595" y="162"/>
                    <a:pt x="592" y="196"/>
                  </a:cubicBezTo>
                  <a:cubicBezTo>
                    <a:pt x="400" y="306"/>
                    <a:pt x="400" y="306"/>
                    <a:pt x="400" y="306"/>
                  </a:cubicBezTo>
                  <a:cubicBezTo>
                    <a:pt x="370" y="277"/>
                    <a:pt x="370" y="277"/>
                    <a:pt x="370" y="277"/>
                  </a:cubicBezTo>
                  <a:cubicBezTo>
                    <a:pt x="359" y="267"/>
                    <a:pt x="341" y="263"/>
                    <a:pt x="327" y="277"/>
                  </a:cubicBezTo>
                  <a:close/>
                  <a:moveTo>
                    <a:pt x="500" y="393"/>
                  </a:moveTo>
                  <a:cubicBezTo>
                    <a:pt x="493" y="399"/>
                    <a:pt x="493" y="399"/>
                    <a:pt x="493" y="399"/>
                  </a:cubicBezTo>
                  <a:cubicBezTo>
                    <a:pt x="470" y="376"/>
                    <a:pt x="470" y="376"/>
                    <a:pt x="470" y="376"/>
                  </a:cubicBezTo>
                  <a:cubicBezTo>
                    <a:pt x="618" y="290"/>
                    <a:pt x="618" y="290"/>
                    <a:pt x="618" y="290"/>
                  </a:cubicBezTo>
                  <a:cubicBezTo>
                    <a:pt x="623" y="297"/>
                    <a:pt x="629" y="304"/>
                    <a:pt x="635" y="310"/>
                  </a:cubicBezTo>
                  <a:cubicBezTo>
                    <a:pt x="641" y="316"/>
                    <a:pt x="647" y="321"/>
                    <a:pt x="653" y="325"/>
                  </a:cubicBezTo>
                  <a:cubicBezTo>
                    <a:pt x="568" y="474"/>
                    <a:pt x="568" y="474"/>
                    <a:pt x="568" y="474"/>
                  </a:cubicBezTo>
                  <a:cubicBezTo>
                    <a:pt x="546" y="452"/>
                    <a:pt x="546" y="452"/>
                    <a:pt x="546" y="452"/>
                  </a:cubicBezTo>
                  <a:cubicBezTo>
                    <a:pt x="552" y="445"/>
                    <a:pt x="552" y="445"/>
                    <a:pt x="552" y="445"/>
                  </a:cubicBezTo>
                  <a:cubicBezTo>
                    <a:pt x="567" y="431"/>
                    <a:pt x="567" y="407"/>
                    <a:pt x="552" y="393"/>
                  </a:cubicBezTo>
                  <a:cubicBezTo>
                    <a:pt x="535" y="376"/>
                    <a:pt x="513" y="380"/>
                    <a:pt x="500" y="393"/>
                  </a:cubicBezTo>
                  <a:close/>
                  <a:moveTo>
                    <a:pt x="739" y="270"/>
                  </a:moveTo>
                  <a:cubicBezTo>
                    <a:pt x="703" y="270"/>
                    <a:pt x="675" y="241"/>
                    <a:pt x="675" y="206"/>
                  </a:cubicBezTo>
                  <a:cubicBezTo>
                    <a:pt x="675" y="171"/>
                    <a:pt x="703" y="142"/>
                    <a:pt x="739" y="142"/>
                  </a:cubicBezTo>
                  <a:cubicBezTo>
                    <a:pt x="774" y="142"/>
                    <a:pt x="803" y="171"/>
                    <a:pt x="803" y="206"/>
                  </a:cubicBezTo>
                  <a:cubicBezTo>
                    <a:pt x="803" y="241"/>
                    <a:pt x="774" y="270"/>
                    <a:pt x="739" y="2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cxnSp>
        <p:nvCxnSpPr>
          <p:cNvPr id="118" name="Straight Connector 117"/>
          <p:cNvCxnSpPr/>
          <p:nvPr/>
        </p:nvCxnSpPr>
        <p:spPr>
          <a:xfrm>
            <a:off x="999799" y="4485462"/>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0" name="Rectangle 1081"/>
          <p:cNvSpPr/>
          <p:nvPr/>
        </p:nvSpPr>
        <p:spPr bwMode="auto">
          <a:xfrm>
            <a:off x="999799" y="4050016"/>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Сервисы </a:t>
            </a:r>
            <a:r>
              <a:rPr lang="en-US" sz="1200" dirty="0">
                <a:solidFill>
                  <a:srgbClr val="000000"/>
                </a:solidFill>
                <a:cs typeface="Segoe UI Light" panose="020B0502040204020203" pitchFamily="34" charset="0"/>
              </a:rPr>
              <a:t>Azure</a:t>
            </a:r>
          </a:p>
          <a:p>
            <a:pPr defTabSz="914367">
              <a:spcAft>
                <a:spcPts val="600"/>
              </a:spcAft>
            </a:pPr>
            <a:r>
              <a:rPr lang="en-US" sz="900" i="1" dirty="0">
                <a:solidFill>
                  <a:srgbClr val="000000"/>
                </a:solidFill>
                <a:cs typeface="Segoe UI Light" panose="020B0502040204020203" pitchFamily="34" charset="0"/>
              </a:rPr>
              <a:t>Azure SQL, Stream Analytics…</a:t>
            </a:r>
          </a:p>
        </p:txBody>
      </p:sp>
      <p:sp>
        <p:nvSpPr>
          <p:cNvPr id="122" name="Oval 1083"/>
          <p:cNvSpPr/>
          <p:nvPr/>
        </p:nvSpPr>
        <p:spPr bwMode="auto">
          <a:xfrm>
            <a:off x="644325" y="4030966"/>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3" name="Group 379"/>
          <p:cNvGrpSpPr/>
          <p:nvPr/>
        </p:nvGrpSpPr>
        <p:grpSpPr>
          <a:xfrm>
            <a:off x="710525" y="4151669"/>
            <a:ext cx="233359" cy="162454"/>
            <a:chOff x="3543365" y="7242811"/>
            <a:chExt cx="1238250" cy="862013"/>
          </a:xfrm>
          <a:solidFill>
            <a:schemeClr val="tx1"/>
          </a:solidFill>
        </p:grpSpPr>
        <p:sp>
          <p:nvSpPr>
            <p:cNvPr id="124" name="Freeform 127"/>
            <p:cNvSpPr>
              <a:spLocks/>
            </p:cNvSpPr>
            <p:nvPr/>
          </p:nvSpPr>
          <p:spPr bwMode="auto">
            <a:xfrm>
              <a:off x="3617978" y="7911149"/>
              <a:ext cx="231775" cy="193675"/>
            </a:xfrm>
            <a:custGeom>
              <a:avLst/>
              <a:gdLst>
                <a:gd name="T0" fmla="*/ 0 w 146"/>
                <a:gd name="T1" fmla="*/ 84 h 122"/>
                <a:gd name="T2" fmla="*/ 0 w 146"/>
                <a:gd name="T3" fmla="*/ 122 h 122"/>
                <a:gd name="T4" fmla="*/ 146 w 146"/>
                <a:gd name="T5" fmla="*/ 122 h 122"/>
                <a:gd name="T6" fmla="*/ 146 w 146"/>
                <a:gd name="T7" fmla="*/ 0 h 122"/>
                <a:gd name="T8" fmla="*/ 120 w 146"/>
                <a:gd name="T9" fmla="*/ 0 h 122"/>
                <a:gd name="T10" fmla="*/ 0 w 146"/>
                <a:gd name="T11" fmla="*/ 84 h 122"/>
              </a:gdLst>
              <a:ahLst/>
              <a:cxnLst>
                <a:cxn ang="0">
                  <a:pos x="T0" y="T1"/>
                </a:cxn>
                <a:cxn ang="0">
                  <a:pos x="T2" y="T3"/>
                </a:cxn>
                <a:cxn ang="0">
                  <a:pos x="T4" y="T5"/>
                </a:cxn>
                <a:cxn ang="0">
                  <a:pos x="T6" y="T7"/>
                </a:cxn>
                <a:cxn ang="0">
                  <a:pos x="T8" y="T9"/>
                </a:cxn>
                <a:cxn ang="0">
                  <a:pos x="T10" y="T11"/>
                </a:cxn>
              </a:cxnLst>
              <a:rect l="0" t="0" r="r" b="b"/>
              <a:pathLst>
                <a:path w="146" h="122">
                  <a:moveTo>
                    <a:pt x="0" y="84"/>
                  </a:moveTo>
                  <a:lnTo>
                    <a:pt x="0" y="122"/>
                  </a:lnTo>
                  <a:lnTo>
                    <a:pt x="146" y="122"/>
                  </a:lnTo>
                  <a:lnTo>
                    <a:pt x="146" y="0"/>
                  </a:lnTo>
                  <a:lnTo>
                    <a:pt x="120" y="0"/>
                  </a:lnTo>
                  <a:lnTo>
                    <a:pt x="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 name="Freeform 128"/>
            <p:cNvSpPr>
              <a:spLocks/>
            </p:cNvSpPr>
            <p:nvPr/>
          </p:nvSpPr>
          <p:spPr bwMode="auto">
            <a:xfrm>
              <a:off x="3617978" y="7688899"/>
              <a:ext cx="231775" cy="192088"/>
            </a:xfrm>
            <a:custGeom>
              <a:avLst/>
              <a:gdLst>
                <a:gd name="T0" fmla="*/ 146 w 146"/>
                <a:gd name="T1" fmla="*/ 0 h 121"/>
                <a:gd name="T2" fmla="*/ 0 w 146"/>
                <a:gd name="T3" fmla="*/ 0 h 121"/>
                <a:gd name="T4" fmla="*/ 0 w 146"/>
                <a:gd name="T5" fmla="*/ 121 h 121"/>
                <a:gd name="T6" fmla="*/ 146 w 146"/>
                <a:gd name="T7" fmla="*/ 19 h 121"/>
                <a:gd name="T8" fmla="*/ 146 w 146"/>
                <a:gd name="T9" fmla="*/ 0 h 121"/>
              </a:gdLst>
              <a:ahLst/>
              <a:cxnLst>
                <a:cxn ang="0">
                  <a:pos x="T0" y="T1"/>
                </a:cxn>
                <a:cxn ang="0">
                  <a:pos x="T2" y="T3"/>
                </a:cxn>
                <a:cxn ang="0">
                  <a:pos x="T4" y="T5"/>
                </a:cxn>
                <a:cxn ang="0">
                  <a:pos x="T6" y="T7"/>
                </a:cxn>
                <a:cxn ang="0">
                  <a:pos x="T8" y="T9"/>
                </a:cxn>
              </a:cxnLst>
              <a:rect l="0" t="0" r="r" b="b"/>
              <a:pathLst>
                <a:path w="146" h="121">
                  <a:moveTo>
                    <a:pt x="146" y="0"/>
                  </a:moveTo>
                  <a:lnTo>
                    <a:pt x="0" y="0"/>
                  </a:lnTo>
                  <a:lnTo>
                    <a:pt x="0" y="121"/>
                  </a:lnTo>
                  <a:lnTo>
                    <a:pt x="146" y="19"/>
                  </a:lnTo>
                  <a:lnTo>
                    <a:pt x="1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6" name="Rectangle 129"/>
            <p:cNvSpPr>
              <a:spLocks noChangeArrowheads="1"/>
            </p:cNvSpPr>
            <p:nvPr/>
          </p:nvSpPr>
          <p:spPr bwMode="auto">
            <a:xfrm>
              <a:off x="3617978" y="7466649"/>
              <a:ext cx="231775" cy="193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7" name="Rectangle 130"/>
            <p:cNvSpPr>
              <a:spLocks noChangeArrowheads="1"/>
            </p:cNvSpPr>
            <p:nvPr/>
          </p:nvSpPr>
          <p:spPr bwMode="auto">
            <a:xfrm>
              <a:off x="3617978" y="7242811"/>
              <a:ext cx="231775"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8" name="Freeform 131"/>
            <p:cNvSpPr>
              <a:spLocks/>
            </p:cNvSpPr>
            <p:nvPr/>
          </p:nvSpPr>
          <p:spPr bwMode="auto">
            <a:xfrm>
              <a:off x="3895790" y="7911149"/>
              <a:ext cx="230188" cy="193675"/>
            </a:xfrm>
            <a:custGeom>
              <a:avLst/>
              <a:gdLst>
                <a:gd name="T0" fmla="*/ 0 w 250"/>
                <a:gd name="T1" fmla="*/ 210 h 210"/>
                <a:gd name="T2" fmla="*/ 250 w 250"/>
                <a:gd name="T3" fmla="*/ 210 h 210"/>
                <a:gd name="T4" fmla="*/ 250 w 250"/>
                <a:gd name="T5" fmla="*/ 3 h 210"/>
                <a:gd name="T6" fmla="*/ 249 w 250"/>
                <a:gd name="T7" fmla="*/ 0 h 210"/>
                <a:gd name="T8" fmla="*/ 0 w 250"/>
                <a:gd name="T9" fmla="*/ 0 h 210"/>
                <a:gd name="T10" fmla="*/ 0 w 250"/>
                <a:gd name="T11" fmla="*/ 210 h 210"/>
              </a:gdLst>
              <a:ahLst/>
              <a:cxnLst>
                <a:cxn ang="0">
                  <a:pos x="T0" y="T1"/>
                </a:cxn>
                <a:cxn ang="0">
                  <a:pos x="T2" y="T3"/>
                </a:cxn>
                <a:cxn ang="0">
                  <a:pos x="T4" y="T5"/>
                </a:cxn>
                <a:cxn ang="0">
                  <a:pos x="T6" y="T7"/>
                </a:cxn>
                <a:cxn ang="0">
                  <a:pos x="T8" y="T9"/>
                </a:cxn>
                <a:cxn ang="0">
                  <a:pos x="T10" y="T11"/>
                </a:cxn>
              </a:cxnLst>
              <a:rect l="0" t="0" r="r" b="b"/>
              <a:pathLst>
                <a:path w="250" h="210">
                  <a:moveTo>
                    <a:pt x="0" y="210"/>
                  </a:moveTo>
                  <a:cubicBezTo>
                    <a:pt x="250" y="210"/>
                    <a:pt x="250" y="210"/>
                    <a:pt x="250" y="210"/>
                  </a:cubicBezTo>
                  <a:cubicBezTo>
                    <a:pt x="250" y="3"/>
                    <a:pt x="250" y="3"/>
                    <a:pt x="250" y="3"/>
                  </a:cubicBezTo>
                  <a:cubicBezTo>
                    <a:pt x="250" y="2"/>
                    <a:pt x="249" y="1"/>
                    <a:pt x="249" y="0"/>
                  </a:cubicBezTo>
                  <a:cubicBezTo>
                    <a:pt x="0" y="0"/>
                    <a:pt x="0" y="0"/>
                    <a:pt x="0" y="0"/>
                  </a:cubicBezTo>
                  <a:lnTo>
                    <a:pt x="0"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9" name="Freeform 132"/>
            <p:cNvSpPr>
              <a:spLocks/>
            </p:cNvSpPr>
            <p:nvPr/>
          </p:nvSpPr>
          <p:spPr bwMode="auto">
            <a:xfrm>
              <a:off x="4125978" y="7688899"/>
              <a:ext cx="0" cy="6350"/>
            </a:xfrm>
            <a:custGeom>
              <a:avLst/>
              <a:gdLst>
                <a:gd name="T0" fmla="*/ 1 w 1"/>
                <a:gd name="T1" fmla="*/ 0 h 8"/>
                <a:gd name="T2" fmla="*/ 0 w 1"/>
                <a:gd name="T3" fmla="*/ 0 h 8"/>
                <a:gd name="T4" fmla="*/ 1 w 1"/>
                <a:gd name="T5" fmla="*/ 8 h 8"/>
                <a:gd name="T6" fmla="*/ 1 w 1"/>
                <a:gd name="T7" fmla="*/ 0 h 8"/>
              </a:gdLst>
              <a:ahLst/>
              <a:cxnLst>
                <a:cxn ang="0">
                  <a:pos x="T0" y="T1"/>
                </a:cxn>
                <a:cxn ang="0">
                  <a:pos x="T2" y="T3"/>
                </a:cxn>
                <a:cxn ang="0">
                  <a:pos x="T4" y="T5"/>
                </a:cxn>
                <a:cxn ang="0">
                  <a:pos x="T6" y="T7"/>
                </a:cxn>
              </a:cxnLst>
              <a:rect l="0" t="0" r="r" b="b"/>
              <a:pathLst>
                <a:path w="1" h="8">
                  <a:moveTo>
                    <a:pt x="1" y="0"/>
                  </a:moveTo>
                  <a:cubicBezTo>
                    <a:pt x="0" y="0"/>
                    <a:pt x="0" y="0"/>
                    <a:pt x="0" y="0"/>
                  </a:cubicBezTo>
                  <a:cubicBezTo>
                    <a:pt x="0" y="3"/>
                    <a:pt x="1" y="5"/>
                    <a:pt x="1" y="8"/>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0" name="Freeform 133"/>
            <p:cNvSpPr>
              <a:spLocks/>
            </p:cNvSpPr>
            <p:nvPr/>
          </p:nvSpPr>
          <p:spPr bwMode="auto">
            <a:xfrm>
              <a:off x="3895790" y="7812724"/>
              <a:ext cx="219075" cy="69850"/>
            </a:xfrm>
            <a:custGeom>
              <a:avLst/>
              <a:gdLst>
                <a:gd name="T0" fmla="*/ 186 w 238"/>
                <a:gd name="T1" fmla="*/ 9 h 76"/>
                <a:gd name="T2" fmla="*/ 131 w 238"/>
                <a:gd name="T3" fmla="*/ 22 h 76"/>
                <a:gd name="T4" fmla="*/ 60 w 238"/>
                <a:gd name="T5" fmla="*/ 0 h 76"/>
                <a:gd name="T6" fmla="*/ 0 w 238"/>
                <a:gd name="T7" fmla="*/ 42 h 76"/>
                <a:gd name="T8" fmla="*/ 0 w 238"/>
                <a:gd name="T9" fmla="*/ 76 h 76"/>
                <a:gd name="T10" fmla="*/ 238 w 238"/>
                <a:gd name="T11" fmla="*/ 76 h 76"/>
                <a:gd name="T12" fmla="*/ 236 w 238"/>
                <a:gd name="T13" fmla="*/ 53 h 76"/>
                <a:gd name="T14" fmla="*/ 236 w 238"/>
                <a:gd name="T15" fmla="*/ 49 h 76"/>
                <a:gd name="T16" fmla="*/ 186 w 238"/>
                <a:gd name="T17"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76">
                  <a:moveTo>
                    <a:pt x="186" y="9"/>
                  </a:moveTo>
                  <a:cubicBezTo>
                    <a:pt x="169" y="18"/>
                    <a:pt x="150" y="22"/>
                    <a:pt x="131" y="22"/>
                  </a:cubicBezTo>
                  <a:cubicBezTo>
                    <a:pt x="105" y="22"/>
                    <a:pt x="80" y="14"/>
                    <a:pt x="60" y="0"/>
                  </a:cubicBezTo>
                  <a:cubicBezTo>
                    <a:pt x="0" y="42"/>
                    <a:pt x="0" y="42"/>
                    <a:pt x="0" y="42"/>
                  </a:cubicBezTo>
                  <a:cubicBezTo>
                    <a:pt x="0" y="76"/>
                    <a:pt x="0" y="76"/>
                    <a:pt x="0" y="76"/>
                  </a:cubicBezTo>
                  <a:cubicBezTo>
                    <a:pt x="238" y="76"/>
                    <a:pt x="238" y="76"/>
                    <a:pt x="238" y="76"/>
                  </a:cubicBezTo>
                  <a:cubicBezTo>
                    <a:pt x="237" y="68"/>
                    <a:pt x="236" y="61"/>
                    <a:pt x="236" y="53"/>
                  </a:cubicBezTo>
                  <a:cubicBezTo>
                    <a:pt x="236" y="51"/>
                    <a:pt x="236" y="50"/>
                    <a:pt x="236" y="49"/>
                  </a:cubicBezTo>
                  <a:lnTo>
                    <a:pt x="18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1" name="Freeform 134"/>
            <p:cNvSpPr>
              <a:spLocks/>
            </p:cNvSpPr>
            <p:nvPr/>
          </p:nvSpPr>
          <p:spPr bwMode="auto">
            <a:xfrm>
              <a:off x="3895790" y="7466649"/>
              <a:ext cx="230188" cy="193675"/>
            </a:xfrm>
            <a:custGeom>
              <a:avLst/>
              <a:gdLst>
                <a:gd name="T0" fmla="*/ 131 w 250"/>
                <a:gd name="T1" fmla="*/ 153 h 210"/>
                <a:gd name="T2" fmla="*/ 235 w 250"/>
                <a:gd name="T3" fmla="*/ 210 h 210"/>
                <a:gd name="T4" fmla="*/ 250 w 250"/>
                <a:gd name="T5" fmla="*/ 210 h 210"/>
                <a:gd name="T6" fmla="*/ 250 w 250"/>
                <a:gd name="T7" fmla="*/ 0 h 210"/>
                <a:gd name="T8" fmla="*/ 0 w 250"/>
                <a:gd name="T9" fmla="*/ 0 h 210"/>
                <a:gd name="T10" fmla="*/ 0 w 250"/>
                <a:gd name="T11" fmla="*/ 210 h 210"/>
                <a:gd name="T12" fmla="*/ 27 w 250"/>
                <a:gd name="T13" fmla="*/ 210 h 210"/>
                <a:gd name="T14" fmla="*/ 131 w 250"/>
                <a:gd name="T15" fmla="*/ 153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10">
                  <a:moveTo>
                    <a:pt x="131" y="153"/>
                  </a:moveTo>
                  <a:cubicBezTo>
                    <a:pt x="175" y="153"/>
                    <a:pt x="213" y="176"/>
                    <a:pt x="235" y="210"/>
                  </a:cubicBezTo>
                  <a:cubicBezTo>
                    <a:pt x="250" y="210"/>
                    <a:pt x="250" y="210"/>
                    <a:pt x="250" y="210"/>
                  </a:cubicBezTo>
                  <a:cubicBezTo>
                    <a:pt x="250" y="0"/>
                    <a:pt x="250" y="0"/>
                    <a:pt x="250" y="0"/>
                  </a:cubicBezTo>
                  <a:cubicBezTo>
                    <a:pt x="0" y="0"/>
                    <a:pt x="0" y="0"/>
                    <a:pt x="0" y="0"/>
                  </a:cubicBezTo>
                  <a:cubicBezTo>
                    <a:pt x="0" y="210"/>
                    <a:pt x="0" y="210"/>
                    <a:pt x="0" y="210"/>
                  </a:cubicBezTo>
                  <a:cubicBezTo>
                    <a:pt x="27" y="210"/>
                    <a:pt x="27" y="210"/>
                    <a:pt x="27" y="210"/>
                  </a:cubicBezTo>
                  <a:cubicBezTo>
                    <a:pt x="49" y="175"/>
                    <a:pt x="88" y="153"/>
                    <a:pt x="131"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2" name="Freeform 135"/>
            <p:cNvSpPr>
              <a:spLocks/>
            </p:cNvSpPr>
            <p:nvPr/>
          </p:nvSpPr>
          <p:spPr bwMode="auto">
            <a:xfrm>
              <a:off x="4173603" y="7911149"/>
              <a:ext cx="230188" cy="193675"/>
            </a:xfrm>
            <a:custGeom>
              <a:avLst/>
              <a:gdLst>
                <a:gd name="T0" fmla="*/ 58 w 250"/>
                <a:gd name="T1" fmla="*/ 69 h 210"/>
                <a:gd name="T2" fmla="*/ 0 w 250"/>
                <a:gd name="T3" fmla="*/ 54 h 210"/>
                <a:gd name="T4" fmla="*/ 0 w 250"/>
                <a:gd name="T5" fmla="*/ 210 h 210"/>
                <a:gd name="T6" fmla="*/ 250 w 250"/>
                <a:gd name="T7" fmla="*/ 210 h 210"/>
                <a:gd name="T8" fmla="*/ 250 w 250"/>
                <a:gd name="T9" fmla="*/ 0 h 210"/>
                <a:gd name="T10" fmla="*/ 168 w 250"/>
                <a:gd name="T11" fmla="*/ 0 h 210"/>
                <a:gd name="T12" fmla="*/ 58 w 250"/>
                <a:gd name="T13" fmla="*/ 69 h 210"/>
              </a:gdLst>
              <a:ahLst/>
              <a:cxnLst>
                <a:cxn ang="0">
                  <a:pos x="T0" y="T1"/>
                </a:cxn>
                <a:cxn ang="0">
                  <a:pos x="T2" y="T3"/>
                </a:cxn>
                <a:cxn ang="0">
                  <a:pos x="T4" y="T5"/>
                </a:cxn>
                <a:cxn ang="0">
                  <a:pos x="T6" y="T7"/>
                </a:cxn>
                <a:cxn ang="0">
                  <a:pos x="T8" y="T9"/>
                </a:cxn>
                <a:cxn ang="0">
                  <a:pos x="T10" y="T11"/>
                </a:cxn>
                <a:cxn ang="0">
                  <a:pos x="T12" y="T13"/>
                </a:cxn>
              </a:cxnLst>
              <a:rect l="0" t="0" r="r" b="b"/>
              <a:pathLst>
                <a:path w="250" h="210">
                  <a:moveTo>
                    <a:pt x="58" y="69"/>
                  </a:moveTo>
                  <a:cubicBezTo>
                    <a:pt x="37" y="69"/>
                    <a:pt x="17" y="63"/>
                    <a:pt x="0" y="54"/>
                  </a:cubicBezTo>
                  <a:cubicBezTo>
                    <a:pt x="0" y="210"/>
                    <a:pt x="0" y="210"/>
                    <a:pt x="0" y="210"/>
                  </a:cubicBezTo>
                  <a:cubicBezTo>
                    <a:pt x="250" y="210"/>
                    <a:pt x="250" y="210"/>
                    <a:pt x="250" y="210"/>
                  </a:cubicBezTo>
                  <a:cubicBezTo>
                    <a:pt x="250" y="0"/>
                    <a:pt x="250" y="0"/>
                    <a:pt x="250" y="0"/>
                  </a:cubicBezTo>
                  <a:cubicBezTo>
                    <a:pt x="168" y="0"/>
                    <a:pt x="168" y="0"/>
                    <a:pt x="168" y="0"/>
                  </a:cubicBezTo>
                  <a:cubicBezTo>
                    <a:pt x="148" y="41"/>
                    <a:pt x="106" y="69"/>
                    <a:pt x="58"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3" name="Freeform 136"/>
            <p:cNvSpPr>
              <a:spLocks/>
            </p:cNvSpPr>
            <p:nvPr/>
          </p:nvSpPr>
          <p:spPr bwMode="auto">
            <a:xfrm>
              <a:off x="4173603" y="7688899"/>
              <a:ext cx="168275" cy="63500"/>
            </a:xfrm>
            <a:custGeom>
              <a:avLst/>
              <a:gdLst>
                <a:gd name="T0" fmla="*/ 92 w 183"/>
                <a:gd name="T1" fmla="*/ 70 h 70"/>
                <a:gd name="T2" fmla="*/ 183 w 183"/>
                <a:gd name="T3" fmla="*/ 0 h 70"/>
                <a:gd name="T4" fmla="*/ 0 w 183"/>
                <a:gd name="T5" fmla="*/ 0 h 70"/>
                <a:gd name="T6" fmla="*/ 0 w 183"/>
                <a:gd name="T7" fmla="*/ 49 h 70"/>
                <a:gd name="T8" fmla="*/ 25 w 183"/>
                <a:gd name="T9" fmla="*/ 69 h 70"/>
                <a:gd name="T10" fmla="*/ 92 w 183"/>
                <a:gd name="T11" fmla="*/ 70 h 70"/>
              </a:gdLst>
              <a:ahLst/>
              <a:cxnLst>
                <a:cxn ang="0">
                  <a:pos x="T0" y="T1"/>
                </a:cxn>
                <a:cxn ang="0">
                  <a:pos x="T2" y="T3"/>
                </a:cxn>
                <a:cxn ang="0">
                  <a:pos x="T4" y="T5"/>
                </a:cxn>
                <a:cxn ang="0">
                  <a:pos x="T6" y="T7"/>
                </a:cxn>
                <a:cxn ang="0">
                  <a:pos x="T8" y="T9"/>
                </a:cxn>
                <a:cxn ang="0">
                  <a:pos x="T10" y="T11"/>
                </a:cxn>
              </a:cxnLst>
              <a:rect l="0" t="0" r="r" b="b"/>
              <a:pathLst>
                <a:path w="183" h="70">
                  <a:moveTo>
                    <a:pt x="92" y="70"/>
                  </a:moveTo>
                  <a:cubicBezTo>
                    <a:pt x="183" y="0"/>
                    <a:pt x="183" y="0"/>
                    <a:pt x="183" y="0"/>
                  </a:cubicBezTo>
                  <a:cubicBezTo>
                    <a:pt x="0" y="0"/>
                    <a:pt x="0" y="0"/>
                    <a:pt x="0" y="0"/>
                  </a:cubicBezTo>
                  <a:cubicBezTo>
                    <a:pt x="0" y="49"/>
                    <a:pt x="0" y="49"/>
                    <a:pt x="0" y="49"/>
                  </a:cubicBezTo>
                  <a:cubicBezTo>
                    <a:pt x="25" y="69"/>
                    <a:pt x="25" y="69"/>
                    <a:pt x="25" y="69"/>
                  </a:cubicBezTo>
                  <a:cubicBezTo>
                    <a:pt x="47" y="63"/>
                    <a:pt x="71" y="64"/>
                    <a:pt x="92"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4" name="Freeform 137"/>
            <p:cNvSpPr>
              <a:spLocks/>
            </p:cNvSpPr>
            <p:nvPr/>
          </p:nvSpPr>
          <p:spPr bwMode="auto">
            <a:xfrm>
              <a:off x="4338703" y="7809549"/>
              <a:ext cx="65088" cy="73025"/>
            </a:xfrm>
            <a:custGeom>
              <a:avLst/>
              <a:gdLst>
                <a:gd name="T0" fmla="*/ 71 w 71"/>
                <a:gd name="T1" fmla="*/ 79 h 79"/>
                <a:gd name="T2" fmla="*/ 71 w 71"/>
                <a:gd name="T3" fmla="*/ 0 h 79"/>
                <a:gd name="T4" fmla="*/ 2 w 71"/>
                <a:gd name="T5" fmla="*/ 53 h 79"/>
                <a:gd name="T6" fmla="*/ 2 w 71"/>
                <a:gd name="T7" fmla="*/ 56 h 79"/>
                <a:gd name="T8" fmla="*/ 0 w 71"/>
                <a:gd name="T9" fmla="*/ 79 h 79"/>
                <a:gd name="T10" fmla="*/ 71 w 71"/>
                <a:gd name="T11" fmla="*/ 79 h 79"/>
              </a:gdLst>
              <a:ahLst/>
              <a:cxnLst>
                <a:cxn ang="0">
                  <a:pos x="T0" y="T1"/>
                </a:cxn>
                <a:cxn ang="0">
                  <a:pos x="T2" y="T3"/>
                </a:cxn>
                <a:cxn ang="0">
                  <a:pos x="T4" y="T5"/>
                </a:cxn>
                <a:cxn ang="0">
                  <a:pos x="T6" y="T7"/>
                </a:cxn>
                <a:cxn ang="0">
                  <a:pos x="T8" y="T9"/>
                </a:cxn>
                <a:cxn ang="0">
                  <a:pos x="T10" y="T11"/>
                </a:cxn>
              </a:cxnLst>
              <a:rect l="0" t="0" r="r" b="b"/>
              <a:pathLst>
                <a:path w="71" h="79">
                  <a:moveTo>
                    <a:pt x="71" y="79"/>
                  </a:moveTo>
                  <a:cubicBezTo>
                    <a:pt x="71" y="0"/>
                    <a:pt x="71" y="0"/>
                    <a:pt x="71" y="0"/>
                  </a:cubicBezTo>
                  <a:cubicBezTo>
                    <a:pt x="2" y="53"/>
                    <a:pt x="2" y="53"/>
                    <a:pt x="2" y="53"/>
                  </a:cubicBezTo>
                  <a:cubicBezTo>
                    <a:pt x="2" y="54"/>
                    <a:pt x="2" y="55"/>
                    <a:pt x="2" y="56"/>
                  </a:cubicBezTo>
                  <a:cubicBezTo>
                    <a:pt x="2" y="64"/>
                    <a:pt x="1" y="71"/>
                    <a:pt x="0" y="79"/>
                  </a:cubicBezTo>
                  <a:lnTo>
                    <a:pt x="71"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5" name="Rectangle 138"/>
            <p:cNvSpPr>
              <a:spLocks noChangeArrowheads="1"/>
            </p:cNvSpPr>
            <p:nvPr/>
          </p:nvSpPr>
          <p:spPr bwMode="auto">
            <a:xfrm>
              <a:off x="4449828" y="7911149"/>
              <a:ext cx="231775" cy="193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6" name="Freeform 139"/>
            <p:cNvSpPr>
              <a:spLocks/>
            </p:cNvSpPr>
            <p:nvPr/>
          </p:nvSpPr>
          <p:spPr bwMode="auto">
            <a:xfrm>
              <a:off x="4449828" y="7688899"/>
              <a:ext cx="231775" cy="193675"/>
            </a:xfrm>
            <a:custGeom>
              <a:avLst/>
              <a:gdLst>
                <a:gd name="T0" fmla="*/ 0 w 146"/>
                <a:gd name="T1" fmla="*/ 54 h 122"/>
                <a:gd name="T2" fmla="*/ 0 w 146"/>
                <a:gd name="T3" fmla="*/ 122 h 122"/>
                <a:gd name="T4" fmla="*/ 146 w 146"/>
                <a:gd name="T5" fmla="*/ 122 h 122"/>
                <a:gd name="T6" fmla="*/ 146 w 146"/>
                <a:gd name="T7" fmla="*/ 0 h 122"/>
                <a:gd name="T8" fmla="*/ 72 w 146"/>
                <a:gd name="T9" fmla="*/ 0 h 122"/>
                <a:gd name="T10" fmla="*/ 0 w 146"/>
                <a:gd name="T11" fmla="*/ 54 h 122"/>
              </a:gdLst>
              <a:ahLst/>
              <a:cxnLst>
                <a:cxn ang="0">
                  <a:pos x="T0" y="T1"/>
                </a:cxn>
                <a:cxn ang="0">
                  <a:pos x="T2" y="T3"/>
                </a:cxn>
                <a:cxn ang="0">
                  <a:pos x="T4" y="T5"/>
                </a:cxn>
                <a:cxn ang="0">
                  <a:pos x="T6" y="T7"/>
                </a:cxn>
                <a:cxn ang="0">
                  <a:pos x="T8" y="T9"/>
                </a:cxn>
                <a:cxn ang="0">
                  <a:pos x="T10" y="T11"/>
                </a:cxn>
              </a:cxnLst>
              <a:rect l="0" t="0" r="r" b="b"/>
              <a:pathLst>
                <a:path w="146" h="122">
                  <a:moveTo>
                    <a:pt x="0" y="54"/>
                  </a:moveTo>
                  <a:lnTo>
                    <a:pt x="0" y="122"/>
                  </a:lnTo>
                  <a:lnTo>
                    <a:pt x="146" y="122"/>
                  </a:lnTo>
                  <a:lnTo>
                    <a:pt x="146" y="0"/>
                  </a:lnTo>
                  <a:lnTo>
                    <a:pt x="72" y="0"/>
                  </a:ln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7" name="Freeform 140"/>
            <p:cNvSpPr>
              <a:spLocks/>
            </p:cNvSpPr>
            <p:nvPr/>
          </p:nvSpPr>
          <p:spPr bwMode="auto">
            <a:xfrm>
              <a:off x="4600640" y="7622224"/>
              <a:ext cx="80963" cy="38100"/>
            </a:xfrm>
            <a:custGeom>
              <a:avLst/>
              <a:gdLst>
                <a:gd name="T0" fmla="*/ 0 w 51"/>
                <a:gd name="T1" fmla="*/ 24 h 24"/>
                <a:gd name="T2" fmla="*/ 51 w 51"/>
                <a:gd name="T3" fmla="*/ 24 h 24"/>
                <a:gd name="T4" fmla="*/ 32 w 51"/>
                <a:gd name="T5" fmla="*/ 0 h 24"/>
                <a:gd name="T6" fmla="*/ 0 w 51"/>
                <a:gd name="T7" fmla="*/ 24 h 24"/>
              </a:gdLst>
              <a:ahLst/>
              <a:cxnLst>
                <a:cxn ang="0">
                  <a:pos x="T0" y="T1"/>
                </a:cxn>
                <a:cxn ang="0">
                  <a:pos x="T2" y="T3"/>
                </a:cxn>
                <a:cxn ang="0">
                  <a:pos x="T4" y="T5"/>
                </a:cxn>
                <a:cxn ang="0">
                  <a:pos x="T6" y="T7"/>
                </a:cxn>
              </a:cxnLst>
              <a:rect l="0" t="0" r="r" b="b"/>
              <a:pathLst>
                <a:path w="51" h="24">
                  <a:moveTo>
                    <a:pt x="0" y="24"/>
                  </a:moveTo>
                  <a:lnTo>
                    <a:pt x="51" y="24"/>
                  </a:lnTo>
                  <a:lnTo>
                    <a:pt x="32"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8" name="Freeform 141"/>
            <p:cNvSpPr>
              <a:spLocks/>
            </p:cNvSpPr>
            <p:nvPr/>
          </p:nvSpPr>
          <p:spPr bwMode="auto">
            <a:xfrm>
              <a:off x="4449828" y="7466649"/>
              <a:ext cx="119063" cy="139700"/>
            </a:xfrm>
            <a:custGeom>
              <a:avLst/>
              <a:gdLst>
                <a:gd name="T0" fmla="*/ 52 w 75"/>
                <a:gd name="T1" fmla="*/ 0 h 88"/>
                <a:gd name="T2" fmla="*/ 0 w 75"/>
                <a:gd name="T3" fmla="*/ 0 h 88"/>
                <a:gd name="T4" fmla="*/ 0 w 75"/>
                <a:gd name="T5" fmla="*/ 88 h 88"/>
                <a:gd name="T6" fmla="*/ 75 w 75"/>
                <a:gd name="T7" fmla="*/ 30 h 88"/>
                <a:gd name="T8" fmla="*/ 52 w 75"/>
                <a:gd name="T9" fmla="*/ 0 h 88"/>
              </a:gdLst>
              <a:ahLst/>
              <a:cxnLst>
                <a:cxn ang="0">
                  <a:pos x="T0" y="T1"/>
                </a:cxn>
                <a:cxn ang="0">
                  <a:pos x="T2" y="T3"/>
                </a:cxn>
                <a:cxn ang="0">
                  <a:pos x="T4" y="T5"/>
                </a:cxn>
                <a:cxn ang="0">
                  <a:pos x="T6" y="T7"/>
                </a:cxn>
                <a:cxn ang="0">
                  <a:pos x="T8" y="T9"/>
                </a:cxn>
              </a:cxnLst>
              <a:rect l="0" t="0" r="r" b="b"/>
              <a:pathLst>
                <a:path w="75" h="88">
                  <a:moveTo>
                    <a:pt x="52" y="0"/>
                  </a:moveTo>
                  <a:lnTo>
                    <a:pt x="0" y="0"/>
                  </a:lnTo>
                  <a:lnTo>
                    <a:pt x="0" y="88"/>
                  </a:lnTo>
                  <a:lnTo>
                    <a:pt x="75" y="3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9" name="Freeform 142"/>
            <p:cNvSpPr>
              <a:spLocks noEditPoints="1"/>
            </p:cNvSpPr>
            <p:nvPr/>
          </p:nvSpPr>
          <p:spPr bwMode="auto">
            <a:xfrm>
              <a:off x="3543365" y="7438074"/>
              <a:ext cx="1238250" cy="590550"/>
            </a:xfrm>
            <a:custGeom>
              <a:avLst/>
              <a:gdLst>
                <a:gd name="T0" fmla="*/ 1029 w 1342"/>
                <a:gd name="T1" fmla="*/ 198 h 640"/>
                <a:gd name="T2" fmla="*/ 781 w 1342"/>
                <a:gd name="T3" fmla="*/ 388 h 640"/>
                <a:gd name="T4" fmla="*/ 775 w 1342"/>
                <a:gd name="T5" fmla="*/ 384 h 640"/>
                <a:gd name="T6" fmla="*/ 764 w 1342"/>
                <a:gd name="T7" fmla="*/ 380 h 640"/>
                <a:gd name="T8" fmla="*/ 750 w 1342"/>
                <a:gd name="T9" fmla="*/ 378 h 640"/>
                <a:gd name="T10" fmla="*/ 734 w 1342"/>
                <a:gd name="T11" fmla="*/ 377 h 640"/>
                <a:gd name="T12" fmla="*/ 724 w 1342"/>
                <a:gd name="T13" fmla="*/ 379 h 640"/>
                <a:gd name="T14" fmla="*/ 710 w 1342"/>
                <a:gd name="T15" fmla="*/ 383 h 640"/>
                <a:gd name="T16" fmla="*/ 702 w 1342"/>
                <a:gd name="T17" fmla="*/ 387 h 640"/>
                <a:gd name="T18" fmla="*/ 595 w 1342"/>
                <a:gd name="T19" fmla="*/ 304 h 640"/>
                <a:gd name="T20" fmla="*/ 580 w 1342"/>
                <a:gd name="T21" fmla="*/ 259 h 640"/>
                <a:gd name="T22" fmla="*/ 575 w 1342"/>
                <a:gd name="T23" fmla="*/ 252 h 640"/>
                <a:gd name="T24" fmla="*/ 564 w 1342"/>
                <a:gd name="T25" fmla="*/ 242 h 640"/>
                <a:gd name="T26" fmla="*/ 558 w 1342"/>
                <a:gd name="T27" fmla="*/ 238 h 640"/>
                <a:gd name="T28" fmla="*/ 549 w 1342"/>
                <a:gd name="T29" fmla="*/ 232 h 640"/>
                <a:gd name="T30" fmla="*/ 537 w 1342"/>
                <a:gd name="T31" fmla="*/ 227 h 640"/>
                <a:gd name="T32" fmla="*/ 524 w 1342"/>
                <a:gd name="T33" fmla="*/ 225 h 640"/>
                <a:gd name="T34" fmla="*/ 505 w 1342"/>
                <a:gd name="T35" fmla="*/ 224 h 640"/>
                <a:gd name="T36" fmla="*/ 494 w 1342"/>
                <a:gd name="T37" fmla="*/ 226 h 640"/>
                <a:gd name="T38" fmla="*/ 483 w 1342"/>
                <a:gd name="T39" fmla="*/ 230 h 640"/>
                <a:gd name="T40" fmla="*/ 471 w 1342"/>
                <a:gd name="T41" fmla="*/ 235 h 640"/>
                <a:gd name="T42" fmla="*/ 462 w 1342"/>
                <a:gd name="T43" fmla="*/ 241 h 640"/>
                <a:gd name="T44" fmla="*/ 456 w 1342"/>
                <a:gd name="T45" fmla="*/ 246 h 640"/>
                <a:gd name="T46" fmla="*/ 441 w 1342"/>
                <a:gd name="T47" fmla="*/ 265 h 640"/>
                <a:gd name="T48" fmla="*/ 438 w 1342"/>
                <a:gd name="T49" fmla="*/ 272 h 640"/>
                <a:gd name="T50" fmla="*/ 435 w 1342"/>
                <a:gd name="T51" fmla="*/ 278 h 640"/>
                <a:gd name="T52" fmla="*/ 382 w 1342"/>
                <a:gd name="T53" fmla="*/ 320 h 640"/>
                <a:gd name="T54" fmla="*/ 103 w 1342"/>
                <a:gd name="T55" fmla="*/ 514 h 640"/>
                <a:gd name="T56" fmla="*/ 37 w 1342"/>
                <a:gd name="T57" fmla="*/ 640 h 640"/>
                <a:gd name="T58" fmla="*/ 263 w 1342"/>
                <a:gd name="T59" fmla="*/ 483 h 640"/>
                <a:gd name="T60" fmla="*/ 446 w 1342"/>
                <a:gd name="T61" fmla="*/ 355 h 640"/>
                <a:gd name="T62" fmla="*/ 462 w 1342"/>
                <a:gd name="T63" fmla="*/ 372 h 640"/>
                <a:gd name="T64" fmla="*/ 472 w 1342"/>
                <a:gd name="T65" fmla="*/ 378 h 640"/>
                <a:gd name="T66" fmla="*/ 482 w 1342"/>
                <a:gd name="T67" fmla="*/ 383 h 640"/>
                <a:gd name="T68" fmla="*/ 495 w 1342"/>
                <a:gd name="T69" fmla="*/ 387 h 640"/>
                <a:gd name="T70" fmla="*/ 505 w 1342"/>
                <a:gd name="T71" fmla="*/ 389 h 640"/>
                <a:gd name="T72" fmla="*/ 525 w 1342"/>
                <a:gd name="T73" fmla="*/ 388 h 640"/>
                <a:gd name="T74" fmla="*/ 537 w 1342"/>
                <a:gd name="T75" fmla="*/ 386 h 640"/>
                <a:gd name="T76" fmla="*/ 550 w 1342"/>
                <a:gd name="T77" fmla="*/ 380 h 640"/>
                <a:gd name="T78" fmla="*/ 557 w 1342"/>
                <a:gd name="T79" fmla="*/ 376 h 640"/>
                <a:gd name="T80" fmla="*/ 632 w 1342"/>
                <a:gd name="T81" fmla="*/ 416 h 640"/>
                <a:gd name="T82" fmla="*/ 659 w 1342"/>
                <a:gd name="T83" fmla="*/ 450 h 640"/>
                <a:gd name="T84" fmla="*/ 683 w 1342"/>
                <a:gd name="T85" fmla="*/ 518 h 640"/>
                <a:gd name="T86" fmla="*/ 821 w 1342"/>
                <a:gd name="T87" fmla="*/ 483 h 640"/>
                <a:gd name="T88" fmla="*/ 823 w 1342"/>
                <a:gd name="T89" fmla="*/ 450 h 640"/>
                <a:gd name="T90" fmla="*/ 933 w 1342"/>
                <a:gd name="T91" fmla="*/ 354 h 640"/>
                <a:gd name="T92" fmla="*/ 1080 w 1342"/>
                <a:gd name="T93" fmla="*/ 241 h 640"/>
                <a:gd name="T94" fmla="*/ 1256 w 1342"/>
                <a:gd name="T95" fmla="*/ 206 h 640"/>
                <a:gd name="T96" fmla="*/ 1122 w 1342"/>
                <a:gd name="T97" fmla="*/ 31 h 640"/>
                <a:gd name="T98" fmla="*/ 471 w 1342"/>
                <a:gd name="T99" fmla="*/ 307 h 640"/>
                <a:gd name="T100" fmla="*/ 536 w 1342"/>
                <a:gd name="T101" fmla="*/ 272 h 640"/>
                <a:gd name="T102" fmla="*/ 513 w 1342"/>
                <a:gd name="T103" fmla="*/ 348 h 640"/>
                <a:gd name="T104" fmla="*/ 740 w 1342"/>
                <a:gd name="T105" fmla="*/ 501 h 640"/>
                <a:gd name="T106" fmla="*/ 700 w 1342"/>
                <a:gd name="T107" fmla="*/ 460 h 640"/>
                <a:gd name="T108" fmla="*/ 781 w 1342"/>
                <a:gd name="T109" fmla="*/ 47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2" h="640">
                  <a:moveTo>
                    <a:pt x="1122" y="31"/>
                  </a:moveTo>
                  <a:cubicBezTo>
                    <a:pt x="1168" y="91"/>
                    <a:pt x="1168" y="91"/>
                    <a:pt x="1168" y="91"/>
                  </a:cubicBezTo>
                  <a:cubicBezTo>
                    <a:pt x="1029" y="198"/>
                    <a:pt x="1029" y="198"/>
                    <a:pt x="1029" y="198"/>
                  </a:cubicBezTo>
                  <a:cubicBezTo>
                    <a:pt x="983" y="233"/>
                    <a:pt x="983" y="233"/>
                    <a:pt x="983" y="233"/>
                  </a:cubicBezTo>
                  <a:cubicBezTo>
                    <a:pt x="932" y="272"/>
                    <a:pt x="932" y="272"/>
                    <a:pt x="932" y="272"/>
                  </a:cubicBezTo>
                  <a:cubicBezTo>
                    <a:pt x="781" y="388"/>
                    <a:pt x="781" y="388"/>
                    <a:pt x="781" y="388"/>
                  </a:cubicBezTo>
                  <a:cubicBezTo>
                    <a:pt x="781" y="388"/>
                    <a:pt x="781" y="388"/>
                    <a:pt x="781" y="388"/>
                  </a:cubicBezTo>
                  <a:cubicBezTo>
                    <a:pt x="780" y="387"/>
                    <a:pt x="780" y="386"/>
                    <a:pt x="779" y="386"/>
                  </a:cubicBezTo>
                  <a:cubicBezTo>
                    <a:pt x="777" y="385"/>
                    <a:pt x="776" y="385"/>
                    <a:pt x="775" y="384"/>
                  </a:cubicBezTo>
                  <a:cubicBezTo>
                    <a:pt x="774" y="384"/>
                    <a:pt x="773" y="384"/>
                    <a:pt x="772" y="383"/>
                  </a:cubicBezTo>
                  <a:cubicBezTo>
                    <a:pt x="771" y="382"/>
                    <a:pt x="769" y="382"/>
                    <a:pt x="767" y="381"/>
                  </a:cubicBezTo>
                  <a:cubicBezTo>
                    <a:pt x="766" y="381"/>
                    <a:pt x="765" y="381"/>
                    <a:pt x="764" y="380"/>
                  </a:cubicBezTo>
                  <a:cubicBezTo>
                    <a:pt x="762" y="380"/>
                    <a:pt x="761" y="379"/>
                    <a:pt x="759" y="379"/>
                  </a:cubicBezTo>
                  <a:cubicBezTo>
                    <a:pt x="758" y="379"/>
                    <a:pt x="758" y="379"/>
                    <a:pt x="757" y="379"/>
                  </a:cubicBezTo>
                  <a:cubicBezTo>
                    <a:pt x="755" y="378"/>
                    <a:pt x="753" y="378"/>
                    <a:pt x="750" y="378"/>
                  </a:cubicBezTo>
                  <a:cubicBezTo>
                    <a:pt x="750" y="377"/>
                    <a:pt x="749" y="377"/>
                    <a:pt x="749" y="377"/>
                  </a:cubicBezTo>
                  <a:cubicBezTo>
                    <a:pt x="746" y="377"/>
                    <a:pt x="744" y="377"/>
                    <a:pt x="741" y="377"/>
                  </a:cubicBezTo>
                  <a:cubicBezTo>
                    <a:pt x="739" y="377"/>
                    <a:pt x="736" y="377"/>
                    <a:pt x="734" y="377"/>
                  </a:cubicBezTo>
                  <a:cubicBezTo>
                    <a:pt x="733" y="377"/>
                    <a:pt x="732" y="377"/>
                    <a:pt x="732" y="378"/>
                  </a:cubicBezTo>
                  <a:cubicBezTo>
                    <a:pt x="730" y="378"/>
                    <a:pt x="727" y="378"/>
                    <a:pt x="725" y="379"/>
                  </a:cubicBezTo>
                  <a:cubicBezTo>
                    <a:pt x="724" y="379"/>
                    <a:pt x="724" y="379"/>
                    <a:pt x="724" y="379"/>
                  </a:cubicBezTo>
                  <a:cubicBezTo>
                    <a:pt x="721" y="379"/>
                    <a:pt x="719" y="380"/>
                    <a:pt x="717" y="380"/>
                  </a:cubicBezTo>
                  <a:cubicBezTo>
                    <a:pt x="717" y="381"/>
                    <a:pt x="717" y="381"/>
                    <a:pt x="716" y="381"/>
                  </a:cubicBezTo>
                  <a:cubicBezTo>
                    <a:pt x="714" y="382"/>
                    <a:pt x="712" y="382"/>
                    <a:pt x="710" y="383"/>
                  </a:cubicBezTo>
                  <a:cubicBezTo>
                    <a:pt x="709" y="383"/>
                    <a:pt x="709" y="384"/>
                    <a:pt x="708" y="384"/>
                  </a:cubicBezTo>
                  <a:cubicBezTo>
                    <a:pt x="706" y="385"/>
                    <a:pt x="704" y="386"/>
                    <a:pt x="702" y="387"/>
                  </a:cubicBezTo>
                  <a:cubicBezTo>
                    <a:pt x="702" y="387"/>
                    <a:pt x="702" y="387"/>
                    <a:pt x="702" y="387"/>
                  </a:cubicBezTo>
                  <a:cubicBezTo>
                    <a:pt x="683" y="372"/>
                    <a:pt x="683" y="372"/>
                    <a:pt x="683" y="372"/>
                  </a:cubicBezTo>
                  <a:cubicBezTo>
                    <a:pt x="632" y="333"/>
                    <a:pt x="632" y="333"/>
                    <a:pt x="632" y="333"/>
                  </a:cubicBezTo>
                  <a:cubicBezTo>
                    <a:pt x="595" y="304"/>
                    <a:pt x="595" y="304"/>
                    <a:pt x="595" y="304"/>
                  </a:cubicBezTo>
                  <a:cubicBezTo>
                    <a:pt x="595" y="304"/>
                    <a:pt x="595" y="304"/>
                    <a:pt x="595" y="304"/>
                  </a:cubicBezTo>
                  <a:cubicBezTo>
                    <a:pt x="595" y="292"/>
                    <a:pt x="592" y="282"/>
                    <a:pt x="588" y="272"/>
                  </a:cubicBezTo>
                  <a:cubicBezTo>
                    <a:pt x="586" y="268"/>
                    <a:pt x="583" y="263"/>
                    <a:pt x="580" y="259"/>
                  </a:cubicBezTo>
                  <a:cubicBezTo>
                    <a:pt x="580" y="259"/>
                    <a:pt x="580" y="259"/>
                    <a:pt x="580" y="259"/>
                  </a:cubicBezTo>
                  <a:cubicBezTo>
                    <a:pt x="579" y="257"/>
                    <a:pt x="577" y="255"/>
                    <a:pt x="575" y="253"/>
                  </a:cubicBezTo>
                  <a:cubicBezTo>
                    <a:pt x="575" y="253"/>
                    <a:pt x="575" y="253"/>
                    <a:pt x="575" y="252"/>
                  </a:cubicBezTo>
                  <a:cubicBezTo>
                    <a:pt x="573" y="251"/>
                    <a:pt x="572" y="249"/>
                    <a:pt x="570" y="247"/>
                  </a:cubicBezTo>
                  <a:cubicBezTo>
                    <a:pt x="570" y="247"/>
                    <a:pt x="570" y="247"/>
                    <a:pt x="569" y="246"/>
                  </a:cubicBezTo>
                  <a:cubicBezTo>
                    <a:pt x="568" y="245"/>
                    <a:pt x="566" y="243"/>
                    <a:pt x="564" y="242"/>
                  </a:cubicBezTo>
                  <a:cubicBezTo>
                    <a:pt x="564" y="242"/>
                    <a:pt x="564" y="242"/>
                    <a:pt x="564" y="241"/>
                  </a:cubicBezTo>
                  <a:cubicBezTo>
                    <a:pt x="563" y="241"/>
                    <a:pt x="563" y="241"/>
                    <a:pt x="563" y="241"/>
                  </a:cubicBezTo>
                  <a:cubicBezTo>
                    <a:pt x="561" y="240"/>
                    <a:pt x="560" y="239"/>
                    <a:pt x="558" y="238"/>
                  </a:cubicBezTo>
                  <a:cubicBezTo>
                    <a:pt x="558" y="237"/>
                    <a:pt x="557" y="237"/>
                    <a:pt x="556" y="236"/>
                  </a:cubicBezTo>
                  <a:cubicBezTo>
                    <a:pt x="555" y="235"/>
                    <a:pt x="553" y="234"/>
                    <a:pt x="552" y="234"/>
                  </a:cubicBezTo>
                  <a:cubicBezTo>
                    <a:pt x="551" y="233"/>
                    <a:pt x="550" y="233"/>
                    <a:pt x="549" y="232"/>
                  </a:cubicBezTo>
                  <a:cubicBezTo>
                    <a:pt x="547" y="232"/>
                    <a:pt x="546" y="231"/>
                    <a:pt x="544" y="230"/>
                  </a:cubicBezTo>
                  <a:cubicBezTo>
                    <a:pt x="543" y="230"/>
                    <a:pt x="542" y="229"/>
                    <a:pt x="541" y="229"/>
                  </a:cubicBezTo>
                  <a:cubicBezTo>
                    <a:pt x="540" y="228"/>
                    <a:pt x="538" y="228"/>
                    <a:pt x="537" y="227"/>
                  </a:cubicBezTo>
                  <a:cubicBezTo>
                    <a:pt x="536" y="227"/>
                    <a:pt x="534" y="227"/>
                    <a:pt x="533" y="226"/>
                  </a:cubicBezTo>
                  <a:cubicBezTo>
                    <a:pt x="532" y="226"/>
                    <a:pt x="530" y="226"/>
                    <a:pt x="529" y="225"/>
                  </a:cubicBezTo>
                  <a:cubicBezTo>
                    <a:pt x="527" y="225"/>
                    <a:pt x="526" y="225"/>
                    <a:pt x="524" y="225"/>
                  </a:cubicBezTo>
                  <a:cubicBezTo>
                    <a:pt x="523" y="225"/>
                    <a:pt x="522" y="224"/>
                    <a:pt x="521" y="224"/>
                  </a:cubicBezTo>
                  <a:cubicBezTo>
                    <a:pt x="518" y="224"/>
                    <a:pt x="516" y="224"/>
                    <a:pt x="513" y="224"/>
                  </a:cubicBezTo>
                  <a:cubicBezTo>
                    <a:pt x="510" y="224"/>
                    <a:pt x="508" y="224"/>
                    <a:pt x="505" y="224"/>
                  </a:cubicBezTo>
                  <a:cubicBezTo>
                    <a:pt x="504" y="224"/>
                    <a:pt x="503" y="224"/>
                    <a:pt x="502" y="224"/>
                  </a:cubicBezTo>
                  <a:cubicBezTo>
                    <a:pt x="501" y="225"/>
                    <a:pt x="499" y="225"/>
                    <a:pt x="497" y="225"/>
                  </a:cubicBezTo>
                  <a:cubicBezTo>
                    <a:pt x="496" y="225"/>
                    <a:pt x="495" y="226"/>
                    <a:pt x="494" y="226"/>
                  </a:cubicBezTo>
                  <a:cubicBezTo>
                    <a:pt x="493" y="226"/>
                    <a:pt x="491" y="227"/>
                    <a:pt x="490" y="227"/>
                  </a:cubicBezTo>
                  <a:cubicBezTo>
                    <a:pt x="489" y="227"/>
                    <a:pt x="488" y="228"/>
                    <a:pt x="487" y="228"/>
                  </a:cubicBezTo>
                  <a:cubicBezTo>
                    <a:pt x="486" y="228"/>
                    <a:pt x="484" y="229"/>
                    <a:pt x="483" y="230"/>
                  </a:cubicBezTo>
                  <a:cubicBezTo>
                    <a:pt x="482" y="230"/>
                    <a:pt x="481" y="230"/>
                    <a:pt x="480" y="231"/>
                  </a:cubicBezTo>
                  <a:cubicBezTo>
                    <a:pt x="478" y="231"/>
                    <a:pt x="476" y="232"/>
                    <a:pt x="474" y="234"/>
                  </a:cubicBezTo>
                  <a:cubicBezTo>
                    <a:pt x="473" y="234"/>
                    <a:pt x="472" y="235"/>
                    <a:pt x="471" y="235"/>
                  </a:cubicBezTo>
                  <a:cubicBezTo>
                    <a:pt x="470" y="236"/>
                    <a:pt x="469" y="237"/>
                    <a:pt x="467" y="237"/>
                  </a:cubicBezTo>
                  <a:cubicBezTo>
                    <a:pt x="466" y="238"/>
                    <a:pt x="465" y="239"/>
                    <a:pt x="464" y="240"/>
                  </a:cubicBezTo>
                  <a:cubicBezTo>
                    <a:pt x="463" y="240"/>
                    <a:pt x="463" y="241"/>
                    <a:pt x="462" y="241"/>
                  </a:cubicBezTo>
                  <a:cubicBezTo>
                    <a:pt x="462" y="242"/>
                    <a:pt x="462" y="242"/>
                    <a:pt x="462" y="242"/>
                  </a:cubicBezTo>
                  <a:cubicBezTo>
                    <a:pt x="461" y="242"/>
                    <a:pt x="460" y="243"/>
                    <a:pt x="458" y="244"/>
                  </a:cubicBezTo>
                  <a:cubicBezTo>
                    <a:pt x="458" y="245"/>
                    <a:pt x="457" y="245"/>
                    <a:pt x="456" y="246"/>
                  </a:cubicBezTo>
                  <a:cubicBezTo>
                    <a:pt x="455" y="247"/>
                    <a:pt x="454" y="248"/>
                    <a:pt x="453" y="249"/>
                  </a:cubicBezTo>
                  <a:cubicBezTo>
                    <a:pt x="453" y="250"/>
                    <a:pt x="452" y="250"/>
                    <a:pt x="452" y="251"/>
                  </a:cubicBezTo>
                  <a:cubicBezTo>
                    <a:pt x="448" y="255"/>
                    <a:pt x="444" y="260"/>
                    <a:pt x="441" y="265"/>
                  </a:cubicBezTo>
                  <a:cubicBezTo>
                    <a:pt x="441" y="265"/>
                    <a:pt x="441" y="265"/>
                    <a:pt x="441" y="266"/>
                  </a:cubicBezTo>
                  <a:cubicBezTo>
                    <a:pt x="440" y="267"/>
                    <a:pt x="439" y="269"/>
                    <a:pt x="438" y="270"/>
                  </a:cubicBezTo>
                  <a:cubicBezTo>
                    <a:pt x="438" y="271"/>
                    <a:pt x="438" y="271"/>
                    <a:pt x="438" y="272"/>
                  </a:cubicBezTo>
                  <a:cubicBezTo>
                    <a:pt x="438" y="272"/>
                    <a:pt x="437" y="272"/>
                    <a:pt x="437" y="272"/>
                  </a:cubicBezTo>
                  <a:cubicBezTo>
                    <a:pt x="437" y="274"/>
                    <a:pt x="436" y="275"/>
                    <a:pt x="436" y="277"/>
                  </a:cubicBezTo>
                  <a:cubicBezTo>
                    <a:pt x="435" y="277"/>
                    <a:pt x="435" y="278"/>
                    <a:pt x="435" y="278"/>
                  </a:cubicBezTo>
                  <a:cubicBezTo>
                    <a:pt x="434" y="280"/>
                    <a:pt x="434" y="282"/>
                    <a:pt x="433" y="284"/>
                  </a:cubicBezTo>
                  <a:cubicBezTo>
                    <a:pt x="433" y="284"/>
                    <a:pt x="433" y="284"/>
                    <a:pt x="433" y="284"/>
                  </a:cubicBezTo>
                  <a:cubicBezTo>
                    <a:pt x="382" y="320"/>
                    <a:pt x="382" y="320"/>
                    <a:pt x="382" y="320"/>
                  </a:cubicBezTo>
                  <a:cubicBezTo>
                    <a:pt x="332" y="355"/>
                    <a:pt x="332" y="355"/>
                    <a:pt x="332" y="355"/>
                  </a:cubicBezTo>
                  <a:cubicBezTo>
                    <a:pt x="147" y="483"/>
                    <a:pt x="147" y="483"/>
                    <a:pt x="147" y="483"/>
                  </a:cubicBezTo>
                  <a:cubicBezTo>
                    <a:pt x="103" y="514"/>
                    <a:pt x="103" y="514"/>
                    <a:pt x="103" y="514"/>
                  </a:cubicBezTo>
                  <a:cubicBezTo>
                    <a:pt x="81" y="529"/>
                    <a:pt x="81" y="529"/>
                    <a:pt x="81" y="529"/>
                  </a:cubicBezTo>
                  <a:cubicBezTo>
                    <a:pt x="0" y="586"/>
                    <a:pt x="0" y="586"/>
                    <a:pt x="0" y="586"/>
                  </a:cubicBezTo>
                  <a:cubicBezTo>
                    <a:pt x="37" y="640"/>
                    <a:pt x="37" y="640"/>
                    <a:pt x="37" y="640"/>
                  </a:cubicBezTo>
                  <a:cubicBezTo>
                    <a:pt x="81" y="609"/>
                    <a:pt x="81" y="609"/>
                    <a:pt x="81" y="609"/>
                  </a:cubicBezTo>
                  <a:cubicBezTo>
                    <a:pt x="218" y="514"/>
                    <a:pt x="218" y="514"/>
                    <a:pt x="218" y="514"/>
                  </a:cubicBezTo>
                  <a:cubicBezTo>
                    <a:pt x="263" y="483"/>
                    <a:pt x="263" y="483"/>
                    <a:pt x="263" y="483"/>
                  </a:cubicBezTo>
                  <a:cubicBezTo>
                    <a:pt x="332" y="435"/>
                    <a:pt x="332" y="435"/>
                    <a:pt x="332" y="435"/>
                  </a:cubicBezTo>
                  <a:cubicBezTo>
                    <a:pt x="382" y="400"/>
                    <a:pt x="382" y="400"/>
                    <a:pt x="382" y="400"/>
                  </a:cubicBezTo>
                  <a:cubicBezTo>
                    <a:pt x="446" y="355"/>
                    <a:pt x="446" y="355"/>
                    <a:pt x="446" y="355"/>
                  </a:cubicBezTo>
                  <a:cubicBezTo>
                    <a:pt x="448" y="358"/>
                    <a:pt x="450" y="360"/>
                    <a:pt x="452" y="362"/>
                  </a:cubicBezTo>
                  <a:cubicBezTo>
                    <a:pt x="452" y="362"/>
                    <a:pt x="452" y="363"/>
                    <a:pt x="452" y="363"/>
                  </a:cubicBezTo>
                  <a:cubicBezTo>
                    <a:pt x="455" y="366"/>
                    <a:pt x="458" y="369"/>
                    <a:pt x="462" y="372"/>
                  </a:cubicBezTo>
                  <a:cubicBezTo>
                    <a:pt x="463" y="372"/>
                    <a:pt x="463" y="373"/>
                    <a:pt x="464" y="373"/>
                  </a:cubicBezTo>
                  <a:cubicBezTo>
                    <a:pt x="465" y="374"/>
                    <a:pt x="467" y="376"/>
                    <a:pt x="469" y="377"/>
                  </a:cubicBezTo>
                  <a:cubicBezTo>
                    <a:pt x="470" y="377"/>
                    <a:pt x="471" y="378"/>
                    <a:pt x="472" y="378"/>
                  </a:cubicBezTo>
                  <a:cubicBezTo>
                    <a:pt x="472" y="379"/>
                    <a:pt x="473" y="379"/>
                    <a:pt x="474" y="380"/>
                  </a:cubicBezTo>
                  <a:cubicBezTo>
                    <a:pt x="476" y="381"/>
                    <a:pt x="478" y="382"/>
                    <a:pt x="480" y="382"/>
                  </a:cubicBezTo>
                  <a:cubicBezTo>
                    <a:pt x="480" y="383"/>
                    <a:pt x="481" y="383"/>
                    <a:pt x="482" y="383"/>
                  </a:cubicBezTo>
                  <a:cubicBezTo>
                    <a:pt x="484" y="384"/>
                    <a:pt x="486" y="385"/>
                    <a:pt x="487" y="385"/>
                  </a:cubicBezTo>
                  <a:cubicBezTo>
                    <a:pt x="488" y="386"/>
                    <a:pt x="488" y="386"/>
                    <a:pt x="489" y="386"/>
                  </a:cubicBezTo>
                  <a:cubicBezTo>
                    <a:pt x="491" y="386"/>
                    <a:pt x="493" y="387"/>
                    <a:pt x="495" y="387"/>
                  </a:cubicBezTo>
                  <a:cubicBezTo>
                    <a:pt x="496" y="388"/>
                    <a:pt x="496" y="388"/>
                    <a:pt x="497" y="388"/>
                  </a:cubicBezTo>
                  <a:cubicBezTo>
                    <a:pt x="499" y="388"/>
                    <a:pt x="501" y="389"/>
                    <a:pt x="504" y="389"/>
                  </a:cubicBezTo>
                  <a:cubicBezTo>
                    <a:pt x="504" y="389"/>
                    <a:pt x="505" y="389"/>
                    <a:pt x="505" y="389"/>
                  </a:cubicBezTo>
                  <a:cubicBezTo>
                    <a:pt x="508" y="389"/>
                    <a:pt x="510" y="389"/>
                    <a:pt x="513" y="389"/>
                  </a:cubicBezTo>
                  <a:cubicBezTo>
                    <a:pt x="516" y="389"/>
                    <a:pt x="518" y="389"/>
                    <a:pt x="521" y="389"/>
                  </a:cubicBezTo>
                  <a:cubicBezTo>
                    <a:pt x="522" y="389"/>
                    <a:pt x="524" y="389"/>
                    <a:pt x="525" y="388"/>
                  </a:cubicBezTo>
                  <a:cubicBezTo>
                    <a:pt x="526" y="388"/>
                    <a:pt x="528" y="388"/>
                    <a:pt x="529" y="388"/>
                  </a:cubicBezTo>
                  <a:cubicBezTo>
                    <a:pt x="531" y="387"/>
                    <a:pt x="532" y="387"/>
                    <a:pt x="534" y="386"/>
                  </a:cubicBezTo>
                  <a:cubicBezTo>
                    <a:pt x="535" y="386"/>
                    <a:pt x="536" y="386"/>
                    <a:pt x="537" y="386"/>
                  </a:cubicBezTo>
                  <a:cubicBezTo>
                    <a:pt x="539" y="385"/>
                    <a:pt x="541" y="384"/>
                    <a:pt x="543" y="384"/>
                  </a:cubicBezTo>
                  <a:cubicBezTo>
                    <a:pt x="543" y="384"/>
                    <a:pt x="543" y="383"/>
                    <a:pt x="544" y="383"/>
                  </a:cubicBezTo>
                  <a:cubicBezTo>
                    <a:pt x="546" y="382"/>
                    <a:pt x="548" y="381"/>
                    <a:pt x="550" y="380"/>
                  </a:cubicBezTo>
                  <a:cubicBezTo>
                    <a:pt x="550" y="380"/>
                    <a:pt x="551" y="380"/>
                    <a:pt x="551" y="380"/>
                  </a:cubicBezTo>
                  <a:cubicBezTo>
                    <a:pt x="553" y="379"/>
                    <a:pt x="555" y="378"/>
                    <a:pt x="557" y="376"/>
                  </a:cubicBezTo>
                  <a:cubicBezTo>
                    <a:pt x="557" y="376"/>
                    <a:pt x="557" y="376"/>
                    <a:pt x="557" y="376"/>
                  </a:cubicBezTo>
                  <a:cubicBezTo>
                    <a:pt x="562" y="373"/>
                    <a:pt x="566" y="370"/>
                    <a:pt x="569" y="367"/>
                  </a:cubicBezTo>
                  <a:cubicBezTo>
                    <a:pt x="569" y="367"/>
                    <a:pt x="569" y="367"/>
                    <a:pt x="569" y="367"/>
                  </a:cubicBezTo>
                  <a:cubicBezTo>
                    <a:pt x="632" y="416"/>
                    <a:pt x="632" y="416"/>
                    <a:pt x="632" y="416"/>
                  </a:cubicBezTo>
                  <a:cubicBezTo>
                    <a:pt x="661" y="439"/>
                    <a:pt x="661" y="439"/>
                    <a:pt x="661" y="439"/>
                  </a:cubicBezTo>
                  <a:cubicBezTo>
                    <a:pt x="660" y="441"/>
                    <a:pt x="660" y="444"/>
                    <a:pt x="659" y="447"/>
                  </a:cubicBezTo>
                  <a:cubicBezTo>
                    <a:pt x="659" y="448"/>
                    <a:pt x="659" y="449"/>
                    <a:pt x="659" y="450"/>
                  </a:cubicBezTo>
                  <a:cubicBezTo>
                    <a:pt x="659" y="451"/>
                    <a:pt x="659" y="452"/>
                    <a:pt x="659" y="453"/>
                  </a:cubicBezTo>
                  <a:cubicBezTo>
                    <a:pt x="658" y="455"/>
                    <a:pt x="658" y="457"/>
                    <a:pt x="658" y="460"/>
                  </a:cubicBezTo>
                  <a:cubicBezTo>
                    <a:pt x="658" y="483"/>
                    <a:pt x="668" y="503"/>
                    <a:pt x="683" y="518"/>
                  </a:cubicBezTo>
                  <a:cubicBezTo>
                    <a:pt x="698" y="533"/>
                    <a:pt x="718" y="543"/>
                    <a:pt x="741" y="543"/>
                  </a:cubicBezTo>
                  <a:cubicBezTo>
                    <a:pt x="766" y="543"/>
                    <a:pt x="788" y="531"/>
                    <a:pt x="804" y="514"/>
                  </a:cubicBezTo>
                  <a:cubicBezTo>
                    <a:pt x="811" y="505"/>
                    <a:pt x="817" y="494"/>
                    <a:pt x="821" y="483"/>
                  </a:cubicBezTo>
                  <a:cubicBezTo>
                    <a:pt x="823" y="476"/>
                    <a:pt x="824" y="468"/>
                    <a:pt x="824" y="460"/>
                  </a:cubicBezTo>
                  <a:cubicBezTo>
                    <a:pt x="824" y="457"/>
                    <a:pt x="824" y="455"/>
                    <a:pt x="824" y="453"/>
                  </a:cubicBezTo>
                  <a:cubicBezTo>
                    <a:pt x="824" y="452"/>
                    <a:pt x="823" y="451"/>
                    <a:pt x="823" y="450"/>
                  </a:cubicBezTo>
                  <a:cubicBezTo>
                    <a:pt x="823" y="449"/>
                    <a:pt x="823" y="448"/>
                    <a:pt x="823" y="447"/>
                  </a:cubicBezTo>
                  <a:cubicBezTo>
                    <a:pt x="823" y="445"/>
                    <a:pt x="822" y="442"/>
                    <a:pt x="821" y="440"/>
                  </a:cubicBezTo>
                  <a:cubicBezTo>
                    <a:pt x="933" y="354"/>
                    <a:pt x="933" y="354"/>
                    <a:pt x="933" y="354"/>
                  </a:cubicBezTo>
                  <a:cubicBezTo>
                    <a:pt x="983" y="316"/>
                    <a:pt x="983" y="316"/>
                    <a:pt x="983" y="316"/>
                  </a:cubicBezTo>
                  <a:cubicBezTo>
                    <a:pt x="1040" y="272"/>
                    <a:pt x="1040" y="272"/>
                    <a:pt x="1040" y="272"/>
                  </a:cubicBezTo>
                  <a:cubicBezTo>
                    <a:pt x="1080" y="241"/>
                    <a:pt x="1080" y="241"/>
                    <a:pt x="1080" y="241"/>
                  </a:cubicBezTo>
                  <a:cubicBezTo>
                    <a:pt x="1208" y="143"/>
                    <a:pt x="1208" y="143"/>
                    <a:pt x="1208" y="143"/>
                  </a:cubicBezTo>
                  <a:cubicBezTo>
                    <a:pt x="1234" y="177"/>
                    <a:pt x="1234" y="177"/>
                    <a:pt x="1234" y="177"/>
                  </a:cubicBezTo>
                  <a:cubicBezTo>
                    <a:pt x="1256" y="206"/>
                    <a:pt x="1256" y="206"/>
                    <a:pt x="1256" y="206"/>
                  </a:cubicBezTo>
                  <a:cubicBezTo>
                    <a:pt x="1342" y="0"/>
                    <a:pt x="1342" y="0"/>
                    <a:pt x="1342" y="0"/>
                  </a:cubicBezTo>
                  <a:cubicBezTo>
                    <a:pt x="1121" y="29"/>
                    <a:pt x="1121" y="29"/>
                    <a:pt x="1121" y="29"/>
                  </a:cubicBezTo>
                  <a:lnTo>
                    <a:pt x="1122" y="31"/>
                  </a:lnTo>
                  <a:close/>
                  <a:moveTo>
                    <a:pt x="513" y="348"/>
                  </a:moveTo>
                  <a:cubicBezTo>
                    <a:pt x="499" y="348"/>
                    <a:pt x="487" y="341"/>
                    <a:pt x="480" y="331"/>
                  </a:cubicBezTo>
                  <a:cubicBezTo>
                    <a:pt x="475" y="325"/>
                    <a:pt x="471" y="316"/>
                    <a:pt x="471" y="307"/>
                  </a:cubicBezTo>
                  <a:cubicBezTo>
                    <a:pt x="471" y="292"/>
                    <a:pt x="479" y="280"/>
                    <a:pt x="490" y="272"/>
                  </a:cubicBezTo>
                  <a:cubicBezTo>
                    <a:pt x="496" y="268"/>
                    <a:pt x="504" y="265"/>
                    <a:pt x="513" y="265"/>
                  </a:cubicBezTo>
                  <a:cubicBezTo>
                    <a:pt x="521" y="265"/>
                    <a:pt x="529" y="268"/>
                    <a:pt x="536" y="272"/>
                  </a:cubicBezTo>
                  <a:cubicBezTo>
                    <a:pt x="547" y="280"/>
                    <a:pt x="554" y="292"/>
                    <a:pt x="554" y="307"/>
                  </a:cubicBezTo>
                  <a:cubicBezTo>
                    <a:pt x="554" y="321"/>
                    <a:pt x="547" y="333"/>
                    <a:pt x="536" y="340"/>
                  </a:cubicBezTo>
                  <a:cubicBezTo>
                    <a:pt x="529" y="345"/>
                    <a:pt x="521" y="348"/>
                    <a:pt x="513" y="348"/>
                  </a:cubicBezTo>
                  <a:close/>
                  <a:moveTo>
                    <a:pt x="741" y="501"/>
                  </a:moveTo>
                  <a:cubicBezTo>
                    <a:pt x="741" y="501"/>
                    <a:pt x="741" y="501"/>
                    <a:pt x="741" y="501"/>
                  </a:cubicBezTo>
                  <a:cubicBezTo>
                    <a:pt x="741" y="501"/>
                    <a:pt x="741" y="501"/>
                    <a:pt x="740" y="501"/>
                  </a:cubicBezTo>
                  <a:cubicBezTo>
                    <a:pt x="726" y="501"/>
                    <a:pt x="714" y="494"/>
                    <a:pt x="707" y="483"/>
                  </a:cubicBezTo>
                  <a:cubicBezTo>
                    <a:pt x="704" y="479"/>
                    <a:pt x="702" y="475"/>
                    <a:pt x="701" y="470"/>
                  </a:cubicBezTo>
                  <a:cubicBezTo>
                    <a:pt x="700" y="467"/>
                    <a:pt x="700" y="463"/>
                    <a:pt x="700" y="460"/>
                  </a:cubicBezTo>
                  <a:cubicBezTo>
                    <a:pt x="700" y="437"/>
                    <a:pt x="718" y="419"/>
                    <a:pt x="741" y="419"/>
                  </a:cubicBezTo>
                  <a:cubicBezTo>
                    <a:pt x="764" y="419"/>
                    <a:pt x="782" y="437"/>
                    <a:pt x="782" y="460"/>
                  </a:cubicBezTo>
                  <a:cubicBezTo>
                    <a:pt x="782" y="464"/>
                    <a:pt x="782" y="467"/>
                    <a:pt x="781" y="471"/>
                  </a:cubicBezTo>
                  <a:cubicBezTo>
                    <a:pt x="779" y="475"/>
                    <a:pt x="778" y="479"/>
                    <a:pt x="775" y="483"/>
                  </a:cubicBezTo>
                  <a:cubicBezTo>
                    <a:pt x="768" y="494"/>
                    <a:pt x="755" y="501"/>
                    <a:pt x="741" y="5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41" name="Rectangle 160"/>
          <p:cNvSpPr/>
          <p:nvPr/>
        </p:nvSpPr>
        <p:spPr bwMode="auto">
          <a:xfrm>
            <a:off x="999799" y="4530351"/>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Файлы </a:t>
            </a:r>
            <a:r>
              <a:rPr lang="en-IN" sz="1200" dirty="0">
                <a:solidFill>
                  <a:srgbClr val="000000"/>
                </a:solidFill>
                <a:cs typeface="Segoe UI Light" panose="020B0502040204020203" pitchFamily="34" charset="0"/>
              </a:rPr>
              <a:t>Excel</a:t>
            </a:r>
          </a:p>
          <a:p>
            <a:pPr defTabSz="914367"/>
            <a:r>
              <a:rPr lang="ru-RU" sz="900" i="1" dirty="0">
                <a:solidFill>
                  <a:srgbClr val="000000"/>
                </a:solidFill>
                <a:cs typeface="Segoe UI Light" panose="020B0502040204020203" pitchFamily="34" charset="0"/>
              </a:rPr>
              <a:t>Книги</a:t>
            </a:r>
            <a:r>
              <a:rPr lang="en-IN" sz="900" i="1" dirty="0">
                <a:solidFill>
                  <a:srgbClr val="000000"/>
                </a:solidFill>
                <a:cs typeface="Segoe UI Light" panose="020B0502040204020203" pitchFamily="34" charset="0"/>
              </a:rPr>
              <a:t>/ </a:t>
            </a:r>
            <a:r>
              <a:rPr lang="ru-RU" sz="900" i="1" dirty="0">
                <a:solidFill>
                  <a:srgbClr val="000000"/>
                </a:solidFill>
                <a:cs typeface="Segoe UI Light" panose="020B0502040204020203" pitchFamily="34" charset="0"/>
              </a:rPr>
              <a:t>модели данных</a:t>
            </a:r>
            <a:endParaRPr lang="en-IN" sz="900" i="1" dirty="0">
              <a:solidFill>
                <a:srgbClr val="000000"/>
              </a:solidFill>
              <a:cs typeface="Segoe UI Light" panose="020B0502040204020203" pitchFamily="34" charset="0"/>
            </a:endParaRPr>
          </a:p>
        </p:txBody>
      </p:sp>
      <p:sp>
        <p:nvSpPr>
          <p:cNvPr id="143" name="Oval 162"/>
          <p:cNvSpPr/>
          <p:nvPr/>
        </p:nvSpPr>
        <p:spPr bwMode="auto">
          <a:xfrm>
            <a:off x="644325" y="4530351"/>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45" name="Straight Connector 144"/>
          <p:cNvCxnSpPr/>
          <p:nvPr/>
        </p:nvCxnSpPr>
        <p:spPr>
          <a:xfrm>
            <a:off x="975189" y="4961879"/>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9" name="Oval 162"/>
          <p:cNvSpPr/>
          <p:nvPr/>
        </p:nvSpPr>
        <p:spPr bwMode="auto">
          <a:xfrm>
            <a:off x="644325" y="5038902"/>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60"/>
          <p:cNvSpPr/>
          <p:nvPr/>
        </p:nvSpPr>
        <p:spPr bwMode="auto">
          <a:xfrm>
            <a:off x="999799" y="5038902"/>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Файлы </a:t>
            </a:r>
            <a:r>
              <a:rPr lang="en-IN" sz="1200" dirty="0">
                <a:solidFill>
                  <a:srgbClr val="000000"/>
                </a:solidFill>
                <a:cs typeface="Segoe UI Light" panose="020B0502040204020203" pitchFamily="34" charset="0"/>
              </a:rPr>
              <a:t>Power BI Desktop</a:t>
            </a:r>
          </a:p>
          <a:p>
            <a:pPr defTabSz="914367"/>
            <a:r>
              <a:rPr lang="ru-RU" sz="900" i="1" dirty="0">
                <a:solidFill>
                  <a:srgbClr val="000000"/>
                </a:solidFill>
                <a:cs typeface="Segoe UI Light" panose="020B0502040204020203" pitchFamily="34" charset="0"/>
              </a:rPr>
              <a:t>Данные из файлов, баз данных, </a:t>
            </a:r>
            <a:r>
              <a:rPr lang="en-US" sz="900" i="1" dirty="0">
                <a:solidFill>
                  <a:srgbClr val="000000"/>
                </a:solidFill>
                <a:cs typeface="Segoe UI Light" panose="020B0502040204020203" pitchFamily="34" charset="0"/>
              </a:rPr>
              <a:t>Azure</a:t>
            </a:r>
            <a:r>
              <a:rPr lang="ru-RU" sz="900" i="1" dirty="0">
                <a:solidFill>
                  <a:srgbClr val="000000"/>
                </a:solidFill>
                <a:cs typeface="Segoe UI Light" panose="020B0502040204020203" pitchFamily="34" charset="0"/>
              </a:rPr>
              <a:t>, </a:t>
            </a:r>
            <a:r>
              <a:rPr lang="en-US" sz="900" i="1" dirty="0">
                <a:solidFill>
                  <a:srgbClr val="000000"/>
                </a:solidFill>
                <a:cs typeface="Segoe UI Light" panose="020B0502040204020203" pitchFamily="34" charset="0"/>
              </a:rPr>
              <a:t>Facebook </a:t>
            </a:r>
            <a:r>
              <a:rPr lang="ru-RU" sz="900" i="1" dirty="0">
                <a:solidFill>
                  <a:srgbClr val="000000"/>
                </a:solidFill>
                <a:cs typeface="Segoe UI Light" panose="020B0502040204020203" pitchFamily="34" charset="0"/>
              </a:rPr>
              <a:t>и т.д.</a:t>
            </a:r>
            <a:endParaRPr lang="en-IN" sz="900" i="1" dirty="0">
              <a:solidFill>
                <a:srgbClr val="000000"/>
              </a:solidFill>
              <a:cs typeface="Segoe UI Light" panose="020B0502040204020203" pitchFamily="34" charset="0"/>
            </a:endParaRPr>
          </a:p>
        </p:txBody>
      </p:sp>
      <p:sp>
        <p:nvSpPr>
          <p:cNvPr id="205" name="Isosceles Triangle 153"/>
          <p:cNvSpPr/>
          <p:nvPr/>
        </p:nvSpPr>
        <p:spPr bwMode="auto">
          <a:xfrm rot="5400000">
            <a:off x="1882570" y="3755652"/>
            <a:ext cx="2964025" cy="333997"/>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endParaRPr lang="en-US" sz="900" i="1" dirty="0">
              <a:solidFill>
                <a:srgbClr val="FFFFFF"/>
              </a:solidFill>
              <a:cs typeface="Segoe UI Light" panose="020B0502040204020203" pitchFamily="34" charset="0"/>
            </a:endParaRPr>
          </a:p>
        </p:txBody>
      </p:sp>
      <p:pic>
        <p:nvPicPr>
          <p:cNvPr id="206" name="Picture 205"/>
          <p:cNvPicPr>
            <a:picLocks noChangeAspect="1"/>
          </p:cNvPicPr>
          <p:nvPr/>
        </p:nvPicPr>
        <p:blipFill>
          <a:blip r:embed="rId3" cstate="print">
            <a:biLevel thresh="7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710525" y="4599601"/>
            <a:ext cx="240145" cy="240145"/>
          </a:xfrm>
          <a:prstGeom prst="rect">
            <a:avLst/>
          </a:prstGeom>
          <a:solidFill>
            <a:srgbClr val="EDC30D"/>
          </a:solidFill>
        </p:spPr>
      </p:pic>
      <p:pic>
        <p:nvPicPr>
          <p:cNvPr id="208" name="Picture 207"/>
          <p:cNvPicPr>
            <a:picLocks noChangeAspect="1"/>
          </p:cNvPicPr>
          <p:nvPr/>
        </p:nvPicPr>
        <p:blipFill rotWithShape="1">
          <a:blip r:embed="rId5"/>
          <a:srcRect l="6503" t="21287" r="74698" b="20220"/>
          <a:stretch/>
        </p:blipFill>
        <p:spPr>
          <a:xfrm>
            <a:off x="724230" y="5104552"/>
            <a:ext cx="228600" cy="231962"/>
          </a:xfrm>
          <a:prstGeom prst="rect">
            <a:avLst/>
          </a:prstGeom>
        </p:spPr>
      </p:pic>
      <p:grpSp>
        <p:nvGrpSpPr>
          <p:cNvPr id="21" name="Group 20"/>
          <p:cNvGrpSpPr/>
          <p:nvPr/>
        </p:nvGrpSpPr>
        <p:grpSpPr>
          <a:xfrm>
            <a:off x="4306193" y="5441922"/>
            <a:ext cx="1405179" cy="274320"/>
            <a:chOff x="4306193" y="5441922"/>
            <a:chExt cx="1405179" cy="274320"/>
          </a:xfrm>
        </p:grpSpPr>
        <p:sp>
          <p:nvSpPr>
            <p:cNvPr id="173" name="TextBox 293"/>
            <p:cNvSpPr txBox="1"/>
            <p:nvPr/>
          </p:nvSpPr>
          <p:spPr>
            <a:xfrm>
              <a:off x="4675832" y="5472564"/>
              <a:ext cx="1035540"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Обновление</a:t>
              </a:r>
              <a:endParaRPr lang="en-US" sz="1400" dirty="0">
                <a:solidFill>
                  <a:srgbClr val="000000"/>
                </a:solidFill>
                <a:ea typeface="Segoe UI" pitchFamily="34" charset="0"/>
                <a:cs typeface="Segoe UI" pitchFamily="34" charset="0"/>
              </a:endParaRPr>
            </a:p>
          </p:txBody>
        </p:sp>
        <p:sp>
          <p:nvSpPr>
            <p:cNvPr id="174" name="Freeform 122"/>
            <p:cNvSpPr>
              <a:spLocks/>
            </p:cNvSpPr>
            <p:nvPr/>
          </p:nvSpPr>
          <p:spPr bwMode="black">
            <a:xfrm>
              <a:off x="4306193" y="5441922"/>
              <a:ext cx="274320" cy="274320"/>
            </a:xfrm>
            <a:custGeom>
              <a:avLst/>
              <a:gdLst>
                <a:gd name="T0" fmla="*/ 61 w 70"/>
                <a:gd name="T1" fmla="*/ 11 h 71"/>
                <a:gd name="T2" fmla="*/ 60 w 70"/>
                <a:gd name="T3" fmla="*/ 11 h 71"/>
                <a:gd name="T4" fmla="*/ 53 w 70"/>
                <a:gd name="T5" fmla="*/ 18 h 71"/>
                <a:gd name="T6" fmla="*/ 53 w 70"/>
                <a:gd name="T7" fmla="*/ 19 h 71"/>
                <a:gd name="T8" fmla="*/ 53 w 70"/>
                <a:gd name="T9" fmla="*/ 19 h 71"/>
                <a:gd name="T10" fmla="*/ 60 w 70"/>
                <a:gd name="T11" fmla="*/ 35 h 71"/>
                <a:gd name="T12" fmla="*/ 35 w 70"/>
                <a:gd name="T13" fmla="*/ 60 h 71"/>
                <a:gd name="T14" fmla="*/ 10 w 70"/>
                <a:gd name="T15" fmla="*/ 36 h 71"/>
                <a:gd name="T16" fmla="*/ 16 w 70"/>
                <a:gd name="T17" fmla="*/ 21 h 71"/>
                <a:gd name="T18" fmla="*/ 18 w 70"/>
                <a:gd name="T19" fmla="*/ 18 h 71"/>
                <a:gd name="T20" fmla="*/ 25 w 70"/>
                <a:gd name="T21" fmla="*/ 26 h 71"/>
                <a:gd name="T22" fmla="*/ 30 w 70"/>
                <a:gd name="T23" fmla="*/ 0 h 71"/>
                <a:gd name="T24" fmla="*/ 4 w 70"/>
                <a:gd name="T25" fmla="*/ 2 h 71"/>
                <a:gd name="T26" fmla="*/ 11 w 70"/>
                <a:gd name="T27" fmla="*/ 10 h 71"/>
                <a:gd name="T28" fmla="*/ 9 w 70"/>
                <a:gd name="T29" fmla="*/ 12 h 71"/>
                <a:gd name="T30" fmla="*/ 0 w 70"/>
                <a:gd name="T31" fmla="*/ 36 h 71"/>
                <a:gd name="T32" fmla="*/ 35 w 70"/>
                <a:gd name="T33" fmla="*/ 71 h 71"/>
                <a:gd name="T34" fmla="*/ 35 w 70"/>
                <a:gd name="T35" fmla="*/ 71 h 71"/>
                <a:gd name="T36" fmla="*/ 70 w 70"/>
                <a:gd name="T37" fmla="*/ 35 h 71"/>
                <a:gd name="T38" fmla="*/ 61 w 70"/>
                <a:gd name="T39"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1">
                  <a:moveTo>
                    <a:pt x="61" y="11"/>
                  </a:moveTo>
                  <a:cubicBezTo>
                    <a:pt x="60" y="11"/>
                    <a:pt x="60" y="11"/>
                    <a:pt x="60" y="11"/>
                  </a:cubicBezTo>
                  <a:cubicBezTo>
                    <a:pt x="53" y="18"/>
                    <a:pt x="53" y="18"/>
                    <a:pt x="53" y="18"/>
                  </a:cubicBezTo>
                  <a:cubicBezTo>
                    <a:pt x="53" y="19"/>
                    <a:pt x="53" y="19"/>
                    <a:pt x="53" y="19"/>
                  </a:cubicBezTo>
                  <a:cubicBezTo>
                    <a:pt x="53" y="19"/>
                    <a:pt x="53" y="19"/>
                    <a:pt x="53" y="19"/>
                  </a:cubicBezTo>
                  <a:cubicBezTo>
                    <a:pt x="57" y="23"/>
                    <a:pt x="60" y="29"/>
                    <a:pt x="60" y="35"/>
                  </a:cubicBezTo>
                  <a:cubicBezTo>
                    <a:pt x="60" y="49"/>
                    <a:pt x="49" y="60"/>
                    <a:pt x="35" y="60"/>
                  </a:cubicBezTo>
                  <a:cubicBezTo>
                    <a:pt x="22" y="60"/>
                    <a:pt x="11" y="49"/>
                    <a:pt x="10" y="36"/>
                  </a:cubicBezTo>
                  <a:cubicBezTo>
                    <a:pt x="10" y="30"/>
                    <a:pt x="12" y="25"/>
                    <a:pt x="16" y="21"/>
                  </a:cubicBezTo>
                  <a:cubicBezTo>
                    <a:pt x="18" y="18"/>
                    <a:pt x="18" y="18"/>
                    <a:pt x="18" y="18"/>
                  </a:cubicBezTo>
                  <a:cubicBezTo>
                    <a:pt x="25" y="26"/>
                    <a:pt x="25" y="26"/>
                    <a:pt x="25" y="26"/>
                  </a:cubicBezTo>
                  <a:cubicBezTo>
                    <a:pt x="30" y="0"/>
                    <a:pt x="30" y="0"/>
                    <a:pt x="30" y="0"/>
                  </a:cubicBezTo>
                  <a:cubicBezTo>
                    <a:pt x="4" y="2"/>
                    <a:pt x="4" y="2"/>
                    <a:pt x="4" y="2"/>
                  </a:cubicBezTo>
                  <a:cubicBezTo>
                    <a:pt x="11" y="10"/>
                    <a:pt x="11" y="10"/>
                    <a:pt x="11" y="10"/>
                  </a:cubicBezTo>
                  <a:cubicBezTo>
                    <a:pt x="9" y="12"/>
                    <a:pt x="9" y="12"/>
                    <a:pt x="9" y="12"/>
                  </a:cubicBezTo>
                  <a:cubicBezTo>
                    <a:pt x="3" y="19"/>
                    <a:pt x="0" y="27"/>
                    <a:pt x="0" y="36"/>
                  </a:cubicBezTo>
                  <a:cubicBezTo>
                    <a:pt x="0" y="55"/>
                    <a:pt x="16" y="71"/>
                    <a:pt x="35" y="71"/>
                  </a:cubicBezTo>
                  <a:cubicBezTo>
                    <a:pt x="35" y="71"/>
                    <a:pt x="35" y="71"/>
                    <a:pt x="35" y="71"/>
                  </a:cubicBezTo>
                  <a:cubicBezTo>
                    <a:pt x="55" y="71"/>
                    <a:pt x="70" y="55"/>
                    <a:pt x="70" y="35"/>
                  </a:cubicBezTo>
                  <a:cubicBezTo>
                    <a:pt x="70" y="26"/>
                    <a:pt x="67" y="18"/>
                    <a:pt x="61" y="11"/>
                  </a:cubicBezTo>
                </a:path>
              </a:pathLst>
            </a:custGeom>
            <a:solidFill>
              <a:srgbClr val="EDC30D"/>
            </a:solidFill>
            <a:ln>
              <a:noFill/>
            </a:ln>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grpSp>
      <p:grpSp>
        <p:nvGrpSpPr>
          <p:cNvPr id="18" name="Group 17"/>
          <p:cNvGrpSpPr/>
          <p:nvPr/>
        </p:nvGrpSpPr>
        <p:grpSpPr>
          <a:xfrm>
            <a:off x="4306193" y="3788016"/>
            <a:ext cx="1506169" cy="268606"/>
            <a:chOff x="4306193" y="3788016"/>
            <a:chExt cx="1506169" cy="268606"/>
          </a:xfrm>
        </p:grpSpPr>
        <p:sp>
          <p:nvSpPr>
            <p:cNvPr id="176" name="TextBox 293"/>
            <p:cNvSpPr txBox="1"/>
            <p:nvPr/>
          </p:nvSpPr>
          <p:spPr>
            <a:xfrm>
              <a:off x="4675832" y="3818658"/>
              <a:ext cx="1136530"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Визуализация</a:t>
              </a:r>
              <a:endParaRPr lang="en-US" sz="1200" dirty="0">
                <a:solidFill>
                  <a:srgbClr val="000000"/>
                </a:solidFill>
                <a:ea typeface="Segoe UI" pitchFamily="34" charset="0"/>
                <a:cs typeface="Segoe UI" pitchFamily="34" charset="0"/>
              </a:endParaRPr>
            </a:p>
          </p:txBody>
        </p:sp>
        <p:sp>
          <p:nvSpPr>
            <p:cNvPr id="177" name="Freeform 176"/>
            <p:cNvSpPr>
              <a:spLocks noChangeAspect="1"/>
            </p:cNvSpPr>
            <p:nvPr/>
          </p:nvSpPr>
          <p:spPr bwMode="black">
            <a:xfrm>
              <a:off x="4306193" y="3788016"/>
              <a:ext cx="274320" cy="268606"/>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7" name="Group 16"/>
          <p:cNvGrpSpPr/>
          <p:nvPr/>
        </p:nvGrpSpPr>
        <p:grpSpPr>
          <a:xfrm>
            <a:off x="4305597" y="3236714"/>
            <a:ext cx="2058133" cy="274320"/>
            <a:chOff x="4305597" y="3236714"/>
            <a:chExt cx="2058133" cy="274320"/>
          </a:xfrm>
        </p:grpSpPr>
        <p:sp>
          <p:nvSpPr>
            <p:cNvPr id="219" name="TextBox 293"/>
            <p:cNvSpPr txBox="1"/>
            <p:nvPr/>
          </p:nvSpPr>
          <p:spPr>
            <a:xfrm>
              <a:off x="4675832" y="3268771"/>
              <a:ext cx="1687898"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Панели показателей</a:t>
              </a:r>
              <a:endParaRPr lang="en-US" sz="1400" dirty="0">
                <a:solidFill>
                  <a:srgbClr val="000000"/>
                </a:solidFill>
                <a:ea typeface="Segoe UI" pitchFamily="34" charset="0"/>
                <a:cs typeface="Segoe UI" pitchFamily="34" charset="0"/>
              </a:endParaRPr>
            </a:p>
          </p:txBody>
        </p:sp>
        <p:sp>
          <p:nvSpPr>
            <p:cNvPr id="220" name="Freeform 5"/>
            <p:cNvSpPr>
              <a:spLocks noChangeAspect="1" noEditPoints="1"/>
            </p:cNvSpPr>
            <p:nvPr/>
          </p:nvSpPr>
          <p:spPr bwMode="black">
            <a:xfrm>
              <a:off x="4305597" y="3236714"/>
              <a:ext cx="275513" cy="274320"/>
            </a:xfrm>
            <a:custGeom>
              <a:avLst/>
              <a:gdLst>
                <a:gd name="T0" fmla="*/ 402 w 1088"/>
                <a:gd name="T1" fmla="*/ 588 h 1090"/>
                <a:gd name="T2" fmla="*/ 502 w 1088"/>
                <a:gd name="T3" fmla="*/ 688 h 1090"/>
                <a:gd name="T4" fmla="*/ 502 w 1088"/>
                <a:gd name="T5" fmla="*/ 989 h 1090"/>
                <a:gd name="T6" fmla="*/ 402 w 1088"/>
                <a:gd name="T7" fmla="*/ 1090 h 1090"/>
                <a:gd name="T8" fmla="*/ 100 w 1088"/>
                <a:gd name="T9" fmla="*/ 1090 h 1090"/>
                <a:gd name="T10" fmla="*/ 0 w 1088"/>
                <a:gd name="T11" fmla="*/ 989 h 1090"/>
                <a:gd name="T12" fmla="*/ 0 w 1088"/>
                <a:gd name="T13" fmla="*/ 688 h 1090"/>
                <a:gd name="T14" fmla="*/ 100 w 1088"/>
                <a:gd name="T15" fmla="*/ 588 h 1090"/>
                <a:gd name="T16" fmla="*/ 402 w 1088"/>
                <a:gd name="T17" fmla="*/ 588 h 1090"/>
                <a:gd name="T18" fmla="*/ 402 w 1088"/>
                <a:gd name="T19" fmla="*/ 588 h 1090"/>
                <a:gd name="T20" fmla="*/ 402 w 1088"/>
                <a:gd name="T21" fmla="*/ 2 h 1090"/>
                <a:gd name="T22" fmla="*/ 402 w 1088"/>
                <a:gd name="T23" fmla="*/ 2 h 1090"/>
                <a:gd name="T24" fmla="*/ 100 w 1088"/>
                <a:gd name="T25" fmla="*/ 2 h 1090"/>
                <a:gd name="T26" fmla="*/ 0 w 1088"/>
                <a:gd name="T27" fmla="*/ 103 h 1090"/>
                <a:gd name="T28" fmla="*/ 0 w 1088"/>
                <a:gd name="T29" fmla="*/ 403 h 1090"/>
                <a:gd name="T30" fmla="*/ 100 w 1088"/>
                <a:gd name="T31" fmla="*/ 504 h 1090"/>
                <a:gd name="T32" fmla="*/ 402 w 1088"/>
                <a:gd name="T33" fmla="*/ 504 h 1090"/>
                <a:gd name="T34" fmla="*/ 502 w 1088"/>
                <a:gd name="T35" fmla="*/ 403 h 1090"/>
                <a:gd name="T36" fmla="*/ 502 w 1088"/>
                <a:gd name="T37" fmla="*/ 103 h 1090"/>
                <a:gd name="T38" fmla="*/ 402 w 1088"/>
                <a:gd name="T39" fmla="*/ 2 h 1090"/>
                <a:gd name="T40" fmla="*/ 966 w 1088"/>
                <a:gd name="T41" fmla="*/ 0 h 1090"/>
                <a:gd name="T42" fmla="*/ 1088 w 1088"/>
                <a:gd name="T43" fmla="*/ 121 h 1090"/>
                <a:gd name="T44" fmla="*/ 1088 w 1088"/>
                <a:gd name="T45" fmla="*/ 383 h 1090"/>
                <a:gd name="T46" fmla="*/ 966 w 1088"/>
                <a:gd name="T47" fmla="*/ 504 h 1090"/>
                <a:gd name="T48" fmla="*/ 704 w 1088"/>
                <a:gd name="T49" fmla="*/ 504 h 1090"/>
                <a:gd name="T50" fmla="*/ 583 w 1088"/>
                <a:gd name="T51" fmla="*/ 383 h 1090"/>
                <a:gd name="T52" fmla="*/ 583 w 1088"/>
                <a:gd name="T53" fmla="*/ 121 h 1090"/>
                <a:gd name="T54" fmla="*/ 704 w 1088"/>
                <a:gd name="T55" fmla="*/ 0 h 1090"/>
                <a:gd name="T56" fmla="*/ 966 w 1088"/>
                <a:gd name="T57" fmla="*/ 0 h 1090"/>
                <a:gd name="T58" fmla="*/ 1020 w 1088"/>
                <a:gd name="T59" fmla="*/ 383 h 1090"/>
                <a:gd name="T60" fmla="*/ 1020 w 1088"/>
                <a:gd name="T61" fmla="*/ 383 h 1090"/>
                <a:gd name="T62" fmla="*/ 1020 w 1088"/>
                <a:gd name="T63" fmla="*/ 121 h 1090"/>
                <a:gd name="T64" fmla="*/ 966 w 1088"/>
                <a:gd name="T65" fmla="*/ 67 h 1090"/>
                <a:gd name="T66" fmla="*/ 704 w 1088"/>
                <a:gd name="T67" fmla="*/ 67 h 1090"/>
                <a:gd name="T68" fmla="*/ 650 w 1088"/>
                <a:gd name="T69" fmla="*/ 121 h 1090"/>
                <a:gd name="T70" fmla="*/ 650 w 1088"/>
                <a:gd name="T71" fmla="*/ 383 h 1090"/>
                <a:gd name="T72" fmla="*/ 704 w 1088"/>
                <a:gd name="T73" fmla="*/ 437 h 1090"/>
                <a:gd name="T74" fmla="*/ 966 w 1088"/>
                <a:gd name="T75" fmla="*/ 437 h 1090"/>
                <a:gd name="T76" fmla="*/ 1020 w 1088"/>
                <a:gd name="T77" fmla="*/ 383 h 1090"/>
                <a:gd name="T78" fmla="*/ 584 w 1088"/>
                <a:gd name="T79" fmla="*/ 688 h 1090"/>
                <a:gd name="T80" fmla="*/ 584 w 1088"/>
                <a:gd name="T81" fmla="*/ 688 h 1090"/>
                <a:gd name="T82" fmla="*/ 584 w 1088"/>
                <a:gd name="T83" fmla="*/ 989 h 1090"/>
                <a:gd name="T84" fmla="*/ 686 w 1088"/>
                <a:gd name="T85" fmla="*/ 1090 h 1090"/>
                <a:gd name="T86" fmla="*/ 987 w 1088"/>
                <a:gd name="T87" fmla="*/ 1090 h 1090"/>
                <a:gd name="T88" fmla="*/ 1088 w 1088"/>
                <a:gd name="T89" fmla="*/ 989 h 1090"/>
                <a:gd name="T90" fmla="*/ 1088 w 1088"/>
                <a:gd name="T91" fmla="*/ 688 h 1090"/>
                <a:gd name="T92" fmla="*/ 987 w 1088"/>
                <a:gd name="T93" fmla="*/ 588 h 1090"/>
                <a:gd name="T94" fmla="*/ 686 w 1088"/>
                <a:gd name="T95" fmla="*/ 588 h 1090"/>
                <a:gd name="T96" fmla="*/ 584 w 1088"/>
                <a:gd name="T97" fmla="*/ 688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8" h="1090">
                  <a:moveTo>
                    <a:pt x="402" y="588"/>
                  </a:moveTo>
                  <a:cubicBezTo>
                    <a:pt x="469" y="588"/>
                    <a:pt x="502" y="621"/>
                    <a:pt x="502" y="688"/>
                  </a:cubicBezTo>
                  <a:cubicBezTo>
                    <a:pt x="502" y="989"/>
                    <a:pt x="502" y="989"/>
                    <a:pt x="502" y="989"/>
                  </a:cubicBezTo>
                  <a:cubicBezTo>
                    <a:pt x="502" y="1056"/>
                    <a:pt x="469" y="1090"/>
                    <a:pt x="402" y="1090"/>
                  </a:cubicBezTo>
                  <a:cubicBezTo>
                    <a:pt x="100" y="1090"/>
                    <a:pt x="100" y="1090"/>
                    <a:pt x="100" y="1090"/>
                  </a:cubicBezTo>
                  <a:cubicBezTo>
                    <a:pt x="33" y="1090"/>
                    <a:pt x="0" y="1056"/>
                    <a:pt x="0" y="989"/>
                  </a:cubicBezTo>
                  <a:cubicBezTo>
                    <a:pt x="0" y="688"/>
                    <a:pt x="0" y="688"/>
                    <a:pt x="0" y="688"/>
                  </a:cubicBezTo>
                  <a:cubicBezTo>
                    <a:pt x="0" y="621"/>
                    <a:pt x="33" y="588"/>
                    <a:pt x="100" y="588"/>
                  </a:cubicBezTo>
                  <a:cubicBezTo>
                    <a:pt x="402" y="588"/>
                    <a:pt x="402" y="588"/>
                    <a:pt x="402" y="588"/>
                  </a:cubicBezTo>
                  <a:cubicBezTo>
                    <a:pt x="402" y="588"/>
                    <a:pt x="402" y="588"/>
                    <a:pt x="402" y="588"/>
                  </a:cubicBezTo>
                  <a:close/>
                  <a:moveTo>
                    <a:pt x="402" y="2"/>
                  </a:moveTo>
                  <a:cubicBezTo>
                    <a:pt x="402" y="2"/>
                    <a:pt x="402" y="2"/>
                    <a:pt x="402" y="2"/>
                  </a:cubicBezTo>
                  <a:cubicBezTo>
                    <a:pt x="100" y="2"/>
                    <a:pt x="100" y="2"/>
                    <a:pt x="100" y="2"/>
                  </a:cubicBezTo>
                  <a:cubicBezTo>
                    <a:pt x="33" y="2"/>
                    <a:pt x="0" y="36"/>
                    <a:pt x="0" y="103"/>
                  </a:cubicBezTo>
                  <a:cubicBezTo>
                    <a:pt x="0" y="103"/>
                    <a:pt x="0" y="103"/>
                    <a:pt x="0" y="403"/>
                  </a:cubicBezTo>
                  <a:cubicBezTo>
                    <a:pt x="0" y="471"/>
                    <a:pt x="33" y="504"/>
                    <a:pt x="100" y="504"/>
                  </a:cubicBezTo>
                  <a:cubicBezTo>
                    <a:pt x="100" y="504"/>
                    <a:pt x="100" y="504"/>
                    <a:pt x="402" y="504"/>
                  </a:cubicBezTo>
                  <a:cubicBezTo>
                    <a:pt x="469" y="504"/>
                    <a:pt x="502" y="471"/>
                    <a:pt x="502" y="403"/>
                  </a:cubicBezTo>
                  <a:cubicBezTo>
                    <a:pt x="502" y="403"/>
                    <a:pt x="502" y="403"/>
                    <a:pt x="502" y="103"/>
                  </a:cubicBezTo>
                  <a:cubicBezTo>
                    <a:pt x="502" y="36"/>
                    <a:pt x="469" y="2"/>
                    <a:pt x="402" y="2"/>
                  </a:cubicBezTo>
                  <a:close/>
                  <a:moveTo>
                    <a:pt x="966" y="0"/>
                  </a:moveTo>
                  <a:cubicBezTo>
                    <a:pt x="1048" y="0"/>
                    <a:pt x="1088" y="40"/>
                    <a:pt x="1088" y="121"/>
                  </a:cubicBezTo>
                  <a:cubicBezTo>
                    <a:pt x="1088" y="121"/>
                    <a:pt x="1088" y="121"/>
                    <a:pt x="1088" y="383"/>
                  </a:cubicBezTo>
                  <a:cubicBezTo>
                    <a:pt x="1088" y="464"/>
                    <a:pt x="1048" y="504"/>
                    <a:pt x="966" y="504"/>
                  </a:cubicBezTo>
                  <a:cubicBezTo>
                    <a:pt x="966" y="504"/>
                    <a:pt x="966" y="504"/>
                    <a:pt x="704" y="504"/>
                  </a:cubicBezTo>
                  <a:cubicBezTo>
                    <a:pt x="623" y="504"/>
                    <a:pt x="583" y="464"/>
                    <a:pt x="583" y="383"/>
                  </a:cubicBezTo>
                  <a:cubicBezTo>
                    <a:pt x="583" y="383"/>
                    <a:pt x="583" y="383"/>
                    <a:pt x="583" y="121"/>
                  </a:cubicBezTo>
                  <a:cubicBezTo>
                    <a:pt x="583" y="40"/>
                    <a:pt x="623" y="0"/>
                    <a:pt x="704" y="0"/>
                  </a:cubicBezTo>
                  <a:cubicBezTo>
                    <a:pt x="704" y="0"/>
                    <a:pt x="704" y="0"/>
                    <a:pt x="966" y="0"/>
                  </a:cubicBezTo>
                  <a:close/>
                  <a:moveTo>
                    <a:pt x="1020" y="383"/>
                  </a:moveTo>
                  <a:cubicBezTo>
                    <a:pt x="1020" y="383"/>
                    <a:pt x="1020" y="383"/>
                    <a:pt x="1020" y="383"/>
                  </a:cubicBezTo>
                  <a:cubicBezTo>
                    <a:pt x="1020" y="121"/>
                    <a:pt x="1020" y="121"/>
                    <a:pt x="1020" y="121"/>
                  </a:cubicBezTo>
                  <a:cubicBezTo>
                    <a:pt x="1020" y="85"/>
                    <a:pt x="1002" y="67"/>
                    <a:pt x="966" y="67"/>
                  </a:cubicBezTo>
                  <a:cubicBezTo>
                    <a:pt x="966" y="67"/>
                    <a:pt x="966" y="67"/>
                    <a:pt x="704" y="67"/>
                  </a:cubicBezTo>
                  <a:cubicBezTo>
                    <a:pt x="668" y="67"/>
                    <a:pt x="650" y="85"/>
                    <a:pt x="650" y="121"/>
                  </a:cubicBezTo>
                  <a:cubicBezTo>
                    <a:pt x="650" y="121"/>
                    <a:pt x="650" y="121"/>
                    <a:pt x="650" y="383"/>
                  </a:cubicBezTo>
                  <a:cubicBezTo>
                    <a:pt x="650" y="419"/>
                    <a:pt x="668" y="437"/>
                    <a:pt x="704" y="437"/>
                  </a:cubicBezTo>
                  <a:cubicBezTo>
                    <a:pt x="704" y="437"/>
                    <a:pt x="704" y="437"/>
                    <a:pt x="966" y="437"/>
                  </a:cubicBezTo>
                  <a:cubicBezTo>
                    <a:pt x="1002" y="437"/>
                    <a:pt x="1020" y="419"/>
                    <a:pt x="1020" y="383"/>
                  </a:cubicBezTo>
                  <a:close/>
                  <a:moveTo>
                    <a:pt x="584" y="688"/>
                  </a:moveTo>
                  <a:cubicBezTo>
                    <a:pt x="584" y="688"/>
                    <a:pt x="584" y="688"/>
                    <a:pt x="584" y="688"/>
                  </a:cubicBezTo>
                  <a:cubicBezTo>
                    <a:pt x="584" y="989"/>
                    <a:pt x="584" y="989"/>
                    <a:pt x="584" y="989"/>
                  </a:cubicBezTo>
                  <a:cubicBezTo>
                    <a:pt x="584" y="1056"/>
                    <a:pt x="619" y="1090"/>
                    <a:pt x="686" y="1090"/>
                  </a:cubicBezTo>
                  <a:cubicBezTo>
                    <a:pt x="686" y="1090"/>
                    <a:pt x="686" y="1090"/>
                    <a:pt x="987" y="1090"/>
                  </a:cubicBezTo>
                  <a:cubicBezTo>
                    <a:pt x="1054" y="1090"/>
                    <a:pt x="1088" y="1056"/>
                    <a:pt x="1088" y="989"/>
                  </a:cubicBezTo>
                  <a:cubicBezTo>
                    <a:pt x="1088" y="989"/>
                    <a:pt x="1088" y="989"/>
                    <a:pt x="1088" y="688"/>
                  </a:cubicBezTo>
                  <a:cubicBezTo>
                    <a:pt x="1088" y="621"/>
                    <a:pt x="1054" y="588"/>
                    <a:pt x="987" y="588"/>
                  </a:cubicBezTo>
                  <a:cubicBezTo>
                    <a:pt x="987" y="588"/>
                    <a:pt x="987" y="588"/>
                    <a:pt x="686" y="588"/>
                  </a:cubicBezTo>
                  <a:cubicBezTo>
                    <a:pt x="619" y="588"/>
                    <a:pt x="584" y="621"/>
                    <a:pt x="584" y="688"/>
                  </a:cubicBezTo>
                  <a:close/>
                </a:path>
              </a:pathLst>
            </a:custGeom>
            <a:solidFill>
              <a:srgbClr val="EDC30D"/>
            </a:solidFill>
            <a:ln>
              <a:noFill/>
            </a:ln>
          </p:spPr>
          <p:txBody>
            <a:bodyPr vert="horz" wrap="square" lIns="68574" tIns="34287" rIns="68574" bIns="34287" numCol="1" anchor="t" anchorCtr="0" compatLnSpc="1">
              <a:prstTxWarp prst="textNoShape">
                <a:avLst/>
              </a:prstTxWarp>
            </a:bodyPr>
            <a:lstStyle/>
            <a:p>
              <a:endParaRPr lang="en-US" sz="1350" dirty="0">
                <a:solidFill>
                  <a:srgbClr val="000000"/>
                </a:solidFill>
              </a:endParaRPr>
            </a:p>
          </p:txBody>
        </p:sp>
      </p:grpSp>
      <p:grpSp>
        <p:nvGrpSpPr>
          <p:cNvPr id="16" name="Group 15"/>
          <p:cNvGrpSpPr/>
          <p:nvPr/>
        </p:nvGrpSpPr>
        <p:grpSpPr>
          <a:xfrm>
            <a:off x="4306193" y="2634382"/>
            <a:ext cx="2144356" cy="290409"/>
            <a:chOff x="4306193" y="2634382"/>
            <a:chExt cx="2144356" cy="290409"/>
          </a:xfrm>
        </p:grpSpPr>
        <p:sp>
          <p:nvSpPr>
            <p:cNvPr id="227" name="Freeform 226"/>
            <p:cNvSpPr>
              <a:spLocks noChangeAspect="1"/>
            </p:cNvSpPr>
            <p:nvPr/>
          </p:nvSpPr>
          <p:spPr bwMode="black">
            <a:xfrm>
              <a:off x="4306193" y="2634382"/>
              <a:ext cx="274320" cy="290409"/>
            </a:xfrm>
            <a:custGeom>
              <a:avLst/>
              <a:gdLst>
                <a:gd name="connsiteX0" fmla="*/ 59957 w 546268"/>
                <a:gd name="connsiteY0" fmla="*/ 369868 h 578307"/>
                <a:gd name="connsiteX1" fmla="*/ 257006 w 546268"/>
                <a:gd name="connsiteY1" fmla="*/ 484264 h 578307"/>
                <a:gd name="connsiteX2" fmla="*/ 257707 w 546268"/>
                <a:gd name="connsiteY2" fmla="*/ 484264 h 578307"/>
                <a:gd name="connsiteX3" fmla="*/ 273135 w 546268"/>
                <a:gd name="connsiteY3" fmla="*/ 488475 h 578307"/>
                <a:gd name="connsiteX4" fmla="*/ 289263 w 546268"/>
                <a:gd name="connsiteY4" fmla="*/ 484264 h 578307"/>
                <a:gd name="connsiteX5" fmla="*/ 487013 w 546268"/>
                <a:gd name="connsiteY5" fmla="*/ 369868 h 578307"/>
                <a:gd name="connsiteX6" fmla="*/ 538204 w 546268"/>
                <a:gd name="connsiteY6" fmla="*/ 399344 h 578307"/>
                <a:gd name="connsiteX7" fmla="*/ 545217 w 546268"/>
                <a:gd name="connsiteY7" fmla="*/ 407766 h 578307"/>
                <a:gd name="connsiteX8" fmla="*/ 545217 w 546268"/>
                <a:gd name="connsiteY8" fmla="*/ 418995 h 578307"/>
                <a:gd name="connsiteX9" fmla="*/ 538204 w 546268"/>
                <a:gd name="connsiteY9" fmla="*/ 427417 h 578307"/>
                <a:gd name="connsiteX10" fmla="*/ 280848 w 546268"/>
                <a:gd name="connsiteY10" fmla="*/ 576202 h 578307"/>
                <a:gd name="connsiteX11" fmla="*/ 273135 w 546268"/>
                <a:gd name="connsiteY11" fmla="*/ 578307 h 578307"/>
                <a:gd name="connsiteX12" fmla="*/ 265421 w 546268"/>
                <a:gd name="connsiteY12" fmla="*/ 576202 h 578307"/>
                <a:gd name="connsiteX13" fmla="*/ 8065 w 546268"/>
                <a:gd name="connsiteY13" fmla="*/ 427417 h 578307"/>
                <a:gd name="connsiteX14" fmla="*/ 1052 w 546268"/>
                <a:gd name="connsiteY14" fmla="*/ 418995 h 578307"/>
                <a:gd name="connsiteX15" fmla="*/ 1052 w 546268"/>
                <a:gd name="connsiteY15" fmla="*/ 407766 h 578307"/>
                <a:gd name="connsiteX16" fmla="*/ 8065 w 546268"/>
                <a:gd name="connsiteY16" fmla="*/ 399344 h 578307"/>
                <a:gd name="connsiteX17" fmla="*/ 59957 w 546268"/>
                <a:gd name="connsiteY17" fmla="*/ 369868 h 578307"/>
                <a:gd name="connsiteX18" fmla="*/ 59957 w 546268"/>
                <a:gd name="connsiteY18" fmla="*/ 245100 h 578307"/>
                <a:gd name="connsiteX19" fmla="*/ 257006 w 546268"/>
                <a:gd name="connsiteY19" fmla="*/ 359394 h 578307"/>
                <a:gd name="connsiteX20" fmla="*/ 257707 w 546268"/>
                <a:gd name="connsiteY20" fmla="*/ 359394 h 578307"/>
                <a:gd name="connsiteX21" fmla="*/ 273135 w 546268"/>
                <a:gd name="connsiteY21" fmla="*/ 362900 h 578307"/>
                <a:gd name="connsiteX22" fmla="*/ 289263 w 546268"/>
                <a:gd name="connsiteY22" fmla="*/ 359394 h 578307"/>
                <a:gd name="connsiteX23" fmla="*/ 487013 w 546268"/>
                <a:gd name="connsiteY23" fmla="*/ 245100 h 578307"/>
                <a:gd name="connsiteX24" fmla="*/ 538204 w 546268"/>
                <a:gd name="connsiteY24" fmla="*/ 274550 h 578307"/>
                <a:gd name="connsiteX25" fmla="*/ 545217 w 546268"/>
                <a:gd name="connsiteY25" fmla="*/ 282964 h 578307"/>
                <a:gd name="connsiteX26" fmla="*/ 545217 w 546268"/>
                <a:gd name="connsiteY26" fmla="*/ 294183 h 578307"/>
                <a:gd name="connsiteX27" fmla="*/ 538204 w 546268"/>
                <a:gd name="connsiteY27" fmla="*/ 302598 h 578307"/>
                <a:gd name="connsiteX28" fmla="*/ 280848 w 546268"/>
                <a:gd name="connsiteY28" fmla="*/ 451250 h 578307"/>
                <a:gd name="connsiteX29" fmla="*/ 273135 w 546268"/>
                <a:gd name="connsiteY29" fmla="*/ 452652 h 578307"/>
                <a:gd name="connsiteX30" fmla="*/ 265421 w 546268"/>
                <a:gd name="connsiteY30" fmla="*/ 451250 h 578307"/>
                <a:gd name="connsiteX31" fmla="*/ 8065 w 546268"/>
                <a:gd name="connsiteY31" fmla="*/ 302598 h 578307"/>
                <a:gd name="connsiteX32" fmla="*/ 1052 w 546268"/>
                <a:gd name="connsiteY32" fmla="*/ 294183 h 578307"/>
                <a:gd name="connsiteX33" fmla="*/ 1052 w 546268"/>
                <a:gd name="connsiteY33" fmla="*/ 282964 h 578307"/>
                <a:gd name="connsiteX34" fmla="*/ 8065 w 546268"/>
                <a:gd name="connsiteY34" fmla="*/ 274550 h 578307"/>
                <a:gd name="connsiteX35" fmla="*/ 59957 w 546268"/>
                <a:gd name="connsiteY35" fmla="*/ 245100 h 578307"/>
                <a:gd name="connsiteX36" fmla="*/ 273135 w 546268"/>
                <a:gd name="connsiteY36" fmla="*/ 0 h 578307"/>
                <a:gd name="connsiteX37" fmla="*/ 280848 w 546268"/>
                <a:gd name="connsiteY37" fmla="*/ 2803 h 578307"/>
                <a:gd name="connsiteX38" fmla="*/ 538204 w 546268"/>
                <a:gd name="connsiteY38" fmla="*/ 151352 h 578307"/>
                <a:gd name="connsiteX39" fmla="*/ 545217 w 546268"/>
                <a:gd name="connsiteY39" fmla="*/ 159761 h 578307"/>
                <a:gd name="connsiteX40" fmla="*/ 545217 w 546268"/>
                <a:gd name="connsiteY40" fmla="*/ 170271 h 578307"/>
                <a:gd name="connsiteX41" fmla="*/ 538204 w 546268"/>
                <a:gd name="connsiteY41" fmla="*/ 178680 h 578307"/>
                <a:gd name="connsiteX42" fmla="*/ 280848 w 546268"/>
                <a:gd name="connsiteY42" fmla="*/ 327930 h 578307"/>
                <a:gd name="connsiteX43" fmla="*/ 277342 w 546268"/>
                <a:gd name="connsiteY43" fmla="*/ 329331 h 578307"/>
                <a:gd name="connsiteX44" fmla="*/ 273135 w 546268"/>
                <a:gd name="connsiteY44" fmla="*/ 331433 h 578307"/>
                <a:gd name="connsiteX45" fmla="*/ 268927 w 546268"/>
                <a:gd name="connsiteY45" fmla="*/ 329331 h 578307"/>
                <a:gd name="connsiteX46" fmla="*/ 265421 w 546268"/>
                <a:gd name="connsiteY46" fmla="*/ 327930 h 578307"/>
                <a:gd name="connsiteX47" fmla="*/ 8065 w 546268"/>
                <a:gd name="connsiteY47" fmla="*/ 178680 h 578307"/>
                <a:gd name="connsiteX48" fmla="*/ 1052 w 546268"/>
                <a:gd name="connsiteY48" fmla="*/ 170271 h 578307"/>
                <a:gd name="connsiteX49" fmla="*/ 1052 w 546268"/>
                <a:gd name="connsiteY49" fmla="*/ 159761 h 578307"/>
                <a:gd name="connsiteX50" fmla="*/ 8065 w 546268"/>
                <a:gd name="connsiteY50" fmla="*/ 151352 h 578307"/>
                <a:gd name="connsiteX51" fmla="*/ 265421 w 546268"/>
                <a:gd name="connsiteY51" fmla="*/ 2803 h 578307"/>
                <a:gd name="connsiteX52" fmla="*/ 273135 w 546268"/>
                <a:gd name="connsiteY52" fmla="*/ 0 h 57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6268" h="578307">
                  <a:moveTo>
                    <a:pt x="59957" y="369868"/>
                  </a:moveTo>
                  <a:lnTo>
                    <a:pt x="257006" y="484264"/>
                  </a:lnTo>
                  <a:cubicBezTo>
                    <a:pt x="257707" y="484264"/>
                    <a:pt x="257707" y="484264"/>
                    <a:pt x="257707" y="484264"/>
                  </a:cubicBezTo>
                  <a:cubicBezTo>
                    <a:pt x="261915" y="487071"/>
                    <a:pt x="267525" y="488475"/>
                    <a:pt x="273135" y="488475"/>
                  </a:cubicBezTo>
                  <a:cubicBezTo>
                    <a:pt x="278744" y="488475"/>
                    <a:pt x="284354" y="487071"/>
                    <a:pt x="289263" y="484264"/>
                  </a:cubicBezTo>
                  <a:cubicBezTo>
                    <a:pt x="487013" y="369868"/>
                    <a:pt x="487013" y="369868"/>
                    <a:pt x="487013" y="369868"/>
                  </a:cubicBezTo>
                  <a:cubicBezTo>
                    <a:pt x="538204" y="399344"/>
                    <a:pt x="538204" y="399344"/>
                    <a:pt x="538204" y="399344"/>
                  </a:cubicBezTo>
                  <a:cubicBezTo>
                    <a:pt x="541710" y="401450"/>
                    <a:pt x="543814" y="404257"/>
                    <a:pt x="545217" y="407766"/>
                  </a:cubicBezTo>
                  <a:cubicBezTo>
                    <a:pt x="546619" y="411275"/>
                    <a:pt x="546619" y="415486"/>
                    <a:pt x="545217" y="418995"/>
                  </a:cubicBezTo>
                  <a:cubicBezTo>
                    <a:pt x="543814" y="422504"/>
                    <a:pt x="541710" y="425312"/>
                    <a:pt x="538204" y="427417"/>
                  </a:cubicBezTo>
                  <a:cubicBezTo>
                    <a:pt x="280848" y="576202"/>
                    <a:pt x="280848" y="576202"/>
                    <a:pt x="280848" y="576202"/>
                  </a:cubicBezTo>
                  <a:cubicBezTo>
                    <a:pt x="278744" y="577605"/>
                    <a:pt x="275939" y="578307"/>
                    <a:pt x="273135" y="578307"/>
                  </a:cubicBezTo>
                  <a:cubicBezTo>
                    <a:pt x="270330" y="578307"/>
                    <a:pt x="267525" y="577605"/>
                    <a:pt x="265421" y="576202"/>
                  </a:cubicBezTo>
                  <a:cubicBezTo>
                    <a:pt x="8065" y="427417"/>
                    <a:pt x="8065" y="427417"/>
                    <a:pt x="8065" y="427417"/>
                  </a:cubicBezTo>
                  <a:cubicBezTo>
                    <a:pt x="4559" y="425312"/>
                    <a:pt x="2455" y="422504"/>
                    <a:pt x="1052" y="418995"/>
                  </a:cubicBezTo>
                  <a:cubicBezTo>
                    <a:pt x="-350" y="415486"/>
                    <a:pt x="-350" y="411275"/>
                    <a:pt x="1052" y="407766"/>
                  </a:cubicBezTo>
                  <a:cubicBezTo>
                    <a:pt x="2455" y="404257"/>
                    <a:pt x="4559" y="401450"/>
                    <a:pt x="8065" y="399344"/>
                  </a:cubicBezTo>
                  <a:cubicBezTo>
                    <a:pt x="59957" y="369868"/>
                    <a:pt x="59957" y="369868"/>
                    <a:pt x="59957" y="369868"/>
                  </a:cubicBezTo>
                  <a:close/>
                  <a:moveTo>
                    <a:pt x="59957" y="245100"/>
                  </a:moveTo>
                  <a:cubicBezTo>
                    <a:pt x="257006" y="359394"/>
                    <a:pt x="257006" y="359394"/>
                    <a:pt x="257006" y="359394"/>
                  </a:cubicBezTo>
                  <a:cubicBezTo>
                    <a:pt x="257707" y="359394"/>
                    <a:pt x="257707" y="359394"/>
                    <a:pt x="257707" y="359394"/>
                  </a:cubicBezTo>
                  <a:cubicBezTo>
                    <a:pt x="261915" y="362199"/>
                    <a:pt x="267525" y="362900"/>
                    <a:pt x="273135" y="362900"/>
                  </a:cubicBezTo>
                  <a:cubicBezTo>
                    <a:pt x="278744" y="362900"/>
                    <a:pt x="284354" y="362199"/>
                    <a:pt x="289263" y="359394"/>
                  </a:cubicBezTo>
                  <a:cubicBezTo>
                    <a:pt x="487013" y="245100"/>
                    <a:pt x="487013" y="245100"/>
                    <a:pt x="487013" y="245100"/>
                  </a:cubicBezTo>
                  <a:cubicBezTo>
                    <a:pt x="538204" y="274550"/>
                    <a:pt x="538204" y="274550"/>
                    <a:pt x="538204" y="274550"/>
                  </a:cubicBezTo>
                  <a:cubicBezTo>
                    <a:pt x="541710" y="276654"/>
                    <a:pt x="543814" y="279459"/>
                    <a:pt x="545217" y="282964"/>
                  </a:cubicBezTo>
                  <a:cubicBezTo>
                    <a:pt x="546619" y="286470"/>
                    <a:pt x="546619" y="289976"/>
                    <a:pt x="545217" y="294183"/>
                  </a:cubicBezTo>
                  <a:cubicBezTo>
                    <a:pt x="543814" y="296988"/>
                    <a:pt x="541710" y="299793"/>
                    <a:pt x="538204" y="302598"/>
                  </a:cubicBezTo>
                  <a:cubicBezTo>
                    <a:pt x="280848" y="451250"/>
                    <a:pt x="280848" y="451250"/>
                    <a:pt x="280848" y="451250"/>
                  </a:cubicBezTo>
                  <a:cubicBezTo>
                    <a:pt x="278744" y="451951"/>
                    <a:pt x="275939" y="452652"/>
                    <a:pt x="273135" y="452652"/>
                  </a:cubicBezTo>
                  <a:cubicBezTo>
                    <a:pt x="270330" y="452652"/>
                    <a:pt x="267525" y="451951"/>
                    <a:pt x="265421" y="451250"/>
                  </a:cubicBezTo>
                  <a:cubicBezTo>
                    <a:pt x="8065" y="302598"/>
                    <a:pt x="8065" y="302598"/>
                    <a:pt x="8065" y="302598"/>
                  </a:cubicBezTo>
                  <a:cubicBezTo>
                    <a:pt x="4559" y="299793"/>
                    <a:pt x="2455" y="296988"/>
                    <a:pt x="1052" y="294183"/>
                  </a:cubicBezTo>
                  <a:cubicBezTo>
                    <a:pt x="-350" y="289976"/>
                    <a:pt x="-350" y="286470"/>
                    <a:pt x="1052" y="282964"/>
                  </a:cubicBezTo>
                  <a:cubicBezTo>
                    <a:pt x="2455" y="279459"/>
                    <a:pt x="4559" y="276654"/>
                    <a:pt x="8065" y="274550"/>
                  </a:cubicBezTo>
                  <a:cubicBezTo>
                    <a:pt x="59957" y="245100"/>
                    <a:pt x="59957" y="245100"/>
                    <a:pt x="59957" y="245100"/>
                  </a:cubicBezTo>
                  <a:close/>
                  <a:moveTo>
                    <a:pt x="273135" y="0"/>
                  </a:moveTo>
                  <a:cubicBezTo>
                    <a:pt x="275939" y="0"/>
                    <a:pt x="278744" y="701"/>
                    <a:pt x="280848" y="2803"/>
                  </a:cubicBezTo>
                  <a:cubicBezTo>
                    <a:pt x="538204" y="151352"/>
                    <a:pt x="538204" y="151352"/>
                    <a:pt x="538204" y="151352"/>
                  </a:cubicBezTo>
                  <a:cubicBezTo>
                    <a:pt x="541710" y="153454"/>
                    <a:pt x="543814" y="156257"/>
                    <a:pt x="545217" y="159761"/>
                  </a:cubicBezTo>
                  <a:cubicBezTo>
                    <a:pt x="546619" y="163264"/>
                    <a:pt x="546619" y="166768"/>
                    <a:pt x="545217" y="170271"/>
                  </a:cubicBezTo>
                  <a:cubicBezTo>
                    <a:pt x="543814" y="173775"/>
                    <a:pt x="541710" y="176578"/>
                    <a:pt x="538204" y="178680"/>
                  </a:cubicBezTo>
                  <a:cubicBezTo>
                    <a:pt x="280848" y="327930"/>
                    <a:pt x="280848" y="327930"/>
                    <a:pt x="280848" y="327930"/>
                  </a:cubicBezTo>
                  <a:cubicBezTo>
                    <a:pt x="280147" y="327930"/>
                    <a:pt x="278744" y="328630"/>
                    <a:pt x="277342" y="329331"/>
                  </a:cubicBezTo>
                  <a:cubicBezTo>
                    <a:pt x="273135" y="331433"/>
                    <a:pt x="273135" y="331433"/>
                    <a:pt x="273135" y="331433"/>
                  </a:cubicBezTo>
                  <a:cubicBezTo>
                    <a:pt x="268927" y="329331"/>
                    <a:pt x="268927" y="329331"/>
                    <a:pt x="268927" y="329331"/>
                  </a:cubicBezTo>
                  <a:cubicBezTo>
                    <a:pt x="267525" y="328630"/>
                    <a:pt x="266122" y="327930"/>
                    <a:pt x="265421" y="327930"/>
                  </a:cubicBezTo>
                  <a:cubicBezTo>
                    <a:pt x="8065" y="178680"/>
                    <a:pt x="8065" y="178680"/>
                    <a:pt x="8065" y="178680"/>
                  </a:cubicBezTo>
                  <a:cubicBezTo>
                    <a:pt x="4559" y="176578"/>
                    <a:pt x="2455" y="173775"/>
                    <a:pt x="1052" y="170271"/>
                  </a:cubicBezTo>
                  <a:cubicBezTo>
                    <a:pt x="-350" y="166768"/>
                    <a:pt x="-350" y="163264"/>
                    <a:pt x="1052" y="159761"/>
                  </a:cubicBezTo>
                  <a:cubicBezTo>
                    <a:pt x="2455" y="156257"/>
                    <a:pt x="4559" y="153454"/>
                    <a:pt x="8065" y="151352"/>
                  </a:cubicBezTo>
                  <a:cubicBezTo>
                    <a:pt x="265421" y="2803"/>
                    <a:pt x="265421" y="2803"/>
                    <a:pt x="265421" y="2803"/>
                  </a:cubicBezTo>
                  <a:cubicBezTo>
                    <a:pt x="267525" y="701"/>
                    <a:pt x="270330" y="0"/>
                    <a:pt x="273135" y="0"/>
                  </a:cubicBezTo>
                  <a:close/>
                </a:path>
              </a:pathLst>
            </a:cu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1177" tIns="56942" rIns="71177" bIns="5694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62895" fontAlgn="base">
                <a:lnSpc>
                  <a:spcPct val="90000"/>
                </a:lnSpc>
                <a:spcBef>
                  <a:spcPct val="0"/>
                </a:spcBef>
                <a:spcAft>
                  <a:spcPct val="0"/>
                </a:spcAft>
              </a:pPr>
              <a:endParaRPr lang="en-US" sz="934" dirty="0">
                <a:gradFill>
                  <a:gsLst>
                    <a:gs pos="0">
                      <a:srgbClr val="FFFFFF"/>
                    </a:gs>
                    <a:gs pos="100000">
                      <a:srgbClr val="FFFFFF"/>
                    </a:gs>
                  </a:gsLst>
                  <a:lin ang="5400000" scaled="0"/>
                </a:gradFill>
                <a:ea typeface="Segoe UI" pitchFamily="34" charset="0"/>
                <a:cs typeface="Segoe UI" pitchFamily="34" charset="0"/>
              </a:endParaRPr>
            </a:p>
          </p:txBody>
        </p:sp>
        <p:sp>
          <p:nvSpPr>
            <p:cNvPr id="228" name="TextBox 293"/>
            <p:cNvSpPr txBox="1"/>
            <p:nvPr/>
          </p:nvSpPr>
          <p:spPr>
            <a:xfrm>
              <a:off x="4675832" y="2664610"/>
              <a:ext cx="1774717"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Пакеты содержимого</a:t>
              </a:r>
              <a:endParaRPr lang="en-US" sz="1400" dirty="0">
                <a:solidFill>
                  <a:srgbClr val="000000"/>
                </a:solidFill>
                <a:ea typeface="Segoe UI" pitchFamily="34" charset="0"/>
                <a:cs typeface="Segoe UI" pitchFamily="34" charset="0"/>
              </a:endParaRPr>
            </a:p>
          </p:txBody>
        </p:sp>
      </p:grpSp>
      <p:sp>
        <p:nvSpPr>
          <p:cNvPr id="26" name="Left Bracket 25"/>
          <p:cNvSpPr/>
          <p:nvPr/>
        </p:nvSpPr>
        <p:spPr>
          <a:xfrm>
            <a:off x="4133759" y="2811399"/>
            <a:ext cx="170037" cy="2994038"/>
          </a:xfrm>
          <a:prstGeom prst="leftBracket">
            <a:avLst/>
          </a:prstGeom>
          <a:noFill/>
          <a:ln w="28575">
            <a:solidFill>
              <a:srgbClr val="EDC30D"/>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grpSp>
        <p:nvGrpSpPr>
          <p:cNvPr id="14" name="Group 13"/>
          <p:cNvGrpSpPr/>
          <p:nvPr/>
        </p:nvGrpSpPr>
        <p:grpSpPr>
          <a:xfrm>
            <a:off x="9011801" y="2658719"/>
            <a:ext cx="1569323" cy="274320"/>
            <a:chOff x="9011801" y="2831439"/>
            <a:chExt cx="1569323" cy="274320"/>
          </a:xfrm>
        </p:grpSpPr>
        <p:sp>
          <p:nvSpPr>
            <p:cNvPr id="110" name="TextBox 293"/>
            <p:cNvSpPr txBox="1"/>
            <p:nvPr/>
          </p:nvSpPr>
          <p:spPr>
            <a:xfrm>
              <a:off x="9381693" y="2847432"/>
              <a:ext cx="1199431"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Общий доступ</a:t>
              </a:r>
              <a:endParaRPr lang="en-US" sz="1400" dirty="0">
                <a:solidFill>
                  <a:srgbClr val="000000"/>
                </a:solidFill>
                <a:ea typeface="Segoe UI" pitchFamily="34" charset="0"/>
                <a:cs typeface="Segoe UI" pitchFamily="34" charset="0"/>
              </a:endParaRPr>
            </a:p>
          </p:txBody>
        </p:sp>
        <p:sp>
          <p:nvSpPr>
            <p:cNvPr id="112" name="Freeform 111"/>
            <p:cNvSpPr>
              <a:spLocks noChangeAspect="1"/>
            </p:cNvSpPr>
            <p:nvPr/>
          </p:nvSpPr>
          <p:spPr bwMode="black">
            <a:xfrm>
              <a:off x="9011801" y="2831439"/>
              <a:ext cx="312642" cy="274320"/>
            </a:xfrm>
            <a:custGeom>
              <a:avLst/>
              <a:gdLst/>
              <a:ahLst/>
              <a:cxnLst/>
              <a:rect l="l" t="t" r="r" b="b"/>
              <a:pathLst>
                <a:path w="4740335" h="4048081">
                  <a:moveTo>
                    <a:pt x="3683614" y="1098549"/>
                  </a:moveTo>
                  <a:cubicBezTo>
                    <a:pt x="3683654" y="1098549"/>
                    <a:pt x="3689354" y="1098549"/>
                    <a:pt x="4502870" y="1098549"/>
                  </a:cubicBezTo>
                  <a:cubicBezTo>
                    <a:pt x="4633477" y="1098549"/>
                    <a:pt x="4740335" y="1205183"/>
                    <a:pt x="4740335" y="1335514"/>
                  </a:cubicBezTo>
                  <a:cubicBezTo>
                    <a:pt x="4740335" y="1335569"/>
                    <a:pt x="4740335" y="1343335"/>
                    <a:pt x="4740335" y="2449249"/>
                  </a:cubicBezTo>
                  <a:cubicBezTo>
                    <a:pt x="4740335" y="2579580"/>
                    <a:pt x="4633477" y="2686214"/>
                    <a:pt x="4502870" y="2686214"/>
                  </a:cubicBezTo>
                  <a:cubicBezTo>
                    <a:pt x="4502870" y="2686253"/>
                    <a:pt x="4502870" y="2691777"/>
                    <a:pt x="4502870" y="3480046"/>
                  </a:cubicBezTo>
                  <a:cubicBezTo>
                    <a:pt x="4502870" y="3610377"/>
                    <a:pt x="4396011" y="3717011"/>
                    <a:pt x="4265405" y="3717011"/>
                  </a:cubicBezTo>
                  <a:cubicBezTo>
                    <a:pt x="4265376" y="3717011"/>
                    <a:pt x="4262133" y="3717011"/>
                    <a:pt x="3909206" y="3717011"/>
                  </a:cubicBezTo>
                  <a:cubicBezTo>
                    <a:pt x="3790473" y="3717011"/>
                    <a:pt x="3683614" y="3610377"/>
                    <a:pt x="3683614" y="3480046"/>
                  </a:cubicBezTo>
                  <a:cubicBezTo>
                    <a:pt x="3683614" y="3480010"/>
                    <a:pt x="3683614" y="3474701"/>
                    <a:pt x="3683614" y="2686214"/>
                  </a:cubicBezTo>
                  <a:cubicBezTo>
                    <a:pt x="3553008" y="2686214"/>
                    <a:pt x="3446148" y="2579580"/>
                    <a:pt x="3446148" y="2449249"/>
                  </a:cubicBezTo>
                  <a:cubicBezTo>
                    <a:pt x="3446148" y="2449192"/>
                    <a:pt x="3446148" y="2441288"/>
                    <a:pt x="3446148" y="1335514"/>
                  </a:cubicBezTo>
                  <a:cubicBezTo>
                    <a:pt x="3446148" y="1205183"/>
                    <a:pt x="3553008" y="1098549"/>
                    <a:pt x="3683614" y="1098549"/>
                  </a:cubicBezTo>
                  <a:close/>
                  <a:moveTo>
                    <a:pt x="236546" y="1098549"/>
                  </a:moveTo>
                  <a:cubicBezTo>
                    <a:pt x="236570" y="1098549"/>
                    <a:pt x="240947" y="1098549"/>
                    <a:pt x="1052628" y="1098549"/>
                  </a:cubicBezTo>
                  <a:cubicBezTo>
                    <a:pt x="1182728" y="1098549"/>
                    <a:pt x="1289174" y="1205183"/>
                    <a:pt x="1289174" y="1335514"/>
                  </a:cubicBezTo>
                  <a:cubicBezTo>
                    <a:pt x="1289174" y="1335532"/>
                    <a:pt x="1289174" y="1340039"/>
                    <a:pt x="1289174" y="2449249"/>
                  </a:cubicBezTo>
                  <a:cubicBezTo>
                    <a:pt x="1289174" y="2579580"/>
                    <a:pt x="1182728" y="2686214"/>
                    <a:pt x="1052628" y="2686214"/>
                  </a:cubicBezTo>
                  <a:cubicBezTo>
                    <a:pt x="1052628" y="2686235"/>
                    <a:pt x="1052628" y="2690268"/>
                    <a:pt x="1052628" y="3480046"/>
                  </a:cubicBezTo>
                  <a:cubicBezTo>
                    <a:pt x="1052628" y="3610377"/>
                    <a:pt x="946183" y="3717011"/>
                    <a:pt x="827910" y="3717011"/>
                  </a:cubicBezTo>
                  <a:cubicBezTo>
                    <a:pt x="827894" y="3717011"/>
                    <a:pt x="825508" y="3717011"/>
                    <a:pt x="473091" y="3717011"/>
                  </a:cubicBezTo>
                  <a:cubicBezTo>
                    <a:pt x="342991" y="3717011"/>
                    <a:pt x="236546" y="3610377"/>
                    <a:pt x="236546" y="3480046"/>
                  </a:cubicBezTo>
                  <a:cubicBezTo>
                    <a:pt x="236546" y="3480026"/>
                    <a:pt x="236546" y="3476021"/>
                    <a:pt x="236546" y="2686214"/>
                  </a:cubicBezTo>
                  <a:cubicBezTo>
                    <a:pt x="106446" y="2686214"/>
                    <a:pt x="0" y="2579580"/>
                    <a:pt x="0" y="2449249"/>
                  </a:cubicBezTo>
                  <a:cubicBezTo>
                    <a:pt x="0" y="2449230"/>
                    <a:pt x="0" y="2444630"/>
                    <a:pt x="0" y="1335514"/>
                  </a:cubicBezTo>
                  <a:cubicBezTo>
                    <a:pt x="0" y="1205183"/>
                    <a:pt x="106446" y="1098549"/>
                    <a:pt x="236546" y="1098549"/>
                  </a:cubicBezTo>
                  <a:close/>
                  <a:moveTo>
                    <a:pt x="1895194" y="993211"/>
                  </a:moveTo>
                  <a:cubicBezTo>
                    <a:pt x="1895245" y="993211"/>
                    <a:pt x="1902161" y="993211"/>
                    <a:pt x="2845141" y="993211"/>
                  </a:cubicBezTo>
                  <a:cubicBezTo>
                    <a:pt x="2999507" y="993211"/>
                    <a:pt x="3130125" y="1123457"/>
                    <a:pt x="3130125" y="1277385"/>
                  </a:cubicBezTo>
                  <a:cubicBezTo>
                    <a:pt x="3130125" y="1277420"/>
                    <a:pt x="3130125" y="1284134"/>
                    <a:pt x="3130125" y="2568008"/>
                  </a:cubicBezTo>
                  <a:cubicBezTo>
                    <a:pt x="3130125" y="2721936"/>
                    <a:pt x="2999507" y="2852182"/>
                    <a:pt x="2845141" y="2852182"/>
                  </a:cubicBezTo>
                  <a:cubicBezTo>
                    <a:pt x="2845141" y="2852231"/>
                    <a:pt x="2845141" y="2858826"/>
                    <a:pt x="2845141" y="3763907"/>
                  </a:cubicBezTo>
                  <a:cubicBezTo>
                    <a:pt x="2845141" y="3917835"/>
                    <a:pt x="2726398" y="4048081"/>
                    <a:pt x="2572031" y="4048081"/>
                  </a:cubicBezTo>
                  <a:cubicBezTo>
                    <a:pt x="2571992" y="4048081"/>
                    <a:pt x="2568051" y="4048081"/>
                    <a:pt x="2168304" y="4048081"/>
                  </a:cubicBezTo>
                  <a:cubicBezTo>
                    <a:pt x="2013937" y="4048081"/>
                    <a:pt x="1895194" y="3917835"/>
                    <a:pt x="1895194" y="3763907"/>
                  </a:cubicBezTo>
                  <a:cubicBezTo>
                    <a:pt x="1895194" y="3763858"/>
                    <a:pt x="1895194" y="3757193"/>
                    <a:pt x="1895194" y="2852182"/>
                  </a:cubicBezTo>
                  <a:cubicBezTo>
                    <a:pt x="1740828" y="2852182"/>
                    <a:pt x="1610210" y="2721936"/>
                    <a:pt x="1610210" y="2568008"/>
                  </a:cubicBezTo>
                  <a:cubicBezTo>
                    <a:pt x="1610210" y="2567966"/>
                    <a:pt x="1610210" y="2560581"/>
                    <a:pt x="1610210" y="1277385"/>
                  </a:cubicBezTo>
                  <a:cubicBezTo>
                    <a:pt x="1610210" y="1123457"/>
                    <a:pt x="1740828" y="993211"/>
                    <a:pt x="1895194" y="993211"/>
                  </a:cubicBezTo>
                  <a:close/>
                  <a:moveTo>
                    <a:pt x="4093246" y="245790"/>
                  </a:moveTo>
                  <a:cubicBezTo>
                    <a:pt x="4306565" y="245790"/>
                    <a:pt x="4479495" y="420965"/>
                    <a:pt x="4479495" y="637055"/>
                  </a:cubicBezTo>
                  <a:cubicBezTo>
                    <a:pt x="4479495" y="853145"/>
                    <a:pt x="4306565" y="1028320"/>
                    <a:pt x="4093246" y="1028320"/>
                  </a:cubicBezTo>
                  <a:cubicBezTo>
                    <a:pt x="3879927" y="1028320"/>
                    <a:pt x="3706997" y="853145"/>
                    <a:pt x="3706997" y="637055"/>
                  </a:cubicBezTo>
                  <a:cubicBezTo>
                    <a:pt x="3706997" y="420965"/>
                    <a:pt x="3879927" y="245790"/>
                    <a:pt x="4093246" y="245790"/>
                  </a:cubicBezTo>
                  <a:close/>
                  <a:moveTo>
                    <a:pt x="644584" y="245790"/>
                  </a:moveTo>
                  <a:cubicBezTo>
                    <a:pt x="856519" y="245790"/>
                    <a:pt x="1028326" y="420965"/>
                    <a:pt x="1028326" y="637055"/>
                  </a:cubicBezTo>
                  <a:cubicBezTo>
                    <a:pt x="1028326" y="853145"/>
                    <a:pt x="856519" y="1028320"/>
                    <a:pt x="644584" y="1028320"/>
                  </a:cubicBezTo>
                  <a:cubicBezTo>
                    <a:pt x="432649" y="1028320"/>
                    <a:pt x="260842" y="853145"/>
                    <a:pt x="260842" y="637055"/>
                  </a:cubicBezTo>
                  <a:cubicBezTo>
                    <a:pt x="260842" y="420965"/>
                    <a:pt x="432649" y="245790"/>
                    <a:pt x="644584" y="245790"/>
                  </a:cubicBezTo>
                  <a:close/>
                  <a:moveTo>
                    <a:pt x="2367657" y="0"/>
                  </a:moveTo>
                  <a:cubicBezTo>
                    <a:pt x="2616992" y="0"/>
                    <a:pt x="2819118" y="203249"/>
                    <a:pt x="2819118" y="453969"/>
                  </a:cubicBezTo>
                  <a:cubicBezTo>
                    <a:pt x="2819118" y="704689"/>
                    <a:pt x="2616992" y="907938"/>
                    <a:pt x="2367657" y="907938"/>
                  </a:cubicBezTo>
                  <a:cubicBezTo>
                    <a:pt x="2118322" y="907938"/>
                    <a:pt x="1916196" y="704689"/>
                    <a:pt x="1916196" y="453969"/>
                  </a:cubicBezTo>
                  <a:cubicBezTo>
                    <a:pt x="1916196" y="203249"/>
                    <a:pt x="2118322" y="0"/>
                    <a:pt x="2367657" y="0"/>
                  </a:cubicBezTo>
                  <a:close/>
                </a:path>
              </a:pathLst>
            </a:custGeom>
            <a:solidFill>
              <a:srgbClr val="EDC30D"/>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4" name="Group 93"/>
          <p:cNvGrpSpPr/>
          <p:nvPr/>
        </p:nvGrpSpPr>
        <p:grpSpPr>
          <a:xfrm>
            <a:off x="10217405" y="126609"/>
            <a:ext cx="1875360" cy="572464"/>
            <a:chOff x="10316641" y="149435"/>
            <a:chExt cx="1875360" cy="572464"/>
          </a:xfrm>
        </p:grpSpPr>
        <p:pic>
          <p:nvPicPr>
            <p:cNvPr id="95" name="Picture 94"/>
            <p:cNvPicPr>
              <a:picLocks noChangeAspect="1"/>
            </p:cNvPicPr>
            <p:nvPr/>
          </p:nvPicPr>
          <p:blipFill>
            <a:blip r:embed="rId6">
              <a:duotone>
                <a:schemeClr val="bg2">
                  <a:shade val="45000"/>
                  <a:satMod val="135000"/>
                </a:schemeClr>
                <a:prstClr val="white"/>
              </a:duotone>
              <a:lum bright="-32000"/>
            </a:blip>
            <a:stretch>
              <a:fillRect/>
            </a:stretch>
          </p:blipFill>
          <p:spPr>
            <a:xfrm>
              <a:off x="10316641" y="213005"/>
              <a:ext cx="484908" cy="445325"/>
            </a:xfrm>
            <a:prstGeom prst="rect">
              <a:avLst/>
            </a:prstGeom>
          </p:spPr>
        </p:pic>
        <p:sp>
          <p:nvSpPr>
            <p:cNvPr id="96" name="TextBox 95"/>
            <p:cNvSpPr txBox="1"/>
            <p:nvPr/>
          </p:nvSpPr>
          <p:spPr>
            <a:xfrm>
              <a:off x="10716157" y="149435"/>
              <a:ext cx="1475844"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rgbClr val="000000"/>
                      </a:gs>
                      <a:gs pos="30000">
                        <a:srgbClr val="000000"/>
                      </a:gs>
                    </a:gsLst>
                    <a:lin ang="5400000" scaled="0"/>
                  </a:gradFill>
                  <a:latin typeface="Segoe UI Light"/>
                </a:rPr>
                <a:t>Power BI</a:t>
              </a:r>
            </a:p>
          </p:txBody>
        </p:sp>
      </p:grpSp>
      <p:grpSp>
        <p:nvGrpSpPr>
          <p:cNvPr id="15" name="Group 14"/>
          <p:cNvGrpSpPr/>
          <p:nvPr/>
        </p:nvGrpSpPr>
        <p:grpSpPr>
          <a:xfrm>
            <a:off x="6602268" y="2649036"/>
            <a:ext cx="2224537" cy="232779"/>
            <a:chOff x="6395967" y="2662299"/>
            <a:chExt cx="2224537" cy="232779"/>
          </a:xfrm>
        </p:grpSpPr>
        <p:sp>
          <p:nvSpPr>
            <p:cNvPr id="210" name="TextBox 293"/>
            <p:cNvSpPr txBox="1"/>
            <p:nvPr/>
          </p:nvSpPr>
          <p:spPr>
            <a:xfrm>
              <a:off x="6744221" y="2679634"/>
              <a:ext cx="1876283"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en-US" sz="1400" dirty="0">
                  <a:solidFill>
                    <a:srgbClr val="000000"/>
                  </a:solidFill>
                  <a:ea typeface="Segoe UI" pitchFamily="34" charset="0"/>
                  <a:cs typeface="Segoe UI" pitchFamily="34" charset="0"/>
                </a:rPr>
                <a:t>Natural language query</a:t>
              </a:r>
            </a:p>
          </p:txBody>
        </p:sp>
        <p:sp>
          <p:nvSpPr>
            <p:cNvPr id="3" name="Oval Callout 2"/>
            <p:cNvSpPr/>
            <p:nvPr/>
          </p:nvSpPr>
          <p:spPr bwMode="auto">
            <a:xfrm>
              <a:off x="6395967" y="2662299"/>
              <a:ext cx="274320" cy="228600"/>
            </a:xfrm>
            <a:prstGeom prst="wedgeEllipseCallout">
              <a:avLst>
                <a:gd name="adj1" fmla="val -59325"/>
                <a:gd name="adj2" fmla="val 71225"/>
              </a:avLst>
            </a:prstGeom>
            <a:solidFill>
              <a:srgbClr val="F2C8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800" b="1" dirty="0">
                <a:solidFill>
                  <a:srgbClr val="000000"/>
                </a:solidFill>
                <a:ea typeface="Segoe UI" pitchFamily="34" charset="0"/>
                <a:cs typeface="Segoe UI" pitchFamily="34" charset="0"/>
              </a:endParaRPr>
            </a:p>
          </p:txBody>
        </p:sp>
      </p:grpSp>
      <p:grpSp>
        <p:nvGrpSpPr>
          <p:cNvPr id="19" name="Group 18"/>
          <p:cNvGrpSpPr/>
          <p:nvPr/>
        </p:nvGrpSpPr>
        <p:grpSpPr>
          <a:xfrm>
            <a:off x="4306193" y="4364674"/>
            <a:ext cx="973972" cy="311845"/>
            <a:chOff x="4306193" y="4364674"/>
            <a:chExt cx="973972" cy="311845"/>
          </a:xfrm>
        </p:grpSpPr>
        <p:sp>
          <p:nvSpPr>
            <p:cNvPr id="179" name="TextBox 293"/>
            <p:cNvSpPr txBox="1"/>
            <p:nvPr/>
          </p:nvSpPr>
          <p:spPr>
            <a:xfrm>
              <a:off x="4675832" y="4391568"/>
              <a:ext cx="604333"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Отчеты</a:t>
              </a:r>
              <a:endParaRPr lang="en-US" sz="1200" dirty="0">
                <a:solidFill>
                  <a:srgbClr val="000000"/>
                </a:solidFill>
                <a:ea typeface="Segoe UI" pitchFamily="34" charset="0"/>
                <a:cs typeface="Segoe UI" pitchFamily="34" charset="0"/>
              </a:endParaRPr>
            </a:p>
          </p:txBody>
        </p:sp>
        <p:sp>
          <p:nvSpPr>
            <p:cNvPr id="5" name="Flowchart: Document 4"/>
            <p:cNvSpPr/>
            <p:nvPr/>
          </p:nvSpPr>
          <p:spPr bwMode="auto">
            <a:xfrm>
              <a:off x="4306193" y="4364674"/>
              <a:ext cx="274320" cy="311845"/>
            </a:xfrm>
            <a:prstGeom prst="flowChartDocument">
              <a:avLst/>
            </a:prstGeom>
            <a:noFill/>
            <a:ln w="28575">
              <a:solidFill>
                <a:srgbClr val="F2C81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0" name="Group 19"/>
          <p:cNvGrpSpPr/>
          <p:nvPr/>
        </p:nvGrpSpPr>
        <p:grpSpPr>
          <a:xfrm>
            <a:off x="3979430" y="4771518"/>
            <a:ext cx="2014070" cy="572464"/>
            <a:chOff x="3979430" y="4771518"/>
            <a:chExt cx="2014070" cy="572464"/>
          </a:xfrm>
        </p:grpSpPr>
        <p:sp>
          <p:nvSpPr>
            <p:cNvPr id="182" name="TextBox 293"/>
            <p:cNvSpPr txBox="1"/>
            <p:nvPr/>
          </p:nvSpPr>
          <p:spPr>
            <a:xfrm>
              <a:off x="4675832" y="4921262"/>
              <a:ext cx="1317668"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Наборы данных</a:t>
              </a:r>
              <a:endParaRPr lang="en-US" sz="1400" dirty="0">
                <a:solidFill>
                  <a:srgbClr val="000000"/>
                </a:solidFill>
                <a:ea typeface="Segoe UI" pitchFamily="34" charset="0"/>
                <a:cs typeface="Segoe UI" pitchFamily="34" charset="0"/>
              </a:endParaRPr>
            </a:p>
          </p:txBody>
        </p:sp>
        <p:sp>
          <p:nvSpPr>
            <p:cNvPr id="13" name="TextBox 12"/>
            <p:cNvSpPr txBox="1"/>
            <p:nvPr/>
          </p:nvSpPr>
          <p:spPr>
            <a:xfrm>
              <a:off x="3979430" y="4771518"/>
              <a:ext cx="927847" cy="572464"/>
            </a:xfrm>
            <a:prstGeom prst="rect">
              <a:avLst/>
            </a:prstGeom>
            <a:noFill/>
          </p:spPr>
          <p:txBody>
            <a:bodyPr wrap="square" lIns="182880" tIns="146304" rIns="182880" bIns="146304" rtlCol="0">
              <a:spAutoFit/>
            </a:bodyPr>
            <a:lstStyle/>
            <a:p>
              <a:pPr algn="ctr"/>
              <a:r>
                <a:rPr lang="en-US" sz="900" b="1" dirty="0">
                  <a:solidFill>
                    <a:srgbClr val="F2C812"/>
                  </a:solidFill>
                </a:rPr>
                <a:t>01001</a:t>
              </a:r>
            </a:p>
            <a:p>
              <a:pPr algn="ctr"/>
              <a:r>
                <a:rPr lang="en-US" sz="900" b="1" dirty="0">
                  <a:solidFill>
                    <a:srgbClr val="F2C812"/>
                  </a:solidFill>
                </a:rPr>
                <a:t>10101</a:t>
              </a:r>
            </a:p>
          </p:txBody>
        </p:sp>
      </p:grpSp>
      <p:grpSp>
        <p:nvGrpSpPr>
          <p:cNvPr id="99" name="Group 98"/>
          <p:cNvGrpSpPr/>
          <p:nvPr/>
        </p:nvGrpSpPr>
        <p:grpSpPr>
          <a:xfrm>
            <a:off x="6090885" y="3236714"/>
            <a:ext cx="5059237" cy="2459479"/>
            <a:chOff x="7018864" y="2257415"/>
            <a:chExt cx="5059237" cy="2459479"/>
          </a:xfrm>
        </p:grpSpPr>
        <p:grpSp>
          <p:nvGrpSpPr>
            <p:cNvPr id="106" name="Group 105"/>
            <p:cNvGrpSpPr/>
            <p:nvPr/>
          </p:nvGrpSpPr>
          <p:grpSpPr>
            <a:xfrm>
              <a:off x="7018864" y="2257415"/>
              <a:ext cx="5059237" cy="2459479"/>
              <a:chOff x="7018864" y="2257415"/>
              <a:chExt cx="5059237" cy="2459479"/>
            </a:xfrm>
          </p:grpSpPr>
          <p:grpSp>
            <p:nvGrpSpPr>
              <p:cNvPr id="119" name="Group 118"/>
              <p:cNvGrpSpPr>
                <a:grpSpLocks noChangeAspect="1"/>
              </p:cNvGrpSpPr>
              <p:nvPr/>
            </p:nvGrpSpPr>
            <p:grpSpPr>
              <a:xfrm>
                <a:off x="10432181" y="2257415"/>
                <a:ext cx="548640" cy="1042085"/>
                <a:chOff x="10286449" y="1529656"/>
                <a:chExt cx="917410" cy="1742525"/>
              </a:xfrm>
            </p:grpSpPr>
            <p:sp>
              <p:nvSpPr>
                <p:cNvPr id="154" name="Rounded Rectangle 153"/>
                <p:cNvSpPr/>
                <p:nvPr/>
              </p:nvSpPr>
              <p:spPr bwMode="auto">
                <a:xfrm>
                  <a:off x="10493458" y="1529656"/>
                  <a:ext cx="489183" cy="1739862"/>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55" name="Picture 154"/>
                <p:cNvPicPr>
                  <a:picLocks noChangeAspect="1"/>
                </p:cNvPicPr>
                <p:nvPr/>
              </p:nvPicPr>
              <p:blipFill rotWithShape="1">
                <a:blip r:embed="rId7" cstate="print">
                  <a:extLst>
                    <a:ext uri="{28A0092B-C50C-407E-A947-70E740481C1C}">
                      <a14:useLocalDpi xmlns:a14="http://schemas.microsoft.com/office/drawing/2010/main" val="0"/>
                    </a:ext>
                  </a:extLst>
                </a:blip>
                <a:srcRect l="52140" t="48685" r="38673" b="16874"/>
                <a:stretch/>
              </p:blipFill>
              <p:spPr>
                <a:xfrm>
                  <a:off x="10372236" y="1690687"/>
                  <a:ext cx="745838" cy="1344992"/>
                </a:xfrm>
                <a:prstGeom prst="rect">
                  <a:avLst/>
                </a:prstGeom>
                <a:noFill/>
                <a:ln>
                  <a:noFill/>
                </a:ln>
              </p:spPr>
            </p:pic>
            <p:pic>
              <p:nvPicPr>
                <p:cNvPr id="156" name="Picture 155"/>
                <p:cNvPicPr>
                  <a:picLocks noChangeAspect="1"/>
                </p:cNvPicPr>
                <p:nvPr/>
              </p:nvPicPr>
              <p:blipFill rotWithShape="1">
                <a:blip r:embed="rId8" cstate="print">
                  <a:extLst>
                    <a:ext uri="{28A0092B-C50C-407E-A947-70E740481C1C}">
                      <a14:useLocalDpi xmlns:a14="http://schemas.microsoft.com/office/drawing/2010/main" val="0"/>
                    </a:ext>
                  </a:extLst>
                </a:blip>
                <a:srcRect l="69458" t="18811" r="2213" b="6483"/>
                <a:stretch/>
              </p:blipFill>
              <p:spPr>
                <a:xfrm>
                  <a:off x="10372230" y="1818052"/>
                  <a:ext cx="745838" cy="1112933"/>
                </a:xfrm>
                <a:prstGeom prst="rect">
                  <a:avLst/>
                </a:prstGeom>
              </p:spPr>
            </p:pic>
            <p:sp>
              <p:nvSpPr>
                <p:cNvPr id="157" name="Rounded Rectangle 223"/>
                <p:cNvSpPr/>
                <p:nvPr/>
              </p:nvSpPr>
              <p:spPr bwMode="auto">
                <a:xfrm>
                  <a:off x="10286449" y="1529656"/>
                  <a:ext cx="917410" cy="1742525"/>
                </a:xfrm>
                <a:custGeom>
                  <a:avLst/>
                  <a:gdLst/>
                  <a:ahLst/>
                  <a:cxnLst/>
                  <a:rect l="l" t="t" r="r" b="b"/>
                  <a:pathLst>
                    <a:path w="3657600" h="6434945">
                      <a:moveTo>
                        <a:pt x="1828801" y="5761924"/>
                      </a:moveTo>
                      <a:cubicBezTo>
                        <a:pt x="1694209" y="5761924"/>
                        <a:pt x="1585101" y="5871032"/>
                        <a:pt x="1585101" y="6005624"/>
                      </a:cubicBezTo>
                      <a:cubicBezTo>
                        <a:pt x="1585101" y="6140216"/>
                        <a:pt x="1694209" y="6249324"/>
                        <a:pt x="1828801" y="6249324"/>
                      </a:cubicBezTo>
                      <a:cubicBezTo>
                        <a:pt x="1963393" y="6249324"/>
                        <a:pt x="2072501" y="6140216"/>
                        <a:pt x="2072501" y="6005624"/>
                      </a:cubicBezTo>
                      <a:cubicBezTo>
                        <a:pt x="2072501" y="5871032"/>
                        <a:pt x="1963393" y="5761924"/>
                        <a:pt x="1828801" y="5761924"/>
                      </a:cubicBezTo>
                      <a:close/>
                      <a:moveTo>
                        <a:pt x="367260" y="607233"/>
                      </a:moveTo>
                      <a:lnTo>
                        <a:pt x="367260" y="5543030"/>
                      </a:lnTo>
                      <a:lnTo>
                        <a:pt x="3290341" y="5543030"/>
                      </a:lnTo>
                      <a:lnTo>
                        <a:pt x="3290341" y="607233"/>
                      </a:lnTo>
                      <a:close/>
                      <a:moveTo>
                        <a:pt x="1097280" y="257182"/>
                      </a:moveTo>
                      <a:cubicBezTo>
                        <a:pt x="1072030" y="257182"/>
                        <a:pt x="1051560" y="277652"/>
                        <a:pt x="1051560" y="302902"/>
                      </a:cubicBezTo>
                      <a:cubicBezTo>
                        <a:pt x="1051560" y="328152"/>
                        <a:pt x="1072030" y="348622"/>
                        <a:pt x="1097280" y="348622"/>
                      </a:cubicBezTo>
                      <a:lnTo>
                        <a:pt x="2560320" y="348622"/>
                      </a:lnTo>
                      <a:cubicBezTo>
                        <a:pt x="2585570" y="348622"/>
                        <a:pt x="2606040" y="328152"/>
                        <a:pt x="2606040" y="302902"/>
                      </a:cubicBezTo>
                      <a:cubicBezTo>
                        <a:pt x="2606040" y="277652"/>
                        <a:pt x="2585570" y="257182"/>
                        <a:pt x="2560320" y="257182"/>
                      </a:cubicBezTo>
                      <a:close/>
                      <a:moveTo>
                        <a:pt x="609612" y="0"/>
                      </a:moveTo>
                      <a:lnTo>
                        <a:pt x="3047988" y="0"/>
                      </a:lnTo>
                      <a:cubicBezTo>
                        <a:pt x="3384667" y="0"/>
                        <a:pt x="3657600" y="272933"/>
                        <a:pt x="3657600" y="609612"/>
                      </a:cubicBezTo>
                      <a:lnTo>
                        <a:pt x="3657600" y="5825333"/>
                      </a:lnTo>
                      <a:cubicBezTo>
                        <a:pt x="3657600" y="6162012"/>
                        <a:pt x="3384667" y="6434945"/>
                        <a:pt x="3047988" y="6434945"/>
                      </a:cubicBezTo>
                      <a:lnTo>
                        <a:pt x="609612" y="6434945"/>
                      </a:lnTo>
                      <a:cubicBezTo>
                        <a:pt x="272933" y="6434945"/>
                        <a:pt x="0" y="6162012"/>
                        <a:pt x="0" y="5825333"/>
                      </a:cubicBezTo>
                      <a:lnTo>
                        <a:pt x="0" y="609612"/>
                      </a:lnTo>
                      <a:cubicBezTo>
                        <a:pt x="0" y="272933"/>
                        <a:pt x="272933" y="0"/>
                        <a:pt x="609612" y="0"/>
                      </a:cubicBezTo>
                      <a:close/>
                    </a:path>
                  </a:pathLst>
                </a:custGeom>
                <a:solidFill>
                  <a:schemeClr val="accent3">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800" spc="-49" dirty="0" err="1">
                    <a:solidFill>
                      <a:srgbClr val="68217A"/>
                    </a:solidFill>
                    <a:ea typeface="Segoe UI" pitchFamily="34" charset="0"/>
                    <a:cs typeface="Segoe UI" pitchFamily="34" charset="0"/>
                  </a:endParaRPr>
                </a:p>
              </p:txBody>
            </p:sp>
          </p:grpSp>
          <p:sp>
            <p:nvSpPr>
              <p:cNvPr id="121" name="Freeform 1383"/>
              <p:cNvSpPr>
                <a:spLocks noChangeAspect="1" noEditPoints="1"/>
              </p:cNvSpPr>
              <p:nvPr/>
            </p:nvSpPr>
            <p:spPr bwMode="auto">
              <a:xfrm>
                <a:off x="7018864" y="2534980"/>
                <a:ext cx="3840480" cy="2181914"/>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chemeClr val="accent3">
                  <a:lumMod val="50000"/>
                </a:schemeClr>
              </a:solidFill>
              <a:ln w="9525">
                <a:solidFill>
                  <a:schemeClr val="bg1"/>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600" dirty="0">
                  <a:solidFill>
                    <a:srgbClr val="000000"/>
                  </a:solidFill>
                </a:endParaRPr>
              </a:p>
            </p:txBody>
          </p:sp>
          <p:grpSp>
            <p:nvGrpSpPr>
              <p:cNvPr id="140" name="Group 139"/>
              <p:cNvGrpSpPr>
                <a:grpSpLocks noChangeAspect="1"/>
              </p:cNvGrpSpPr>
              <p:nvPr/>
            </p:nvGrpSpPr>
            <p:grpSpPr>
              <a:xfrm>
                <a:off x="10432181" y="3352369"/>
                <a:ext cx="1645920" cy="1132186"/>
                <a:chOff x="1117586" y="1978512"/>
                <a:chExt cx="2372574" cy="1629558"/>
              </a:xfrm>
            </p:grpSpPr>
            <p:pic>
              <p:nvPicPr>
                <p:cNvPr id="142" name="Picture 141"/>
                <p:cNvPicPr>
                  <a:picLocks noChangeAspect="1"/>
                </p:cNvPicPr>
                <p:nvPr/>
              </p:nvPicPr>
              <p:blipFill rotWithShape="1">
                <a:blip r:embed="rId9" cstate="print">
                  <a:extLst>
                    <a:ext uri="{28A0092B-C50C-407E-A947-70E740481C1C}">
                      <a14:useLocalDpi xmlns:a14="http://schemas.microsoft.com/office/drawing/2010/main" val="0"/>
                    </a:ext>
                  </a:extLst>
                </a:blip>
                <a:srcRect l="62879" t="38531" r="7349" b="16974"/>
                <a:stretch/>
              </p:blipFill>
              <p:spPr>
                <a:xfrm>
                  <a:off x="1309718" y="2130700"/>
                  <a:ext cx="1845671" cy="1326874"/>
                </a:xfrm>
                <a:prstGeom prst="rect">
                  <a:avLst/>
                </a:prstGeom>
                <a:noFill/>
                <a:ln>
                  <a:noFill/>
                </a:ln>
              </p:spPr>
            </p:pic>
            <p:grpSp>
              <p:nvGrpSpPr>
                <p:cNvPr id="144" name="Group 143"/>
                <p:cNvGrpSpPr/>
                <p:nvPr/>
              </p:nvGrpSpPr>
              <p:grpSpPr>
                <a:xfrm>
                  <a:off x="1307936" y="2212479"/>
                  <a:ext cx="1844519" cy="1136088"/>
                  <a:chOff x="1276066" y="3677905"/>
                  <a:chExt cx="2524835" cy="1555113"/>
                </a:xfrm>
              </p:grpSpPr>
              <p:pic>
                <p:nvPicPr>
                  <p:cNvPr id="152" name="Picture 151"/>
                  <p:cNvPicPr>
                    <a:picLocks noChangeAspect="1"/>
                  </p:cNvPicPr>
                  <p:nvPr/>
                </p:nvPicPr>
                <p:blipFill rotWithShape="1">
                  <a:blip r:embed="rId10" cstate="print">
                    <a:extLst>
                      <a:ext uri="{28A0092B-C50C-407E-A947-70E740481C1C}">
                        <a14:useLocalDpi xmlns:a14="http://schemas.microsoft.com/office/drawing/2010/main" val="0"/>
                      </a:ext>
                    </a:extLst>
                  </a:blip>
                  <a:srcRect l="12863" t="18609" r="30034" b="19233"/>
                  <a:stretch/>
                </p:blipFill>
                <p:spPr>
                  <a:xfrm>
                    <a:off x="1276066" y="3677905"/>
                    <a:ext cx="2524835" cy="1555113"/>
                  </a:xfrm>
                  <a:prstGeom prst="rect">
                    <a:avLst/>
                  </a:prstGeom>
                </p:spPr>
              </p:pic>
              <p:pic>
                <p:nvPicPr>
                  <p:cNvPr id="153" name="Picture 152"/>
                  <p:cNvPicPr>
                    <a:picLocks noChangeAspect="1"/>
                  </p:cNvPicPr>
                  <p:nvPr/>
                </p:nvPicPr>
                <p:blipFill rotWithShape="1">
                  <a:blip r:embed="rId11" cstate="print">
                    <a:extLst>
                      <a:ext uri="{28A0092B-C50C-407E-A947-70E740481C1C}">
                        <a14:useLocalDpi xmlns:a14="http://schemas.microsoft.com/office/drawing/2010/main" val="0"/>
                      </a:ext>
                    </a:extLst>
                  </a:blip>
                  <a:srcRect l="69349" t="18609" r="1945" b="50085"/>
                  <a:stretch/>
                </p:blipFill>
                <p:spPr>
                  <a:xfrm>
                    <a:off x="2524585" y="4449793"/>
                    <a:ext cx="1269242" cy="783225"/>
                  </a:xfrm>
                  <a:prstGeom prst="rect">
                    <a:avLst/>
                  </a:prstGeom>
                </p:spPr>
              </p:pic>
            </p:grpSp>
            <p:grpSp>
              <p:nvGrpSpPr>
                <p:cNvPr id="146" name="Group 145"/>
                <p:cNvGrpSpPr/>
                <p:nvPr/>
              </p:nvGrpSpPr>
              <p:grpSpPr>
                <a:xfrm>
                  <a:off x="1117586" y="1978512"/>
                  <a:ext cx="2372574" cy="1629558"/>
                  <a:chOff x="1117586" y="1978512"/>
                  <a:chExt cx="2372574" cy="1629558"/>
                </a:xfrm>
              </p:grpSpPr>
              <p:sp>
                <p:nvSpPr>
                  <p:cNvPr id="147" name="Rounded Rectangle 89"/>
                  <p:cNvSpPr>
                    <a:spLocks noChangeAspect="1"/>
                  </p:cNvSpPr>
                  <p:nvPr/>
                </p:nvSpPr>
                <p:spPr bwMode="auto">
                  <a:xfrm rot="16200000">
                    <a:off x="1489094" y="1607004"/>
                    <a:ext cx="1629558" cy="2372574"/>
                  </a:xfrm>
                  <a:custGeom>
                    <a:avLst/>
                    <a:gdLst/>
                    <a:ahLst/>
                    <a:cxnLst/>
                    <a:rect l="l" t="t" r="r" b="b"/>
                    <a:pathLst>
                      <a:path w="3265981" h="3654426">
                        <a:moveTo>
                          <a:pt x="2686301" y="3311991"/>
                        </a:moveTo>
                        <a:cubicBezTo>
                          <a:pt x="2647724" y="3311991"/>
                          <a:pt x="2616451" y="3343264"/>
                          <a:pt x="2616451" y="3381841"/>
                        </a:cubicBezTo>
                        <a:cubicBezTo>
                          <a:pt x="2616451" y="3420417"/>
                          <a:pt x="2647724" y="3451690"/>
                          <a:pt x="2686301" y="3451690"/>
                        </a:cubicBezTo>
                        <a:lnTo>
                          <a:pt x="2698749" y="3451691"/>
                        </a:lnTo>
                        <a:cubicBezTo>
                          <a:pt x="2737326" y="3451691"/>
                          <a:pt x="2768599" y="3420418"/>
                          <a:pt x="2768599" y="3381841"/>
                        </a:cubicBezTo>
                        <a:lnTo>
                          <a:pt x="2768600" y="3381841"/>
                        </a:lnTo>
                        <a:cubicBezTo>
                          <a:pt x="2768600" y="3343264"/>
                          <a:pt x="2737327" y="3311991"/>
                          <a:pt x="2698750" y="3311991"/>
                        </a:cubicBezTo>
                        <a:close/>
                        <a:moveTo>
                          <a:pt x="2477370" y="3311991"/>
                        </a:moveTo>
                        <a:cubicBezTo>
                          <a:pt x="2438793" y="3311991"/>
                          <a:pt x="2407520" y="3343264"/>
                          <a:pt x="2407520" y="3381841"/>
                        </a:cubicBezTo>
                        <a:cubicBezTo>
                          <a:pt x="2407520" y="3420417"/>
                          <a:pt x="2438793" y="3451690"/>
                          <a:pt x="2477370" y="3451690"/>
                        </a:cubicBezTo>
                        <a:lnTo>
                          <a:pt x="2490960" y="3451691"/>
                        </a:lnTo>
                        <a:cubicBezTo>
                          <a:pt x="2529537" y="3451691"/>
                          <a:pt x="2560810" y="3420418"/>
                          <a:pt x="2560810" y="3381841"/>
                        </a:cubicBezTo>
                        <a:lnTo>
                          <a:pt x="2560811" y="3381841"/>
                        </a:lnTo>
                        <a:cubicBezTo>
                          <a:pt x="2560811" y="3343264"/>
                          <a:pt x="2529538" y="3311991"/>
                          <a:pt x="2490961" y="3311991"/>
                        </a:cubicBezTo>
                        <a:close/>
                        <a:moveTo>
                          <a:pt x="1951037" y="3311991"/>
                        </a:moveTo>
                        <a:cubicBezTo>
                          <a:pt x="1912460" y="3311991"/>
                          <a:pt x="1881187" y="3343264"/>
                          <a:pt x="1881187" y="3381841"/>
                        </a:cubicBezTo>
                        <a:cubicBezTo>
                          <a:pt x="1881187" y="3420417"/>
                          <a:pt x="1912460" y="3451690"/>
                          <a:pt x="1951037" y="3451690"/>
                        </a:cubicBezTo>
                        <a:lnTo>
                          <a:pt x="2282030" y="3451691"/>
                        </a:lnTo>
                        <a:cubicBezTo>
                          <a:pt x="2320607" y="3451691"/>
                          <a:pt x="2351880" y="3420418"/>
                          <a:pt x="2351880" y="3381841"/>
                        </a:cubicBezTo>
                        <a:lnTo>
                          <a:pt x="2351881" y="3381841"/>
                        </a:lnTo>
                        <a:cubicBezTo>
                          <a:pt x="2351881" y="3343264"/>
                          <a:pt x="2320608" y="3311991"/>
                          <a:pt x="2282031" y="3311991"/>
                        </a:cubicBezTo>
                        <a:close/>
                        <a:moveTo>
                          <a:pt x="299489" y="299430"/>
                        </a:moveTo>
                        <a:lnTo>
                          <a:pt x="299489" y="3141056"/>
                        </a:lnTo>
                        <a:lnTo>
                          <a:pt x="2966489" y="3141056"/>
                        </a:lnTo>
                        <a:lnTo>
                          <a:pt x="2966489" y="299430"/>
                        </a:lnTo>
                        <a:close/>
                        <a:moveTo>
                          <a:pt x="134787" y="0"/>
                        </a:moveTo>
                        <a:lnTo>
                          <a:pt x="3131194" y="0"/>
                        </a:lnTo>
                        <a:cubicBezTo>
                          <a:pt x="3205635" y="0"/>
                          <a:pt x="3265981" y="60346"/>
                          <a:pt x="3265981" y="134787"/>
                        </a:cubicBezTo>
                        <a:lnTo>
                          <a:pt x="3265981" y="3519639"/>
                        </a:lnTo>
                        <a:cubicBezTo>
                          <a:pt x="3265981" y="3594080"/>
                          <a:pt x="3205635" y="3654426"/>
                          <a:pt x="3131194" y="3654426"/>
                        </a:cubicBezTo>
                        <a:lnTo>
                          <a:pt x="134787" y="3654426"/>
                        </a:lnTo>
                        <a:cubicBezTo>
                          <a:pt x="60346" y="3654426"/>
                          <a:pt x="0" y="3594080"/>
                          <a:pt x="0" y="3519639"/>
                        </a:cubicBezTo>
                        <a:lnTo>
                          <a:pt x="0" y="134787"/>
                        </a:lnTo>
                        <a:cubicBezTo>
                          <a:pt x="0" y="60346"/>
                          <a:pt x="60346" y="0"/>
                          <a:pt x="134787" y="0"/>
                        </a:cubicBezTo>
                        <a:close/>
                      </a:path>
                    </a:pathLst>
                  </a:custGeom>
                  <a:solidFill>
                    <a:schemeClr val="accent3">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800" spc="-49" dirty="0" err="1">
                      <a:solidFill>
                        <a:srgbClr val="68217A"/>
                      </a:solidFill>
                      <a:ea typeface="Segoe UI" pitchFamily="34" charset="0"/>
                      <a:cs typeface="Segoe UI" pitchFamily="34" charset="0"/>
                    </a:endParaRPr>
                  </a:p>
                </p:txBody>
              </p:sp>
              <p:sp>
                <p:nvSpPr>
                  <p:cNvPr id="150" name="Rectangle 149"/>
                  <p:cNvSpPr/>
                  <p:nvPr/>
                </p:nvSpPr>
                <p:spPr bwMode="auto">
                  <a:xfrm>
                    <a:off x="3172854" y="2198842"/>
                    <a:ext cx="307998" cy="808750"/>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51" name="Picture 150"/>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3229523" y="2739186"/>
                    <a:ext cx="195334" cy="108208"/>
                  </a:xfrm>
                  <a:prstGeom prst="rect">
                    <a:avLst/>
                  </a:prstGeom>
                </p:spPr>
              </p:pic>
            </p:grpSp>
          </p:grpSp>
        </p:grpSp>
        <p:pic>
          <p:nvPicPr>
            <p:cNvPr id="117" name="Picture 116"/>
            <p:cNvPicPr>
              <a:picLocks noChangeAspect="1"/>
            </p:cNvPicPr>
            <p:nvPr/>
          </p:nvPicPr>
          <p:blipFill>
            <a:blip r:embed="rId13"/>
            <a:stretch>
              <a:fillRect/>
            </a:stretch>
          </p:blipFill>
          <p:spPr>
            <a:xfrm>
              <a:off x="7626151" y="2638675"/>
              <a:ext cx="2647950" cy="1733550"/>
            </a:xfrm>
            <a:prstGeom prst="rect">
              <a:avLst/>
            </a:prstGeom>
          </p:spPr>
        </p:pic>
      </p:grpSp>
    </p:spTree>
    <p:extLst>
      <p:ext uri="{BB962C8B-B14F-4D97-AF65-F5344CB8AC3E}">
        <p14:creationId xmlns:p14="http://schemas.microsoft.com/office/powerpoint/2010/main" val="379699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68442" y="52742"/>
            <a:ext cx="9885055" cy="646331"/>
          </a:xfrm>
          <a:prstGeom prst="rect">
            <a:avLst/>
          </a:prstGeom>
          <a:noFill/>
        </p:spPr>
        <p:txBody>
          <a:bodyPr wrap="square" rtlCol="0">
            <a:spAutoFit/>
          </a:bodyPr>
          <a:lstStyle/>
          <a:p>
            <a:r>
              <a:rPr lang="ru-RU" sz="3600" spc="-100" dirty="0">
                <a:ln w="3175">
                  <a:noFill/>
                </a:ln>
                <a:solidFill>
                  <a:srgbClr val="000000"/>
                </a:solidFill>
                <a:latin typeface="Segoe UI Light"/>
                <a:cs typeface="Segoe UI" pitchFamily="34" charset="0"/>
              </a:rPr>
              <a:t>Обзор </a:t>
            </a:r>
            <a:r>
              <a:rPr lang="en-IN" sz="3600" spc="-100" dirty="0">
                <a:ln w="3175">
                  <a:noFill/>
                </a:ln>
                <a:solidFill>
                  <a:srgbClr val="000000"/>
                </a:solidFill>
                <a:latin typeface="Segoe UI Light"/>
                <a:cs typeface="Segoe UI" pitchFamily="34" charset="0"/>
              </a:rPr>
              <a:t>Power BI</a:t>
            </a:r>
          </a:p>
        </p:txBody>
      </p:sp>
      <p:sp>
        <p:nvSpPr>
          <p:cNvPr id="65" name="Flowchart: Process 64"/>
          <p:cNvSpPr/>
          <p:nvPr/>
        </p:nvSpPr>
        <p:spPr bwMode="auto">
          <a:xfrm>
            <a:off x="391417" y="735983"/>
            <a:ext cx="3457807" cy="4583909"/>
          </a:xfrm>
          <a:prstGeom prst="flowChartProcess">
            <a:avLst/>
          </a:pr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sp>
        <p:nvSpPr>
          <p:cNvPr id="66" name="Rectangle 65"/>
          <p:cNvSpPr/>
          <p:nvPr/>
        </p:nvSpPr>
        <p:spPr bwMode="auto">
          <a:xfrm>
            <a:off x="391417" y="724451"/>
            <a:ext cx="11411700" cy="4583909"/>
          </a:xfrm>
          <a:prstGeom prst="rect">
            <a:avLst/>
          </a:pr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a:xfrm>
            <a:off x="751805" y="888471"/>
            <a:ext cx="2559806" cy="400110"/>
          </a:xfrm>
          <a:prstGeom prst="rect">
            <a:avLst/>
          </a:prstGeom>
        </p:spPr>
        <p:txBody>
          <a:bodyPr wrap="square">
            <a:spAutoFit/>
          </a:bodyPr>
          <a:lstStyle/>
          <a:p>
            <a:pPr defTabSz="914367">
              <a:spcAft>
                <a:spcPts val="588"/>
              </a:spcAft>
            </a:pPr>
            <a:r>
              <a:rPr lang="ru-RU" sz="2000" dirty="0">
                <a:solidFill>
                  <a:srgbClr val="000000"/>
                </a:solidFill>
              </a:rPr>
              <a:t>Источники данных</a:t>
            </a:r>
            <a:endParaRPr lang="en-US" sz="2000" dirty="0">
              <a:solidFill>
                <a:srgbClr val="000000"/>
              </a:solidFill>
            </a:endParaRPr>
          </a:p>
        </p:txBody>
      </p:sp>
      <p:sp>
        <p:nvSpPr>
          <p:cNvPr id="69" name="Rectangle 68"/>
          <p:cNvSpPr/>
          <p:nvPr/>
        </p:nvSpPr>
        <p:spPr>
          <a:xfrm>
            <a:off x="4282288" y="888576"/>
            <a:ext cx="3869886" cy="400110"/>
          </a:xfrm>
          <a:prstGeom prst="rect">
            <a:avLst/>
          </a:prstGeom>
        </p:spPr>
        <p:txBody>
          <a:bodyPr wrap="square">
            <a:spAutoFit/>
          </a:bodyPr>
          <a:lstStyle/>
          <a:p>
            <a:pPr defTabSz="914367">
              <a:spcAft>
                <a:spcPts val="588"/>
              </a:spcAft>
            </a:pPr>
            <a:r>
              <a:rPr lang="en-US" sz="2000" dirty="0">
                <a:solidFill>
                  <a:srgbClr val="505050"/>
                </a:solidFill>
              </a:rPr>
              <a:t>Power BI service</a:t>
            </a:r>
          </a:p>
        </p:txBody>
      </p:sp>
      <p:cxnSp>
        <p:nvCxnSpPr>
          <p:cNvPr id="97" name="Straight Connector 96"/>
          <p:cNvCxnSpPr/>
          <p:nvPr/>
        </p:nvCxnSpPr>
        <p:spPr>
          <a:xfrm>
            <a:off x="999799" y="2020269"/>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8" name="Rectangle 145"/>
          <p:cNvSpPr/>
          <p:nvPr/>
        </p:nvSpPr>
        <p:spPr bwMode="auto">
          <a:xfrm>
            <a:off x="1014873" y="1528245"/>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en-US" sz="1200" dirty="0">
                <a:solidFill>
                  <a:srgbClr val="000000"/>
                </a:solidFill>
                <a:cs typeface="Segoe UI Light" panose="020B0502040204020203" pitchFamily="34" charset="0"/>
              </a:rPr>
              <a:t>SaaS </a:t>
            </a:r>
            <a:r>
              <a:rPr lang="ru-RU" sz="1200" dirty="0">
                <a:solidFill>
                  <a:srgbClr val="000000"/>
                </a:solidFill>
                <a:cs typeface="Segoe UI Light" panose="020B0502040204020203" pitchFamily="34" charset="0"/>
              </a:rPr>
              <a:t>решения</a:t>
            </a:r>
            <a:endParaRPr lang="en-US" sz="1200" dirty="0">
              <a:solidFill>
                <a:srgbClr val="000000"/>
              </a:solidFill>
              <a:cs typeface="Segoe UI Light" panose="020B0502040204020203" pitchFamily="34" charset="0"/>
            </a:endParaRPr>
          </a:p>
          <a:p>
            <a:pPr defTabSz="914367">
              <a:spcAft>
                <a:spcPts val="600"/>
              </a:spcAft>
            </a:pPr>
            <a:r>
              <a:rPr lang="ru-RU" sz="900" i="1" dirty="0">
                <a:solidFill>
                  <a:srgbClr val="000000"/>
                </a:solidFill>
                <a:cs typeface="Segoe UI Light" panose="020B0502040204020203" pitchFamily="34" charset="0"/>
              </a:rPr>
              <a:t>например </a:t>
            </a:r>
            <a:r>
              <a:rPr lang="en-US" sz="900" i="1" dirty="0" err="1">
                <a:solidFill>
                  <a:srgbClr val="000000"/>
                </a:solidFill>
                <a:cs typeface="Segoe UI Light" panose="020B0502040204020203" pitchFamily="34" charset="0"/>
              </a:rPr>
              <a:t>Marketo</a:t>
            </a:r>
            <a:r>
              <a:rPr lang="en-US" sz="900" i="1" dirty="0">
                <a:solidFill>
                  <a:srgbClr val="000000"/>
                </a:solidFill>
                <a:cs typeface="Segoe UI Light" panose="020B0502040204020203" pitchFamily="34" charset="0"/>
              </a:rPr>
              <a:t>, Salesforce, GitHub, Google analytics</a:t>
            </a:r>
          </a:p>
        </p:txBody>
      </p:sp>
      <p:sp>
        <p:nvSpPr>
          <p:cNvPr id="100" name="Oval 147"/>
          <p:cNvSpPr/>
          <p:nvPr/>
        </p:nvSpPr>
        <p:spPr bwMode="auto">
          <a:xfrm>
            <a:off x="644325" y="1593022"/>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1" name="Group 332"/>
          <p:cNvGrpSpPr/>
          <p:nvPr/>
        </p:nvGrpSpPr>
        <p:grpSpPr>
          <a:xfrm>
            <a:off x="696368" y="1668951"/>
            <a:ext cx="261675" cy="213902"/>
            <a:chOff x="2123129" y="1797431"/>
            <a:chExt cx="2472585" cy="2021180"/>
          </a:xfrm>
        </p:grpSpPr>
        <p:sp>
          <p:nvSpPr>
            <p:cNvPr id="102" name="Freeform 13"/>
            <p:cNvSpPr>
              <a:spLocks/>
            </p:cNvSpPr>
            <p:nvPr/>
          </p:nvSpPr>
          <p:spPr bwMode="auto">
            <a:xfrm rot="20700000">
              <a:off x="3155851" y="2377161"/>
              <a:ext cx="1439863" cy="1441450"/>
            </a:xfrm>
            <a:custGeom>
              <a:avLst/>
              <a:gdLst>
                <a:gd name="T0" fmla="*/ 138 w 441"/>
                <a:gd name="T1" fmla="*/ 341 h 441"/>
                <a:gd name="T2" fmla="*/ 183 w 441"/>
                <a:gd name="T3" fmla="*/ 374 h 441"/>
                <a:gd name="T4" fmla="*/ 220 w 441"/>
                <a:gd name="T5" fmla="*/ 423 h 441"/>
                <a:gd name="T6" fmla="*/ 422 w 441"/>
                <a:gd name="T7" fmla="*/ 220 h 441"/>
                <a:gd name="T8" fmla="*/ 373 w 441"/>
                <a:gd name="T9" fmla="*/ 184 h 441"/>
                <a:gd name="T10" fmla="*/ 341 w 441"/>
                <a:gd name="T11" fmla="*/ 139 h 441"/>
                <a:gd name="T12" fmla="*/ 382 w 441"/>
                <a:gd name="T13" fmla="*/ 58 h 441"/>
                <a:gd name="T14" fmla="*/ 302 w 441"/>
                <a:gd name="T15" fmla="*/ 100 h 441"/>
                <a:gd name="T16" fmla="*/ 257 w 441"/>
                <a:gd name="T17" fmla="*/ 67 h 441"/>
                <a:gd name="T18" fmla="*/ 220 w 441"/>
                <a:gd name="T19" fmla="*/ 18 h 441"/>
                <a:gd name="T20" fmla="*/ 171 w 441"/>
                <a:gd name="T21" fmla="*/ 55 h 441"/>
                <a:gd name="T22" fmla="*/ 138 w 441"/>
                <a:gd name="T23" fmla="*/ 100 h 441"/>
                <a:gd name="T24" fmla="*/ 180 w 441"/>
                <a:gd name="T25" fmla="*/ 181 h 441"/>
                <a:gd name="T26" fmla="*/ 100 w 441"/>
                <a:gd name="T27" fmla="*/ 139 h 441"/>
                <a:gd name="T28" fmla="*/ 55 w 441"/>
                <a:gd name="T29" fmla="*/ 171 h 441"/>
                <a:gd name="T30" fmla="*/ 18 w 441"/>
                <a:gd name="T31" fmla="*/ 220 h 441"/>
                <a:gd name="T32" fmla="*/ 67 w 441"/>
                <a:gd name="T33" fmla="*/ 257 h 441"/>
                <a:gd name="T34" fmla="*/ 100 w 441"/>
                <a:gd name="T35" fmla="*/ 302 h 441"/>
                <a:gd name="T36" fmla="*/ 58 w 441"/>
                <a:gd name="T37" fmla="*/ 383 h 441"/>
                <a:gd name="T38" fmla="*/ 138 w 441"/>
                <a:gd name="T39" fmla="*/ 3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1" h="441">
                  <a:moveTo>
                    <a:pt x="138" y="341"/>
                  </a:moveTo>
                  <a:cubicBezTo>
                    <a:pt x="147" y="337"/>
                    <a:pt x="171" y="361"/>
                    <a:pt x="183" y="374"/>
                  </a:cubicBezTo>
                  <a:cubicBezTo>
                    <a:pt x="196" y="386"/>
                    <a:pt x="220" y="423"/>
                    <a:pt x="220" y="423"/>
                  </a:cubicBezTo>
                  <a:cubicBezTo>
                    <a:pt x="422" y="220"/>
                    <a:pt x="422" y="220"/>
                    <a:pt x="422" y="220"/>
                  </a:cubicBezTo>
                  <a:cubicBezTo>
                    <a:pt x="422" y="220"/>
                    <a:pt x="386" y="196"/>
                    <a:pt x="373" y="184"/>
                  </a:cubicBezTo>
                  <a:cubicBezTo>
                    <a:pt x="361" y="171"/>
                    <a:pt x="338" y="149"/>
                    <a:pt x="341" y="139"/>
                  </a:cubicBezTo>
                  <a:cubicBezTo>
                    <a:pt x="343" y="129"/>
                    <a:pt x="441" y="116"/>
                    <a:pt x="382" y="58"/>
                  </a:cubicBezTo>
                  <a:cubicBezTo>
                    <a:pt x="324" y="0"/>
                    <a:pt x="310" y="96"/>
                    <a:pt x="302" y="100"/>
                  </a:cubicBezTo>
                  <a:cubicBezTo>
                    <a:pt x="294" y="104"/>
                    <a:pt x="269" y="80"/>
                    <a:pt x="257" y="67"/>
                  </a:cubicBezTo>
                  <a:cubicBezTo>
                    <a:pt x="245" y="55"/>
                    <a:pt x="220" y="18"/>
                    <a:pt x="220" y="18"/>
                  </a:cubicBezTo>
                  <a:cubicBezTo>
                    <a:pt x="220" y="18"/>
                    <a:pt x="183" y="43"/>
                    <a:pt x="171" y="55"/>
                  </a:cubicBezTo>
                  <a:cubicBezTo>
                    <a:pt x="159" y="67"/>
                    <a:pt x="134" y="92"/>
                    <a:pt x="138" y="100"/>
                  </a:cubicBezTo>
                  <a:cubicBezTo>
                    <a:pt x="142" y="108"/>
                    <a:pt x="238" y="122"/>
                    <a:pt x="180" y="181"/>
                  </a:cubicBezTo>
                  <a:cubicBezTo>
                    <a:pt x="122" y="239"/>
                    <a:pt x="110" y="141"/>
                    <a:pt x="100" y="139"/>
                  </a:cubicBezTo>
                  <a:cubicBezTo>
                    <a:pt x="89" y="137"/>
                    <a:pt x="67" y="159"/>
                    <a:pt x="55" y="171"/>
                  </a:cubicBezTo>
                  <a:cubicBezTo>
                    <a:pt x="42" y="184"/>
                    <a:pt x="18" y="220"/>
                    <a:pt x="18" y="220"/>
                  </a:cubicBezTo>
                  <a:cubicBezTo>
                    <a:pt x="18" y="220"/>
                    <a:pt x="55" y="245"/>
                    <a:pt x="67" y="257"/>
                  </a:cubicBezTo>
                  <a:cubicBezTo>
                    <a:pt x="79" y="269"/>
                    <a:pt x="102" y="292"/>
                    <a:pt x="100" y="302"/>
                  </a:cubicBezTo>
                  <a:cubicBezTo>
                    <a:pt x="98" y="312"/>
                    <a:pt x="0" y="325"/>
                    <a:pt x="58" y="383"/>
                  </a:cubicBezTo>
                  <a:cubicBezTo>
                    <a:pt x="116" y="441"/>
                    <a:pt x="130" y="345"/>
                    <a:pt x="138" y="34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3" name="Freeform 14"/>
            <p:cNvSpPr>
              <a:spLocks/>
            </p:cNvSpPr>
            <p:nvPr/>
          </p:nvSpPr>
          <p:spPr bwMode="auto">
            <a:xfrm rot="9900000">
              <a:off x="2123129" y="1797431"/>
              <a:ext cx="1377949" cy="1377949"/>
            </a:xfrm>
            <a:custGeom>
              <a:avLst/>
              <a:gdLst>
                <a:gd name="T0" fmla="*/ 422 w 422"/>
                <a:gd name="T1" fmla="*/ 220 h 422"/>
                <a:gd name="T2" fmla="*/ 386 w 422"/>
                <a:gd name="T3" fmla="*/ 171 h 422"/>
                <a:gd name="T4" fmla="*/ 341 w 422"/>
                <a:gd name="T5" fmla="*/ 138 h 422"/>
                <a:gd name="T6" fmla="*/ 260 w 422"/>
                <a:gd name="T7" fmla="*/ 180 h 422"/>
                <a:gd name="T8" fmla="*/ 302 w 422"/>
                <a:gd name="T9" fmla="*/ 100 h 422"/>
                <a:gd name="T10" fmla="*/ 269 w 422"/>
                <a:gd name="T11" fmla="*/ 55 h 422"/>
                <a:gd name="T12" fmla="*/ 220 w 422"/>
                <a:gd name="T13" fmla="*/ 18 h 422"/>
                <a:gd name="T14" fmla="*/ 183 w 422"/>
                <a:gd name="T15" fmla="*/ 67 h 422"/>
                <a:gd name="T16" fmla="*/ 138 w 422"/>
                <a:gd name="T17" fmla="*/ 100 h 422"/>
                <a:gd name="T18" fmla="*/ 58 w 422"/>
                <a:gd name="T19" fmla="*/ 58 h 422"/>
                <a:gd name="T20" fmla="*/ 100 w 422"/>
                <a:gd name="T21" fmla="*/ 138 h 422"/>
                <a:gd name="T22" fmla="*/ 67 w 422"/>
                <a:gd name="T23" fmla="*/ 183 h 422"/>
                <a:gd name="T24" fmla="*/ 18 w 422"/>
                <a:gd name="T25" fmla="*/ 220 h 422"/>
                <a:gd name="T26" fmla="*/ 55 w 422"/>
                <a:gd name="T27" fmla="*/ 269 h 422"/>
                <a:gd name="T28" fmla="*/ 100 w 422"/>
                <a:gd name="T29" fmla="*/ 302 h 422"/>
                <a:gd name="T30" fmla="*/ 180 w 422"/>
                <a:gd name="T31" fmla="*/ 260 h 422"/>
                <a:gd name="T32" fmla="*/ 138 w 422"/>
                <a:gd name="T33" fmla="*/ 341 h 422"/>
                <a:gd name="T34" fmla="*/ 171 w 422"/>
                <a:gd name="T35" fmla="*/ 386 h 422"/>
                <a:gd name="T36" fmla="*/ 220 w 422"/>
                <a:gd name="T37" fmla="*/ 422 h 422"/>
                <a:gd name="T38" fmla="*/ 422 w 422"/>
                <a:gd name="T39" fmla="*/ 2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2" h="422">
                  <a:moveTo>
                    <a:pt x="422" y="220"/>
                  </a:moveTo>
                  <a:cubicBezTo>
                    <a:pt x="422" y="220"/>
                    <a:pt x="398" y="183"/>
                    <a:pt x="386" y="171"/>
                  </a:cubicBezTo>
                  <a:cubicBezTo>
                    <a:pt x="373" y="159"/>
                    <a:pt x="349" y="134"/>
                    <a:pt x="341" y="138"/>
                  </a:cubicBezTo>
                  <a:cubicBezTo>
                    <a:pt x="332" y="142"/>
                    <a:pt x="318" y="239"/>
                    <a:pt x="260" y="180"/>
                  </a:cubicBezTo>
                  <a:cubicBezTo>
                    <a:pt x="202" y="122"/>
                    <a:pt x="300" y="110"/>
                    <a:pt x="302" y="100"/>
                  </a:cubicBezTo>
                  <a:cubicBezTo>
                    <a:pt x="304" y="90"/>
                    <a:pt x="281" y="67"/>
                    <a:pt x="269" y="55"/>
                  </a:cubicBezTo>
                  <a:cubicBezTo>
                    <a:pt x="257" y="42"/>
                    <a:pt x="220" y="18"/>
                    <a:pt x="220" y="18"/>
                  </a:cubicBezTo>
                  <a:cubicBezTo>
                    <a:pt x="220" y="18"/>
                    <a:pt x="196" y="55"/>
                    <a:pt x="183" y="67"/>
                  </a:cubicBezTo>
                  <a:cubicBezTo>
                    <a:pt x="171" y="79"/>
                    <a:pt x="149" y="102"/>
                    <a:pt x="138" y="100"/>
                  </a:cubicBezTo>
                  <a:cubicBezTo>
                    <a:pt x="128" y="98"/>
                    <a:pt x="116" y="0"/>
                    <a:pt x="58" y="58"/>
                  </a:cubicBezTo>
                  <a:cubicBezTo>
                    <a:pt x="0" y="116"/>
                    <a:pt x="96" y="130"/>
                    <a:pt x="100" y="138"/>
                  </a:cubicBezTo>
                  <a:cubicBezTo>
                    <a:pt x="104" y="147"/>
                    <a:pt x="79" y="171"/>
                    <a:pt x="67" y="183"/>
                  </a:cubicBezTo>
                  <a:cubicBezTo>
                    <a:pt x="55" y="196"/>
                    <a:pt x="18" y="220"/>
                    <a:pt x="18" y="220"/>
                  </a:cubicBezTo>
                  <a:cubicBezTo>
                    <a:pt x="18" y="220"/>
                    <a:pt x="42" y="257"/>
                    <a:pt x="55" y="269"/>
                  </a:cubicBezTo>
                  <a:cubicBezTo>
                    <a:pt x="67" y="281"/>
                    <a:pt x="91" y="306"/>
                    <a:pt x="100" y="302"/>
                  </a:cubicBezTo>
                  <a:cubicBezTo>
                    <a:pt x="108" y="298"/>
                    <a:pt x="122" y="202"/>
                    <a:pt x="180" y="260"/>
                  </a:cubicBezTo>
                  <a:cubicBezTo>
                    <a:pt x="238" y="318"/>
                    <a:pt x="140" y="330"/>
                    <a:pt x="138" y="341"/>
                  </a:cubicBezTo>
                  <a:cubicBezTo>
                    <a:pt x="136" y="351"/>
                    <a:pt x="159" y="373"/>
                    <a:pt x="171" y="386"/>
                  </a:cubicBezTo>
                  <a:cubicBezTo>
                    <a:pt x="183" y="398"/>
                    <a:pt x="220" y="422"/>
                    <a:pt x="220" y="422"/>
                  </a:cubicBezTo>
                  <a:lnTo>
                    <a:pt x="422" y="2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cxnSp>
        <p:nvCxnSpPr>
          <p:cNvPr id="104" name="Straight Connector 103"/>
          <p:cNvCxnSpPr/>
          <p:nvPr/>
        </p:nvCxnSpPr>
        <p:spPr>
          <a:xfrm>
            <a:off x="999799" y="2562380"/>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05" name="Rectangle 152"/>
          <p:cNvSpPr/>
          <p:nvPr/>
        </p:nvSpPr>
        <p:spPr bwMode="auto">
          <a:xfrm>
            <a:off x="1009226" y="2121707"/>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Локальные данные</a:t>
            </a:r>
            <a:endParaRPr lang="en-US" sz="1200" dirty="0">
              <a:solidFill>
                <a:srgbClr val="000000"/>
              </a:solidFill>
              <a:cs typeface="Segoe UI Light" panose="020B0502040204020203" pitchFamily="34" charset="0"/>
            </a:endParaRPr>
          </a:p>
          <a:p>
            <a:pPr defTabSz="914367"/>
            <a:r>
              <a:rPr lang="ru-RU" sz="900" i="1" dirty="0">
                <a:solidFill>
                  <a:srgbClr val="000000"/>
                </a:solidFill>
                <a:cs typeface="Segoe UI Light" panose="020B0502040204020203" pitchFamily="34" charset="0"/>
              </a:rPr>
              <a:t>например</a:t>
            </a:r>
            <a:r>
              <a:rPr lang="en-US" sz="900" dirty="0">
                <a:solidFill>
                  <a:srgbClr val="000000"/>
                </a:solidFill>
                <a:cs typeface="Segoe UI Light" panose="020B0502040204020203" pitchFamily="34" charset="0"/>
              </a:rPr>
              <a:t> Analysis Services</a:t>
            </a:r>
          </a:p>
        </p:txBody>
      </p:sp>
      <p:sp>
        <p:nvSpPr>
          <p:cNvPr id="107" name="Oval 154"/>
          <p:cNvSpPr/>
          <p:nvPr/>
        </p:nvSpPr>
        <p:spPr bwMode="auto">
          <a:xfrm>
            <a:off x="644325" y="2121707"/>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 name="Freeform 30"/>
          <p:cNvSpPr>
            <a:spLocks noEditPoints="1"/>
          </p:cNvSpPr>
          <p:nvPr/>
        </p:nvSpPr>
        <p:spPr bwMode="auto">
          <a:xfrm>
            <a:off x="726710" y="2215941"/>
            <a:ext cx="200989" cy="177291"/>
          </a:xfrm>
          <a:custGeom>
            <a:avLst/>
            <a:gdLst>
              <a:gd name="T0" fmla="*/ 883 w 916"/>
              <a:gd name="T1" fmla="*/ 286 h 808"/>
              <a:gd name="T2" fmla="*/ 539 w 916"/>
              <a:gd name="T3" fmla="*/ 723 h 808"/>
              <a:gd name="T4" fmla="*/ 504 w 916"/>
              <a:gd name="T5" fmla="*/ 0 h 808"/>
              <a:gd name="T6" fmla="*/ 35 w 916"/>
              <a:gd name="T7" fmla="*/ 723 h 808"/>
              <a:gd name="T8" fmla="*/ 0 w 916"/>
              <a:gd name="T9" fmla="*/ 808 h 808"/>
              <a:gd name="T10" fmla="*/ 916 w 916"/>
              <a:gd name="T11" fmla="*/ 723 h 808"/>
              <a:gd name="T12" fmla="*/ 229 w 916"/>
              <a:gd name="T13" fmla="*/ 665 h 808"/>
              <a:gd name="T14" fmla="*/ 109 w 916"/>
              <a:gd name="T15" fmla="*/ 596 h 808"/>
              <a:gd name="T16" fmla="*/ 229 w 916"/>
              <a:gd name="T17" fmla="*/ 665 h 808"/>
              <a:gd name="T18" fmla="*/ 109 w 916"/>
              <a:gd name="T19" fmla="*/ 501 h 808"/>
              <a:gd name="T20" fmla="*/ 229 w 916"/>
              <a:gd name="T21" fmla="*/ 432 h 808"/>
              <a:gd name="T22" fmla="*/ 229 w 916"/>
              <a:gd name="T23" fmla="*/ 337 h 808"/>
              <a:gd name="T24" fmla="*/ 109 w 916"/>
              <a:gd name="T25" fmla="*/ 267 h 808"/>
              <a:gd name="T26" fmla="*/ 229 w 916"/>
              <a:gd name="T27" fmla="*/ 337 h 808"/>
              <a:gd name="T28" fmla="*/ 109 w 916"/>
              <a:gd name="T29" fmla="*/ 172 h 808"/>
              <a:gd name="T30" fmla="*/ 229 w 916"/>
              <a:gd name="T31" fmla="*/ 103 h 808"/>
              <a:gd name="T32" fmla="*/ 428 w 916"/>
              <a:gd name="T33" fmla="*/ 665 h 808"/>
              <a:gd name="T34" fmla="*/ 307 w 916"/>
              <a:gd name="T35" fmla="*/ 596 h 808"/>
              <a:gd name="T36" fmla="*/ 428 w 916"/>
              <a:gd name="T37" fmla="*/ 665 h 808"/>
              <a:gd name="T38" fmla="*/ 307 w 916"/>
              <a:gd name="T39" fmla="*/ 501 h 808"/>
              <a:gd name="T40" fmla="*/ 428 w 916"/>
              <a:gd name="T41" fmla="*/ 432 h 808"/>
              <a:gd name="T42" fmla="*/ 428 w 916"/>
              <a:gd name="T43" fmla="*/ 337 h 808"/>
              <a:gd name="T44" fmla="*/ 307 w 916"/>
              <a:gd name="T45" fmla="*/ 267 h 808"/>
              <a:gd name="T46" fmla="*/ 428 w 916"/>
              <a:gd name="T47" fmla="*/ 337 h 808"/>
              <a:gd name="T48" fmla="*/ 307 w 916"/>
              <a:gd name="T49" fmla="*/ 172 h 808"/>
              <a:gd name="T50" fmla="*/ 428 w 916"/>
              <a:gd name="T51" fmla="*/ 103 h 808"/>
              <a:gd name="T52" fmla="*/ 684 w 916"/>
              <a:gd name="T53" fmla="*/ 668 h 808"/>
              <a:gd name="T54" fmla="*/ 606 w 916"/>
              <a:gd name="T55" fmla="*/ 549 h 808"/>
              <a:gd name="T56" fmla="*/ 684 w 916"/>
              <a:gd name="T57" fmla="*/ 668 h 808"/>
              <a:gd name="T58" fmla="*/ 606 w 916"/>
              <a:gd name="T59" fmla="*/ 482 h 808"/>
              <a:gd name="T60" fmla="*/ 684 w 916"/>
              <a:gd name="T61" fmla="*/ 365 h 808"/>
              <a:gd name="T62" fmla="*/ 816 w 916"/>
              <a:gd name="T63" fmla="*/ 668 h 808"/>
              <a:gd name="T64" fmla="*/ 738 w 916"/>
              <a:gd name="T65" fmla="*/ 549 h 808"/>
              <a:gd name="T66" fmla="*/ 816 w 916"/>
              <a:gd name="T67" fmla="*/ 668 h 808"/>
              <a:gd name="T68" fmla="*/ 738 w 916"/>
              <a:gd name="T69" fmla="*/ 482 h 808"/>
              <a:gd name="T70" fmla="*/ 816 w 916"/>
              <a:gd name="T71" fmla="*/ 365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6" h="808">
                <a:moveTo>
                  <a:pt x="883" y="723"/>
                </a:moveTo>
                <a:lnTo>
                  <a:pt x="883" y="286"/>
                </a:lnTo>
                <a:lnTo>
                  <a:pt x="539" y="286"/>
                </a:lnTo>
                <a:lnTo>
                  <a:pt x="539" y="723"/>
                </a:lnTo>
                <a:lnTo>
                  <a:pt x="504" y="723"/>
                </a:lnTo>
                <a:lnTo>
                  <a:pt x="504" y="0"/>
                </a:lnTo>
                <a:lnTo>
                  <a:pt x="35" y="0"/>
                </a:lnTo>
                <a:lnTo>
                  <a:pt x="35" y="723"/>
                </a:lnTo>
                <a:lnTo>
                  <a:pt x="0" y="723"/>
                </a:lnTo>
                <a:lnTo>
                  <a:pt x="0" y="808"/>
                </a:lnTo>
                <a:lnTo>
                  <a:pt x="916" y="808"/>
                </a:lnTo>
                <a:lnTo>
                  <a:pt x="916" y="723"/>
                </a:lnTo>
                <a:lnTo>
                  <a:pt x="883" y="723"/>
                </a:lnTo>
                <a:close/>
                <a:moveTo>
                  <a:pt x="229" y="665"/>
                </a:moveTo>
                <a:lnTo>
                  <a:pt x="109" y="665"/>
                </a:lnTo>
                <a:lnTo>
                  <a:pt x="109" y="596"/>
                </a:lnTo>
                <a:lnTo>
                  <a:pt x="229" y="596"/>
                </a:lnTo>
                <a:lnTo>
                  <a:pt x="229" y="665"/>
                </a:lnTo>
                <a:close/>
                <a:moveTo>
                  <a:pt x="229" y="501"/>
                </a:moveTo>
                <a:lnTo>
                  <a:pt x="109" y="501"/>
                </a:lnTo>
                <a:lnTo>
                  <a:pt x="109" y="432"/>
                </a:lnTo>
                <a:lnTo>
                  <a:pt x="229" y="432"/>
                </a:lnTo>
                <a:lnTo>
                  <a:pt x="229" y="501"/>
                </a:lnTo>
                <a:close/>
                <a:moveTo>
                  <a:pt x="229" y="337"/>
                </a:moveTo>
                <a:lnTo>
                  <a:pt x="109" y="337"/>
                </a:lnTo>
                <a:lnTo>
                  <a:pt x="109" y="267"/>
                </a:lnTo>
                <a:lnTo>
                  <a:pt x="229" y="267"/>
                </a:lnTo>
                <a:lnTo>
                  <a:pt x="229" y="337"/>
                </a:lnTo>
                <a:close/>
                <a:moveTo>
                  <a:pt x="229" y="172"/>
                </a:moveTo>
                <a:lnTo>
                  <a:pt x="109" y="172"/>
                </a:lnTo>
                <a:lnTo>
                  <a:pt x="109" y="103"/>
                </a:lnTo>
                <a:lnTo>
                  <a:pt x="229" y="103"/>
                </a:lnTo>
                <a:lnTo>
                  <a:pt x="229" y="172"/>
                </a:lnTo>
                <a:close/>
                <a:moveTo>
                  <a:pt x="428" y="665"/>
                </a:moveTo>
                <a:lnTo>
                  <a:pt x="307" y="665"/>
                </a:lnTo>
                <a:lnTo>
                  <a:pt x="307" y="596"/>
                </a:lnTo>
                <a:lnTo>
                  <a:pt x="428" y="596"/>
                </a:lnTo>
                <a:lnTo>
                  <a:pt x="428" y="665"/>
                </a:lnTo>
                <a:close/>
                <a:moveTo>
                  <a:pt x="428" y="501"/>
                </a:moveTo>
                <a:lnTo>
                  <a:pt x="307" y="501"/>
                </a:lnTo>
                <a:lnTo>
                  <a:pt x="307" y="432"/>
                </a:lnTo>
                <a:lnTo>
                  <a:pt x="428" y="432"/>
                </a:lnTo>
                <a:lnTo>
                  <a:pt x="428" y="501"/>
                </a:lnTo>
                <a:close/>
                <a:moveTo>
                  <a:pt x="428" y="337"/>
                </a:moveTo>
                <a:lnTo>
                  <a:pt x="307" y="337"/>
                </a:lnTo>
                <a:lnTo>
                  <a:pt x="307" y="267"/>
                </a:lnTo>
                <a:lnTo>
                  <a:pt x="428" y="267"/>
                </a:lnTo>
                <a:lnTo>
                  <a:pt x="428" y="337"/>
                </a:lnTo>
                <a:close/>
                <a:moveTo>
                  <a:pt x="428" y="172"/>
                </a:moveTo>
                <a:lnTo>
                  <a:pt x="307" y="172"/>
                </a:lnTo>
                <a:lnTo>
                  <a:pt x="307" y="103"/>
                </a:lnTo>
                <a:lnTo>
                  <a:pt x="428" y="103"/>
                </a:lnTo>
                <a:lnTo>
                  <a:pt x="428" y="172"/>
                </a:lnTo>
                <a:close/>
                <a:moveTo>
                  <a:pt x="684" y="668"/>
                </a:moveTo>
                <a:lnTo>
                  <a:pt x="606" y="668"/>
                </a:lnTo>
                <a:lnTo>
                  <a:pt x="606" y="549"/>
                </a:lnTo>
                <a:lnTo>
                  <a:pt x="684" y="549"/>
                </a:lnTo>
                <a:lnTo>
                  <a:pt x="684" y="668"/>
                </a:lnTo>
                <a:close/>
                <a:moveTo>
                  <a:pt x="684" y="482"/>
                </a:moveTo>
                <a:lnTo>
                  <a:pt x="606" y="482"/>
                </a:lnTo>
                <a:lnTo>
                  <a:pt x="606" y="365"/>
                </a:lnTo>
                <a:lnTo>
                  <a:pt x="684" y="365"/>
                </a:lnTo>
                <a:lnTo>
                  <a:pt x="684" y="482"/>
                </a:lnTo>
                <a:close/>
                <a:moveTo>
                  <a:pt x="816" y="668"/>
                </a:moveTo>
                <a:lnTo>
                  <a:pt x="738" y="668"/>
                </a:lnTo>
                <a:lnTo>
                  <a:pt x="738" y="549"/>
                </a:lnTo>
                <a:lnTo>
                  <a:pt x="816" y="549"/>
                </a:lnTo>
                <a:lnTo>
                  <a:pt x="816" y="668"/>
                </a:lnTo>
                <a:close/>
                <a:moveTo>
                  <a:pt x="816" y="482"/>
                </a:moveTo>
                <a:lnTo>
                  <a:pt x="738" y="482"/>
                </a:lnTo>
                <a:lnTo>
                  <a:pt x="738" y="365"/>
                </a:lnTo>
                <a:lnTo>
                  <a:pt x="816" y="365"/>
                </a:lnTo>
                <a:lnTo>
                  <a:pt x="816" y="4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cxnSp>
        <p:nvCxnSpPr>
          <p:cNvPr id="109" name="Straight Connector 108"/>
          <p:cNvCxnSpPr/>
          <p:nvPr/>
        </p:nvCxnSpPr>
        <p:spPr>
          <a:xfrm>
            <a:off x="999799" y="3138167"/>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1" name="Rectangle 1074"/>
          <p:cNvSpPr/>
          <p:nvPr/>
        </p:nvSpPr>
        <p:spPr bwMode="auto">
          <a:xfrm>
            <a:off x="1009225" y="2664015"/>
            <a:ext cx="2143263"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Пакеты содержимого</a:t>
            </a:r>
            <a:r>
              <a:rPr lang="en-US" sz="1200" dirty="0">
                <a:solidFill>
                  <a:srgbClr val="000000"/>
                </a:solidFill>
                <a:cs typeface="Segoe UI Light" panose="020B0502040204020203" pitchFamily="34" charset="0"/>
              </a:rPr>
              <a:t/>
            </a:r>
            <a:br>
              <a:rPr lang="en-US" sz="1200" dirty="0">
                <a:solidFill>
                  <a:srgbClr val="000000"/>
                </a:solidFill>
                <a:cs typeface="Segoe UI Light" panose="020B0502040204020203" pitchFamily="34" charset="0"/>
              </a:rPr>
            </a:br>
            <a:r>
              <a:rPr lang="ru-RU" sz="900" i="1" dirty="0">
                <a:solidFill>
                  <a:srgbClr val="000000"/>
                </a:solidFill>
                <a:cs typeface="Segoe UI Light" panose="020B0502040204020203" pitchFamily="34" charset="0"/>
              </a:rPr>
              <a:t>Корпоративные источники и внешние данные</a:t>
            </a:r>
            <a:endParaRPr lang="en-US" sz="900" i="1" dirty="0">
              <a:solidFill>
                <a:srgbClr val="000000"/>
              </a:solidFill>
              <a:cs typeface="Segoe UI Light" panose="020B0502040204020203" pitchFamily="34" charset="0"/>
            </a:endParaRPr>
          </a:p>
        </p:txBody>
      </p:sp>
      <p:sp>
        <p:nvSpPr>
          <p:cNvPr id="113" name="Oval 1076"/>
          <p:cNvSpPr/>
          <p:nvPr/>
        </p:nvSpPr>
        <p:spPr bwMode="auto">
          <a:xfrm>
            <a:off x="644325" y="2664015"/>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4" name="Group 113"/>
          <p:cNvGrpSpPr/>
          <p:nvPr/>
        </p:nvGrpSpPr>
        <p:grpSpPr>
          <a:xfrm>
            <a:off x="719570" y="2752286"/>
            <a:ext cx="215270" cy="189218"/>
            <a:chOff x="681704" y="2920140"/>
            <a:chExt cx="321649" cy="282723"/>
          </a:xfrm>
          <a:solidFill>
            <a:schemeClr val="tx1"/>
          </a:solidFill>
        </p:grpSpPr>
        <p:sp>
          <p:nvSpPr>
            <p:cNvPr id="115" name="Freeform 34"/>
            <p:cNvSpPr>
              <a:spLocks/>
            </p:cNvSpPr>
            <p:nvPr/>
          </p:nvSpPr>
          <p:spPr bwMode="auto">
            <a:xfrm>
              <a:off x="681704" y="2920140"/>
              <a:ext cx="270621" cy="210107"/>
            </a:xfrm>
            <a:custGeom>
              <a:avLst/>
              <a:gdLst>
                <a:gd name="T0" fmla="*/ 270 w 1048"/>
                <a:gd name="T1" fmla="*/ 104 h 814"/>
                <a:gd name="T2" fmla="*/ 328 w 1048"/>
                <a:gd name="T3" fmla="*/ 81 h 814"/>
                <a:gd name="T4" fmla="*/ 967 w 1048"/>
                <a:gd name="T5" fmla="*/ 81 h 814"/>
                <a:gd name="T6" fmla="*/ 967 w 1048"/>
                <a:gd name="T7" fmla="*/ 142 h 814"/>
                <a:gd name="T8" fmla="*/ 1048 w 1048"/>
                <a:gd name="T9" fmla="*/ 142 h 814"/>
                <a:gd name="T10" fmla="*/ 1048 w 1048"/>
                <a:gd name="T11" fmla="*/ 0 h 814"/>
                <a:gd name="T12" fmla="*/ 328 w 1048"/>
                <a:gd name="T13" fmla="*/ 0 h 814"/>
                <a:gd name="T14" fmla="*/ 205 w 1048"/>
                <a:gd name="T15" fmla="*/ 56 h 814"/>
                <a:gd name="T16" fmla="*/ 38 w 1048"/>
                <a:gd name="T17" fmla="*/ 318 h 814"/>
                <a:gd name="T18" fmla="*/ 0 w 1048"/>
                <a:gd name="T19" fmla="*/ 426 h 814"/>
                <a:gd name="T20" fmla="*/ 0 w 1048"/>
                <a:gd name="T21" fmla="*/ 814 h 814"/>
                <a:gd name="T22" fmla="*/ 240 w 1048"/>
                <a:gd name="T23" fmla="*/ 814 h 814"/>
                <a:gd name="T24" fmla="*/ 240 w 1048"/>
                <a:gd name="T25" fmla="*/ 733 h 814"/>
                <a:gd name="T26" fmla="*/ 81 w 1048"/>
                <a:gd name="T27" fmla="*/ 733 h 814"/>
                <a:gd name="T28" fmla="*/ 81 w 1048"/>
                <a:gd name="T29" fmla="*/ 426 h 814"/>
                <a:gd name="T30" fmla="*/ 280 w 1048"/>
                <a:gd name="T31" fmla="*/ 297 h 814"/>
                <a:gd name="T32" fmla="*/ 270 w 1048"/>
                <a:gd name="T33" fmla="*/ 104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8" h="814">
                  <a:moveTo>
                    <a:pt x="270" y="104"/>
                  </a:moveTo>
                  <a:cubicBezTo>
                    <a:pt x="274" y="98"/>
                    <a:pt x="287" y="81"/>
                    <a:pt x="328" y="81"/>
                  </a:cubicBezTo>
                  <a:cubicBezTo>
                    <a:pt x="967" y="81"/>
                    <a:pt x="967" y="81"/>
                    <a:pt x="967" y="81"/>
                  </a:cubicBezTo>
                  <a:cubicBezTo>
                    <a:pt x="967" y="142"/>
                    <a:pt x="967" y="142"/>
                    <a:pt x="967" y="142"/>
                  </a:cubicBezTo>
                  <a:cubicBezTo>
                    <a:pt x="1048" y="142"/>
                    <a:pt x="1048" y="142"/>
                    <a:pt x="1048" y="142"/>
                  </a:cubicBezTo>
                  <a:cubicBezTo>
                    <a:pt x="1048" y="0"/>
                    <a:pt x="1048" y="0"/>
                    <a:pt x="1048" y="0"/>
                  </a:cubicBezTo>
                  <a:cubicBezTo>
                    <a:pt x="328" y="0"/>
                    <a:pt x="328" y="0"/>
                    <a:pt x="328" y="0"/>
                  </a:cubicBezTo>
                  <a:cubicBezTo>
                    <a:pt x="260" y="0"/>
                    <a:pt x="223" y="30"/>
                    <a:pt x="205" y="56"/>
                  </a:cubicBezTo>
                  <a:cubicBezTo>
                    <a:pt x="38" y="318"/>
                    <a:pt x="38" y="318"/>
                    <a:pt x="38" y="318"/>
                  </a:cubicBezTo>
                  <a:cubicBezTo>
                    <a:pt x="19" y="345"/>
                    <a:pt x="0" y="383"/>
                    <a:pt x="0" y="426"/>
                  </a:cubicBezTo>
                  <a:cubicBezTo>
                    <a:pt x="0" y="814"/>
                    <a:pt x="0" y="814"/>
                    <a:pt x="0" y="814"/>
                  </a:cubicBezTo>
                  <a:cubicBezTo>
                    <a:pt x="240" y="814"/>
                    <a:pt x="240" y="814"/>
                    <a:pt x="240" y="814"/>
                  </a:cubicBezTo>
                  <a:cubicBezTo>
                    <a:pt x="240" y="733"/>
                    <a:pt x="240" y="733"/>
                    <a:pt x="240" y="733"/>
                  </a:cubicBezTo>
                  <a:cubicBezTo>
                    <a:pt x="81" y="733"/>
                    <a:pt x="81" y="733"/>
                    <a:pt x="81" y="733"/>
                  </a:cubicBezTo>
                  <a:cubicBezTo>
                    <a:pt x="81" y="426"/>
                    <a:pt x="81" y="426"/>
                    <a:pt x="81" y="426"/>
                  </a:cubicBezTo>
                  <a:cubicBezTo>
                    <a:pt x="81" y="357"/>
                    <a:pt x="213" y="303"/>
                    <a:pt x="280" y="297"/>
                  </a:cubicBezTo>
                  <a:cubicBezTo>
                    <a:pt x="258" y="241"/>
                    <a:pt x="241" y="148"/>
                    <a:pt x="27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 name="Freeform 35"/>
            <p:cNvSpPr>
              <a:spLocks noEditPoints="1"/>
            </p:cNvSpPr>
            <p:nvPr/>
          </p:nvSpPr>
          <p:spPr bwMode="auto">
            <a:xfrm>
              <a:off x="760426" y="2959065"/>
              <a:ext cx="242927" cy="243798"/>
            </a:xfrm>
            <a:custGeom>
              <a:avLst/>
              <a:gdLst>
                <a:gd name="T0" fmla="*/ 327 w 941"/>
                <a:gd name="T1" fmla="*/ 277 h 944"/>
                <a:gd name="T2" fmla="*/ 327 w 941"/>
                <a:gd name="T3" fmla="*/ 321 h 944"/>
                <a:gd name="T4" fmla="*/ 344 w 941"/>
                <a:gd name="T5" fmla="*/ 338 h 944"/>
                <a:gd name="T6" fmla="*/ 45 w 941"/>
                <a:gd name="T7" fmla="*/ 510 h 944"/>
                <a:gd name="T8" fmla="*/ 44 w 941"/>
                <a:gd name="T9" fmla="*/ 547 h 944"/>
                <a:gd name="T10" fmla="*/ 0 w 941"/>
                <a:gd name="T11" fmla="*/ 640 h 944"/>
                <a:gd name="T12" fmla="*/ 72 w 941"/>
                <a:gd name="T13" fmla="*/ 596 h 944"/>
                <a:gd name="T14" fmla="*/ 87 w 941"/>
                <a:gd name="T15" fmla="*/ 595 h 944"/>
                <a:gd name="T16" fmla="*/ 414 w 941"/>
                <a:gd name="T17" fmla="*/ 408 h 944"/>
                <a:gd name="T18" fmla="*/ 449 w 941"/>
                <a:gd name="T19" fmla="*/ 443 h 944"/>
                <a:gd name="T20" fmla="*/ 443 w 941"/>
                <a:gd name="T21" fmla="*/ 449 h 944"/>
                <a:gd name="T22" fmla="*/ 443 w 941"/>
                <a:gd name="T23" fmla="*/ 502 h 944"/>
                <a:gd name="T24" fmla="*/ 496 w 941"/>
                <a:gd name="T25" fmla="*/ 502 h 944"/>
                <a:gd name="T26" fmla="*/ 502 w 941"/>
                <a:gd name="T27" fmla="*/ 496 h 944"/>
                <a:gd name="T28" fmla="*/ 536 w 941"/>
                <a:gd name="T29" fmla="*/ 530 h 944"/>
                <a:gd name="T30" fmla="*/ 349 w 941"/>
                <a:gd name="T31" fmla="*/ 855 h 944"/>
                <a:gd name="T32" fmla="*/ 348 w 941"/>
                <a:gd name="T33" fmla="*/ 872 h 944"/>
                <a:gd name="T34" fmla="*/ 304 w 941"/>
                <a:gd name="T35" fmla="*/ 944 h 944"/>
                <a:gd name="T36" fmla="*/ 396 w 941"/>
                <a:gd name="T37" fmla="*/ 899 h 944"/>
                <a:gd name="T38" fmla="*/ 433 w 941"/>
                <a:gd name="T39" fmla="*/ 899 h 944"/>
                <a:gd name="T40" fmla="*/ 605 w 941"/>
                <a:gd name="T41" fmla="*/ 599 h 944"/>
                <a:gd name="T42" fmla="*/ 624 w 941"/>
                <a:gd name="T43" fmla="*/ 618 h 944"/>
                <a:gd name="T44" fmla="*/ 668 w 941"/>
                <a:gd name="T45" fmla="*/ 618 h 944"/>
                <a:gd name="T46" fmla="*/ 668 w 941"/>
                <a:gd name="T47" fmla="*/ 575 h 944"/>
                <a:gd name="T48" fmla="*/ 637 w 941"/>
                <a:gd name="T49" fmla="*/ 544 h 944"/>
                <a:gd name="T50" fmla="*/ 747 w 941"/>
                <a:gd name="T51" fmla="*/ 353 h 944"/>
                <a:gd name="T52" fmla="*/ 843 w 941"/>
                <a:gd name="T53" fmla="*/ 310 h 944"/>
                <a:gd name="T54" fmla="*/ 866 w 941"/>
                <a:gd name="T55" fmla="*/ 132 h 944"/>
                <a:gd name="T56" fmla="*/ 927 w 941"/>
                <a:gd name="T57" fmla="*/ 71 h 944"/>
                <a:gd name="T58" fmla="*/ 927 w 941"/>
                <a:gd name="T59" fmla="*/ 18 h 944"/>
                <a:gd name="T60" fmla="*/ 874 w 941"/>
                <a:gd name="T61" fmla="*/ 18 h 944"/>
                <a:gd name="T62" fmla="*/ 813 w 941"/>
                <a:gd name="T63" fmla="*/ 79 h 944"/>
                <a:gd name="T64" fmla="*/ 635 w 941"/>
                <a:gd name="T65" fmla="*/ 102 h 944"/>
                <a:gd name="T66" fmla="*/ 592 w 941"/>
                <a:gd name="T67" fmla="*/ 196 h 944"/>
                <a:gd name="T68" fmla="*/ 400 w 941"/>
                <a:gd name="T69" fmla="*/ 306 h 944"/>
                <a:gd name="T70" fmla="*/ 370 w 941"/>
                <a:gd name="T71" fmla="*/ 277 h 944"/>
                <a:gd name="T72" fmla="*/ 327 w 941"/>
                <a:gd name="T73" fmla="*/ 277 h 944"/>
                <a:gd name="T74" fmla="*/ 500 w 941"/>
                <a:gd name="T75" fmla="*/ 393 h 944"/>
                <a:gd name="T76" fmla="*/ 493 w 941"/>
                <a:gd name="T77" fmla="*/ 399 h 944"/>
                <a:gd name="T78" fmla="*/ 470 w 941"/>
                <a:gd name="T79" fmla="*/ 376 h 944"/>
                <a:gd name="T80" fmla="*/ 618 w 941"/>
                <a:gd name="T81" fmla="*/ 290 h 944"/>
                <a:gd name="T82" fmla="*/ 635 w 941"/>
                <a:gd name="T83" fmla="*/ 310 h 944"/>
                <a:gd name="T84" fmla="*/ 653 w 941"/>
                <a:gd name="T85" fmla="*/ 325 h 944"/>
                <a:gd name="T86" fmla="*/ 568 w 941"/>
                <a:gd name="T87" fmla="*/ 474 h 944"/>
                <a:gd name="T88" fmla="*/ 546 w 941"/>
                <a:gd name="T89" fmla="*/ 452 h 944"/>
                <a:gd name="T90" fmla="*/ 552 w 941"/>
                <a:gd name="T91" fmla="*/ 445 h 944"/>
                <a:gd name="T92" fmla="*/ 552 w 941"/>
                <a:gd name="T93" fmla="*/ 393 h 944"/>
                <a:gd name="T94" fmla="*/ 500 w 941"/>
                <a:gd name="T95" fmla="*/ 393 h 944"/>
                <a:gd name="T96" fmla="*/ 739 w 941"/>
                <a:gd name="T97" fmla="*/ 270 h 944"/>
                <a:gd name="T98" fmla="*/ 675 w 941"/>
                <a:gd name="T99" fmla="*/ 206 h 944"/>
                <a:gd name="T100" fmla="*/ 739 w 941"/>
                <a:gd name="T101" fmla="*/ 142 h 944"/>
                <a:gd name="T102" fmla="*/ 803 w 941"/>
                <a:gd name="T103" fmla="*/ 206 h 944"/>
                <a:gd name="T104" fmla="*/ 739 w 941"/>
                <a:gd name="T105" fmla="*/ 27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1" h="944">
                  <a:moveTo>
                    <a:pt x="327" y="277"/>
                  </a:moveTo>
                  <a:cubicBezTo>
                    <a:pt x="314" y="289"/>
                    <a:pt x="314" y="308"/>
                    <a:pt x="327" y="321"/>
                  </a:cubicBezTo>
                  <a:cubicBezTo>
                    <a:pt x="344" y="338"/>
                    <a:pt x="344" y="338"/>
                    <a:pt x="344" y="338"/>
                  </a:cubicBezTo>
                  <a:cubicBezTo>
                    <a:pt x="45" y="510"/>
                    <a:pt x="45" y="510"/>
                    <a:pt x="45" y="510"/>
                  </a:cubicBezTo>
                  <a:cubicBezTo>
                    <a:pt x="44" y="547"/>
                    <a:pt x="44" y="547"/>
                    <a:pt x="44" y="547"/>
                  </a:cubicBezTo>
                  <a:cubicBezTo>
                    <a:pt x="0" y="640"/>
                    <a:pt x="0" y="640"/>
                    <a:pt x="0" y="640"/>
                  </a:cubicBezTo>
                  <a:cubicBezTo>
                    <a:pt x="72" y="596"/>
                    <a:pt x="72" y="596"/>
                    <a:pt x="72" y="596"/>
                  </a:cubicBezTo>
                  <a:cubicBezTo>
                    <a:pt x="87" y="595"/>
                    <a:pt x="87" y="595"/>
                    <a:pt x="87" y="595"/>
                  </a:cubicBezTo>
                  <a:cubicBezTo>
                    <a:pt x="414" y="408"/>
                    <a:pt x="414" y="408"/>
                    <a:pt x="414" y="408"/>
                  </a:cubicBezTo>
                  <a:cubicBezTo>
                    <a:pt x="449" y="443"/>
                    <a:pt x="449" y="443"/>
                    <a:pt x="449" y="443"/>
                  </a:cubicBezTo>
                  <a:cubicBezTo>
                    <a:pt x="443" y="449"/>
                    <a:pt x="443" y="449"/>
                    <a:pt x="443" y="449"/>
                  </a:cubicBezTo>
                  <a:cubicBezTo>
                    <a:pt x="429" y="464"/>
                    <a:pt x="429" y="487"/>
                    <a:pt x="443" y="502"/>
                  </a:cubicBezTo>
                  <a:cubicBezTo>
                    <a:pt x="455" y="514"/>
                    <a:pt x="478" y="519"/>
                    <a:pt x="496" y="502"/>
                  </a:cubicBezTo>
                  <a:cubicBezTo>
                    <a:pt x="502" y="496"/>
                    <a:pt x="502" y="496"/>
                    <a:pt x="502" y="496"/>
                  </a:cubicBezTo>
                  <a:cubicBezTo>
                    <a:pt x="536" y="530"/>
                    <a:pt x="536" y="530"/>
                    <a:pt x="536" y="530"/>
                  </a:cubicBezTo>
                  <a:cubicBezTo>
                    <a:pt x="349" y="855"/>
                    <a:pt x="349" y="855"/>
                    <a:pt x="349" y="855"/>
                  </a:cubicBezTo>
                  <a:cubicBezTo>
                    <a:pt x="348" y="872"/>
                    <a:pt x="348" y="872"/>
                    <a:pt x="348" y="872"/>
                  </a:cubicBezTo>
                  <a:cubicBezTo>
                    <a:pt x="304" y="944"/>
                    <a:pt x="304" y="944"/>
                    <a:pt x="304" y="944"/>
                  </a:cubicBezTo>
                  <a:cubicBezTo>
                    <a:pt x="396" y="899"/>
                    <a:pt x="396" y="899"/>
                    <a:pt x="396" y="899"/>
                  </a:cubicBezTo>
                  <a:cubicBezTo>
                    <a:pt x="433" y="899"/>
                    <a:pt x="433" y="899"/>
                    <a:pt x="433" y="899"/>
                  </a:cubicBezTo>
                  <a:cubicBezTo>
                    <a:pt x="605" y="599"/>
                    <a:pt x="605" y="599"/>
                    <a:pt x="605" y="599"/>
                  </a:cubicBezTo>
                  <a:cubicBezTo>
                    <a:pt x="624" y="618"/>
                    <a:pt x="624" y="618"/>
                    <a:pt x="624" y="618"/>
                  </a:cubicBezTo>
                  <a:cubicBezTo>
                    <a:pt x="632" y="627"/>
                    <a:pt x="653" y="634"/>
                    <a:pt x="668" y="618"/>
                  </a:cubicBezTo>
                  <a:cubicBezTo>
                    <a:pt x="680" y="606"/>
                    <a:pt x="680" y="587"/>
                    <a:pt x="668" y="575"/>
                  </a:cubicBezTo>
                  <a:cubicBezTo>
                    <a:pt x="637" y="544"/>
                    <a:pt x="637" y="544"/>
                    <a:pt x="637" y="544"/>
                  </a:cubicBezTo>
                  <a:cubicBezTo>
                    <a:pt x="747" y="353"/>
                    <a:pt x="747" y="353"/>
                    <a:pt x="747" y="353"/>
                  </a:cubicBezTo>
                  <a:cubicBezTo>
                    <a:pt x="782" y="351"/>
                    <a:pt x="816" y="337"/>
                    <a:pt x="843" y="310"/>
                  </a:cubicBezTo>
                  <a:cubicBezTo>
                    <a:pt x="891" y="262"/>
                    <a:pt x="899" y="188"/>
                    <a:pt x="866" y="132"/>
                  </a:cubicBezTo>
                  <a:cubicBezTo>
                    <a:pt x="927" y="71"/>
                    <a:pt x="927" y="71"/>
                    <a:pt x="927" y="71"/>
                  </a:cubicBezTo>
                  <a:cubicBezTo>
                    <a:pt x="941" y="56"/>
                    <a:pt x="941" y="33"/>
                    <a:pt x="927" y="18"/>
                  </a:cubicBezTo>
                  <a:cubicBezTo>
                    <a:pt x="908" y="0"/>
                    <a:pt x="883" y="9"/>
                    <a:pt x="874" y="18"/>
                  </a:cubicBezTo>
                  <a:cubicBezTo>
                    <a:pt x="813" y="79"/>
                    <a:pt x="813" y="79"/>
                    <a:pt x="813" y="79"/>
                  </a:cubicBezTo>
                  <a:cubicBezTo>
                    <a:pt x="758" y="47"/>
                    <a:pt x="685" y="54"/>
                    <a:pt x="635" y="102"/>
                  </a:cubicBezTo>
                  <a:cubicBezTo>
                    <a:pt x="608" y="127"/>
                    <a:pt x="595" y="162"/>
                    <a:pt x="592" y="196"/>
                  </a:cubicBezTo>
                  <a:cubicBezTo>
                    <a:pt x="400" y="306"/>
                    <a:pt x="400" y="306"/>
                    <a:pt x="400" y="306"/>
                  </a:cubicBezTo>
                  <a:cubicBezTo>
                    <a:pt x="370" y="277"/>
                    <a:pt x="370" y="277"/>
                    <a:pt x="370" y="277"/>
                  </a:cubicBezTo>
                  <a:cubicBezTo>
                    <a:pt x="359" y="267"/>
                    <a:pt x="341" y="263"/>
                    <a:pt x="327" y="277"/>
                  </a:cubicBezTo>
                  <a:close/>
                  <a:moveTo>
                    <a:pt x="500" y="393"/>
                  </a:moveTo>
                  <a:cubicBezTo>
                    <a:pt x="493" y="399"/>
                    <a:pt x="493" y="399"/>
                    <a:pt x="493" y="399"/>
                  </a:cubicBezTo>
                  <a:cubicBezTo>
                    <a:pt x="470" y="376"/>
                    <a:pt x="470" y="376"/>
                    <a:pt x="470" y="376"/>
                  </a:cubicBezTo>
                  <a:cubicBezTo>
                    <a:pt x="618" y="290"/>
                    <a:pt x="618" y="290"/>
                    <a:pt x="618" y="290"/>
                  </a:cubicBezTo>
                  <a:cubicBezTo>
                    <a:pt x="623" y="297"/>
                    <a:pt x="629" y="304"/>
                    <a:pt x="635" y="310"/>
                  </a:cubicBezTo>
                  <a:cubicBezTo>
                    <a:pt x="641" y="316"/>
                    <a:pt x="647" y="321"/>
                    <a:pt x="653" y="325"/>
                  </a:cubicBezTo>
                  <a:cubicBezTo>
                    <a:pt x="568" y="474"/>
                    <a:pt x="568" y="474"/>
                    <a:pt x="568" y="474"/>
                  </a:cubicBezTo>
                  <a:cubicBezTo>
                    <a:pt x="546" y="452"/>
                    <a:pt x="546" y="452"/>
                    <a:pt x="546" y="452"/>
                  </a:cubicBezTo>
                  <a:cubicBezTo>
                    <a:pt x="552" y="445"/>
                    <a:pt x="552" y="445"/>
                    <a:pt x="552" y="445"/>
                  </a:cubicBezTo>
                  <a:cubicBezTo>
                    <a:pt x="567" y="431"/>
                    <a:pt x="567" y="407"/>
                    <a:pt x="552" y="393"/>
                  </a:cubicBezTo>
                  <a:cubicBezTo>
                    <a:pt x="535" y="376"/>
                    <a:pt x="513" y="380"/>
                    <a:pt x="500" y="393"/>
                  </a:cubicBezTo>
                  <a:close/>
                  <a:moveTo>
                    <a:pt x="739" y="270"/>
                  </a:moveTo>
                  <a:cubicBezTo>
                    <a:pt x="703" y="270"/>
                    <a:pt x="675" y="241"/>
                    <a:pt x="675" y="206"/>
                  </a:cubicBezTo>
                  <a:cubicBezTo>
                    <a:pt x="675" y="171"/>
                    <a:pt x="703" y="142"/>
                    <a:pt x="739" y="142"/>
                  </a:cubicBezTo>
                  <a:cubicBezTo>
                    <a:pt x="774" y="142"/>
                    <a:pt x="803" y="171"/>
                    <a:pt x="803" y="206"/>
                  </a:cubicBezTo>
                  <a:cubicBezTo>
                    <a:pt x="803" y="241"/>
                    <a:pt x="774" y="270"/>
                    <a:pt x="739" y="2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cxnSp>
        <p:nvCxnSpPr>
          <p:cNvPr id="118" name="Straight Connector 117"/>
          <p:cNvCxnSpPr/>
          <p:nvPr/>
        </p:nvCxnSpPr>
        <p:spPr>
          <a:xfrm>
            <a:off x="999799" y="3632845"/>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0" name="Rectangle 1081"/>
          <p:cNvSpPr/>
          <p:nvPr/>
        </p:nvSpPr>
        <p:spPr bwMode="auto">
          <a:xfrm>
            <a:off x="999799" y="3197399"/>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Сервисы </a:t>
            </a:r>
            <a:r>
              <a:rPr lang="en-US" sz="1200" dirty="0">
                <a:solidFill>
                  <a:srgbClr val="000000"/>
                </a:solidFill>
                <a:cs typeface="Segoe UI Light" panose="020B0502040204020203" pitchFamily="34" charset="0"/>
              </a:rPr>
              <a:t>Azure</a:t>
            </a:r>
          </a:p>
          <a:p>
            <a:pPr defTabSz="914367">
              <a:spcAft>
                <a:spcPts val="600"/>
              </a:spcAft>
            </a:pPr>
            <a:r>
              <a:rPr lang="en-US" sz="900" i="1" dirty="0">
                <a:solidFill>
                  <a:srgbClr val="000000"/>
                </a:solidFill>
                <a:cs typeface="Segoe UI Light" panose="020B0502040204020203" pitchFamily="34" charset="0"/>
              </a:rPr>
              <a:t>Azure SQL, Stream Analytics…</a:t>
            </a:r>
          </a:p>
        </p:txBody>
      </p:sp>
      <p:sp>
        <p:nvSpPr>
          <p:cNvPr id="122" name="Oval 1083"/>
          <p:cNvSpPr/>
          <p:nvPr/>
        </p:nvSpPr>
        <p:spPr bwMode="auto">
          <a:xfrm>
            <a:off x="644325" y="3178349"/>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3" name="Group 379"/>
          <p:cNvGrpSpPr/>
          <p:nvPr/>
        </p:nvGrpSpPr>
        <p:grpSpPr>
          <a:xfrm>
            <a:off x="710525" y="3299052"/>
            <a:ext cx="233359" cy="162454"/>
            <a:chOff x="3543365" y="7242811"/>
            <a:chExt cx="1238250" cy="862013"/>
          </a:xfrm>
          <a:solidFill>
            <a:schemeClr val="tx1"/>
          </a:solidFill>
        </p:grpSpPr>
        <p:sp>
          <p:nvSpPr>
            <p:cNvPr id="124" name="Freeform 127"/>
            <p:cNvSpPr>
              <a:spLocks/>
            </p:cNvSpPr>
            <p:nvPr/>
          </p:nvSpPr>
          <p:spPr bwMode="auto">
            <a:xfrm>
              <a:off x="3617978" y="7911149"/>
              <a:ext cx="231775" cy="193675"/>
            </a:xfrm>
            <a:custGeom>
              <a:avLst/>
              <a:gdLst>
                <a:gd name="T0" fmla="*/ 0 w 146"/>
                <a:gd name="T1" fmla="*/ 84 h 122"/>
                <a:gd name="T2" fmla="*/ 0 w 146"/>
                <a:gd name="T3" fmla="*/ 122 h 122"/>
                <a:gd name="T4" fmla="*/ 146 w 146"/>
                <a:gd name="T5" fmla="*/ 122 h 122"/>
                <a:gd name="T6" fmla="*/ 146 w 146"/>
                <a:gd name="T7" fmla="*/ 0 h 122"/>
                <a:gd name="T8" fmla="*/ 120 w 146"/>
                <a:gd name="T9" fmla="*/ 0 h 122"/>
                <a:gd name="T10" fmla="*/ 0 w 146"/>
                <a:gd name="T11" fmla="*/ 84 h 122"/>
              </a:gdLst>
              <a:ahLst/>
              <a:cxnLst>
                <a:cxn ang="0">
                  <a:pos x="T0" y="T1"/>
                </a:cxn>
                <a:cxn ang="0">
                  <a:pos x="T2" y="T3"/>
                </a:cxn>
                <a:cxn ang="0">
                  <a:pos x="T4" y="T5"/>
                </a:cxn>
                <a:cxn ang="0">
                  <a:pos x="T6" y="T7"/>
                </a:cxn>
                <a:cxn ang="0">
                  <a:pos x="T8" y="T9"/>
                </a:cxn>
                <a:cxn ang="0">
                  <a:pos x="T10" y="T11"/>
                </a:cxn>
              </a:cxnLst>
              <a:rect l="0" t="0" r="r" b="b"/>
              <a:pathLst>
                <a:path w="146" h="122">
                  <a:moveTo>
                    <a:pt x="0" y="84"/>
                  </a:moveTo>
                  <a:lnTo>
                    <a:pt x="0" y="122"/>
                  </a:lnTo>
                  <a:lnTo>
                    <a:pt x="146" y="122"/>
                  </a:lnTo>
                  <a:lnTo>
                    <a:pt x="146" y="0"/>
                  </a:lnTo>
                  <a:lnTo>
                    <a:pt x="120" y="0"/>
                  </a:lnTo>
                  <a:lnTo>
                    <a:pt x="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 name="Freeform 128"/>
            <p:cNvSpPr>
              <a:spLocks/>
            </p:cNvSpPr>
            <p:nvPr/>
          </p:nvSpPr>
          <p:spPr bwMode="auto">
            <a:xfrm>
              <a:off x="3617978" y="7688899"/>
              <a:ext cx="231775" cy="192088"/>
            </a:xfrm>
            <a:custGeom>
              <a:avLst/>
              <a:gdLst>
                <a:gd name="T0" fmla="*/ 146 w 146"/>
                <a:gd name="T1" fmla="*/ 0 h 121"/>
                <a:gd name="T2" fmla="*/ 0 w 146"/>
                <a:gd name="T3" fmla="*/ 0 h 121"/>
                <a:gd name="T4" fmla="*/ 0 w 146"/>
                <a:gd name="T5" fmla="*/ 121 h 121"/>
                <a:gd name="T6" fmla="*/ 146 w 146"/>
                <a:gd name="T7" fmla="*/ 19 h 121"/>
                <a:gd name="T8" fmla="*/ 146 w 146"/>
                <a:gd name="T9" fmla="*/ 0 h 121"/>
              </a:gdLst>
              <a:ahLst/>
              <a:cxnLst>
                <a:cxn ang="0">
                  <a:pos x="T0" y="T1"/>
                </a:cxn>
                <a:cxn ang="0">
                  <a:pos x="T2" y="T3"/>
                </a:cxn>
                <a:cxn ang="0">
                  <a:pos x="T4" y="T5"/>
                </a:cxn>
                <a:cxn ang="0">
                  <a:pos x="T6" y="T7"/>
                </a:cxn>
                <a:cxn ang="0">
                  <a:pos x="T8" y="T9"/>
                </a:cxn>
              </a:cxnLst>
              <a:rect l="0" t="0" r="r" b="b"/>
              <a:pathLst>
                <a:path w="146" h="121">
                  <a:moveTo>
                    <a:pt x="146" y="0"/>
                  </a:moveTo>
                  <a:lnTo>
                    <a:pt x="0" y="0"/>
                  </a:lnTo>
                  <a:lnTo>
                    <a:pt x="0" y="121"/>
                  </a:lnTo>
                  <a:lnTo>
                    <a:pt x="146" y="19"/>
                  </a:lnTo>
                  <a:lnTo>
                    <a:pt x="1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6" name="Rectangle 129"/>
            <p:cNvSpPr>
              <a:spLocks noChangeArrowheads="1"/>
            </p:cNvSpPr>
            <p:nvPr/>
          </p:nvSpPr>
          <p:spPr bwMode="auto">
            <a:xfrm>
              <a:off x="3617978" y="7466649"/>
              <a:ext cx="231775" cy="193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7" name="Rectangle 130"/>
            <p:cNvSpPr>
              <a:spLocks noChangeArrowheads="1"/>
            </p:cNvSpPr>
            <p:nvPr/>
          </p:nvSpPr>
          <p:spPr bwMode="auto">
            <a:xfrm>
              <a:off x="3617978" y="7242811"/>
              <a:ext cx="231775"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8" name="Freeform 131"/>
            <p:cNvSpPr>
              <a:spLocks/>
            </p:cNvSpPr>
            <p:nvPr/>
          </p:nvSpPr>
          <p:spPr bwMode="auto">
            <a:xfrm>
              <a:off x="3895790" y="7911149"/>
              <a:ext cx="230188" cy="193675"/>
            </a:xfrm>
            <a:custGeom>
              <a:avLst/>
              <a:gdLst>
                <a:gd name="T0" fmla="*/ 0 w 250"/>
                <a:gd name="T1" fmla="*/ 210 h 210"/>
                <a:gd name="T2" fmla="*/ 250 w 250"/>
                <a:gd name="T3" fmla="*/ 210 h 210"/>
                <a:gd name="T4" fmla="*/ 250 w 250"/>
                <a:gd name="T5" fmla="*/ 3 h 210"/>
                <a:gd name="T6" fmla="*/ 249 w 250"/>
                <a:gd name="T7" fmla="*/ 0 h 210"/>
                <a:gd name="T8" fmla="*/ 0 w 250"/>
                <a:gd name="T9" fmla="*/ 0 h 210"/>
                <a:gd name="T10" fmla="*/ 0 w 250"/>
                <a:gd name="T11" fmla="*/ 210 h 210"/>
              </a:gdLst>
              <a:ahLst/>
              <a:cxnLst>
                <a:cxn ang="0">
                  <a:pos x="T0" y="T1"/>
                </a:cxn>
                <a:cxn ang="0">
                  <a:pos x="T2" y="T3"/>
                </a:cxn>
                <a:cxn ang="0">
                  <a:pos x="T4" y="T5"/>
                </a:cxn>
                <a:cxn ang="0">
                  <a:pos x="T6" y="T7"/>
                </a:cxn>
                <a:cxn ang="0">
                  <a:pos x="T8" y="T9"/>
                </a:cxn>
                <a:cxn ang="0">
                  <a:pos x="T10" y="T11"/>
                </a:cxn>
              </a:cxnLst>
              <a:rect l="0" t="0" r="r" b="b"/>
              <a:pathLst>
                <a:path w="250" h="210">
                  <a:moveTo>
                    <a:pt x="0" y="210"/>
                  </a:moveTo>
                  <a:cubicBezTo>
                    <a:pt x="250" y="210"/>
                    <a:pt x="250" y="210"/>
                    <a:pt x="250" y="210"/>
                  </a:cubicBezTo>
                  <a:cubicBezTo>
                    <a:pt x="250" y="3"/>
                    <a:pt x="250" y="3"/>
                    <a:pt x="250" y="3"/>
                  </a:cubicBezTo>
                  <a:cubicBezTo>
                    <a:pt x="250" y="2"/>
                    <a:pt x="249" y="1"/>
                    <a:pt x="249" y="0"/>
                  </a:cubicBezTo>
                  <a:cubicBezTo>
                    <a:pt x="0" y="0"/>
                    <a:pt x="0" y="0"/>
                    <a:pt x="0" y="0"/>
                  </a:cubicBezTo>
                  <a:lnTo>
                    <a:pt x="0"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9" name="Freeform 132"/>
            <p:cNvSpPr>
              <a:spLocks/>
            </p:cNvSpPr>
            <p:nvPr/>
          </p:nvSpPr>
          <p:spPr bwMode="auto">
            <a:xfrm>
              <a:off x="4125978" y="7688899"/>
              <a:ext cx="0" cy="6350"/>
            </a:xfrm>
            <a:custGeom>
              <a:avLst/>
              <a:gdLst>
                <a:gd name="T0" fmla="*/ 1 w 1"/>
                <a:gd name="T1" fmla="*/ 0 h 8"/>
                <a:gd name="T2" fmla="*/ 0 w 1"/>
                <a:gd name="T3" fmla="*/ 0 h 8"/>
                <a:gd name="T4" fmla="*/ 1 w 1"/>
                <a:gd name="T5" fmla="*/ 8 h 8"/>
                <a:gd name="T6" fmla="*/ 1 w 1"/>
                <a:gd name="T7" fmla="*/ 0 h 8"/>
              </a:gdLst>
              <a:ahLst/>
              <a:cxnLst>
                <a:cxn ang="0">
                  <a:pos x="T0" y="T1"/>
                </a:cxn>
                <a:cxn ang="0">
                  <a:pos x="T2" y="T3"/>
                </a:cxn>
                <a:cxn ang="0">
                  <a:pos x="T4" y="T5"/>
                </a:cxn>
                <a:cxn ang="0">
                  <a:pos x="T6" y="T7"/>
                </a:cxn>
              </a:cxnLst>
              <a:rect l="0" t="0" r="r" b="b"/>
              <a:pathLst>
                <a:path w="1" h="8">
                  <a:moveTo>
                    <a:pt x="1" y="0"/>
                  </a:moveTo>
                  <a:cubicBezTo>
                    <a:pt x="0" y="0"/>
                    <a:pt x="0" y="0"/>
                    <a:pt x="0" y="0"/>
                  </a:cubicBezTo>
                  <a:cubicBezTo>
                    <a:pt x="0" y="3"/>
                    <a:pt x="1" y="5"/>
                    <a:pt x="1" y="8"/>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0" name="Freeform 133"/>
            <p:cNvSpPr>
              <a:spLocks/>
            </p:cNvSpPr>
            <p:nvPr/>
          </p:nvSpPr>
          <p:spPr bwMode="auto">
            <a:xfrm>
              <a:off x="3895790" y="7812724"/>
              <a:ext cx="219075" cy="69850"/>
            </a:xfrm>
            <a:custGeom>
              <a:avLst/>
              <a:gdLst>
                <a:gd name="T0" fmla="*/ 186 w 238"/>
                <a:gd name="T1" fmla="*/ 9 h 76"/>
                <a:gd name="T2" fmla="*/ 131 w 238"/>
                <a:gd name="T3" fmla="*/ 22 h 76"/>
                <a:gd name="T4" fmla="*/ 60 w 238"/>
                <a:gd name="T5" fmla="*/ 0 h 76"/>
                <a:gd name="T6" fmla="*/ 0 w 238"/>
                <a:gd name="T7" fmla="*/ 42 h 76"/>
                <a:gd name="T8" fmla="*/ 0 w 238"/>
                <a:gd name="T9" fmla="*/ 76 h 76"/>
                <a:gd name="T10" fmla="*/ 238 w 238"/>
                <a:gd name="T11" fmla="*/ 76 h 76"/>
                <a:gd name="T12" fmla="*/ 236 w 238"/>
                <a:gd name="T13" fmla="*/ 53 h 76"/>
                <a:gd name="T14" fmla="*/ 236 w 238"/>
                <a:gd name="T15" fmla="*/ 49 h 76"/>
                <a:gd name="T16" fmla="*/ 186 w 238"/>
                <a:gd name="T17"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76">
                  <a:moveTo>
                    <a:pt x="186" y="9"/>
                  </a:moveTo>
                  <a:cubicBezTo>
                    <a:pt x="169" y="18"/>
                    <a:pt x="150" y="22"/>
                    <a:pt x="131" y="22"/>
                  </a:cubicBezTo>
                  <a:cubicBezTo>
                    <a:pt x="105" y="22"/>
                    <a:pt x="80" y="14"/>
                    <a:pt x="60" y="0"/>
                  </a:cubicBezTo>
                  <a:cubicBezTo>
                    <a:pt x="0" y="42"/>
                    <a:pt x="0" y="42"/>
                    <a:pt x="0" y="42"/>
                  </a:cubicBezTo>
                  <a:cubicBezTo>
                    <a:pt x="0" y="76"/>
                    <a:pt x="0" y="76"/>
                    <a:pt x="0" y="76"/>
                  </a:cubicBezTo>
                  <a:cubicBezTo>
                    <a:pt x="238" y="76"/>
                    <a:pt x="238" y="76"/>
                    <a:pt x="238" y="76"/>
                  </a:cubicBezTo>
                  <a:cubicBezTo>
                    <a:pt x="237" y="68"/>
                    <a:pt x="236" y="61"/>
                    <a:pt x="236" y="53"/>
                  </a:cubicBezTo>
                  <a:cubicBezTo>
                    <a:pt x="236" y="51"/>
                    <a:pt x="236" y="50"/>
                    <a:pt x="236" y="49"/>
                  </a:cubicBezTo>
                  <a:lnTo>
                    <a:pt x="18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1" name="Freeform 134"/>
            <p:cNvSpPr>
              <a:spLocks/>
            </p:cNvSpPr>
            <p:nvPr/>
          </p:nvSpPr>
          <p:spPr bwMode="auto">
            <a:xfrm>
              <a:off x="3895790" y="7466649"/>
              <a:ext cx="230188" cy="193675"/>
            </a:xfrm>
            <a:custGeom>
              <a:avLst/>
              <a:gdLst>
                <a:gd name="T0" fmla="*/ 131 w 250"/>
                <a:gd name="T1" fmla="*/ 153 h 210"/>
                <a:gd name="T2" fmla="*/ 235 w 250"/>
                <a:gd name="T3" fmla="*/ 210 h 210"/>
                <a:gd name="T4" fmla="*/ 250 w 250"/>
                <a:gd name="T5" fmla="*/ 210 h 210"/>
                <a:gd name="T6" fmla="*/ 250 w 250"/>
                <a:gd name="T7" fmla="*/ 0 h 210"/>
                <a:gd name="T8" fmla="*/ 0 w 250"/>
                <a:gd name="T9" fmla="*/ 0 h 210"/>
                <a:gd name="T10" fmla="*/ 0 w 250"/>
                <a:gd name="T11" fmla="*/ 210 h 210"/>
                <a:gd name="T12" fmla="*/ 27 w 250"/>
                <a:gd name="T13" fmla="*/ 210 h 210"/>
                <a:gd name="T14" fmla="*/ 131 w 250"/>
                <a:gd name="T15" fmla="*/ 153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10">
                  <a:moveTo>
                    <a:pt x="131" y="153"/>
                  </a:moveTo>
                  <a:cubicBezTo>
                    <a:pt x="175" y="153"/>
                    <a:pt x="213" y="176"/>
                    <a:pt x="235" y="210"/>
                  </a:cubicBezTo>
                  <a:cubicBezTo>
                    <a:pt x="250" y="210"/>
                    <a:pt x="250" y="210"/>
                    <a:pt x="250" y="210"/>
                  </a:cubicBezTo>
                  <a:cubicBezTo>
                    <a:pt x="250" y="0"/>
                    <a:pt x="250" y="0"/>
                    <a:pt x="250" y="0"/>
                  </a:cubicBezTo>
                  <a:cubicBezTo>
                    <a:pt x="0" y="0"/>
                    <a:pt x="0" y="0"/>
                    <a:pt x="0" y="0"/>
                  </a:cubicBezTo>
                  <a:cubicBezTo>
                    <a:pt x="0" y="210"/>
                    <a:pt x="0" y="210"/>
                    <a:pt x="0" y="210"/>
                  </a:cubicBezTo>
                  <a:cubicBezTo>
                    <a:pt x="27" y="210"/>
                    <a:pt x="27" y="210"/>
                    <a:pt x="27" y="210"/>
                  </a:cubicBezTo>
                  <a:cubicBezTo>
                    <a:pt x="49" y="175"/>
                    <a:pt x="88" y="153"/>
                    <a:pt x="131"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2" name="Freeform 135"/>
            <p:cNvSpPr>
              <a:spLocks/>
            </p:cNvSpPr>
            <p:nvPr/>
          </p:nvSpPr>
          <p:spPr bwMode="auto">
            <a:xfrm>
              <a:off x="4173603" y="7911149"/>
              <a:ext cx="230188" cy="193675"/>
            </a:xfrm>
            <a:custGeom>
              <a:avLst/>
              <a:gdLst>
                <a:gd name="T0" fmla="*/ 58 w 250"/>
                <a:gd name="T1" fmla="*/ 69 h 210"/>
                <a:gd name="T2" fmla="*/ 0 w 250"/>
                <a:gd name="T3" fmla="*/ 54 h 210"/>
                <a:gd name="T4" fmla="*/ 0 w 250"/>
                <a:gd name="T5" fmla="*/ 210 h 210"/>
                <a:gd name="T6" fmla="*/ 250 w 250"/>
                <a:gd name="T7" fmla="*/ 210 h 210"/>
                <a:gd name="T8" fmla="*/ 250 w 250"/>
                <a:gd name="T9" fmla="*/ 0 h 210"/>
                <a:gd name="T10" fmla="*/ 168 w 250"/>
                <a:gd name="T11" fmla="*/ 0 h 210"/>
                <a:gd name="T12" fmla="*/ 58 w 250"/>
                <a:gd name="T13" fmla="*/ 69 h 210"/>
              </a:gdLst>
              <a:ahLst/>
              <a:cxnLst>
                <a:cxn ang="0">
                  <a:pos x="T0" y="T1"/>
                </a:cxn>
                <a:cxn ang="0">
                  <a:pos x="T2" y="T3"/>
                </a:cxn>
                <a:cxn ang="0">
                  <a:pos x="T4" y="T5"/>
                </a:cxn>
                <a:cxn ang="0">
                  <a:pos x="T6" y="T7"/>
                </a:cxn>
                <a:cxn ang="0">
                  <a:pos x="T8" y="T9"/>
                </a:cxn>
                <a:cxn ang="0">
                  <a:pos x="T10" y="T11"/>
                </a:cxn>
                <a:cxn ang="0">
                  <a:pos x="T12" y="T13"/>
                </a:cxn>
              </a:cxnLst>
              <a:rect l="0" t="0" r="r" b="b"/>
              <a:pathLst>
                <a:path w="250" h="210">
                  <a:moveTo>
                    <a:pt x="58" y="69"/>
                  </a:moveTo>
                  <a:cubicBezTo>
                    <a:pt x="37" y="69"/>
                    <a:pt x="17" y="63"/>
                    <a:pt x="0" y="54"/>
                  </a:cubicBezTo>
                  <a:cubicBezTo>
                    <a:pt x="0" y="210"/>
                    <a:pt x="0" y="210"/>
                    <a:pt x="0" y="210"/>
                  </a:cubicBezTo>
                  <a:cubicBezTo>
                    <a:pt x="250" y="210"/>
                    <a:pt x="250" y="210"/>
                    <a:pt x="250" y="210"/>
                  </a:cubicBezTo>
                  <a:cubicBezTo>
                    <a:pt x="250" y="0"/>
                    <a:pt x="250" y="0"/>
                    <a:pt x="250" y="0"/>
                  </a:cubicBezTo>
                  <a:cubicBezTo>
                    <a:pt x="168" y="0"/>
                    <a:pt x="168" y="0"/>
                    <a:pt x="168" y="0"/>
                  </a:cubicBezTo>
                  <a:cubicBezTo>
                    <a:pt x="148" y="41"/>
                    <a:pt x="106" y="69"/>
                    <a:pt x="58"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3" name="Freeform 136"/>
            <p:cNvSpPr>
              <a:spLocks/>
            </p:cNvSpPr>
            <p:nvPr/>
          </p:nvSpPr>
          <p:spPr bwMode="auto">
            <a:xfrm>
              <a:off x="4173603" y="7688899"/>
              <a:ext cx="168275" cy="63500"/>
            </a:xfrm>
            <a:custGeom>
              <a:avLst/>
              <a:gdLst>
                <a:gd name="T0" fmla="*/ 92 w 183"/>
                <a:gd name="T1" fmla="*/ 70 h 70"/>
                <a:gd name="T2" fmla="*/ 183 w 183"/>
                <a:gd name="T3" fmla="*/ 0 h 70"/>
                <a:gd name="T4" fmla="*/ 0 w 183"/>
                <a:gd name="T5" fmla="*/ 0 h 70"/>
                <a:gd name="T6" fmla="*/ 0 w 183"/>
                <a:gd name="T7" fmla="*/ 49 h 70"/>
                <a:gd name="T8" fmla="*/ 25 w 183"/>
                <a:gd name="T9" fmla="*/ 69 h 70"/>
                <a:gd name="T10" fmla="*/ 92 w 183"/>
                <a:gd name="T11" fmla="*/ 70 h 70"/>
              </a:gdLst>
              <a:ahLst/>
              <a:cxnLst>
                <a:cxn ang="0">
                  <a:pos x="T0" y="T1"/>
                </a:cxn>
                <a:cxn ang="0">
                  <a:pos x="T2" y="T3"/>
                </a:cxn>
                <a:cxn ang="0">
                  <a:pos x="T4" y="T5"/>
                </a:cxn>
                <a:cxn ang="0">
                  <a:pos x="T6" y="T7"/>
                </a:cxn>
                <a:cxn ang="0">
                  <a:pos x="T8" y="T9"/>
                </a:cxn>
                <a:cxn ang="0">
                  <a:pos x="T10" y="T11"/>
                </a:cxn>
              </a:cxnLst>
              <a:rect l="0" t="0" r="r" b="b"/>
              <a:pathLst>
                <a:path w="183" h="70">
                  <a:moveTo>
                    <a:pt x="92" y="70"/>
                  </a:moveTo>
                  <a:cubicBezTo>
                    <a:pt x="183" y="0"/>
                    <a:pt x="183" y="0"/>
                    <a:pt x="183" y="0"/>
                  </a:cubicBezTo>
                  <a:cubicBezTo>
                    <a:pt x="0" y="0"/>
                    <a:pt x="0" y="0"/>
                    <a:pt x="0" y="0"/>
                  </a:cubicBezTo>
                  <a:cubicBezTo>
                    <a:pt x="0" y="49"/>
                    <a:pt x="0" y="49"/>
                    <a:pt x="0" y="49"/>
                  </a:cubicBezTo>
                  <a:cubicBezTo>
                    <a:pt x="25" y="69"/>
                    <a:pt x="25" y="69"/>
                    <a:pt x="25" y="69"/>
                  </a:cubicBezTo>
                  <a:cubicBezTo>
                    <a:pt x="47" y="63"/>
                    <a:pt x="71" y="64"/>
                    <a:pt x="92"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4" name="Freeform 137"/>
            <p:cNvSpPr>
              <a:spLocks/>
            </p:cNvSpPr>
            <p:nvPr/>
          </p:nvSpPr>
          <p:spPr bwMode="auto">
            <a:xfrm>
              <a:off x="4338703" y="7809549"/>
              <a:ext cx="65088" cy="73025"/>
            </a:xfrm>
            <a:custGeom>
              <a:avLst/>
              <a:gdLst>
                <a:gd name="T0" fmla="*/ 71 w 71"/>
                <a:gd name="T1" fmla="*/ 79 h 79"/>
                <a:gd name="T2" fmla="*/ 71 w 71"/>
                <a:gd name="T3" fmla="*/ 0 h 79"/>
                <a:gd name="T4" fmla="*/ 2 w 71"/>
                <a:gd name="T5" fmla="*/ 53 h 79"/>
                <a:gd name="T6" fmla="*/ 2 w 71"/>
                <a:gd name="T7" fmla="*/ 56 h 79"/>
                <a:gd name="T8" fmla="*/ 0 w 71"/>
                <a:gd name="T9" fmla="*/ 79 h 79"/>
                <a:gd name="T10" fmla="*/ 71 w 71"/>
                <a:gd name="T11" fmla="*/ 79 h 79"/>
              </a:gdLst>
              <a:ahLst/>
              <a:cxnLst>
                <a:cxn ang="0">
                  <a:pos x="T0" y="T1"/>
                </a:cxn>
                <a:cxn ang="0">
                  <a:pos x="T2" y="T3"/>
                </a:cxn>
                <a:cxn ang="0">
                  <a:pos x="T4" y="T5"/>
                </a:cxn>
                <a:cxn ang="0">
                  <a:pos x="T6" y="T7"/>
                </a:cxn>
                <a:cxn ang="0">
                  <a:pos x="T8" y="T9"/>
                </a:cxn>
                <a:cxn ang="0">
                  <a:pos x="T10" y="T11"/>
                </a:cxn>
              </a:cxnLst>
              <a:rect l="0" t="0" r="r" b="b"/>
              <a:pathLst>
                <a:path w="71" h="79">
                  <a:moveTo>
                    <a:pt x="71" y="79"/>
                  </a:moveTo>
                  <a:cubicBezTo>
                    <a:pt x="71" y="0"/>
                    <a:pt x="71" y="0"/>
                    <a:pt x="71" y="0"/>
                  </a:cubicBezTo>
                  <a:cubicBezTo>
                    <a:pt x="2" y="53"/>
                    <a:pt x="2" y="53"/>
                    <a:pt x="2" y="53"/>
                  </a:cubicBezTo>
                  <a:cubicBezTo>
                    <a:pt x="2" y="54"/>
                    <a:pt x="2" y="55"/>
                    <a:pt x="2" y="56"/>
                  </a:cubicBezTo>
                  <a:cubicBezTo>
                    <a:pt x="2" y="64"/>
                    <a:pt x="1" y="71"/>
                    <a:pt x="0" y="79"/>
                  </a:cubicBezTo>
                  <a:lnTo>
                    <a:pt x="71"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5" name="Rectangle 138"/>
            <p:cNvSpPr>
              <a:spLocks noChangeArrowheads="1"/>
            </p:cNvSpPr>
            <p:nvPr/>
          </p:nvSpPr>
          <p:spPr bwMode="auto">
            <a:xfrm>
              <a:off x="4449828" y="7911149"/>
              <a:ext cx="231775" cy="193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6" name="Freeform 139"/>
            <p:cNvSpPr>
              <a:spLocks/>
            </p:cNvSpPr>
            <p:nvPr/>
          </p:nvSpPr>
          <p:spPr bwMode="auto">
            <a:xfrm>
              <a:off x="4449828" y="7688899"/>
              <a:ext cx="231775" cy="193675"/>
            </a:xfrm>
            <a:custGeom>
              <a:avLst/>
              <a:gdLst>
                <a:gd name="T0" fmla="*/ 0 w 146"/>
                <a:gd name="T1" fmla="*/ 54 h 122"/>
                <a:gd name="T2" fmla="*/ 0 w 146"/>
                <a:gd name="T3" fmla="*/ 122 h 122"/>
                <a:gd name="T4" fmla="*/ 146 w 146"/>
                <a:gd name="T5" fmla="*/ 122 h 122"/>
                <a:gd name="T6" fmla="*/ 146 w 146"/>
                <a:gd name="T7" fmla="*/ 0 h 122"/>
                <a:gd name="T8" fmla="*/ 72 w 146"/>
                <a:gd name="T9" fmla="*/ 0 h 122"/>
                <a:gd name="T10" fmla="*/ 0 w 146"/>
                <a:gd name="T11" fmla="*/ 54 h 122"/>
              </a:gdLst>
              <a:ahLst/>
              <a:cxnLst>
                <a:cxn ang="0">
                  <a:pos x="T0" y="T1"/>
                </a:cxn>
                <a:cxn ang="0">
                  <a:pos x="T2" y="T3"/>
                </a:cxn>
                <a:cxn ang="0">
                  <a:pos x="T4" y="T5"/>
                </a:cxn>
                <a:cxn ang="0">
                  <a:pos x="T6" y="T7"/>
                </a:cxn>
                <a:cxn ang="0">
                  <a:pos x="T8" y="T9"/>
                </a:cxn>
                <a:cxn ang="0">
                  <a:pos x="T10" y="T11"/>
                </a:cxn>
              </a:cxnLst>
              <a:rect l="0" t="0" r="r" b="b"/>
              <a:pathLst>
                <a:path w="146" h="122">
                  <a:moveTo>
                    <a:pt x="0" y="54"/>
                  </a:moveTo>
                  <a:lnTo>
                    <a:pt x="0" y="122"/>
                  </a:lnTo>
                  <a:lnTo>
                    <a:pt x="146" y="122"/>
                  </a:lnTo>
                  <a:lnTo>
                    <a:pt x="146" y="0"/>
                  </a:lnTo>
                  <a:lnTo>
                    <a:pt x="72" y="0"/>
                  </a:ln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7" name="Freeform 140"/>
            <p:cNvSpPr>
              <a:spLocks/>
            </p:cNvSpPr>
            <p:nvPr/>
          </p:nvSpPr>
          <p:spPr bwMode="auto">
            <a:xfrm>
              <a:off x="4600640" y="7622224"/>
              <a:ext cx="80963" cy="38100"/>
            </a:xfrm>
            <a:custGeom>
              <a:avLst/>
              <a:gdLst>
                <a:gd name="T0" fmla="*/ 0 w 51"/>
                <a:gd name="T1" fmla="*/ 24 h 24"/>
                <a:gd name="T2" fmla="*/ 51 w 51"/>
                <a:gd name="T3" fmla="*/ 24 h 24"/>
                <a:gd name="T4" fmla="*/ 32 w 51"/>
                <a:gd name="T5" fmla="*/ 0 h 24"/>
                <a:gd name="T6" fmla="*/ 0 w 51"/>
                <a:gd name="T7" fmla="*/ 24 h 24"/>
              </a:gdLst>
              <a:ahLst/>
              <a:cxnLst>
                <a:cxn ang="0">
                  <a:pos x="T0" y="T1"/>
                </a:cxn>
                <a:cxn ang="0">
                  <a:pos x="T2" y="T3"/>
                </a:cxn>
                <a:cxn ang="0">
                  <a:pos x="T4" y="T5"/>
                </a:cxn>
                <a:cxn ang="0">
                  <a:pos x="T6" y="T7"/>
                </a:cxn>
              </a:cxnLst>
              <a:rect l="0" t="0" r="r" b="b"/>
              <a:pathLst>
                <a:path w="51" h="24">
                  <a:moveTo>
                    <a:pt x="0" y="24"/>
                  </a:moveTo>
                  <a:lnTo>
                    <a:pt x="51" y="24"/>
                  </a:lnTo>
                  <a:lnTo>
                    <a:pt x="32"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8" name="Freeform 141"/>
            <p:cNvSpPr>
              <a:spLocks/>
            </p:cNvSpPr>
            <p:nvPr/>
          </p:nvSpPr>
          <p:spPr bwMode="auto">
            <a:xfrm>
              <a:off x="4449828" y="7466649"/>
              <a:ext cx="119063" cy="139700"/>
            </a:xfrm>
            <a:custGeom>
              <a:avLst/>
              <a:gdLst>
                <a:gd name="T0" fmla="*/ 52 w 75"/>
                <a:gd name="T1" fmla="*/ 0 h 88"/>
                <a:gd name="T2" fmla="*/ 0 w 75"/>
                <a:gd name="T3" fmla="*/ 0 h 88"/>
                <a:gd name="T4" fmla="*/ 0 w 75"/>
                <a:gd name="T5" fmla="*/ 88 h 88"/>
                <a:gd name="T6" fmla="*/ 75 w 75"/>
                <a:gd name="T7" fmla="*/ 30 h 88"/>
                <a:gd name="T8" fmla="*/ 52 w 75"/>
                <a:gd name="T9" fmla="*/ 0 h 88"/>
              </a:gdLst>
              <a:ahLst/>
              <a:cxnLst>
                <a:cxn ang="0">
                  <a:pos x="T0" y="T1"/>
                </a:cxn>
                <a:cxn ang="0">
                  <a:pos x="T2" y="T3"/>
                </a:cxn>
                <a:cxn ang="0">
                  <a:pos x="T4" y="T5"/>
                </a:cxn>
                <a:cxn ang="0">
                  <a:pos x="T6" y="T7"/>
                </a:cxn>
                <a:cxn ang="0">
                  <a:pos x="T8" y="T9"/>
                </a:cxn>
              </a:cxnLst>
              <a:rect l="0" t="0" r="r" b="b"/>
              <a:pathLst>
                <a:path w="75" h="88">
                  <a:moveTo>
                    <a:pt x="52" y="0"/>
                  </a:moveTo>
                  <a:lnTo>
                    <a:pt x="0" y="0"/>
                  </a:lnTo>
                  <a:lnTo>
                    <a:pt x="0" y="88"/>
                  </a:lnTo>
                  <a:lnTo>
                    <a:pt x="75" y="3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9" name="Freeform 142"/>
            <p:cNvSpPr>
              <a:spLocks noEditPoints="1"/>
            </p:cNvSpPr>
            <p:nvPr/>
          </p:nvSpPr>
          <p:spPr bwMode="auto">
            <a:xfrm>
              <a:off x="3543365" y="7438074"/>
              <a:ext cx="1238250" cy="590550"/>
            </a:xfrm>
            <a:custGeom>
              <a:avLst/>
              <a:gdLst>
                <a:gd name="T0" fmla="*/ 1029 w 1342"/>
                <a:gd name="T1" fmla="*/ 198 h 640"/>
                <a:gd name="T2" fmla="*/ 781 w 1342"/>
                <a:gd name="T3" fmla="*/ 388 h 640"/>
                <a:gd name="T4" fmla="*/ 775 w 1342"/>
                <a:gd name="T5" fmla="*/ 384 h 640"/>
                <a:gd name="T6" fmla="*/ 764 w 1342"/>
                <a:gd name="T7" fmla="*/ 380 h 640"/>
                <a:gd name="T8" fmla="*/ 750 w 1342"/>
                <a:gd name="T9" fmla="*/ 378 h 640"/>
                <a:gd name="T10" fmla="*/ 734 w 1342"/>
                <a:gd name="T11" fmla="*/ 377 h 640"/>
                <a:gd name="T12" fmla="*/ 724 w 1342"/>
                <a:gd name="T13" fmla="*/ 379 h 640"/>
                <a:gd name="T14" fmla="*/ 710 w 1342"/>
                <a:gd name="T15" fmla="*/ 383 h 640"/>
                <a:gd name="T16" fmla="*/ 702 w 1342"/>
                <a:gd name="T17" fmla="*/ 387 h 640"/>
                <a:gd name="T18" fmla="*/ 595 w 1342"/>
                <a:gd name="T19" fmla="*/ 304 h 640"/>
                <a:gd name="T20" fmla="*/ 580 w 1342"/>
                <a:gd name="T21" fmla="*/ 259 h 640"/>
                <a:gd name="T22" fmla="*/ 575 w 1342"/>
                <a:gd name="T23" fmla="*/ 252 h 640"/>
                <a:gd name="T24" fmla="*/ 564 w 1342"/>
                <a:gd name="T25" fmla="*/ 242 h 640"/>
                <a:gd name="T26" fmla="*/ 558 w 1342"/>
                <a:gd name="T27" fmla="*/ 238 h 640"/>
                <a:gd name="T28" fmla="*/ 549 w 1342"/>
                <a:gd name="T29" fmla="*/ 232 h 640"/>
                <a:gd name="T30" fmla="*/ 537 w 1342"/>
                <a:gd name="T31" fmla="*/ 227 h 640"/>
                <a:gd name="T32" fmla="*/ 524 w 1342"/>
                <a:gd name="T33" fmla="*/ 225 h 640"/>
                <a:gd name="T34" fmla="*/ 505 w 1342"/>
                <a:gd name="T35" fmla="*/ 224 h 640"/>
                <a:gd name="T36" fmla="*/ 494 w 1342"/>
                <a:gd name="T37" fmla="*/ 226 h 640"/>
                <a:gd name="T38" fmla="*/ 483 w 1342"/>
                <a:gd name="T39" fmla="*/ 230 h 640"/>
                <a:gd name="T40" fmla="*/ 471 w 1342"/>
                <a:gd name="T41" fmla="*/ 235 h 640"/>
                <a:gd name="T42" fmla="*/ 462 w 1342"/>
                <a:gd name="T43" fmla="*/ 241 h 640"/>
                <a:gd name="T44" fmla="*/ 456 w 1342"/>
                <a:gd name="T45" fmla="*/ 246 h 640"/>
                <a:gd name="T46" fmla="*/ 441 w 1342"/>
                <a:gd name="T47" fmla="*/ 265 h 640"/>
                <a:gd name="T48" fmla="*/ 438 w 1342"/>
                <a:gd name="T49" fmla="*/ 272 h 640"/>
                <a:gd name="T50" fmla="*/ 435 w 1342"/>
                <a:gd name="T51" fmla="*/ 278 h 640"/>
                <a:gd name="T52" fmla="*/ 382 w 1342"/>
                <a:gd name="T53" fmla="*/ 320 h 640"/>
                <a:gd name="T54" fmla="*/ 103 w 1342"/>
                <a:gd name="T55" fmla="*/ 514 h 640"/>
                <a:gd name="T56" fmla="*/ 37 w 1342"/>
                <a:gd name="T57" fmla="*/ 640 h 640"/>
                <a:gd name="T58" fmla="*/ 263 w 1342"/>
                <a:gd name="T59" fmla="*/ 483 h 640"/>
                <a:gd name="T60" fmla="*/ 446 w 1342"/>
                <a:gd name="T61" fmla="*/ 355 h 640"/>
                <a:gd name="T62" fmla="*/ 462 w 1342"/>
                <a:gd name="T63" fmla="*/ 372 h 640"/>
                <a:gd name="T64" fmla="*/ 472 w 1342"/>
                <a:gd name="T65" fmla="*/ 378 h 640"/>
                <a:gd name="T66" fmla="*/ 482 w 1342"/>
                <a:gd name="T67" fmla="*/ 383 h 640"/>
                <a:gd name="T68" fmla="*/ 495 w 1342"/>
                <a:gd name="T69" fmla="*/ 387 h 640"/>
                <a:gd name="T70" fmla="*/ 505 w 1342"/>
                <a:gd name="T71" fmla="*/ 389 h 640"/>
                <a:gd name="T72" fmla="*/ 525 w 1342"/>
                <a:gd name="T73" fmla="*/ 388 h 640"/>
                <a:gd name="T74" fmla="*/ 537 w 1342"/>
                <a:gd name="T75" fmla="*/ 386 h 640"/>
                <a:gd name="T76" fmla="*/ 550 w 1342"/>
                <a:gd name="T77" fmla="*/ 380 h 640"/>
                <a:gd name="T78" fmla="*/ 557 w 1342"/>
                <a:gd name="T79" fmla="*/ 376 h 640"/>
                <a:gd name="T80" fmla="*/ 632 w 1342"/>
                <a:gd name="T81" fmla="*/ 416 h 640"/>
                <a:gd name="T82" fmla="*/ 659 w 1342"/>
                <a:gd name="T83" fmla="*/ 450 h 640"/>
                <a:gd name="T84" fmla="*/ 683 w 1342"/>
                <a:gd name="T85" fmla="*/ 518 h 640"/>
                <a:gd name="T86" fmla="*/ 821 w 1342"/>
                <a:gd name="T87" fmla="*/ 483 h 640"/>
                <a:gd name="T88" fmla="*/ 823 w 1342"/>
                <a:gd name="T89" fmla="*/ 450 h 640"/>
                <a:gd name="T90" fmla="*/ 933 w 1342"/>
                <a:gd name="T91" fmla="*/ 354 h 640"/>
                <a:gd name="T92" fmla="*/ 1080 w 1342"/>
                <a:gd name="T93" fmla="*/ 241 h 640"/>
                <a:gd name="T94" fmla="*/ 1256 w 1342"/>
                <a:gd name="T95" fmla="*/ 206 h 640"/>
                <a:gd name="T96" fmla="*/ 1122 w 1342"/>
                <a:gd name="T97" fmla="*/ 31 h 640"/>
                <a:gd name="T98" fmla="*/ 471 w 1342"/>
                <a:gd name="T99" fmla="*/ 307 h 640"/>
                <a:gd name="T100" fmla="*/ 536 w 1342"/>
                <a:gd name="T101" fmla="*/ 272 h 640"/>
                <a:gd name="T102" fmla="*/ 513 w 1342"/>
                <a:gd name="T103" fmla="*/ 348 h 640"/>
                <a:gd name="T104" fmla="*/ 740 w 1342"/>
                <a:gd name="T105" fmla="*/ 501 h 640"/>
                <a:gd name="T106" fmla="*/ 700 w 1342"/>
                <a:gd name="T107" fmla="*/ 460 h 640"/>
                <a:gd name="T108" fmla="*/ 781 w 1342"/>
                <a:gd name="T109" fmla="*/ 47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2" h="640">
                  <a:moveTo>
                    <a:pt x="1122" y="31"/>
                  </a:moveTo>
                  <a:cubicBezTo>
                    <a:pt x="1168" y="91"/>
                    <a:pt x="1168" y="91"/>
                    <a:pt x="1168" y="91"/>
                  </a:cubicBezTo>
                  <a:cubicBezTo>
                    <a:pt x="1029" y="198"/>
                    <a:pt x="1029" y="198"/>
                    <a:pt x="1029" y="198"/>
                  </a:cubicBezTo>
                  <a:cubicBezTo>
                    <a:pt x="983" y="233"/>
                    <a:pt x="983" y="233"/>
                    <a:pt x="983" y="233"/>
                  </a:cubicBezTo>
                  <a:cubicBezTo>
                    <a:pt x="932" y="272"/>
                    <a:pt x="932" y="272"/>
                    <a:pt x="932" y="272"/>
                  </a:cubicBezTo>
                  <a:cubicBezTo>
                    <a:pt x="781" y="388"/>
                    <a:pt x="781" y="388"/>
                    <a:pt x="781" y="388"/>
                  </a:cubicBezTo>
                  <a:cubicBezTo>
                    <a:pt x="781" y="388"/>
                    <a:pt x="781" y="388"/>
                    <a:pt x="781" y="388"/>
                  </a:cubicBezTo>
                  <a:cubicBezTo>
                    <a:pt x="780" y="387"/>
                    <a:pt x="780" y="386"/>
                    <a:pt x="779" y="386"/>
                  </a:cubicBezTo>
                  <a:cubicBezTo>
                    <a:pt x="777" y="385"/>
                    <a:pt x="776" y="385"/>
                    <a:pt x="775" y="384"/>
                  </a:cubicBezTo>
                  <a:cubicBezTo>
                    <a:pt x="774" y="384"/>
                    <a:pt x="773" y="384"/>
                    <a:pt x="772" y="383"/>
                  </a:cubicBezTo>
                  <a:cubicBezTo>
                    <a:pt x="771" y="382"/>
                    <a:pt x="769" y="382"/>
                    <a:pt x="767" y="381"/>
                  </a:cubicBezTo>
                  <a:cubicBezTo>
                    <a:pt x="766" y="381"/>
                    <a:pt x="765" y="381"/>
                    <a:pt x="764" y="380"/>
                  </a:cubicBezTo>
                  <a:cubicBezTo>
                    <a:pt x="762" y="380"/>
                    <a:pt x="761" y="379"/>
                    <a:pt x="759" y="379"/>
                  </a:cubicBezTo>
                  <a:cubicBezTo>
                    <a:pt x="758" y="379"/>
                    <a:pt x="758" y="379"/>
                    <a:pt x="757" y="379"/>
                  </a:cubicBezTo>
                  <a:cubicBezTo>
                    <a:pt x="755" y="378"/>
                    <a:pt x="753" y="378"/>
                    <a:pt x="750" y="378"/>
                  </a:cubicBezTo>
                  <a:cubicBezTo>
                    <a:pt x="750" y="377"/>
                    <a:pt x="749" y="377"/>
                    <a:pt x="749" y="377"/>
                  </a:cubicBezTo>
                  <a:cubicBezTo>
                    <a:pt x="746" y="377"/>
                    <a:pt x="744" y="377"/>
                    <a:pt x="741" y="377"/>
                  </a:cubicBezTo>
                  <a:cubicBezTo>
                    <a:pt x="739" y="377"/>
                    <a:pt x="736" y="377"/>
                    <a:pt x="734" y="377"/>
                  </a:cubicBezTo>
                  <a:cubicBezTo>
                    <a:pt x="733" y="377"/>
                    <a:pt x="732" y="377"/>
                    <a:pt x="732" y="378"/>
                  </a:cubicBezTo>
                  <a:cubicBezTo>
                    <a:pt x="730" y="378"/>
                    <a:pt x="727" y="378"/>
                    <a:pt x="725" y="379"/>
                  </a:cubicBezTo>
                  <a:cubicBezTo>
                    <a:pt x="724" y="379"/>
                    <a:pt x="724" y="379"/>
                    <a:pt x="724" y="379"/>
                  </a:cubicBezTo>
                  <a:cubicBezTo>
                    <a:pt x="721" y="379"/>
                    <a:pt x="719" y="380"/>
                    <a:pt x="717" y="380"/>
                  </a:cubicBezTo>
                  <a:cubicBezTo>
                    <a:pt x="717" y="381"/>
                    <a:pt x="717" y="381"/>
                    <a:pt x="716" y="381"/>
                  </a:cubicBezTo>
                  <a:cubicBezTo>
                    <a:pt x="714" y="382"/>
                    <a:pt x="712" y="382"/>
                    <a:pt x="710" y="383"/>
                  </a:cubicBezTo>
                  <a:cubicBezTo>
                    <a:pt x="709" y="383"/>
                    <a:pt x="709" y="384"/>
                    <a:pt x="708" y="384"/>
                  </a:cubicBezTo>
                  <a:cubicBezTo>
                    <a:pt x="706" y="385"/>
                    <a:pt x="704" y="386"/>
                    <a:pt x="702" y="387"/>
                  </a:cubicBezTo>
                  <a:cubicBezTo>
                    <a:pt x="702" y="387"/>
                    <a:pt x="702" y="387"/>
                    <a:pt x="702" y="387"/>
                  </a:cubicBezTo>
                  <a:cubicBezTo>
                    <a:pt x="683" y="372"/>
                    <a:pt x="683" y="372"/>
                    <a:pt x="683" y="372"/>
                  </a:cubicBezTo>
                  <a:cubicBezTo>
                    <a:pt x="632" y="333"/>
                    <a:pt x="632" y="333"/>
                    <a:pt x="632" y="333"/>
                  </a:cubicBezTo>
                  <a:cubicBezTo>
                    <a:pt x="595" y="304"/>
                    <a:pt x="595" y="304"/>
                    <a:pt x="595" y="304"/>
                  </a:cubicBezTo>
                  <a:cubicBezTo>
                    <a:pt x="595" y="304"/>
                    <a:pt x="595" y="304"/>
                    <a:pt x="595" y="304"/>
                  </a:cubicBezTo>
                  <a:cubicBezTo>
                    <a:pt x="595" y="292"/>
                    <a:pt x="592" y="282"/>
                    <a:pt x="588" y="272"/>
                  </a:cubicBezTo>
                  <a:cubicBezTo>
                    <a:pt x="586" y="268"/>
                    <a:pt x="583" y="263"/>
                    <a:pt x="580" y="259"/>
                  </a:cubicBezTo>
                  <a:cubicBezTo>
                    <a:pt x="580" y="259"/>
                    <a:pt x="580" y="259"/>
                    <a:pt x="580" y="259"/>
                  </a:cubicBezTo>
                  <a:cubicBezTo>
                    <a:pt x="579" y="257"/>
                    <a:pt x="577" y="255"/>
                    <a:pt x="575" y="253"/>
                  </a:cubicBezTo>
                  <a:cubicBezTo>
                    <a:pt x="575" y="253"/>
                    <a:pt x="575" y="253"/>
                    <a:pt x="575" y="252"/>
                  </a:cubicBezTo>
                  <a:cubicBezTo>
                    <a:pt x="573" y="251"/>
                    <a:pt x="572" y="249"/>
                    <a:pt x="570" y="247"/>
                  </a:cubicBezTo>
                  <a:cubicBezTo>
                    <a:pt x="570" y="247"/>
                    <a:pt x="570" y="247"/>
                    <a:pt x="569" y="246"/>
                  </a:cubicBezTo>
                  <a:cubicBezTo>
                    <a:pt x="568" y="245"/>
                    <a:pt x="566" y="243"/>
                    <a:pt x="564" y="242"/>
                  </a:cubicBezTo>
                  <a:cubicBezTo>
                    <a:pt x="564" y="242"/>
                    <a:pt x="564" y="242"/>
                    <a:pt x="564" y="241"/>
                  </a:cubicBezTo>
                  <a:cubicBezTo>
                    <a:pt x="563" y="241"/>
                    <a:pt x="563" y="241"/>
                    <a:pt x="563" y="241"/>
                  </a:cubicBezTo>
                  <a:cubicBezTo>
                    <a:pt x="561" y="240"/>
                    <a:pt x="560" y="239"/>
                    <a:pt x="558" y="238"/>
                  </a:cubicBezTo>
                  <a:cubicBezTo>
                    <a:pt x="558" y="237"/>
                    <a:pt x="557" y="237"/>
                    <a:pt x="556" y="236"/>
                  </a:cubicBezTo>
                  <a:cubicBezTo>
                    <a:pt x="555" y="235"/>
                    <a:pt x="553" y="234"/>
                    <a:pt x="552" y="234"/>
                  </a:cubicBezTo>
                  <a:cubicBezTo>
                    <a:pt x="551" y="233"/>
                    <a:pt x="550" y="233"/>
                    <a:pt x="549" y="232"/>
                  </a:cubicBezTo>
                  <a:cubicBezTo>
                    <a:pt x="547" y="232"/>
                    <a:pt x="546" y="231"/>
                    <a:pt x="544" y="230"/>
                  </a:cubicBezTo>
                  <a:cubicBezTo>
                    <a:pt x="543" y="230"/>
                    <a:pt x="542" y="229"/>
                    <a:pt x="541" y="229"/>
                  </a:cubicBezTo>
                  <a:cubicBezTo>
                    <a:pt x="540" y="228"/>
                    <a:pt x="538" y="228"/>
                    <a:pt x="537" y="227"/>
                  </a:cubicBezTo>
                  <a:cubicBezTo>
                    <a:pt x="536" y="227"/>
                    <a:pt x="534" y="227"/>
                    <a:pt x="533" y="226"/>
                  </a:cubicBezTo>
                  <a:cubicBezTo>
                    <a:pt x="532" y="226"/>
                    <a:pt x="530" y="226"/>
                    <a:pt x="529" y="225"/>
                  </a:cubicBezTo>
                  <a:cubicBezTo>
                    <a:pt x="527" y="225"/>
                    <a:pt x="526" y="225"/>
                    <a:pt x="524" y="225"/>
                  </a:cubicBezTo>
                  <a:cubicBezTo>
                    <a:pt x="523" y="225"/>
                    <a:pt x="522" y="224"/>
                    <a:pt x="521" y="224"/>
                  </a:cubicBezTo>
                  <a:cubicBezTo>
                    <a:pt x="518" y="224"/>
                    <a:pt x="516" y="224"/>
                    <a:pt x="513" y="224"/>
                  </a:cubicBezTo>
                  <a:cubicBezTo>
                    <a:pt x="510" y="224"/>
                    <a:pt x="508" y="224"/>
                    <a:pt x="505" y="224"/>
                  </a:cubicBezTo>
                  <a:cubicBezTo>
                    <a:pt x="504" y="224"/>
                    <a:pt x="503" y="224"/>
                    <a:pt x="502" y="224"/>
                  </a:cubicBezTo>
                  <a:cubicBezTo>
                    <a:pt x="501" y="225"/>
                    <a:pt x="499" y="225"/>
                    <a:pt x="497" y="225"/>
                  </a:cubicBezTo>
                  <a:cubicBezTo>
                    <a:pt x="496" y="225"/>
                    <a:pt x="495" y="226"/>
                    <a:pt x="494" y="226"/>
                  </a:cubicBezTo>
                  <a:cubicBezTo>
                    <a:pt x="493" y="226"/>
                    <a:pt x="491" y="227"/>
                    <a:pt x="490" y="227"/>
                  </a:cubicBezTo>
                  <a:cubicBezTo>
                    <a:pt x="489" y="227"/>
                    <a:pt x="488" y="228"/>
                    <a:pt x="487" y="228"/>
                  </a:cubicBezTo>
                  <a:cubicBezTo>
                    <a:pt x="486" y="228"/>
                    <a:pt x="484" y="229"/>
                    <a:pt x="483" y="230"/>
                  </a:cubicBezTo>
                  <a:cubicBezTo>
                    <a:pt x="482" y="230"/>
                    <a:pt x="481" y="230"/>
                    <a:pt x="480" y="231"/>
                  </a:cubicBezTo>
                  <a:cubicBezTo>
                    <a:pt x="478" y="231"/>
                    <a:pt x="476" y="232"/>
                    <a:pt x="474" y="234"/>
                  </a:cubicBezTo>
                  <a:cubicBezTo>
                    <a:pt x="473" y="234"/>
                    <a:pt x="472" y="235"/>
                    <a:pt x="471" y="235"/>
                  </a:cubicBezTo>
                  <a:cubicBezTo>
                    <a:pt x="470" y="236"/>
                    <a:pt x="469" y="237"/>
                    <a:pt x="467" y="237"/>
                  </a:cubicBezTo>
                  <a:cubicBezTo>
                    <a:pt x="466" y="238"/>
                    <a:pt x="465" y="239"/>
                    <a:pt x="464" y="240"/>
                  </a:cubicBezTo>
                  <a:cubicBezTo>
                    <a:pt x="463" y="240"/>
                    <a:pt x="463" y="241"/>
                    <a:pt x="462" y="241"/>
                  </a:cubicBezTo>
                  <a:cubicBezTo>
                    <a:pt x="462" y="242"/>
                    <a:pt x="462" y="242"/>
                    <a:pt x="462" y="242"/>
                  </a:cubicBezTo>
                  <a:cubicBezTo>
                    <a:pt x="461" y="242"/>
                    <a:pt x="460" y="243"/>
                    <a:pt x="458" y="244"/>
                  </a:cubicBezTo>
                  <a:cubicBezTo>
                    <a:pt x="458" y="245"/>
                    <a:pt x="457" y="245"/>
                    <a:pt x="456" y="246"/>
                  </a:cubicBezTo>
                  <a:cubicBezTo>
                    <a:pt x="455" y="247"/>
                    <a:pt x="454" y="248"/>
                    <a:pt x="453" y="249"/>
                  </a:cubicBezTo>
                  <a:cubicBezTo>
                    <a:pt x="453" y="250"/>
                    <a:pt x="452" y="250"/>
                    <a:pt x="452" y="251"/>
                  </a:cubicBezTo>
                  <a:cubicBezTo>
                    <a:pt x="448" y="255"/>
                    <a:pt x="444" y="260"/>
                    <a:pt x="441" y="265"/>
                  </a:cubicBezTo>
                  <a:cubicBezTo>
                    <a:pt x="441" y="265"/>
                    <a:pt x="441" y="265"/>
                    <a:pt x="441" y="266"/>
                  </a:cubicBezTo>
                  <a:cubicBezTo>
                    <a:pt x="440" y="267"/>
                    <a:pt x="439" y="269"/>
                    <a:pt x="438" y="270"/>
                  </a:cubicBezTo>
                  <a:cubicBezTo>
                    <a:pt x="438" y="271"/>
                    <a:pt x="438" y="271"/>
                    <a:pt x="438" y="272"/>
                  </a:cubicBezTo>
                  <a:cubicBezTo>
                    <a:pt x="438" y="272"/>
                    <a:pt x="437" y="272"/>
                    <a:pt x="437" y="272"/>
                  </a:cubicBezTo>
                  <a:cubicBezTo>
                    <a:pt x="437" y="274"/>
                    <a:pt x="436" y="275"/>
                    <a:pt x="436" y="277"/>
                  </a:cubicBezTo>
                  <a:cubicBezTo>
                    <a:pt x="435" y="277"/>
                    <a:pt x="435" y="278"/>
                    <a:pt x="435" y="278"/>
                  </a:cubicBezTo>
                  <a:cubicBezTo>
                    <a:pt x="434" y="280"/>
                    <a:pt x="434" y="282"/>
                    <a:pt x="433" y="284"/>
                  </a:cubicBezTo>
                  <a:cubicBezTo>
                    <a:pt x="433" y="284"/>
                    <a:pt x="433" y="284"/>
                    <a:pt x="433" y="284"/>
                  </a:cubicBezTo>
                  <a:cubicBezTo>
                    <a:pt x="382" y="320"/>
                    <a:pt x="382" y="320"/>
                    <a:pt x="382" y="320"/>
                  </a:cubicBezTo>
                  <a:cubicBezTo>
                    <a:pt x="332" y="355"/>
                    <a:pt x="332" y="355"/>
                    <a:pt x="332" y="355"/>
                  </a:cubicBezTo>
                  <a:cubicBezTo>
                    <a:pt x="147" y="483"/>
                    <a:pt x="147" y="483"/>
                    <a:pt x="147" y="483"/>
                  </a:cubicBezTo>
                  <a:cubicBezTo>
                    <a:pt x="103" y="514"/>
                    <a:pt x="103" y="514"/>
                    <a:pt x="103" y="514"/>
                  </a:cubicBezTo>
                  <a:cubicBezTo>
                    <a:pt x="81" y="529"/>
                    <a:pt x="81" y="529"/>
                    <a:pt x="81" y="529"/>
                  </a:cubicBezTo>
                  <a:cubicBezTo>
                    <a:pt x="0" y="586"/>
                    <a:pt x="0" y="586"/>
                    <a:pt x="0" y="586"/>
                  </a:cubicBezTo>
                  <a:cubicBezTo>
                    <a:pt x="37" y="640"/>
                    <a:pt x="37" y="640"/>
                    <a:pt x="37" y="640"/>
                  </a:cubicBezTo>
                  <a:cubicBezTo>
                    <a:pt x="81" y="609"/>
                    <a:pt x="81" y="609"/>
                    <a:pt x="81" y="609"/>
                  </a:cubicBezTo>
                  <a:cubicBezTo>
                    <a:pt x="218" y="514"/>
                    <a:pt x="218" y="514"/>
                    <a:pt x="218" y="514"/>
                  </a:cubicBezTo>
                  <a:cubicBezTo>
                    <a:pt x="263" y="483"/>
                    <a:pt x="263" y="483"/>
                    <a:pt x="263" y="483"/>
                  </a:cubicBezTo>
                  <a:cubicBezTo>
                    <a:pt x="332" y="435"/>
                    <a:pt x="332" y="435"/>
                    <a:pt x="332" y="435"/>
                  </a:cubicBezTo>
                  <a:cubicBezTo>
                    <a:pt x="382" y="400"/>
                    <a:pt x="382" y="400"/>
                    <a:pt x="382" y="400"/>
                  </a:cubicBezTo>
                  <a:cubicBezTo>
                    <a:pt x="446" y="355"/>
                    <a:pt x="446" y="355"/>
                    <a:pt x="446" y="355"/>
                  </a:cubicBezTo>
                  <a:cubicBezTo>
                    <a:pt x="448" y="358"/>
                    <a:pt x="450" y="360"/>
                    <a:pt x="452" y="362"/>
                  </a:cubicBezTo>
                  <a:cubicBezTo>
                    <a:pt x="452" y="362"/>
                    <a:pt x="452" y="363"/>
                    <a:pt x="452" y="363"/>
                  </a:cubicBezTo>
                  <a:cubicBezTo>
                    <a:pt x="455" y="366"/>
                    <a:pt x="458" y="369"/>
                    <a:pt x="462" y="372"/>
                  </a:cubicBezTo>
                  <a:cubicBezTo>
                    <a:pt x="463" y="372"/>
                    <a:pt x="463" y="373"/>
                    <a:pt x="464" y="373"/>
                  </a:cubicBezTo>
                  <a:cubicBezTo>
                    <a:pt x="465" y="374"/>
                    <a:pt x="467" y="376"/>
                    <a:pt x="469" y="377"/>
                  </a:cubicBezTo>
                  <a:cubicBezTo>
                    <a:pt x="470" y="377"/>
                    <a:pt x="471" y="378"/>
                    <a:pt x="472" y="378"/>
                  </a:cubicBezTo>
                  <a:cubicBezTo>
                    <a:pt x="472" y="379"/>
                    <a:pt x="473" y="379"/>
                    <a:pt x="474" y="380"/>
                  </a:cubicBezTo>
                  <a:cubicBezTo>
                    <a:pt x="476" y="381"/>
                    <a:pt x="478" y="382"/>
                    <a:pt x="480" y="382"/>
                  </a:cubicBezTo>
                  <a:cubicBezTo>
                    <a:pt x="480" y="383"/>
                    <a:pt x="481" y="383"/>
                    <a:pt x="482" y="383"/>
                  </a:cubicBezTo>
                  <a:cubicBezTo>
                    <a:pt x="484" y="384"/>
                    <a:pt x="486" y="385"/>
                    <a:pt x="487" y="385"/>
                  </a:cubicBezTo>
                  <a:cubicBezTo>
                    <a:pt x="488" y="386"/>
                    <a:pt x="488" y="386"/>
                    <a:pt x="489" y="386"/>
                  </a:cubicBezTo>
                  <a:cubicBezTo>
                    <a:pt x="491" y="386"/>
                    <a:pt x="493" y="387"/>
                    <a:pt x="495" y="387"/>
                  </a:cubicBezTo>
                  <a:cubicBezTo>
                    <a:pt x="496" y="388"/>
                    <a:pt x="496" y="388"/>
                    <a:pt x="497" y="388"/>
                  </a:cubicBezTo>
                  <a:cubicBezTo>
                    <a:pt x="499" y="388"/>
                    <a:pt x="501" y="389"/>
                    <a:pt x="504" y="389"/>
                  </a:cubicBezTo>
                  <a:cubicBezTo>
                    <a:pt x="504" y="389"/>
                    <a:pt x="505" y="389"/>
                    <a:pt x="505" y="389"/>
                  </a:cubicBezTo>
                  <a:cubicBezTo>
                    <a:pt x="508" y="389"/>
                    <a:pt x="510" y="389"/>
                    <a:pt x="513" y="389"/>
                  </a:cubicBezTo>
                  <a:cubicBezTo>
                    <a:pt x="516" y="389"/>
                    <a:pt x="518" y="389"/>
                    <a:pt x="521" y="389"/>
                  </a:cubicBezTo>
                  <a:cubicBezTo>
                    <a:pt x="522" y="389"/>
                    <a:pt x="524" y="389"/>
                    <a:pt x="525" y="388"/>
                  </a:cubicBezTo>
                  <a:cubicBezTo>
                    <a:pt x="526" y="388"/>
                    <a:pt x="528" y="388"/>
                    <a:pt x="529" y="388"/>
                  </a:cubicBezTo>
                  <a:cubicBezTo>
                    <a:pt x="531" y="387"/>
                    <a:pt x="532" y="387"/>
                    <a:pt x="534" y="386"/>
                  </a:cubicBezTo>
                  <a:cubicBezTo>
                    <a:pt x="535" y="386"/>
                    <a:pt x="536" y="386"/>
                    <a:pt x="537" y="386"/>
                  </a:cubicBezTo>
                  <a:cubicBezTo>
                    <a:pt x="539" y="385"/>
                    <a:pt x="541" y="384"/>
                    <a:pt x="543" y="384"/>
                  </a:cubicBezTo>
                  <a:cubicBezTo>
                    <a:pt x="543" y="384"/>
                    <a:pt x="543" y="383"/>
                    <a:pt x="544" y="383"/>
                  </a:cubicBezTo>
                  <a:cubicBezTo>
                    <a:pt x="546" y="382"/>
                    <a:pt x="548" y="381"/>
                    <a:pt x="550" y="380"/>
                  </a:cubicBezTo>
                  <a:cubicBezTo>
                    <a:pt x="550" y="380"/>
                    <a:pt x="551" y="380"/>
                    <a:pt x="551" y="380"/>
                  </a:cubicBezTo>
                  <a:cubicBezTo>
                    <a:pt x="553" y="379"/>
                    <a:pt x="555" y="378"/>
                    <a:pt x="557" y="376"/>
                  </a:cubicBezTo>
                  <a:cubicBezTo>
                    <a:pt x="557" y="376"/>
                    <a:pt x="557" y="376"/>
                    <a:pt x="557" y="376"/>
                  </a:cubicBezTo>
                  <a:cubicBezTo>
                    <a:pt x="562" y="373"/>
                    <a:pt x="566" y="370"/>
                    <a:pt x="569" y="367"/>
                  </a:cubicBezTo>
                  <a:cubicBezTo>
                    <a:pt x="569" y="367"/>
                    <a:pt x="569" y="367"/>
                    <a:pt x="569" y="367"/>
                  </a:cubicBezTo>
                  <a:cubicBezTo>
                    <a:pt x="632" y="416"/>
                    <a:pt x="632" y="416"/>
                    <a:pt x="632" y="416"/>
                  </a:cubicBezTo>
                  <a:cubicBezTo>
                    <a:pt x="661" y="439"/>
                    <a:pt x="661" y="439"/>
                    <a:pt x="661" y="439"/>
                  </a:cubicBezTo>
                  <a:cubicBezTo>
                    <a:pt x="660" y="441"/>
                    <a:pt x="660" y="444"/>
                    <a:pt x="659" y="447"/>
                  </a:cubicBezTo>
                  <a:cubicBezTo>
                    <a:pt x="659" y="448"/>
                    <a:pt x="659" y="449"/>
                    <a:pt x="659" y="450"/>
                  </a:cubicBezTo>
                  <a:cubicBezTo>
                    <a:pt x="659" y="451"/>
                    <a:pt x="659" y="452"/>
                    <a:pt x="659" y="453"/>
                  </a:cubicBezTo>
                  <a:cubicBezTo>
                    <a:pt x="658" y="455"/>
                    <a:pt x="658" y="457"/>
                    <a:pt x="658" y="460"/>
                  </a:cubicBezTo>
                  <a:cubicBezTo>
                    <a:pt x="658" y="483"/>
                    <a:pt x="668" y="503"/>
                    <a:pt x="683" y="518"/>
                  </a:cubicBezTo>
                  <a:cubicBezTo>
                    <a:pt x="698" y="533"/>
                    <a:pt x="718" y="543"/>
                    <a:pt x="741" y="543"/>
                  </a:cubicBezTo>
                  <a:cubicBezTo>
                    <a:pt x="766" y="543"/>
                    <a:pt x="788" y="531"/>
                    <a:pt x="804" y="514"/>
                  </a:cubicBezTo>
                  <a:cubicBezTo>
                    <a:pt x="811" y="505"/>
                    <a:pt x="817" y="494"/>
                    <a:pt x="821" y="483"/>
                  </a:cubicBezTo>
                  <a:cubicBezTo>
                    <a:pt x="823" y="476"/>
                    <a:pt x="824" y="468"/>
                    <a:pt x="824" y="460"/>
                  </a:cubicBezTo>
                  <a:cubicBezTo>
                    <a:pt x="824" y="457"/>
                    <a:pt x="824" y="455"/>
                    <a:pt x="824" y="453"/>
                  </a:cubicBezTo>
                  <a:cubicBezTo>
                    <a:pt x="824" y="452"/>
                    <a:pt x="823" y="451"/>
                    <a:pt x="823" y="450"/>
                  </a:cubicBezTo>
                  <a:cubicBezTo>
                    <a:pt x="823" y="449"/>
                    <a:pt x="823" y="448"/>
                    <a:pt x="823" y="447"/>
                  </a:cubicBezTo>
                  <a:cubicBezTo>
                    <a:pt x="823" y="445"/>
                    <a:pt x="822" y="442"/>
                    <a:pt x="821" y="440"/>
                  </a:cubicBezTo>
                  <a:cubicBezTo>
                    <a:pt x="933" y="354"/>
                    <a:pt x="933" y="354"/>
                    <a:pt x="933" y="354"/>
                  </a:cubicBezTo>
                  <a:cubicBezTo>
                    <a:pt x="983" y="316"/>
                    <a:pt x="983" y="316"/>
                    <a:pt x="983" y="316"/>
                  </a:cubicBezTo>
                  <a:cubicBezTo>
                    <a:pt x="1040" y="272"/>
                    <a:pt x="1040" y="272"/>
                    <a:pt x="1040" y="272"/>
                  </a:cubicBezTo>
                  <a:cubicBezTo>
                    <a:pt x="1080" y="241"/>
                    <a:pt x="1080" y="241"/>
                    <a:pt x="1080" y="241"/>
                  </a:cubicBezTo>
                  <a:cubicBezTo>
                    <a:pt x="1208" y="143"/>
                    <a:pt x="1208" y="143"/>
                    <a:pt x="1208" y="143"/>
                  </a:cubicBezTo>
                  <a:cubicBezTo>
                    <a:pt x="1234" y="177"/>
                    <a:pt x="1234" y="177"/>
                    <a:pt x="1234" y="177"/>
                  </a:cubicBezTo>
                  <a:cubicBezTo>
                    <a:pt x="1256" y="206"/>
                    <a:pt x="1256" y="206"/>
                    <a:pt x="1256" y="206"/>
                  </a:cubicBezTo>
                  <a:cubicBezTo>
                    <a:pt x="1342" y="0"/>
                    <a:pt x="1342" y="0"/>
                    <a:pt x="1342" y="0"/>
                  </a:cubicBezTo>
                  <a:cubicBezTo>
                    <a:pt x="1121" y="29"/>
                    <a:pt x="1121" y="29"/>
                    <a:pt x="1121" y="29"/>
                  </a:cubicBezTo>
                  <a:lnTo>
                    <a:pt x="1122" y="31"/>
                  </a:lnTo>
                  <a:close/>
                  <a:moveTo>
                    <a:pt x="513" y="348"/>
                  </a:moveTo>
                  <a:cubicBezTo>
                    <a:pt x="499" y="348"/>
                    <a:pt x="487" y="341"/>
                    <a:pt x="480" y="331"/>
                  </a:cubicBezTo>
                  <a:cubicBezTo>
                    <a:pt x="475" y="325"/>
                    <a:pt x="471" y="316"/>
                    <a:pt x="471" y="307"/>
                  </a:cubicBezTo>
                  <a:cubicBezTo>
                    <a:pt x="471" y="292"/>
                    <a:pt x="479" y="280"/>
                    <a:pt x="490" y="272"/>
                  </a:cubicBezTo>
                  <a:cubicBezTo>
                    <a:pt x="496" y="268"/>
                    <a:pt x="504" y="265"/>
                    <a:pt x="513" y="265"/>
                  </a:cubicBezTo>
                  <a:cubicBezTo>
                    <a:pt x="521" y="265"/>
                    <a:pt x="529" y="268"/>
                    <a:pt x="536" y="272"/>
                  </a:cubicBezTo>
                  <a:cubicBezTo>
                    <a:pt x="547" y="280"/>
                    <a:pt x="554" y="292"/>
                    <a:pt x="554" y="307"/>
                  </a:cubicBezTo>
                  <a:cubicBezTo>
                    <a:pt x="554" y="321"/>
                    <a:pt x="547" y="333"/>
                    <a:pt x="536" y="340"/>
                  </a:cubicBezTo>
                  <a:cubicBezTo>
                    <a:pt x="529" y="345"/>
                    <a:pt x="521" y="348"/>
                    <a:pt x="513" y="348"/>
                  </a:cubicBezTo>
                  <a:close/>
                  <a:moveTo>
                    <a:pt x="741" y="501"/>
                  </a:moveTo>
                  <a:cubicBezTo>
                    <a:pt x="741" y="501"/>
                    <a:pt x="741" y="501"/>
                    <a:pt x="741" y="501"/>
                  </a:cubicBezTo>
                  <a:cubicBezTo>
                    <a:pt x="741" y="501"/>
                    <a:pt x="741" y="501"/>
                    <a:pt x="740" y="501"/>
                  </a:cubicBezTo>
                  <a:cubicBezTo>
                    <a:pt x="726" y="501"/>
                    <a:pt x="714" y="494"/>
                    <a:pt x="707" y="483"/>
                  </a:cubicBezTo>
                  <a:cubicBezTo>
                    <a:pt x="704" y="479"/>
                    <a:pt x="702" y="475"/>
                    <a:pt x="701" y="470"/>
                  </a:cubicBezTo>
                  <a:cubicBezTo>
                    <a:pt x="700" y="467"/>
                    <a:pt x="700" y="463"/>
                    <a:pt x="700" y="460"/>
                  </a:cubicBezTo>
                  <a:cubicBezTo>
                    <a:pt x="700" y="437"/>
                    <a:pt x="718" y="419"/>
                    <a:pt x="741" y="419"/>
                  </a:cubicBezTo>
                  <a:cubicBezTo>
                    <a:pt x="764" y="419"/>
                    <a:pt x="782" y="437"/>
                    <a:pt x="782" y="460"/>
                  </a:cubicBezTo>
                  <a:cubicBezTo>
                    <a:pt x="782" y="464"/>
                    <a:pt x="782" y="467"/>
                    <a:pt x="781" y="471"/>
                  </a:cubicBezTo>
                  <a:cubicBezTo>
                    <a:pt x="779" y="475"/>
                    <a:pt x="778" y="479"/>
                    <a:pt x="775" y="483"/>
                  </a:cubicBezTo>
                  <a:cubicBezTo>
                    <a:pt x="768" y="494"/>
                    <a:pt x="755" y="501"/>
                    <a:pt x="741" y="5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41" name="Rectangle 160"/>
          <p:cNvSpPr/>
          <p:nvPr/>
        </p:nvSpPr>
        <p:spPr bwMode="auto">
          <a:xfrm>
            <a:off x="999799" y="3677734"/>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Файлы </a:t>
            </a:r>
            <a:r>
              <a:rPr lang="en-IN" sz="1200" dirty="0">
                <a:solidFill>
                  <a:srgbClr val="000000"/>
                </a:solidFill>
                <a:cs typeface="Segoe UI Light" panose="020B0502040204020203" pitchFamily="34" charset="0"/>
              </a:rPr>
              <a:t>Excel</a:t>
            </a:r>
          </a:p>
          <a:p>
            <a:pPr defTabSz="914367"/>
            <a:r>
              <a:rPr lang="ru-RU" sz="900" i="1" dirty="0">
                <a:solidFill>
                  <a:srgbClr val="000000"/>
                </a:solidFill>
                <a:cs typeface="Segoe UI Light" panose="020B0502040204020203" pitchFamily="34" charset="0"/>
              </a:rPr>
              <a:t>Книги</a:t>
            </a:r>
            <a:r>
              <a:rPr lang="en-IN" sz="900" i="1" dirty="0">
                <a:solidFill>
                  <a:srgbClr val="000000"/>
                </a:solidFill>
                <a:cs typeface="Segoe UI Light" panose="020B0502040204020203" pitchFamily="34" charset="0"/>
              </a:rPr>
              <a:t>/ </a:t>
            </a:r>
            <a:r>
              <a:rPr lang="ru-RU" sz="900" i="1" dirty="0">
                <a:solidFill>
                  <a:srgbClr val="000000"/>
                </a:solidFill>
                <a:cs typeface="Segoe UI Light" panose="020B0502040204020203" pitchFamily="34" charset="0"/>
              </a:rPr>
              <a:t>модели данных</a:t>
            </a:r>
            <a:endParaRPr lang="en-IN" sz="900" i="1" dirty="0">
              <a:solidFill>
                <a:srgbClr val="000000"/>
              </a:solidFill>
              <a:cs typeface="Segoe UI Light" panose="020B0502040204020203" pitchFamily="34" charset="0"/>
            </a:endParaRPr>
          </a:p>
        </p:txBody>
      </p:sp>
      <p:sp>
        <p:nvSpPr>
          <p:cNvPr id="143" name="Oval 162"/>
          <p:cNvSpPr/>
          <p:nvPr/>
        </p:nvSpPr>
        <p:spPr bwMode="auto">
          <a:xfrm>
            <a:off x="644325" y="3677734"/>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45" name="Straight Connector 144"/>
          <p:cNvCxnSpPr/>
          <p:nvPr/>
        </p:nvCxnSpPr>
        <p:spPr>
          <a:xfrm>
            <a:off x="975189" y="4109262"/>
            <a:ext cx="1891470" cy="0"/>
          </a:xfrm>
          <a:prstGeom prst="line">
            <a:avLst/>
          </a:prstGeom>
          <a:ln w="28575">
            <a:solidFill>
              <a:schemeClr val="tx1"/>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9" name="Oval 162"/>
          <p:cNvSpPr/>
          <p:nvPr/>
        </p:nvSpPr>
        <p:spPr bwMode="auto">
          <a:xfrm>
            <a:off x="644325" y="4186285"/>
            <a:ext cx="365760" cy="365760"/>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60"/>
          <p:cNvSpPr/>
          <p:nvPr/>
        </p:nvSpPr>
        <p:spPr bwMode="auto">
          <a:xfrm>
            <a:off x="999799" y="4186285"/>
            <a:ext cx="1982520" cy="365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200" dirty="0">
                <a:solidFill>
                  <a:srgbClr val="000000"/>
                </a:solidFill>
                <a:cs typeface="Segoe UI Light" panose="020B0502040204020203" pitchFamily="34" charset="0"/>
              </a:rPr>
              <a:t>Файлы </a:t>
            </a:r>
            <a:r>
              <a:rPr lang="en-IN" sz="1200" dirty="0">
                <a:solidFill>
                  <a:srgbClr val="000000"/>
                </a:solidFill>
                <a:cs typeface="Segoe UI Light" panose="020B0502040204020203" pitchFamily="34" charset="0"/>
              </a:rPr>
              <a:t>Power BI Desktop</a:t>
            </a:r>
          </a:p>
          <a:p>
            <a:pPr defTabSz="914367"/>
            <a:r>
              <a:rPr lang="ru-RU" sz="900" i="1" dirty="0">
                <a:solidFill>
                  <a:srgbClr val="000000"/>
                </a:solidFill>
                <a:cs typeface="Segoe UI Light" panose="020B0502040204020203" pitchFamily="34" charset="0"/>
              </a:rPr>
              <a:t>Данные из файлов, баз данных, </a:t>
            </a:r>
            <a:r>
              <a:rPr lang="en-US" sz="900" i="1" dirty="0">
                <a:solidFill>
                  <a:srgbClr val="000000"/>
                </a:solidFill>
                <a:cs typeface="Segoe UI Light" panose="020B0502040204020203" pitchFamily="34" charset="0"/>
              </a:rPr>
              <a:t>Azure</a:t>
            </a:r>
            <a:r>
              <a:rPr lang="ru-RU" sz="900" i="1" dirty="0">
                <a:solidFill>
                  <a:srgbClr val="000000"/>
                </a:solidFill>
                <a:cs typeface="Segoe UI Light" panose="020B0502040204020203" pitchFamily="34" charset="0"/>
              </a:rPr>
              <a:t>, </a:t>
            </a:r>
            <a:r>
              <a:rPr lang="en-US" sz="900" i="1" dirty="0">
                <a:solidFill>
                  <a:srgbClr val="000000"/>
                </a:solidFill>
                <a:cs typeface="Segoe UI Light" panose="020B0502040204020203" pitchFamily="34" charset="0"/>
              </a:rPr>
              <a:t>Facebook </a:t>
            </a:r>
            <a:r>
              <a:rPr lang="ru-RU" sz="900" i="1" dirty="0">
                <a:solidFill>
                  <a:srgbClr val="000000"/>
                </a:solidFill>
                <a:cs typeface="Segoe UI Light" panose="020B0502040204020203" pitchFamily="34" charset="0"/>
              </a:rPr>
              <a:t>и т.д.</a:t>
            </a:r>
            <a:endParaRPr lang="en-IN" sz="900" i="1" dirty="0">
              <a:solidFill>
                <a:srgbClr val="000000"/>
              </a:solidFill>
              <a:cs typeface="Segoe UI Light" panose="020B0502040204020203" pitchFamily="34" charset="0"/>
            </a:endParaRPr>
          </a:p>
        </p:txBody>
      </p:sp>
      <p:sp>
        <p:nvSpPr>
          <p:cNvPr id="205" name="Isosceles Triangle 153"/>
          <p:cNvSpPr/>
          <p:nvPr/>
        </p:nvSpPr>
        <p:spPr bwMode="auto">
          <a:xfrm rot="5400000">
            <a:off x="1882570" y="2903035"/>
            <a:ext cx="2964025" cy="333997"/>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endParaRPr lang="en-US" sz="900" i="1" dirty="0">
              <a:solidFill>
                <a:srgbClr val="FFFFFF"/>
              </a:solidFill>
              <a:cs typeface="Segoe UI Light" panose="020B0502040204020203" pitchFamily="34" charset="0"/>
            </a:endParaRPr>
          </a:p>
        </p:txBody>
      </p:sp>
      <p:pic>
        <p:nvPicPr>
          <p:cNvPr id="206" name="Picture 205"/>
          <p:cNvPicPr>
            <a:picLocks noChangeAspect="1"/>
          </p:cNvPicPr>
          <p:nvPr/>
        </p:nvPicPr>
        <p:blipFill>
          <a:blip r:embed="rId3" cstate="print">
            <a:biLevel thresh="7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710525" y="3746984"/>
            <a:ext cx="240145" cy="240145"/>
          </a:xfrm>
          <a:prstGeom prst="rect">
            <a:avLst/>
          </a:prstGeom>
          <a:solidFill>
            <a:srgbClr val="EDC30D"/>
          </a:solidFill>
        </p:spPr>
      </p:pic>
      <p:pic>
        <p:nvPicPr>
          <p:cNvPr id="208" name="Picture 207"/>
          <p:cNvPicPr>
            <a:picLocks noChangeAspect="1"/>
          </p:cNvPicPr>
          <p:nvPr/>
        </p:nvPicPr>
        <p:blipFill rotWithShape="1">
          <a:blip r:embed="rId5"/>
          <a:srcRect l="6503" t="21287" r="74698" b="20220"/>
          <a:stretch/>
        </p:blipFill>
        <p:spPr>
          <a:xfrm>
            <a:off x="724230" y="4251935"/>
            <a:ext cx="228600" cy="231962"/>
          </a:xfrm>
          <a:prstGeom prst="rect">
            <a:avLst/>
          </a:prstGeom>
        </p:spPr>
      </p:pic>
      <p:grpSp>
        <p:nvGrpSpPr>
          <p:cNvPr id="21" name="Group 20"/>
          <p:cNvGrpSpPr/>
          <p:nvPr/>
        </p:nvGrpSpPr>
        <p:grpSpPr>
          <a:xfrm>
            <a:off x="4306193" y="4589305"/>
            <a:ext cx="1405179" cy="274320"/>
            <a:chOff x="4306193" y="5441922"/>
            <a:chExt cx="1405179" cy="274320"/>
          </a:xfrm>
        </p:grpSpPr>
        <p:sp>
          <p:nvSpPr>
            <p:cNvPr id="173" name="TextBox 293"/>
            <p:cNvSpPr txBox="1"/>
            <p:nvPr/>
          </p:nvSpPr>
          <p:spPr>
            <a:xfrm>
              <a:off x="4675832" y="5472564"/>
              <a:ext cx="1035540"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Обновление</a:t>
              </a:r>
              <a:endParaRPr lang="en-US" sz="1400" dirty="0">
                <a:solidFill>
                  <a:srgbClr val="000000"/>
                </a:solidFill>
                <a:ea typeface="Segoe UI" pitchFamily="34" charset="0"/>
                <a:cs typeface="Segoe UI" pitchFamily="34" charset="0"/>
              </a:endParaRPr>
            </a:p>
          </p:txBody>
        </p:sp>
        <p:sp>
          <p:nvSpPr>
            <p:cNvPr id="174" name="Freeform 122"/>
            <p:cNvSpPr>
              <a:spLocks/>
            </p:cNvSpPr>
            <p:nvPr/>
          </p:nvSpPr>
          <p:spPr bwMode="black">
            <a:xfrm>
              <a:off x="4306193" y="5441922"/>
              <a:ext cx="274320" cy="274320"/>
            </a:xfrm>
            <a:custGeom>
              <a:avLst/>
              <a:gdLst>
                <a:gd name="T0" fmla="*/ 61 w 70"/>
                <a:gd name="T1" fmla="*/ 11 h 71"/>
                <a:gd name="T2" fmla="*/ 60 w 70"/>
                <a:gd name="T3" fmla="*/ 11 h 71"/>
                <a:gd name="T4" fmla="*/ 53 w 70"/>
                <a:gd name="T5" fmla="*/ 18 h 71"/>
                <a:gd name="T6" fmla="*/ 53 w 70"/>
                <a:gd name="T7" fmla="*/ 19 h 71"/>
                <a:gd name="T8" fmla="*/ 53 w 70"/>
                <a:gd name="T9" fmla="*/ 19 h 71"/>
                <a:gd name="T10" fmla="*/ 60 w 70"/>
                <a:gd name="T11" fmla="*/ 35 h 71"/>
                <a:gd name="T12" fmla="*/ 35 w 70"/>
                <a:gd name="T13" fmla="*/ 60 h 71"/>
                <a:gd name="T14" fmla="*/ 10 w 70"/>
                <a:gd name="T15" fmla="*/ 36 h 71"/>
                <a:gd name="T16" fmla="*/ 16 w 70"/>
                <a:gd name="T17" fmla="*/ 21 h 71"/>
                <a:gd name="T18" fmla="*/ 18 w 70"/>
                <a:gd name="T19" fmla="*/ 18 h 71"/>
                <a:gd name="T20" fmla="*/ 25 w 70"/>
                <a:gd name="T21" fmla="*/ 26 h 71"/>
                <a:gd name="T22" fmla="*/ 30 w 70"/>
                <a:gd name="T23" fmla="*/ 0 h 71"/>
                <a:gd name="T24" fmla="*/ 4 w 70"/>
                <a:gd name="T25" fmla="*/ 2 h 71"/>
                <a:gd name="T26" fmla="*/ 11 w 70"/>
                <a:gd name="T27" fmla="*/ 10 h 71"/>
                <a:gd name="T28" fmla="*/ 9 w 70"/>
                <a:gd name="T29" fmla="*/ 12 h 71"/>
                <a:gd name="T30" fmla="*/ 0 w 70"/>
                <a:gd name="T31" fmla="*/ 36 h 71"/>
                <a:gd name="T32" fmla="*/ 35 w 70"/>
                <a:gd name="T33" fmla="*/ 71 h 71"/>
                <a:gd name="T34" fmla="*/ 35 w 70"/>
                <a:gd name="T35" fmla="*/ 71 h 71"/>
                <a:gd name="T36" fmla="*/ 70 w 70"/>
                <a:gd name="T37" fmla="*/ 35 h 71"/>
                <a:gd name="T38" fmla="*/ 61 w 70"/>
                <a:gd name="T39"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1">
                  <a:moveTo>
                    <a:pt x="61" y="11"/>
                  </a:moveTo>
                  <a:cubicBezTo>
                    <a:pt x="60" y="11"/>
                    <a:pt x="60" y="11"/>
                    <a:pt x="60" y="11"/>
                  </a:cubicBezTo>
                  <a:cubicBezTo>
                    <a:pt x="53" y="18"/>
                    <a:pt x="53" y="18"/>
                    <a:pt x="53" y="18"/>
                  </a:cubicBezTo>
                  <a:cubicBezTo>
                    <a:pt x="53" y="19"/>
                    <a:pt x="53" y="19"/>
                    <a:pt x="53" y="19"/>
                  </a:cubicBezTo>
                  <a:cubicBezTo>
                    <a:pt x="53" y="19"/>
                    <a:pt x="53" y="19"/>
                    <a:pt x="53" y="19"/>
                  </a:cubicBezTo>
                  <a:cubicBezTo>
                    <a:pt x="57" y="23"/>
                    <a:pt x="60" y="29"/>
                    <a:pt x="60" y="35"/>
                  </a:cubicBezTo>
                  <a:cubicBezTo>
                    <a:pt x="60" y="49"/>
                    <a:pt x="49" y="60"/>
                    <a:pt x="35" y="60"/>
                  </a:cubicBezTo>
                  <a:cubicBezTo>
                    <a:pt x="22" y="60"/>
                    <a:pt x="11" y="49"/>
                    <a:pt x="10" y="36"/>
                  </a:cubicBezTo>
                  <a:cubicBezTo>
                    <a:pt x="10" y="30"/>
                    <a:pt x="12" y="25"/>
                    <a:pt x="16" y="21"/>
                  </a:cubicBezTo>
                  <a:cubicBezTo>
                    <a:pt x="18" y="18"/>
                    <a:pt x="18" y="18"/>
                    <a:pt x="18" y="18"/>
                  </a:cubicBezTo>
                  <a:cubicBezTo>
                    <a:pt x="25" y="26"/>
                    <a:pt x="25" y="26"/>
                    <a:pt x="25" y="26"/>
                  </a:cubicBezTo>
                  <a:cubicBezTo>
                    <a:pt x="30" y="0"/>
                    <a:pt x="30" y="0"/>
                    <a:pt x="30" y="0"/>
                  </a:cubicBezTo>
                  <a:cubicBezTo>
                    <a:pt x="4" y="2"/>
                    <a:pt x="4" y="2"/>
                    <a:pt x="4" y="2"/>
                  </a:cubicBezTo>
                  <a:cubicBezTo>
                    <a:pt x="11" y="10"/>
                    <a:pt x="11" y="10"/>
                    <a:pt x="11" y="10"/>
                  </a:cubicBezTo>
                  <a:cubicBezTo>
                    <a:pt x="9" y="12"/>
                    <a:pt x="9" y="12"/>
                    <a:pt x="9" y="12"/>
                  </a:cubicBezTo>
                  <a:cubicBezTo>
                    <a:pt x="3" y="19"/>
                    <a:pt x="0" y="27"/>
                    <a:pt x="0" y="36"/>
                  </a:cubicBezTo>
                  <a:cubicBezTo>
                    <a:pt x="0" y="55"/>
                    <a:pt x="16" y="71"/>
                    <a:pt x="35" y="71"/>
                  </a:cubicBezTo>
                  <a:cubicBezTo>
                    <a:pt x="35" y="71"/>
                    <a:pt x="35" y="71"/>
                    <a:pt x="35" y="71"/>
                  </a:cubicBezTo>
                  <a:cubicBezTo>
                    <a:pt x="55" y="71"/>
                    <a:pt x="70" y="55"/>
                    <a:pt x="70" y="35"/>
                  </a:cubicBezTo>
                  <a:cubicBezTo>
                    <a:pt x="70" y="26"/>
                    <a:pt x="67" y="18"/>
                    <a:pt x="61" y="11"/>
                  </a:cubicBezTo>
                </a:path>
              </a:pathLst>
            </a:custGeom>
            <a:solidFill>
              <a:srgbClr val="EDC30D"/>
            </a:solidFill>
            <a:ln>
              <a:noFill/>
            </a:ln>
            <a:extLst/>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grpSp>
      <p:grpSp>
        <p:nvGrpSpPr>
          <p:cNvPr id="18" name="Group 17"/>
          <p:cNvGrpSpPr/>
          <p:nvPr/>
        </p:nvGrpSpPr>
        <p:grpSpPr>
          <a:xfrm>
            <a:off x="4306193" y="2935399"/>
            <a:ext cx="1506169" cy="268606"/>
            <a:chOff x="4306193" y="3788016"/>
            <a:chExt cx="1506169" cy="268606"/>
          </a:xfrm>
        </p:grpSpPr>
        <p:sp>
          <p:nvSpPr>
            <p:cNvPr id="176" name="TextBox 293"/>
            <p:cNvSpPr txBox="1"/>
            <p:nvPr/>
          </p:nvSpPr>
          <p:spPr>
            <a:xfrm>
              <a:off x="4675832" y="3818658"/>
              <a:ext cx="1136530"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Визуализация</a:t>
              </a:r>
              <a:endParaRPr lang="en-US" sz="1200" dirty="0">
                <a:solidFill>
                  <a:srgbClr val="000000"/>
                </a:solidFill>
                <a:ea typeface="Segoe UI" pitchFamily="34" charset="0"/>
                <a:cs typeface="Segoe UI" pitchFamily="34" charset="0"/>
              </a:endParaRPr>
            </a:p>
          </p:txBody>
        </p:sp>
        <p:sp>
          <p:nvSpPr>
            <p:cNvPr id="177" name="Freeform 176"/>
            <p:cNvSpPr>
              <a:spLocks noChangeAspect="1"/>
            </p:cNvSpPr>
            <p:nvPr/>
          </p:nvSpPr>
          <p:spPr bwMode="black">
            <a:xfrm>
              <a:off x="4306193" y="3788016"/>
              <a:ext cx="274320" cy="268606"/>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7" name="Group 16"/>
          <p:cNvGrpSpPr/>
          <p:nvPr/>
        </p:nvGrpSpPr>
        <p:grpSpPr>
          <a:xfrm>
            <a:off x="4305597" y="2384097"/>
            <a:ext cx="2058133" cy="274320"/>
            <a:chOff x="4305597" y="3236714"/>
            <a:chExt cx="2058133" cy="274320"/>
          </a:xfrm>
        </p:grpSpPr>
        <p:sp>
          <p:nvSpPr>
            <p:cNvPr id="219" name="TextBox 293"/>
            <p:cNvSpPr txBox="1"/>
            <p:nvPr/>
          </p:nvSpPr>
          <p:spPr>
            <a:xfrm>
              <a:off x="4675832" y="3268771"/>
              <a:ext cx="1687898"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Панели показателей</a:t>
              </a:r>
              <a:endParaRPr lang="en-US" sz="1400" dirty="0">
                <a:solidFill>
                  <a:srgbClr val="000000"/>
                </a:solidFill>
                <a:ea typeface="Segoe UI" pitchFamily="34" charset="0"/>
                <a:cs typeface="Segoe UI" pitchFamily="34" charset="0"/>
              </a:endParaRPr>
            </a:p>
          </p:txBody>
        </p:sp>
        <p:sp>
          <p:nvSpPr>
            <p:cNvPr id="220" name="Freeform 5"/>
            <p:cNvSpPr>
              <a:spLocks noChangeAspect="1" noEditPoints="1"/>
            </p:cNvSpPr>
            <p:nvPr/>
          </p:nvSpPr>
          <p:spPr bwMode="black">
            <a:xfrm>
              <a:off x="4305597" y="3236714"/>
              <a:ext cx="275513" cy="274320"/>
            </a:xfrm>
            <a:custGeom>
              <a:avLst/>
              <a:gdLst>
                <a:gd name="T0" fmla="*/ 402 w 1088"/>
                <a:gd name="T1" fmla="*/ 588 h 1090"/>
                <a:gd name="T2" fmla="*/ 502 w 1088"/>
                <a:gd name="T3" fmla="*/ 688 h 1090"/>
                <a:gd name="T4" fmla="*/ 502 w 1088"/>
                <a:gd name="T5" fmla="*/ 989 h 1090"/>
                <a:gd name="T6" fmla="*/ 402 w 1088"/>
                <a:gd name="T7" fmla="*/ 1090 h 1090"/>
                <a:gd name="T8" fmla="*/ 100 w 1088"/>
                <a:gd name="T9" fmla="*/ 1090 h 1090"/>
                <a:gd name="T10" fmla="*/ 0 w 1088"/>
                <a:gd name="T11" fmla="*/ 989 h 1090"/>
                <a:gd name="T12" fmla="*/ 0 w 1088"/>
                <a:gd name="T13" fmla="*/ 688 h 1090"/>
                <a:gd name="T14" fmla="*/ 100 w 1088"/>
                <a:gd name="T15" fmla="*/ 588 h 1090"/>
                <a:gd name="T16" fmla="*/ 402 w 1088"/>
                <a:gd name="T17" fmla="*/ 588 h 1090"/>
                <a:gd name="T18" fmla="*/ 402 w 1088"/>
                <a:gd name="T19" fmla="*/ 588 h 1090"/>
                <a:gd name="T20" fmla="*/ 402 w 1088"/>
                <a:gd name="T21" fmla="*/ 2 h 1090"/>
                <a:gd name="T22" fmla="*/ 402 w 1088"/>
                <a:gd name="T23" fmla="*/ 2 h 1090"/>
                <a:gd name="T24" fmla="*/ 100 w 1088"/>
                <a:gd name="T25" fmla="*/ 2 h 1090"/>
                <a:gd name="T26" fmla="*/ 0 w 1088"/>
                <a:gd name="T27" fmla="*/ 103 h 1090"/>
                <a:gd name="T28" fmla="*/ 0 w 1088"/>
                <a:gd name="T29" fmla="*/ 403 h 1090"/>
                <a:gd name="T30" fmla="*/ 100 w 1088"/>
                <a:gd name="T31" fmla="*/ 504 h 1090"/>
                <a:gd name="T32" fmla="*/ 402 w 1088"/>
                <a:gd name="T33" fmla="*/ 504 h 1090"/>
                <a:gd name="T34" fmla="*/ 502 w 1088"/>
                <a:gd name="T35" fmla="*/ 403 h 1090"/>
                <a:gd name="T36" fmla="*/ 502 w 1088"/>
                <a:gd name="T37" fmla="*/ 103 h 1090"/>
                <a:gd name="T38" fmla="*/ 402 w 1088"/>
                <a:gd name="T39" fmla="*/ 2 h 1090"/>
                <a:gd name="T40" fmla="*/ 966 w 1088"/>
                <a:gd name="T41" fmla="*/ 0 h 1090"/>
                <a:gd name="T42" fmla="*/ 1088 w 1088"/>
                <a:gd name="T43" fmla="*/ 121 h 1090"/>
                <a:gd name="T44" fmla="*/ 1088 w 1088"/>
                <a:gd name="T45" fmla="*/ 383 h 1090"/>
                <a:gd name="T46" fmla="*/ 966 w 1088"/>
                <a:gd name="T47" fmla="*/ 504 h 1090"/>
                <a:gd name="T48" fmla="*/ 704 w 1088"/>
                <a:gd name="T49" fmla="*/ 504 h 1090"/>
                <a:gd name="T50" fmla="*/ 583 w 1088"/>
                <a:gd name="T51" fmla="*/ 383 h 1090"/>
                <a:gd name="T52" fmla="*/ 583 w 1088"/>
                <a:gd name="T53" fmla="*/ 121 h 1090"/>
                <a:gd name="T54" fmla="*/ 704 w 1088"/>
                <a:gd name="T55" fmla="*/ 0 h 1090"/>
                <a:gd name="T56" fmla="*/ 966 w 1088"/>
                <a:gd name="T57" fmla="*/ 0 h 1090"/>
                <a:gd name="T58" fmla="*/ 1020 w 1088"/>
                <a:gd name="T59" fmla="*/ 383 h 1090"/>
                <a:gd name="T60" fmla="*/ 1020 w 1088"/>
                <a:gd name="T61" fmla="*/ 383 h 1090"/>
                <a:gd name="T62" fmla="*/ 1020 w 1088"/>
                <a:gd name="T63" fmla="*/ 121 h 1090"/>
                <a:gd name="T64" fmla="*/ 966 w 1088"/>
                <a:gd name="T65" fmla="*/ 67 h 1090"/>
                <a:gd name="T66" fmla="*/ 704 w 1088"/>
                <a:gd name="T67" fmla="*/ 67 h 1090"/>
                <a:gd name="T68" fmla="*/ 650 w 1088"/>
                <a:gd name="T69" fmla="*/ 121 h 1090"/>
                <a:gd name="T70" fmla="*/ 650 w 1088"/>
                <a:gd name="T71" fmla="*/ 383 h 1090"/>
                <a:gd name="T72" fmla="*/ 704 w 1088"/>
                <a:gd name="T73" fmla="*/ 437 h 1090"/>
                <a:gd name="T74" fmla="*/ 966 w 1088"/>
                <a:gd name="T75" fmla="*/ 437 h 1090"/>
                <a:gd name="T76" fmla="*/ 1020 w 1088"/>
                <a:gd name="T77" fmla="*/ 383 h 1090"/>
                <a:gd name="T78" fmla="*/ 584 w 1088"/>
                <a:gd name="T79" fmla="*/ 688 h 1090"/>
                <a:gd name="T80" fmla="*/ 584 w 1088"/>
                <a:gd name="T81" fmla="*/ 688 h 1090"/>
                <a:gd name="T82" fmla="*/ 584 w 1088"/>
                <a:gd name="T83" fmla="*/ 989 h 1090"/>
                <a:gd name="T84" fmla="*/ 686 w 1088"/>
                <a:gd name="T85" fmla="*/ 1090 h 1090"/>
                <a:gd name="T86" fmla="*/ 987 w 1088"/>
                <a:gd name="T87" fmla="*/ 1090 h 1090"/>
                <a:gd name="T88" fmla="*/ 1088 w 1088"/>
                <a:gd name="T89" fmla="*/ 989 h 1090"/>
                <a:gd name="T90" fmla="*/ 1088 w 1088"/>
                <a:gd name="T91" fmla="*/ 688 h 1090"/>
                <a:gd name="T92" fmla="*/ 987 w 1088"/>
                <a:gd name="T93" fmla="*/ 588 h 1090"/>
                <a:gd name="T94" fmla="*/ 686 w 1088"/>
                <a:gd name="T95" fmla="*/ 588 h 1090"/>
                <a:gd name="T96" fmla="*/ 584 w 1088"/>
                <a:gd name="T97" fmla="*/ 688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8" h="1090">
                  <a:moveTo>
                    <a:pt x="402" y="588"/>
                  </a:moveTo>
                  <a:cubicBezTo>
                    <a:pt x="469" y="588"/>
                    <a:pt x="502" y="621"/>
                    <a:pt x="502" y="688"/>
                  </a:cubicBezTo>
                  <a:cubicBezTo>
                    <a:pt x="502" y="989"/>
                    <a:pt x="502" y="989"/>
                    <a:pt x="502" y="989"/>
                  </a:cubicBezTo>
                  <a:cubicBezTo>
                    <a:pt x="502" y="1056"/>
                    <a:pt x="469" y="1090"/>
                    <a:pt x="402" y="1090"/>
                  </a:cubicBezTo>
                  <a:cubicBezTo>
                    <a:pt x="100" y="1090"/>
                    <a:pt x="100" y="1090"/>
                    <a:pt x="100" y="1090"/>
                  </a:cubicBezTo>
                  <a:cubicBezTo>
                    <a:pt x="33" y="1090"/>
                    <a:pt x="0" y="1056"/>
                    <a:pt x="0" y="989"/>
                  </a:cubicBezTo>
                  <a:cubicBezTo>
                    <a:pt x="0" y="688"/>
                    <a:pt x="0" y="688"/>
                    <a:pt x="0" y="688"/>
                  </a:cubicBezTo>
                  <a:cubicBezTo>
                    <a:pt x="0" y="621"/>
                    <a:pt x="33" y="588"/>
                    <a:pt x="100" y="588"/>
                  </a:cubicBezTo>
                  <a:cubicBezTo>
                    <a:pt x="402" y="588"/>
                    <a:pt x="402" y="588"/>
                    <a:pt x="402" y="588"/>
                  </a:cubicBezTo>
                  <a:cubicBezTo>
                    <a:pt x="402" y="588"/>
                    <a:pt x="402" y="588"/>
                    <a:pt x="402" y="588"/>
                  </a:cubicBezTo>
                  <a:close/>
                  <a:moveTo>
                    <a:pt x="402" y="2"/>
                  </a:moveTo>
                  <a:cubicBezTo>
                    <a:pt x="402" y="2"/>
                    <a:pt x="402" y="2"/>
                    <a:pt x="402" y="2"/>
                  </a:cubicBezTo>
                  <a:cubicBezTo>
                    <a:pt x="100" y="2"/>
                    <a:pt x="100" y="2"/>
                    <a:pt x="100" y="2"/>
                  </a:cubicBezTo>
                  <a:cubicBezTo>
                    <a:pt x="33" y="2"/>
                    <a:pt x="0" y="36"/>
                    <a:pt x="0" y="103"/>
                  </a:cubicBezTo>
                  <a:cubicBezTo>
                    <a:pt x="0" y="103"/>
                    <a:pt x="0" y="103"/>
                    <a:pt x="0" y="403"/>
                  </a:cubicBezTo>
                  <a:cubicBezTo>
                    <a:pt x="0" y="471"/>
                    <a:pt x="33" y="504"/>
                    <a:pt x="100" y="504"/>
                  </a:cubicBezTo>
                  <a:cubicBezTo>
                    <a:pt x="100" y="504"/>
                    <a:pt x="100" y="504"/>
                    <a:pt x="402" y="504"/>
                  </a:cubicBezTo>
                  <a:cubicBezTo>
                    <a:pt x="469" y="504"/>
                    <a:pt x="502" y="471"/>
                    <a:pt x="502" y="403"/>
                  </a:cubicBezTo>
                  <a:cubicBezTo>
                    <a:pt x="502" y="403"/>
                    <a:pt x="502" y="403"/>
                    <a:pt x="502" y="103"/>
                  </a:cubicBezTo>
                  <a:cubicBezTo>
                    <a:pt x="502" y="36"/>
                    <a:pt x="469" y="2"/>
                    <a:pt x="402" y="2"/>
                  </a:cubicBezTo>
                  <a:close/>
                  <a:moveTo>
                    <a:pt x="966" y="0"/>
                  </a:moveTo>
                  <a:cubicBezTo>
                    <a:pt x="1048" y="0"/>
                    <a:pt x="1088" y="40"/>
                    <a:pt x="1088" y="121"/>
                  </a:cubicBezTo>
                  <a:cubicBezTo>
                    <a:pt x="1088" y="121"/>
                    <a:pt x="1088" y="121"/>
                    <a:pt x="1088" y="383"/>
                  </a:cubicBezTo>
                  <a:cubicBezTo>
                    <a:pt x="1088" y="464"/>
                    <a:pt x="1048" y="504"/>
                    <a:pt x="966" y="504"/>
                  </a:cubicBezTo>
                  <a:cubicBezTo>
                    <a:pt x="966" y="504"/>
                    <a:pt x="966" y="504"/>
                    <a:pt x="704" y="504"/>
                  </a:cubicBezTo>
                  <a:cubicBezTo>
                    <a:pt x="623" y="504"/>
                    <a:pt x="583" y="464"/>
                    <a:pt x="583" y="383"/>
                  </a:cubicBezTo>
                  <a:cubicBezTo>
                    <a:pt x="583" y="383"/>
                    <a:pt x="583" y="383"/>
                    <a:pt x="583" y="121"/>
                  </a:cubicBezTo>
                  <a:cubicBezTo>
                    <a:pt x="583" y="40"/>
                    <a:pt x="623" y="0"/>
                    <a:pt x="704" y="0"/>
                  </a:cubicBezTo>
                  <a:cubicBezTo>
                    <a:pt x="704" y="0"/>
                    <a:pt x="704" y="0"/>
                    <a:pt x="966" y="0"/>
                  </a:cubicBezTo>
                  <a:close/>
                  <a:moveTo>
                    <a:pt x="1020" y="383"/>
                  </a:moveTo>
                  <a:cubicBezTo>
                    <a:pt x="1020" y="383"/>
                    <a:pt x="1020" y="383"/>
                    <a:pt x="1020" y="383"/>
                  </a:cubicBezTo>
                  <a:cubicBezTo>
                    <a:pt x="1020" y="121"/>
                    <a:pt x="1020" y="121"/>
                    <a:pt x="1020" y="121"/>
                  </a:cubicBezTo>
                  <a:cubicBezTo>
                    <a:pt x="1020" y="85"/>
                    <a:pt x="1002" y="67"/>
                    <a:pt x="966" y="67"/>
                  </a:cubicBezTo>
                  <a:cubicBezTo>
                    <a:pt x="966" y="67"/>
                    <a:pt x="966" y="67"/>
                    <a:pt x="704" y="67"/>
                  </a:cubicBezTo>
                  <a:cubicBezTo>
                    <a:pt x="668" y="67"/>
                    <a:pt x="650" y="85"/>
                    <a:pt x="650" y="121"/>
                  </a:cubicBezTo>
                  <a:cubicBezTo>
                    <a:pt x="650" y="121"/>
                    <a:pt x="650" y="121"/>
                    <a:pt x="650" y="383"/>
                  </a:cubicBezTo>
                  <a:cubicBezTo>
                    <a:pt x="650" y="419"/>
                    <a:pt x="668" y="437"/>
                    <a:pt x="704" y="437"/>
                  </a:cubicBezTo>
                  <a:cubicBezTo>
                    <a:pt x="704" y="437"/>
                    <a:pt x="704" y="437"/>
                    <a:pt x="966" y="437"/>
                  </a:cubicBezTo>
                  <a:cubicBezTo>
                    <a:pt x="1002" y="437"/>
                    <a:pt x="1020" y="419"/>
                    <a:pt x="1020" y="383"/>
                  </a:cubicBezTo>
                  <a:close/>
                  <a:moveTo>
                    <a:pt x="584" y="688"/>
                  </a:moveTo>
                  <a:cubicBezTo>
                    <a:pt x="584" y="688"/>
                    <a:pt x="584" y="688"/>
                    <a:pt x="584" y="688"/>
                  </a:cubicBezTo>
                  <a:cubicBezTo>
                    <a:pt x="584" y="989"/>
                    <a:pt x="584" y="989"/>
                    <a:pt x="584" y="989"/>
                  </a:cubicBezTo>
                  <a:cubicBezTo>
                    <a:pt x="584" y="1056"/>
                    <a:pt x="619" y="1090"/>
                    <a:pt x="686" y="1090"/>
                  </a:cubicBezTo>
                  <a:cubicBezTo>
                    <a:pt x="686" y="1090"/>
                    <a:pt x="686" y="1090"/>
                    <a:pt x="987" y="1090"/>
                  </a:cubicBezTo>
                  <a:cubicBezTo>
                    <a:pt x="1054" y="1090"/>
                    <a:pt x="1088" y="1056"/>
                    <a:pt x="1088" y="989"/>
                  </a:cubicBezTo>
                  <a:cubicBezTo>
                    <a:pt x="1088" y="989"/>
                    <a:pt x="1088" y="989"/>
                    <a:pt x="1088" y="688"/>
                  </a:cubicBezTo>
                  <a:cubicBezTo>
                    <a:pt x="1088" y="621"/>
                    <a:pt x="1054" y="588"/>
                    <a:pt x="987" y="588"/>
                  </a:cubicBezTo>
                  <a:cubicBezTo>
                    <a:pt x="987" y="588"/>
                    <a:pt x="987" y="588"/>
                    <a:pt x="686" y="588"/>
                  </a:cubicBezTo>
                  <a:cubicBezTo>
                    <a:pt x="619" y="588"/>
                    <a:pt x="584" y="621"/>
                    <a:pt x="584" y="688"/>
                  </a:cubicBezTo>
                  <a:close/>
                </a:path>
              </a:pathLst>
            </a:custGeom>
            <a:solidFill>
              <a:srgbClr val="EDC30D"/>
            </a:solidFill>
            <a:ln>
              <a:noFill/>
            </a:ln>
          </p:spPr>
          <p:txBody>
            <a:bodyPr vert="horz" wrap="square" lIns="68574" tIns="34287" rIns="68574" bIns="34287" numCol="1" anchor="t" anchorCtr="0" compatLnSpc="1">
              <a:prstTxWarp prst="textNoShape">
                <a:avLst/>
              </a:prstTxWarp>
            </a:bodyPr>
            <a:lstStyle/>
            <a:p>
              <a:endParaRPr lang="en-US" sz="1350" dirty="0">
                <a:solidFill>
                  <a:srgbClr val="000000"/>
                </a:solidFill>
              </a:endParaRPr>
            </a:p>
          </p:txBody>
        </p:sp>
      </p:grpSp>
      <p:grpSp>
        <p:nvGrpSpPr>
          <p:cNvPr id="16" name="Group 15"/>
          <p:cNvGrpSpPr/>
          <p:nvPr/>
        </p:nvGrpSpPr>
        <p:grpSpPr>
          <a:xfrm>
            <a:off x="4306193" y="1781765"/>
            <a:ext cx="2144356" cy="290409"/>
            <a:chOff x="4306193" y="2634382"/>
            <a:chExt cx="2144356" cy="290409"/>
          </a:xfrm>
        </p:grpSpPr>
        <p:sp>
          <p:nvSpPr>
            <p:cNvPr id="227" name="Freeform 226"/>
            <p:cNvSpPr>
              <a:spLocks noChangeAspect="1"/>
            </p:cNvSpPr>
            <p:nvPr/>
          </p:nvSpPr>
          <p:spPr bwMode="black">
            <a:xfrm>
              <a:off x="4306193" y="2634382"/>
              <a:ext cx="274320" cy="290409"/>
            </a:xfrm>
            <a:custGeom>
              <a:avLst/>
              <a:gdLst>
                <a:gd name="connsiteX0" fmla="*/ 59957 w 546268"/>
                <a:gd name="connsiteY0" fmla="*/ 369868 h 578307"/>
                <a:gd name="connsiteX1" fmla="*/ 257006 w 546268"/>
                <a:gd name="connsiteY1" fmla="*/ 484264 h 578307"/>
                <a:gd name="connsiteX2" fmla="*/ 257707 w 546268"/>
                <a:gd name="connsiteY2" fmla="*/ 484264 h 578307"/>
                <a:gd name="connsiteX3" fmla="*/ 273135 w 546268"/>
                <a:gd name="connsiteY3" fmla="*/ 488475 h 578307"/>
                <a:gd name="connsiteX4" fmla="*/ 289263 w 546268"/>
                <a:gd name="connsiteY4" fmla="*/ 484264 h 578307"/>
                <a:gd name="connsiteX5" fmla="*/ 487013 w 546268"/>
                <a:gd name="connsiteY5" fmla="*/ 369868 h 578307"/>
                <a:gd name="connsiteX6" fmla="*/ 538204 w 546268"/>
                <a:gd name="connsiteY6" fmla="*/ 399344 h 578307"/>
                <a:gd name="connsiteX7" fmla="*/ 545217 w 546268"/>
                <a:gd name="connsiteY7" fmla="*/ 407766 h 578307"/>
                <a:gd name="connsiteX8" fmla="*/ 545217 w 546268"/>
                <a:gd name="connsiteY8" fmla="*/ 418995 h 578307"/>
                <a:gd name="connsiteX9" fmla="*/ 538204 w 546268"/>
                <a:gd name="connsiteY9" fmla="*/ 427417 h 578307"/>
                <a:gd name="connsiteX10" fmla="*/ 280848 w 546268"/>
                <a:gd name="connsiteY10" fmla="*/ 576202 h 578307"/>
                <a:gd name="connsiteX11" fmla="*/ 273135 w 546268"/>
                <a:gd name="connsiteY11" fmla="*/ 578307 h 578307"/>
                <a:gd name="connsiteX12" fmla="*/ 265421 w 546268"/>
                <a:gd name="connsiteY12" fmla="*/ 576202 h 578307"/>
                <a:gd name="connsiteX13" fmla="*/ 8065 w 546268"/>
                <a:gd name="connsiteY13" fmla="*/ 427417 h 578307"/>
                <a:gd name="connsiteX14" fmla="*/ 1052 w 546268"/>
                <a:gd name="connsiteY14" fmla="*/ 418995 h 578307"/>
                <a:gd name="connsiteX15" fmla="*/ 1052 w 546268"/>
                <a:gd name="connsiteY15" fmla="*/ 407766 h 578307"/>
                <a:gd name="connsiteX16" fmla="*/ 8065 w 546268"/>
                <a:gd name="connsiteY16" fmla="*/ 399344 h 578307"/>
                <a:gd name="connsiteX17" fmla="*/ 59957 w 546268"/>
                <a:gd name="connsiteY17" fmla="*/ 369868 h 578307"/>
                <a:gd name="connsiteX18" fmla="*/ 59957 w 546268"/>
                <a:gd name="connsiteY18" fmla="*/ 245100 h 578307"/>
                <a:gd name="connsiteX19" fmla="*/ 257006 w 546268"/>
                <a:gd name="connsiteY19" fmla="*/ 359394 h 578307"/>
                <a:gd name="connsiteX20" fmla="*/ 257707 w 546268"/>
                <a:gd name="connsiteY20" fmla="*/ 359394 h 578307"/>
                <a:gd name="connsiteX21" fmla="*/ 273135 w 546268"/>
                <a:gd name="connsiteY21" fmla="*/ 362900 h 578307"/>
                <a:gd name="connsiteX22" fmla="*/ 289263 w 546268"/>
                <a:gd name="connsiteY22" fmla="*/ 359394 h 578307"/>
                <a:gd name="connsiteX23" fmla="*/ 487013 w 546268"/>
                <a:gd name="connsiteY23" fmla="*/ 245100 h 578307"/>
                <a:gd name="connsiteX24" fmla="*/ 538204 w 546268"/>
                <a:gd name="connsiteY24" fmla="*/ 274550 h 578307"/>
                <a:gd name="connsiteX25" fmla="*/ 545217 w 546268"/>
                <a:gd name="connsiteY25" fmla="*/ 282964 h 578307"/>
                <a:gd name="connsiteX26" fmla="*/ 545217 w 546268"/>
                <a:gd name="connsiteY26" fmla="*/ 294183 h 578307"/>
                <a:gd name="connsiteX27" fmla="*/ 538204 w 546268"/>
                <a:gd name="connsiteY27" fmla="*/ 302598 h 578307"/>
                <a:gd name="connsiteX28" fmla="*/ 280848 w 546268"/>
                <a:gd name="connsiteY28" fmla="*/ 451250 h 578307"/>
                <a:gd name="connsiteX29" fmla="*/ 273135 w 546268"/>
                <a:gd name="connsiteY29" fmla="*/ 452652 h 578307"/>
                <a:gd name="connsiteX30" fmla="*/ 265421 w 546268"/>
                <a:gd name="connsiteY30" fmla="*/ 451250 h 578307"/>
                <a:gd name="connsiteX31" fmla="*/ 8065 w 546268"/>
                <a:gd name="connsiteY31" fmla="*/ 302598 h 578307"/>
                <a:gd name="connsiteX32" fmla="*/ 1052 w 546268"/>
                <a:gd name="connsiteY32" fmla="*/ 294183 h 578307"/>
                <a:gd name="connsiteX33" fmla="*/ 1052 w 546268"/>
                <a:gd name="connsiteY33" fmla="*/ 282964 h 578307"/>
                <a:gd name="connsiteX34" fmla="*/ 8065 w 546268"/>
                <a:gd name="connsiteY34" fmla="*/ 274550 h 578307"/>
                <a:gd name="connsiteX35" fmla="*/ 59957 w 546268"/>
                <a:gd name="connsiteY35" fmla="*/ 245100 h 578307"/>
                <a:gd name="connsiteX36" fmla="*/ 273135 w 546268"/>
                <a:gd name="connsiteY36" fmla="*/ 0 h 578307"/>
                <a:gd name="connsiteX37" fmla="*/ 280848 w 546268"/>
                <a:gd name="connsiteY37" fmla="*/ 2803 h 578307"/>
                <a:gd name="connsiteX38" fmla="*/ 538204 w 546268"/>
                <a:gd name="connsiteY38" fmla="*/ 151352 h 578307"/>
                <a:gd name="connsiteX39" fmla="*/ 545217 w 546268"/>
                <a:gd name="connsiteY39" fmla="*/ 159761 h 578307"/>
                <a:gd name="connsiteX40" fmla="*/ 545217 w 546268"/>
                <a:gd name="connsiteY40" fmla="*/ 170271 h 578307"/>
                <a:gd name="connsiteX41" fmla="*/ 538204 w 546268"/>
                <a:gd name="connsiteY41" fmla="*/ 178680 h 578307"/>
                <a:gd name="connsiteX42" fmla="*/ 280848 w 546268"/>
                <a:gd name="connsiteY42" fmla="*/ 327930 h 578307"/>
                <a:gd name="connsiteX43" fmla="*/ 277342 w 546268"/>
                <a:gd name="connsiteY43" fmla="*/ 329331 h 578307"/>
                <a:gd name="connsiteX44" fmla="*/ 273135 w 546268"/>
                <a:gd name="connsiteY44" fmla="*/ 331433 h 578307"/>
                <a:gd name="connsiteX45" fmla="*/ 268927 w 546268"/>
                <a:gd name="connsiteY45" fmla="*/ 329331 h 578307"/>
                <a:gd name="connsiteX46" fmla="*/ 265421 w 546268"/>
                <a:gd name="connsiteY46" fmla="*/ 327930 h 578307"/>
                <a:gd name="connsiteX47" fmla="*/ 8065 w 546268"/>
                <a:gd name="connsiteY47" fmla="*/ 178680 h 578307"/>
                <a:gd name="connsiteX48" fmla="*/ 1052 w 546268"/>
                <a:gd name="connsiteY48" fmla="*/ 170271 h 578307"/>
                <a:gd name="connsiteX49" fmla="*/ 1052 w 546268"/>
                <a:gd name="connsiteY49" fmla="*/ 159761 h 578307"/>
                <a:gd name="connsiteX50" fmla="*/ 8065 w 546268"/>
                <a:gd name="connsiteY50" fmla="*/ 151352 h 578307"/>
                <a:gd name="connsiteX51" fmla="*/ 265421 w 546268"/>
                <a:gd name="connsiteY51" fmla="*/ 2803 h 578307"/>
                <a:gd name="connsiteX52" fmla="*/ 273135 w 546268"/>
                <a:gd name="connsiteY52" fmla="*/ 0 h 57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6268" h="578307">
                  <a:moveTo>
                    <a:pt x="59957" y="369868"/>
                  </a:moveTo>
                  <a:lnTo>
                    <a:pt x="257006" y="484264"/>
                  </a:lnTo>
                  <a:cubicBezTo>
                    <a:pt x="257707" y="484264"/>
                    <a:pt x="257707" y="484264"/>
                    <a:pt x="257707" y="484264"/>
                  </a:cubicBezTo>
                  <a:cubicBezTo>
                    <a:pt x="261915" y="487071"/>
                    <a:pt x="267525" y="488475"/>
                    <a:pt x="273135" y="488475"/>
                  </a:cubicBezTo>
                  <a:cubicBezTo>
                    <a:pt x="278744" y="488475"/>
                    <a:pt x="284354" y="487071"/>
                    <a:pt x="289263" y="484264"/>
                  </a:cubicBezTo>
                  <a:cubicBezTo>
                    <a:pt x="487013" y="369868"/>
                    <a:pt x="487013" y="369868"/>
                    <a:pt x="487013" y="369868"/>
                  </a:cubicBezTo>
                  <a:cubicBezTo>
                    <a:pt x="538204" y="399344"/>
                    <a:pt x="538204" y="399344"/>
                    <a:pt x="538204" y="399344"/>
                  </a:cubicBezTo>
                  <a:cubicBezTo>
                    <a:pt x="541710" y="401450"/>
                    <a:pt x="543814" y="404257"/>
                    <a:pt x="545217" y="407766"/>
                  </a:cubicBezTo>
                  <a:cubicBezTo>
                    <a:pt x="546619" y="411275"/>
                    <a:pt x="546619" y="415486"/>
                    <a:pt x="545217" y="418995"/>
                  </a:cubicBezTo>
                  <a:cubicBezTo>
                    <a:pt x="543814" y="422504"/>
                    <a:pt x="541710" y="425312"/>
                    <a:pt x="538204" y="427417"/>
                  </a:cubicBezTo>
                  <a:cubicBezTo>
                    <a:pt x="280848" y="576202"/>
                    <a:pt x="280848" y="576202"/>
                    <a:pt x="280848" y="576202"/>
                  </a:cubicBezTo>
                  <a:cubicBezTo>
                    <a:pt x="278744" y="577605"/>
                    <a:pt x="275939" y="578307"/>
                    <a:pt x="273135" y="578307"/>
                  </a:cubicBezTo>
                  <a:cubicBezTo>
                    <a:pt x="270330" y="578307"/>
                    <a:pt x="267525" y="577605"/>
                    <a:pt x="265421" y="576202"/>
                  </a:cubicBezTo>
                  <a:cubicBezTo>
                    <a:pt x="8065" y="427417"/>
                    <a:pt x="8065" y="427417"/>
                    <a:pt x="8065" y="427417"/>
                  </a:cubicBezTo>
                  <a:cubicBezTo>
                    <a:pt x="4559" y="425312"/>
                    <a:pt x="2455" y="422504"/>
                    <a:pt x="1052" y="418995"/>
                  </a:cubicBezTo>
                  <a:cubicBezTo>
                    <a:pt x="-350" y="415486"/>
                    <a:pt x="-350" y="411275"/>
                    <a:pt x="1052" y="407766"/>
                  </a:cubicBezTo>
                  <a:cubicBezTo>
                    <a:pt x="2455" y="404257"/>
                    <a:pt x="4559" y="401450"/>
                    <a:pt x="8065" y="399344"/>
                  </a:cubicBezTo>
                  <a:cubicBezTo>
                    <a:pt x="59957" y="369868"/>
                    <a:pt x="59957" y="369868"/>
                    <a:pt x="59957" y="369868"/>
                  </a:cubicBezTo>
                  <a:close/>
                  <a:moveTo>
                    <a:pt x="59957" y="245100"/>
                  </a:moveTo>
                  <a:cubicBezTo>
                    <a:pt x="257006" y="359394"/>
                    <a:pt x="257006" y="359394"/>
                    <a:pt x="257006" y="359394"/>
                  </a:cubicBezTo>
                  <a:cubicBezTo>
                    <a:pt x="257707" y="359394"/>
                    <a:pt x="257707" y="359394"/>
                    <a:pt x="257707" y="359394"/>
                  </a:cubicBezTo>
                  <a:cubicBezTo>
                    <a:pt x="261915" y="362199"/>
                    <a:pt x="267525" y="362900"/>
                    <a:pt x="273135" y="362900"/>
                  </a:cubicBezTo>
                  <a:cubicBezTo>
                    <a:pt x="278744" y="362900"/>
                    <a:pt x="284354" y="362199"/>
                    <a:pt x="289263" y="359394"/>
                  </a:cubicBezTo>
                  <a:cubicBezTo>
                    <a:pt x="487013" y="245100"/>
                    <a:pt x="487013" y="245100"/>
                    <a:pt x="487013" y="245100"/>
                  </a:cubicBezTo>
                  <a:cubicBezTo>
                    <a:pt x="538204" y="274550"/>
                    <a:pt x="538204" y="274550"/>
                    <a:pt x="538204" y="274550"/>
                  </a:cubicBezTo>
                  <a:cubicBezTo>
                    <a:pt x="541710" y="276654"/>
                    <a:pt x="543814" y="279459"/>
                    <a:pt x="545217" y="282964"/>
                  </a:cubicBezTo>
                  <a:cubicBezTo>
                    <a:pt x="546619" y="286470"/>
                    <a:pt x="546619" y="289976"/>
                    <a:pt x="545217" y="294183"/>
                  </a:cubicBezTo>
                  <a:cubicBezTo>
                    <a:pt x="543814" y="296988"/>
                    <a:pt x="541710" y="299793"/>
                    <a:pt x="538204" y="302598"/>
                  </a:cubicBezTo>
                  <a:cubicBezTo>
                    <a:pt x="280848" y="451250"/>
                    <a:pt x="280848" y="451250"/>
                    <a:pt x="280848" y="451250"/>
                  </a:cubicBezTo>
                  <a:cubicBezTo>
                    <a:pt x="278744" y="451951"/>
                    <a:pt x="275939" y="452652"/>
                    <a:pt x="273135" y="452652"/>
                  </a:cubicBezTo>
                  <a:cubicBezTo>
                    <a:pt x="270330" y="452652"/>
                    <a:pt x="267525" y="451951"/>
                    <a:pt x="265421" y="451250"/>
                  </a:cubicBezTo>
                  <a:cubicBezTo>
                    <a:pt x="8065" y="302598"/>
                    <a:pt x="8065" y="302598"/>
                    <a:pt x="8065" y="302598"/>
                  </a:cubicBezTo>
                  <a:cubicBezTo>
                    <a:pt x="4559" y="299793"/>
                    <a:pt x="2455" y="296988"/>
                    <a:pt x="1052" y="294183"/>
                  </a:cubicBezTo>
                  <a:cubicBezTo>
                    <a:pt x="-350" y="289976"/>
                    <a:pt x="-350" y="286470"/>
                    <a:pt x="1052" y="282964"/>
                  </a:cubicBezTo>
                  <a:cubicBezTo>
                    <a:pt x="2455" y="279459"/>
                    <a:pt x="4559" y="276654"/>
                    <a:pt x="8065" y="274550"/>
                  </a:cubicBezTo>
                  <a:cubicBezTo>
                    <a:pt x="59957" y="245100"/>
                    <a:pt x="59957" y="245100"/>
                    <a:pt x="59957" y="245100"/>
                  </a:cubicBezTo>
                  <a:close/>
                  <a:moveTo>
                    <a:pt x="273135" y="0"/>
                  </a:moveTo>
                  <a:cubicBezTo>
                    <a:pt x="275939" y="0"/>
                    <a:pt x="278744" y="701"/>
                    <a:pt x="280848" y="2803"/>
                  </a:cubicBezTo>
                  <a:cubicBezTo>
                    <a:pt x="538204" y="151352"/>
                    <a:pt x="538204" y="151352"/>
                    <a:pt x="538204" y="151352"/>
                  </a:cubicBezTo>
                  <a:cubicBezTo>
                    <a:pt x="541710" y="153454"/>
                    <a:pt x="543814" y="156257"/>
                    <a:pt x="545217" y="159761"/>
                  </a:cubicBezTo>
                  <a:cubicBezTo>
                    <a:pt x="546619" y="163264"/>
                    <a:pt x="546619" y="166768"/>
                    <a:pt x="545217" y="170271"/>
                  </a:cubicBezTo>
                  <a:cubicBezTo>
                    <a:pt x="543814" y="173775"/>
                    <a:pt x="541710" y="176578"/>
                    <a:pt x="538204" y="178680"/>
                  </a:cubicBezTo>
                  <a:cubicBezTo>
                    <a:pt x="280848" y="327930"/>
                    <a:pt x="280848" y="327930"/>
                    <a:pt x="280848" y="327930"/>
                  </a:cubicBezTo>
                  <a:cubicBezTo>
                    <a:pt x="280147" y="327930"/>
                    <a:pt x="278744" y="328630"/>
                    <a:pt x="277342" y="329331"/>
                  </a:cubicBezTo>
                  <a:cubicBezTo>
                    <a:pt x="273135" y="331433"/>
                    <a:pt x="273135" y="331433"/>
                    <a:pt x="273135" y="331433"/>
                  </a:cubicBezTo>
                  <a:cubicBezTo>
                    <a:pt x="268927" y="329331"/>
                    <a:pt x="268927" y="329331"/>
                    <a:pt x="268927" y="329331"/>
                  </a:cubicBezTo>
                  <a:cubicBezTo>
                    <a:pt x="267525" y="328630"/>
                    <a:pt x="266122" y="327930"/>
                    <a:pt x="265421" y="327930"/>
                  </a:cubicBezTo>
                  <a:cubicBezTo>
                    <a:pt x="8065" y="178680"/>
                    <a:pt x="8065" y="178680"/>
                    <a:pt x="8065" y="178680"/>
                  </a:cubicBezTo>
                  <a:cubicBezTo>
                    <a:pt x="4559" y="176578"/>
                    <a:pt x="2455" y="173775"/>
                    <a:pt x="1052" y="170271"/>
                  </a:cubicBezTo>
                  <a:cubicBezTo>
                    <a:pt x="-350" y="166768"/>
                    <a:pt x="-350" y="163264"/>
                    <a:pt x="1052" y="159761"/>
                  </a:cubicBezTo>
                  <a:cubicBezTo>
                    <a:pt x="2455" y="156257"/>
                    <a:pt x="4559" y="153454"/>
                    <a:pt x="8065" y="151352"/>
                  </a:cubicBezTo>
                  <a:cubicBezTo>
                    <a:pt x="265421" y="2803"/>
                    <a:pt x="265421" y="2803"/>
                    <a:pt x="265421" y="2803"/>
                  </a:cubicBezTo>
                  <a:cubicBezTo>
                    <a:pt x="267525" y="701"/>
                    <a:pt x="270330" y="0"/>
                    <a:pt x="273135" y="0"/>
                  </a:cubicBezTo>
                  <a:close/>
                </a:path>
              </a:pathLst>
            </a:cu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1177" tIns="56942" rIns="71177" bIns="5694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62895" fontAlgn="base">
                <a:lnSpc>
                  <a:spcPct val="90000"/>
                </a:lnSpc>
                <a:spcBef>
                  <a:spcPct val="0"/>
                </a:spcBef>
                <a:spcAft>
                  <a:spcPct val="0"/>
                </a:spcAft>
              </a:pPr>
              <a:endParaRPr lang="en-US" sz="934" dirty="0">
                <a:gradFill>
                  <a:gsLst>
                    <a:gs pos="0">
                      <a:srgbClr val="FFFFFF"/>
                    </a:gs>
                    <a:gs pos="100000">
                      <a:srgbClr val="FFFFFF"/>
                    </a:gs>
                  </a:gsLst>
                  <a:lin ang="5400000" scaled="0"/>
                </a:gradFill>
                <a:ea typeface="Segoe UI" pitchFamily="34" charset="0"/>
                <a:cs typeface="Segoe UI" pitchFamily="34" charset="0"/>
              </a:endParaRPr>
            </a:p>
          </p:txBody>
        </p:sp>
        <p:sp>
          <p:nvSpPr>
            <p:cNvPr id="228" name="TextBox 293"/>
            <p:cNvSpPr txBox="1"/>
            <p:nvPr/>
          </p:nvSpPr>
          <p:spPr>
            <a:xfrm>
              <a:off x="4675832" y="2664610"/>
              <a:ext cx="1774717"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Пакеты содержимого</a:t>
              </a:r>
              <a:endParaRPr lang="en-US" sz="1400" dirty="0">
                <a:solidFill>
                  <a:srgbClr val="000000"/>
                </a:solidFill>
                <a:ea typeface="Segoe UI" pitchFamily="34" charset="0"/>
                <a:cs typeface="Segoe UI" pitchFamily="34" charset="0"/>
              </a:endParaRPr>
            </a:p>
          </p:txBody>
        </p:sp>
      </p:grpSp>
      <p:sp>
        <p:nvSpPr>
          <p:cNvPr id="26" name="Left Bracket 25"/>
          <p:cNvSpPr/>
          <p:nvPr/>
        </p:nvSpPr>
        <p:spPr>
          <a:xfrm>
            <a:off x="4133759" y="1958782"/>
            <a:ext cx="170037" cy="2994038"/>
          </a:xfrm>
          <a:prstGeom prst="leftBracket">
            <a:avLst/>
          </a:prstGeom>
          <a:noFill/>
          <a:ln w="28575">
            <a:solidFill>
              <a:srgbClr val="EDC30D"/>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grpSp>
        <p:nvGrpSpPr>
          <p:cNvPr id="14" name="Group 13"/>
          <p:cNvGrpSpPr/>
          <p:nvPr/>
        </p:nvGrpSpPr>
        <p:grpSpPr>
          <a:xfrm>
            <a:off x="9011801" y="1806102"/>
            <a:ext cx="1569323" cy="274320"/>
            <a:chOff x="9011801" y="2831439"/>
            <a:chExt cx="1569323" cy="274320"/>
          </a:xfrm>
        </p:grpSpPr>
        <p:sp>
          <p:nvSpPr>
            <p:cNvPr id="110" name="TextBox 293"/>
            <p:cNvSpPr txBox="1"/>
            <p:nvPr/>
          </p:nvSpPr>
          <p:spPr>
            <a:xfrm>
              <a:off x="9381693" y="2847432"/>
              <a:ext cx="1199431"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Общий доступ</a:t>
              </a:r>
              <a:endParaRPr lang="en-US" sz="1400" dirty="0">
                <a:solidFill>
                  <a:srgbClr val="000000"/>
                </a:solidFill>
                <a:ea typeface="Segoe UI" pitchFamily="34" charset="0"/>
                <a:cs typeface="Segoe UI" pitchFamily="34" charset="0"/>
              </a:endParaRPr>
            </a:p>
          </p:txBody>
        </p:sp>
        <p:sp>
          <p:nvSpPr>
            <p:cNvPr id="112" name="Freeform 111"/>
            <p:cNvSpPr>
              <a:spLocks noChangeAspect="1"/>
            </p:cNvSpPr>
            <p:nvPr/>
          </p:nvSpPr>
          <p:spPr bwMode="black">
            <a:xfrm>
              <a:off x="9011801" y="2831439"/>
              <a:ext cx="312642" cy="274320"/>
            </a:xfrm>
            <a:custGeom>
              <a:avLst/>
              <a:gdLst/>
              <a:ahLst/>
              <a:cxnLst/>
              <a:rect l="l" t="t" r="r" b="b"/>
              <a:pathLst>
                <a:path w="4740335" h="4048081">
                  <a:moveTo>
                    <a:pt x="3683614" y="1098549"/>
                  </a:moveTo>
                  <a:cubicBezTo>
                    <a:pt x="3683654" y="1098549"/>
                    <a:pt x="3689354" y="1098549"/>
                    <a:pt x="4502870" y="1098549"/>
                  </a:cubicBezTo>
                  <a:cubicBezTo>
                    <a:pt x="4633477" y="1098549"/>
                    <a:pt x="4740335" y="1205183"/>
                    <a:pt x="4740335" y="1335514"/>
                  </a:cubicBezTo>
                  <a:cubicBezTo>
                    <a:pt x="4740335" y="1335569"/>
                    <a:pt x="4740335" y="1343335"/>
                    <a:pt x="4740335" y="2449249"/>
                  </a:cubicBezTo>
                  <a:cubicBezTo>
                    <a:pt x="4740335" y="2579580"/>
                    <a:pt x="4633477" y="2686214"/>
                    <a:pt x="4502870" y="2686214"/>
                  </a:cubicBezTo>
                  <a:cubicBezTo>
                    <a:pt x="4502870" y="2686253"/>
                    <a:pt x="4502870" y="2691777"/>
                    <a:pt x="4502870" y="3480046"/>
                  </a:cubicBezTo>
                  <a:cubicBezTo>
                    <a:pt x="4502870" y="3610377"/>
                    <a:pt x="4396011" y="3717011"/>
                    <a:pt x="4265405" y="3717011"/>
                  </a:cubicBezTo>
                  <a:cubicBezTo>
                    <a:pt x="4265376" y="3717011"/>
                    <a:pt x="4262133" y="3717011"/>
                    <a:pt x="3909206" y="3717011"/>
                  </a:cubicBezTo>
                  <a:cubicBezTo>
                    <a:pt x="3790473" y="3717011"/>
                    <a:pt x="3683614" y="3610377"/>
                    <a:pt x="3683614" y="3480046"/>
                  </a:cubicBezTo>
                  <a:cubicBezTo>
                    <a:pt x="3683614" y="3480010"/>
                    <a:pt x="3683614" y="3474701"/>
                    <a:pt x="3683614" y="2686214"/>
                  </a:cubicBezTo>
                  <a:cubicBezTo>
                    <a:pt x="3553008" y="2686214"/>
                    <a:pt x="3446148" y="2579580"/>
                    <a:pt x="3446148" y="2449249"/>
                  </a:cubicBezTo>
                  <a:cubicBezTo>
                    <a:pt x="3446148" y="2449192"/>
                    <a:pt x="3446148" y="2441288"/>
                    <a:pt x="3446148" y="1335514"/>
                  </a:cubicBezTo>
                  <a:cubicBezTo>
                    <a:pt x="3446148" y="1205183"/>
                    <a:pt x="3553008" y="1098549"/>
                    <a:pt x="3683614" y="1098549"/>
                  </a:cubicBezTo>
                  <a:close/>
                  <a:moveTo>
                    <a:pt x="236546" y="1098549"/>
                  </a:moveTo>
                  <a:cubicBezTo>
                    <a:pt x="236570" y="1098549"/>
                    <a:pt x="240947" y="1098549"/>
                    <a:pt x="1052628" y="1098549"/>
                  </a:cubicBezTo>
                  <a:cubicBezTo>
                    <a:pt x="1182728" y="1098549"/>
                    <a:pt x="1289174" y="1205183"/>
                    <a:pt x="1289174" y="1335514"/>
                  </a:cubicBezTo>
                  <a:cubicBezTo>
                    <a:pt x="1289174" y="1335532"/>
                    <a:pt x="1289174" y="1340039"/>
                    <a:pt x="1289174" y="2449249"/>
                  </a:cubicBezTo>
                  <a:cubicBezTo>
                    <a:pt x="1289174" y="2579580"/>
                    <a:pt x="1182728" y="2686214"/>
                    <a:pt x="1052628" y="2686214"/>
                  </a:cubicBezTo>
                  <a:cubicBezTo>
                    <a:pt x="1052628" y="2686235"/>
                    <a:pt x="1052628" y="2690268"/>
                    <a:pt x="1052628" y="3480046"/>
                  </a:cubicBezTo>
                  <a:cubicBezTo>
                    <a:pt x="1052628" y="3610377"/>
                    <a:pt x="946183" y="3717011"/>
                    <a:pt x="827910" y="3717011"/>
                  </a:cubicBezTo>
                  <a:cubicBezTo>
                    <a:pt x="827894" y="3717011"/>
                    <a:pt x="825508" y="3717011"/>
                    <a:pt x="473091" y="3717011"/>
                  </a:cubicBezTo>
                  <a:cubicBezTo>
                    <a:pt x="342991" y="3717011"/>
                    <a:pt x="236546" y="3610377"/>
                    <a:pt x="236546" y="3480046"/>
                  </a:cubicBezTo>
                  <a:cubicBezTo>
                    <a:pt x="236546" y="3480026"/>
                    <a:pt x="236546" y="3476021"/>
                    <a:pt x="236546" y="2686214"/>
                  </a:cubicBezTo>
                  <a:cubicBezTo>
                    <a:pt x="106446" y="2686214"/>
                    <a:pt x="0" y="2579580"/>
                    <a:pt x="0" y="2449249"/>
                  </a:cubicBezTo>
                  <a:cubicBezTo>
                    <a:pt x="0" y="2449230"/>
                    <a:pt x="0" y="2444630"/>
                    <a:pt x="0" y="1335514"/>
                  </a:cubicBezTo>
                  <a:cubicBezTo>
                    <a:pt x="0" y="1205183"/>
                    <a:pt x="106446" y="1098549"/>
                    <a:pt x="236546" y="1098549"/>
                  </a:cubicBezTo>
                  <a:close/>
                  <a:moveTo>
                    <a:pt x="1895194" y="993211"/>
                  </a:moveTo>
                  <a:cubicBezTo>
                    <a:pt x="1895245" y="993211"/>
                    <a:pt x="1902161" y="993211"/>
                    <a:pt x="2845141" y="993211"/>
                  </a:cubicBezTo>
                  <a:cubicBezTo>
                    <a:pt x="2999507" y="993211"/>
                    <a:pt x="3130125" y="1123457"/>
                    <a:pt x="3130125" y="1277385"/>
                  </a:cubicBezTo>
                  <a:cubicBezTo>
                    <a:pt x="3130125" y="1277420"/>
                    <a:pt x="3130125" y="1284134"/>
                    <a:pt x="3130125" y="2568008"/>
                  </a:cubicBezTo>
                  <a:cubicBezTo>
                    <a:pt x="3130125" y="2721936"/>
                    <a:pt x="2999507" y="2852182"/>
                    <a:pt x="2845141" y="2852182"/>
                  </a:cubicBezTo>
                  <a:cubicBezTo>
                    <a:pt x="2845141" y="2852231"/>
                    <a:pt x="2845141" y="2858826"/>
                    <a:pt x="2845141" y="3763907"/>
                  </a:cubicBezTo>
                  <a:cubicBezTo>
                    <a:pt x="2845141" y="3917835"/>
                    <a:pt x="2726398" y="4048081"/>
                    <a:pt x="2572031" y="4048081"/>
                  </a:cubicBezTo>
                  <a:cubicBezTo>
                    <a:pt x="2571992" y="4048081"/>
                    <a:pt x="2568051" y="4048081"/>
                    <a:pt x="2168304" y="4048081"/>
                  </a:cubicBezTo>
                  <a:cubicBezTo>
                    <a:pt x="2013937" y="4048081"/>
                    <a:pt x="1895194" y="3917835"/>
                    <a:pt x="1895194" y="3763907"/>
                  </a:cubicBezTo>
                  <a:cubicBezTo>
                    <a:pt x="1895194" y="3763858"/>
                    <a:pt x="1895194" y="3757193"/>
                    <a:pt x="1895194" y="2852182"/>
                  </a:cubicBezTo>
                  <a:cubicBezTo>
                    <a:pt x="1740828" y="2852182"/>
                    <a:pt x="1610210" y="2721936"/>
                    <a:pt x="1610210" y="2568008"/>
                  </a:cubicBezTo>
                  <a:cubicBezTo>
                    <a:pt x="1610210" y="2567966"/>
                    <a:pt x="1610210" y="2560581"/>
                    <a:pt x="1610210" y="1277385"/>
                  </a:cubicBezTo>
                  <a:cubicBezTo>
                    <a:pt x="1610210" y="1123457"/>
                    <a:pt x="1740828" y="993211"/>
                    <a:pt x="1895194" y="993211"/>
                  </a:cubicBezTo>
                  <a:close/>
                  <a:moveTo>
                    <a:pt x="4093246" y="245790"/>
                  </a:moveTo>
                  <a:cubicBezTo>
                    <a:pt x="4306565" y="245790"/>
                    <a:pt x="4479495" y="420965"/>
                    <a:pt x="4479495" y="637055"/>
                  </a:cubicBezTo>
                  <a:cubicBezTo>
                    <a:pt x="4479495" y="853145"/>
                    <a:pt x="4306565" y="1028320"/>
                    <a:pt x="4093246" y="1028320"/>
                  </a:cubicBezTo>
                  <a:cubicBezTo>
                    <a:pt x="3879927" y="1028320"/>
                    <a:pt x="3706997" y="853145"/>
                    <a:pt x="3706997" y="637055"/>
                  </a:cubicBezTo>
                  <a:cubicBezTo>
                    <a:pt x="3706997" y="420965"/>
                    <a:pt x="3879927" y="245790"/>
                    <a:pt x="4093246" y="245790"/>
                  </a:cubicBezTo>
                  <a:close/>
                  <a:moveTo>
                    <a:pt x="644584" y="245790"/>
                  </a:moveTo>
                  <a:cubicBezTo>
                    <a:pt x="856519" y="245790"/>
                    <a:pt x="1028326" y="420965"/>
                    <a:pt x="1028326" y="637055"/>
                  </a:cubicBezTo>
                  <a:cubicBezTo>
                    <a:pt x="1028326" y="853145"/>
                    <a:pt x="856519" y="1028320"/>
                    <a:pt x="644584" y="1028320"/>
                  </a:cubicBezTo>
                  <a:cubicBezTo>
                    <a:pt x="432649" y="1028320"/>
                    <a:pt x="260842" y="853145"/>
                    <a:pt x="260842" y="637055"/>
                  </a:cubicBezTo>
                  <a:cubicBezTo>
                    <a:pt x="260842" y="420965"/>
                    <a:pt x="432649" y="245790"/>
                    <a:pt x="644584" y="245790"/>
                  </a:cubicBezTo>
                  <a:close/>
                  <a:moveTo>
                    <a:pt x="2367657" y="0"/>
                  </a:moveTo>
                  <a:cubicBezTo>
                    <a:pt x="2616992" y="0"/>
                    <a:pt x="2819118" y="203249"/>
                    <a:pt x="2819118" y="453969"/>
                  </a:cubicBezTo>
                  <a:cubicBezTo>
                    <a:pt x="2819118" y="704689"/>
                    <a:pt x="2616992" y="907938"/>
                    <a:pt x="2367657" y="907938"/>
                  </a:cubicBezTo>
                  <a:cubicBezTo>
                    <a:pt x="2118322" y="907938"/>
                    <a:pt x="1916196" y="704689"/>
                    <a:pt x="1916196" y="453969"/>
                  </a:cubicBezTo>
                  <a:cubicBezTo>
                    <a:pt x="1916196" y="203249"/>
                    <a:pt x="2118322" y="0"/>
                    <a:pt x="2367657" y="0"/>
                  </a:cubicBezTo>
                  <a:close/>
                </a:path>
              </a:pathLst>
            </a:custGeom>
            <a:solidFill>
              <a:srgbClr val="EDC30D"/>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4" name="Group 93"/>
          <p:cNvGrpSpPr/>
          <p:nvPr/>
        </p:nvGrpSpPr>
        <p:grpSpPr>
          <a:xfrm>
            <a:off x="10217405" y="126609"/>
            <a:ext cx="1875360" cy="572464"/>
            <a:chOff x="10316641" y="149435"/>
            <a:chExt cx="1875360" cy="572464"/>
          </a:xfrm>
        </p:grpSpPr>
        <p:pic>
          <p:nvPicPr>
            <p:cNvPr id="95" name="Picture 94"/>
            <p:cNvPicPr>
              <a:picLocks noChangeAspect="1"/>
            </p:cNvPicPr>
            <p:nvPr/>
          </p:nvPicPr>
          <p:blipFill>
            <a:blip r:embed="rId6">
              <a:duotone>
                <a:schemeClr val="bg2">
                  <a:shade val="45000"/>
                  <a:satMod val="135000"/>
                </a:schemeClr>
                <a:prstClr val="white"/>
              </a:duotone>
              <a:lum bright="-32000"/>
            </a:blip>
            <a:stretch>
              <a:fillRect/>
            </a:stretch>
          </p:blipFill>
          <p:spPr>
            <a:xfrm>
              <a:off x="10316641" y="213005"/>
              <a:ext cx="484908" cy="445325"/>
            </a:xfrm>
            <a:prstGeom prst="rect">
              <a:avLst/>
            </a:prstGeom>
          </p:spPr>
        </p:pic>
        <p:sp>
          <p:nvSpPr>
            <p:cNvPr id="96" name="TextBox 95"/>
            <p:cNvSpPr txBox="1"/>
            <p:nvPr/>
          </p:nvSpPr>
          <p:spPr>
            <a:xfrm>
              <a:off x="10716157" y="149435"/>
              <a:ext cx="1475844"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rgbClr val="000000"/>
                      </a:gs>
                      <a:gs pos="30000">
                        <a:srgbClr val="000000"/>
                      </a:gs>
                    </a:gsLst>
                    <a:lin ang="5400000" scaled="0"/>
                  </a:gradFill>
                  <a:latin typeface="Segoe UI Light"/>
                </a:rPr>
                <a:t>Power BI</a:t>
              </a:r>
            </a:p>
          </p:txBody>
        </p:sp>
      </p:grpSp>
      <p:grpSp>
        <p:nvGrpSpPr>
          <p:cNvPr id="15" name="Group 14"/>
          <p:cNvGrpSpPr/>
          <p:nvPr/>
        </p:nvGrpSpPr>
        <p:grpSpPr>
          <a:xfrm>
            <a:off x="6602268" y="1796419"/>
            <a:ext cx="2224537" cy="232779"/>
            <a:chOff x="6395967" y="2662299"/>
            <a:chExt cx="2224537" cy="232779"/>
          </a:xfrm>
        </p:grpSpPr>
        <p:sp>
          <p:nvSpPr>
            <p:cNvPr id="210" name="TextBox 293"/>
            <p:cNvSpPr txBox="1"/>
            <p:nvPr/>
          </p:nvSpPr>
          <p:spPr>
            <a:xfrm>
              <a:off x="6744221" y="2679634"/>
              <a:ext cx="1876283"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en-US" sz="1400" dirty="0">
                  <a:solidFill>
                    <a:srgbClr val="000000"/>
                  </a:solidFill>
                  <a:ea typeface="Segoe UI" pitchFamily="34" charset="0"/>
                  <a:cs typeface="Segoe UI" pitchFamily="34" charset="0"/>
                </a:rPr>
                <a:t>Natural language query</a:t>
              </a:r>
            </a:p>
          </p:txBody>
        </p:sp>
        <p:sp>
          <p:nvSpPr>
            <p:cNvPr id="3" name="Oval Callout 2"/>
            <p:cNvSpPr/>
            <p:nvPr/>
          </p:nvSpPr>
          <p:spPr bwMode="auto">
            <a:xfrm>
              <a:off x="6395967" y="2662299"/>
              <a:ext cx="274320" cy="228600"/>
            </a:xfrm>
            <a:prstGeom prst="wedgeEllipseCallout">
              <a:avLst>
                <a:gd name="adj1" fmla="val -59325"/>
                <a:gd name="adj2" fmla="val 71225"/>
              </a:avLst>
            </a:prstGeom>
            <a:solidFill>
              <a:srgbClr val="F2C8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800" b="1" dirty="0">
                <a:solidFill>
                  <a:srgbClr val="000000"/>
                </a:solidFill>
                <a:ea typeface="Segoe UI" pitchFamily="34" charset="0"/>
                <a:cs typeface="Segoe UI" pitchFamily="34" charset="0"/>
              </a:endParaRPr>
            </a:p>
          </p:txBody>
        </p:sp>
      </p:grpSp>
      <p:grpSp>
        <p:nvGrpSpPr>
          <p:cNvPr id="19" name="Group 18"/>
          <p:cNvGrpSpPr/>
          <p:nvPr/>
        </p:nvGrpSpPr>
        <p:grpSpPr>
          <a:xfrm>
            <a:off x="4306193" y="3512057"/>
            <a:ext cx="973972" cy="311845"/>
            <a:chOff x="4306193" y="4364674"/>
            <a:chExt cx="973972" cy="311845"/>
          </a:xfrm>
        </p:grpSpPr>
        <p:sp>
          <p:nvSpPr>
            <p:cNvPr id="179" name="TextBox 293"/>
            <p:cNvSpPr txBox="1"/>
            <p:nvPr/>
          </p:nvSpPr>
          <p:spPr>
            <a:xfrm>
              <a:off x="4675832" y="4391568"/>
              <a:ext cx="604333"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Отчеты</a:t>
              </a:r>
              <a:endParaRPr lang="en-US" sz="1200" dirty="0">
                <a:solidFill>
                  <a:srgbClr val="000000"/>
                </a:solidFill>
                <a:ea typeface="Segoe UI" pitchFamily="34" charset="0"/>
                <a:cs typeface="Segoe UI" pitchFamily="34" charset="0"/>
              </a:endParaRPr>
            </a:p>
          </p:txBody>
        </p:sp>
        <p:sp>
          <p:nvSpPr>
            <p:cNvPr id="5" name="Flowchart: Document 4"/>
            <p:cNvSpPr/>
            <p:nvPr/>
          </p:nvSpPr>
          <p:spPr bwMode="auto">
            <a:xfrm>
              <a:off x="4306193" y="4364674"/>
              <a:ext cx="274320" cy="311845"/>
            </a:xfrm>
            <a:prstGeom prst="flowChartDocument">
              <a:avLst/>
            </a:prstGeom>
            <a:noFill/>
            <a:ln w="28575">
              <a:solidFill>
                <a:srgbClr val="F2C81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0" name="Group 19"/>
          <p:cNvGrpSpPr/>
          <p:nvPr/>
        </p:nvGrpSpPr>
        <p:grpSpPr>
          <a:xfrm>
            <a:off x="3979430" y="3918901"/>
            <a:ext cx="2014070" cy="572464"/>
            <a:chOff x="3979430" y="4771518"/>
            <a:chExt cx="2014070" cy="572464"/>
          </a:xfrm>
        </p:grpSpPr>
        <p:sp>
          <p:nvSpPr>
            <p:cNvPr id="182" name="TextBox 293"/>
            <p:cNvSpPr txBox="1"/>
            <p:nvPr/>
          </p:nvSpPr>
          <p:spPr>
            <a:xfrm>
              <a:off x="4675832" y="4921262"/>
              <a:ext cx="1317668" cy="215444"/>
            </a:xfrm>
            <a:prstGeom prst="rect">
              <a:avLst/>
            </a:prstGeom>
            <a:noFill/>
            <a:ln>
              <a:solidFill>
                <a:schemeClr val="bg1"/>
              </a:solidFill>
            </a:ln>
          </p:spPr>
          <p:txBody>
            <a:bodyPr wrap="none" lIns="0" tIns="0" rIns="0" bIns="0" rtlCol="0" anchor="ctr">
              <a:spAutoFit/>
            </a:bodyPr>
            <a:lstStyle/>
            <a:p>
              <a:pPr defTabSz="932293" fontAlgn="base">
                <a:spcBef>
                  <a:spcPct val="0"/>
                </a:spcBef>
                <a:spcAft>
                  <a:spcPct val="0"/>
                </a:spcAft>
              </a:pPr>
              <a:r>
                <a:rPr lang="ru-RU" sz="1400" dirty="0">
                  <a:solidFill>
                    <a:srgbClr val="000000"/>
                  </a:solidFill>
                  <a:ea typeface="Segoe UI" pitchFamily="34" charset="0"/>
                  <a:cs typeface="Segoe UI" pitchFamily="34" charset="0"/>
                </a:rPr>
                <a:t>Наборы данных</a:t>
              </a:r>
              <a:endParaRPr lang="en-US" sz="1400" dirty="0">
                <a:solidFill>
                  <a:srgbClr val="000000"/>
                </a:solidFill>
                <a:ea typeface="Segoe UI" pitchFamily="34" charset="0"/>
                <a:cs typeface="Segoe UI" pitchFamily="34" charset="0"/>
              </a:endParaRPr>
            </a:p>
          </p:txBody>
        </p:sp>
        <p:sp>
          <p:nvSpPr>
            <p:cNvPr id="13" name="TextBox 12"/>
            <p:cNvSpPr txBox="1"/>
            <p:nvPr/>
          </p:nvSpPr>
          <p:spPr>
            <a:xfrm>
              <a:off x="3979430" y="4771518"/>
              <a:ext cx="927847" cy="572464"/>
            </a:xfrm>
            <a:prstGeom prst="rect">
              <a:avLst/>
            </a:prstGeom>
            <a:noFill/>
          </p:spPr>
          <p:txBody>
            <a:bodyPr wrap="square" lIns="182880" tIns="146304" rIns="182880" bIns="146304" rtlCol="0">
              <a:spAutoFit/>
            </a:bodyPr>
            <a:lstStyle/>
            <a:p>
              <a:pPr algn="ctr"/>
              <a:r>
                <a:rPr lang="en-US" sz="900" b="1" dirty="0">
                  <a:solidFill>
                    <a:srgbClr val="F2C812"/>
                  </a:solidFill>
                </a:rPr>
                <a:t>01001</a:t>
              </a:r>
            </a:p>
            <a:p>
              <a:pPr algn="ctr"/>
              <a:r>
                <a:rPr lang="en-US" sz="900" b="1" dirty="0">
                  <a:solidFill>
                    <a:srgbClr val="F2C812"/>
                  </a:solidFill>
                </a:rPr>
                <a:t>10101</a:t>
              </a:r>
            </a:p>
          </p:txBody>
        </p:sp>
      </p:grpSp>
      <p:grpSp>
        <p:nvGrpSpPr>
          <p:cNvPr id="99" name="Group 98"/>
          <p:cNvGrpSpPr/>
          <p:nvPr/>
        </p:nvGrpSpPr>
        <p:grpSpPr>
          <a:xfrm>
            <a:off x="6090885" y="2384097"/>
            <a:ext cx="5059237" cy="2459479"/>
            <a:chOff x="7018864" y="2257415"/>
            <a:chExt cx="5059237" cy="2459479"/>
          </a:xfrm>
        </p:grpSpPr>
        <p:grpSp>
          <p:nvGrpSpPr>
            <p:cNvPr id="106" name="Group 105"/>
            <p:cNvGrpSpPr/>
            <p:nvPr/>
          </p:nvGrpSpPr>
          <p:grpSpPr>
            <a:xfrm>
              <a:off x="7018864" y="2257415"/>
              <a:ext cx="5059237" cy="2459479"/>
              <a:chOff x="7018864" y="2257415"/>
              <a:chExt cx="5059237" cy="2459479"/>
            </a:xfrm>
          </p:grpSpPr>
          <p:grpSp>
            <p:nvGrpSpPr>
              <p:cNvPr id="119" name="Group 118"/>
              <p:cNvGrpSpPr>
                <a:grpSpLocks noChangeAspect="1"/>
              </p:cNvGrpSpPr>
              <p:nvPr/>
            </p:nvGrpSpPr>
            <p:grpSpPr>
              <a:xfrm>
                <a:off x="10432181" y="2257415"/>
                <a:ext cx="548640" cy="1042085"/>
                <a:chOff x="10286449" y="1529656"/>
                <a:chExt cx="917410" cy="1742525"/>
              </a:xfrm>
            </p:grpSpPr>
            <p:sp>
              <p:nvSpPr>
                <p:cNvPr id="154" name="Rounded Rectangle 153"/>
                <p:cNvSpPr/>
                <p:nvPr/>
              </p:nvSpPr>
              <p:spPr bwMode="auto">
                <a:xfrm>
                  <a:off x="10493458" y="1529656"/>
                  <a:ext cx="489183" cy="1739862"/>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55" name="Picture 154"/>
                <p:cNvPicPr>
                  <a:picLocks noChangeAspect="1"/>
                </p:cNvPicPr>
                <p:nvPr/>
              </p:nvPicPr>
              <p:blipFill rotWithShape="1">
                <a:blip r:embed="rId7" cstate="print">
                  <a:extLst>
                    <a:ext uri="{28A0092B-C50C-407E-A947-70E740481C1C}">
                      <a14:useLocalDpi xmlns:a14="http://schemas.microsoft.com/office/drawing/2010/main" val="0"/>
                    </a:ext>
                  </a:extLst>
                </a:blip>
                <a:srcRect l="52140" t="48685" r="38673" b="16874"/>
                <a:stretch/>
              </p:blipFill>
              <p:spPr>
                <a:xfrm>
                  <a:off x="10372236" y="1690687"/>
                  <a:ext cx="745838" cy="1344992"/>
                </a:xfrm>
                <a:prstGeom prst="rect">
                  <a:avLst/>
                </a:prstGeom>
                <a:noFill/>
                <a:ln>
                  <a:noFill/>
                </a:ln>
              </p:spPr>
            </p:pic>
            <p:pic>
              <p:nvPicPr>
                <p:cNvPr id="156" name="Picture 155"/>
                <p:cNvPicPr>
                  <a:picLocks noChangeAspect="1"/>
                </p:cNvPicPr>
                <p:nvPr/>
              </p:nvPicPr>
              <p:blipFill rotWithShape="1">
                <a:blip r:embed="rId8" cstate="print">
                  <a:extLst>
                    <a:ext uri="{28A0092B-C50C-407E-A947-70E740481C1C}">
                      <a14:useLocalDpi xmlns:a14="http://schemas.microsoft.com/office/drawing/2010/main" val="0"/>
                    </a:ext>
                  </a:extLst>
                </a:blip>
                <a:srcRect l="69458" t="18811" r="2213" b="6483"/>
                <a:stretch/>
              </p:blipFill>
              <p:spPr>
                <a:xfrm>
                  <a:off x="10372230" y="1818052"/>
                  <a:ext cx="745838" cy="1112933"/>
                </a:xfrm>
                <a:prstGeom prst="rect">
                  <a:avLst/>
                </a:prstGeom>
              </p:spPr>
            </p:pic>
            <p:sp>
              <p:nvSpPr>
                <p:cNvPr id="157" name="Rounded Rectangle 223"/>
                <p:cNvSpPr/>
                <p:nvPr/>
              </p:nvSpPr>
              <p:spPr bwMode="auto">
                <a:xfrm>
                  <a:off x="10286449" y="1529656"/>
                  <a:ext cx="917410" cy="1742525"/>
                </a:xfrm>
                <a:custGeom>
                  <a:avLst/>
                  <a:gdLst/>
                  <a:ahLst/>
                  <a:cxnLst/>
                  <a:rect l="l" t="t" r="r" b="b"/>
                  <a:pathLst>
                    <a:path w="3657600" h="6434945">
                      <a:moveTo>
                        <a:pt x="1828801" y="5761924"/>
                      </a:moveTo>
                      <a:cubicBezTo>
                        <a:pt x="1694209" y="5761924"/>
                        <a:pt x="1585101" y="5871032"/>
                        <a:pt x="1585101" y="6005624"/>
                      </a:cubicBezTo>
                      <a:cubicBezTo>
                        <a:pt x="1585101" y="6140216"/>
                        <a:pt x="1694209" y="6249324"/>
                        <a:pt x="1828801" y="6249324"/>
                      </a:cubicBezTo>
                      <a:cubicBezTo>
                        <a:pt x="1963393" y="6249324"/>
                        <a:pt x="2072501" y="6140216"/>
                        <a:pt x="2072501" y="6005624"/>
                      </a:cubicBezTo>
                      <a:cubicBezTo>
                        <a:pt x="2072501" y="5871032"/>
                        <a:pt x="1963393" y="5761924"/>
                        <a:pt x="1828801" y="5761924"/>
                      </a:cubicBezTo>
                      <a:close/>
                      <a:moveTo>
                        <a:pt x="367260" y="607233"/>
                      </a:moveTo>
                      <a:lnTo>
                        <a:pt x="367260" y="5543030"/>
                      </a:lnTo>
                      <a:lnTo>
                        <a:pt x="3290341" y="5543030"/>
                      </a:lnTo>
                      <a:lnTo>
                        <a:pt x="3290341" y="607233"/>
                      </a:lnTo>
                      <a:close/>
                      <a:moveTo>
                        <a:pt x="1097280" y="257182"/>
                      </a:moveTo>
                      <a:cubicBezTo>
                        <a:pt x="1072030" y="257182"/>
                        <a:pt x="1051560" y="277652"/>
                        <a:pt x="1051560" y="302902"/>
                      </a:cubicBezTo>
                      <a:cubicBezTo>
                        <a:pt x="1051560" y="328152"/>
                        <a:pt x="1072030" y="348622"/>
                        <a:pt x="1097280" y="348622"/>
                      </a:cubicBezTo>
                      <a:lnTo>
                        <a:pt x="2560320" y="348622"/>
                      </a:lnTo>
                      <a:cubicBezTo>
                        <a:pt x="2585570" y="348622"/>
                        <a:pt x="2606040" y="328152"/>
                        <a:pt x="2606040" y="302902"/>
                      </a:cubicBezTo>
                      <a:cubicBezTo>
                        <a:pt x="2606040" y="277652"/>
                        <a:pt x="2585570" y="257182"/>
                        <a:pt x="2560320" y="257182"/>
                      </a:cubicBezTo>
                      <a:close/>
                      <a:moveTo>
                        <a:pt x="609612" y="0"/>
                      </a:moveTo>
                      <a:lnTo>
                        <a:pt x="3047988" y="0"/>
                      </a:lnTo>
                      <a:cubicBezTo>
                        <a:pt x="3384667" y="0"/>
                        <a:pt x="3657600" y="272933"/>
                        <a:pt x="3657600" y="609612"/>
                      </a:cubicBezTo>
                      <a:lnTo>
                        <a:pt x="3657600" y="5825333"/>
                      </a:lnTo>
                      <a:cubicBezTo>
                        <a:pt x="3657600" y="6162012"/>
                        <a:pt x="3384667" y="6434945"/>
                        <a:pt x="3047988" y="6434945"/>
                      </a:cubicBezTo>
                      <a:lnTo>
                        <a:pt x="609612" y="6434945"/>
                      </a:lnTo>
                      <a:cubicBezTo>
                        <a:pt x="272933" y="6434945"/>
                        <a:pt x="0" y="6162012"/>
                        <a:pt x="0" y="5825333"/>
                      </a:cubicBezTo>
                      <a:lnTo>
                        <a:pt x="0" y="609612"/>
                      </a:lnTo>
                      <a:cubicBezTo>
                        <a:pt x="0" y="272933"/>
                        <a:pt x="272933" y="0"/>
                        <a:pt x="609612" y="0"/>
                      </a:cubicBezTo>
                      <a:close/>
                    </a:path>
                  </a:pathLst>
                </a:custGeom>
                <a:solidFill>
                  <a:schemeClr val="accent3">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800" spc="-49" dirty="0" err="1">
                    <a:solidFill>
                      <a:srgbClr val="68217A"/>
                    </a:solidFill>
                    <a:ea typeface="Segoe UI" pitchFamily="34" charset="0"/>
                    <a:cs typeface="Segoe UI" pitchFamily="34" charset="0"/>
                  </a:endParaRPr>
                </a:p>
              </p:txBody>
            </p:sp>
          </p:grpSp>
          <p:sp>
            <p:nvSpPr>
              <p:cNvPr id="121" name="Freeform 1383"/>
              <p:cNvSpPr>
                <a:spLocks noChangeAspect="1" noEditPoints="1"/>
              </p:cNvSpPr>
              <p:nvPr/>
            </p:nvSpPr>
            <p:spPr bwMode="auto">
              <a:xfrm>
                <a:off x="7018864" y="2534980"/>
                <a:ext cx="3840480" cy="2181914"/>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chemeClr val="accent3">
                  <a:lumMod val="50000"/>
                </a:schemeClr>
              </a:solidFill>
              <a:ln w="9525">
                <a:solidFill>
                  <a:schemeClr val="bg1"/>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600" dirty="0">
                  <a:solidFill>
                    <a:srgbClr val="000000"/>
                  </a:solidFill>
                </a:endParaRPr>
              </a:p>
            </p:txBody>
          </p:sp>
          <p:grpSp>
            <p:nvGrpSpPr>
              <p:cNvPr id="140" name="Group 139"/>
              <p:cNvGrpSpPr>
                <a:grpSpLocks noChangeAspect="1"/>
              </p:cNvGrpSpPr>
              <p:nvPr/>
            </p:nvGrpSpPr>
            <p:grpSpPr>
              <a:xfrm>
                <a:off x="10432181" y="3352369"/>
                <a:ext cx="1645920" cy="1132186"/>
                <a:chOff x="1117586" y="1978512"/>
                <a:chExt cx="2372574" cy="1629558"/>
              </a:xfrm>
            </p:grpSpPr>
            <p:pic>
              <p:nvPicPr>
                <p:cNvPr id="142" name="Picture 141"/>
                <p:cNvPicPr>
                  <a:picLocks noChangeAspect="1"/>
                </p:cNvPicPr>
                <p:nvPr/>
              </p:nvPicPr>
              <p:blipFill rotWithShape="1">
                <a:blip r:embed="rId9" cstate="print">
                  <a:extLst>
                    <a:ext uri="{28A0092B-C50C-407E-A947-70E740481C1C}">
                      <a14:useLocalDpi xmlns:a14="http://schemas.microsoft.com/office/drawing/2010/main" val="0"/>
                    </a:ext>
                  </a:extLst>
                </a:blip>
                <a:srcRect l="62879" t="38531" r="7349" b="16974"/>
                <a:stretch/>
              </p:blipFill>
              <p:spPr>
                <a:xfrm>
                  <a:off x="1309718" y="2130700"/>
                  <a:ext cx="1845671" cy="1326874"/>
                </a:xfrm>
                <a:prstGeom prst="rect">
                  <a:avLst/>
                </a:prstGeom>
                <a:noFill/>
                <a:ln>
                  <a:noFill/>
                </a:ln>
              </p:spPr>
            </p:pic>
            <p:grpSp>
              <p:nvGrpSpPr>
                <p:cNvPr id="144" name="Group 143"/>
                <p:cNvGrpSpPr/>
                <p:nvPr/>
              </p:nvGrpSpPr>
              <p:grpSpPr>
                <a:xfrm>
                  <a:off x="1307936" y="2212479"/>
                  <a:ext cx="1844519" cy="1136088"/>
                  <a:chOff x="1276066" y="3677905"/>
                  <a:chExt cx="2524835" cy="1555113"/>
                </a:xfrm>
              </p:grpSpPr>
              <p:pic>
                <p:nvPicPr>
                  <p:cNvPr id="152" name="Picture 151"/>
                  <p:cNvPicPr>
                    <a:picLocks noChangeAspect="1"/>
                  </p:cNvPicPr>
                  <p:nvPr/>
                </p:nvPicPr>
                <p:blipFill rotWithShape="1">
                  <a:blip r:embed="rId10" cstate="print">
                    <a:extLst>
                      <a:ext uri="{28A0092B-C50C-407E-A947-70E740481C1C}">
                        <a14:useLocalDpi xmlns:a14="http://schemas.microsoft.com/office/drawing/2010/main" val="0"/>
                      </a:ext>
                    </a:extLst>
                  </a:blip>
                  <a:srcRect l="12863" t="18609" r="30034" b="19233"/>
                  <a:stretch/>
                </p:blipFill>
                <p:spPr>
                  <a:xfrm>
                    <a:off x="1276066" y="3677905"/>
                    <a:ext cx="2524835" cy="1555113"/>
                  </a:xfrm>
                  <a:prstGeom prst="rect">
                    <a:avLst/>
                  </a:prstGeom>
                </p:spPr>
              </p:pic>
              <p:pic>
                <p:nvPicPr>
                  <p:cNvPr id="153" name="Picture 152"/>
                  <p:cNvPicPr>
                    <a:picLocks noChangeAspect="1"/>
                  </p:cNvPicPr>
                  <p:nvPr/>
                </p:nvPicPr>
                <p:blipFill rotWithShape="1">
                  <a:blip r:embed="rId11" cstate="print">
                    <a:extLst>
                      <a:ext uri="{28A0092B-C50C-407E-A947-70E740481C1C}">
                        <a14:useLocalDpi xmlns:a14="http://schemas.microsoft.com/office/drawing/2010/main" val="0"/>
                      </a:ext>
                    </a:extLst>
                  </a:blip>
                  <a:srcRect l="69349" t="18609" r="1945" b="50085"/>
                  <a:stretch/>
                </p:blipFill>
                <p:spPr>
                  <a:xfrm>
                    <a:off x="2524585" y="4449793"/>
                    <a:ext cx="1269242" cy="783225"/>
                  </a:xfrm>
                  <a:prstGeom prst="rect">
                    <a:avLst/>
                  </a:prstGeom>
                </p:spPr>
              </p:pic>
            </p:grpSp>
            <p:grpSp>
              <p:nvGrpSpPr>
                <p:cNvPr id="146" name="Group 145"/>
                <p:cNvGrpSpPr/>
                <p:nvPr/>
              </p:nvGrpSpPr>
              <p:grpSpPr>
                <a:xfrm>
                  <a:off x="1117586" y="1978512"/>
                  <a:ext cx="2372574" cy="1629558"/>
                  <a:chOff x="1117586" y="1978512"/>
                  <a:chExt cx="2372574" cy="1629558"/>
                </a:xfrm>
              </p:grpSpPr>
              <p:sp>
                <p:nvSpPr>
                  <p:cNvPr id="147" name="Rounded Rectangle 89"/>
                  <p:cNvSpPr>
                    <a:spLocks noChangeAspect="1"/>
                  </p:cNvSpPr>
                  <p:nvPr/>
                </p:nvSpPr>
                <p:spPr bwMode="auto">
                  <a:xfrm rot="16200000">
                    <a:off x="1489094" y="1607004"/>
                    <a:ext cx="1629558" cy="2372574"/>
                  </a:xfrm>
                  <a:custGeom>
                    <a:avLst/>
                    <a:gdLst/>
                    <a:ahLst/>
                    <a:cxnLst/>
                    <a:rect l="l" t="t" r="r" b="b"/>
                    <a:pathLst>
                      <a:path w="3265981" h="3654426">
                        <a:moveTo>
                          <a:pt x="2686301" y="3311991"/>
                        </a:moveTo>
                        <a:cubicBezTo>
                          <a:pt x="2647724" y="3311991"/>
                          <a:pt x="2616451" y="3343264"/>
                          <a:pt x="2616451" y="3381841"/>
                        </a:cubicBezTo>
                        <a:cubicBezTo>
                          <a:pt x="2616451" y="3420417"/>
                          <a:pt x="2647724" y="3451690"/>
                          <a:pt x="2686301" y="3451690"/>
                        </a:cubicBezTo>
                        <a:lnTo>
                          <a:pt x="2698749" y="3451691"/>
                        </a:lnTo>
                        <a:cubicBezTo>
                          <a:pt x="2737326" y="3451691"/>
                          <a:pt x="2768599" y="3420418"/>
                          <a:pt x="2768599" y="3381841"/>
                        </a:cubicBezTo>
                        <a:lnTo>
                          <a:pt x="2768600" y="3381841"/>
                        </a:lnTo>
                        <a:cubicBezTo>
                          <a:pt x="2768600" y="3343264"/>
                          <a:pt x="2737327" y="3311991"/>
                          <a:pt x="2698750" y="3311991"/>
                        </a:cubicBezTo>
                        <a:close/>
                        <a:moveTo>
                          <a:pt x="2477370" y="3311991"/>
                        </a:moveTo>
                        <a:cubicBezTo>
                          <a:pt x="2438793" y="3311991"/>
                          <a:pt x="2407520" y="3343264"/>
                          <a:pt x="2407520" y="3381841"/>
                        </a:cubicBezTo>
                        <a:cubicBezTo>
                          <a:pt x="2407520" y="3420417"/>
                          <a:pt x="2438793" y="3451690"/>
                          <a:pt x="2477370" y="3451690"/>
                        </a:cubicBezTo>
                        <a:lnTo>
                          <a:pt x="2490960" y="3451691"/>
                        </a:lnTo>
                        <a:cubicBezTo>
                          <a:pt x="2529537" y="3451691"/>
                          <a:pt x="2560810" y="3420418"/>
                          <a:pt x="2560810" y="3381841"/>
                        </a:cubicBezTo>
                        <a:lnTo>
                          <a:pt x="2560811" y="3381841"/>
                        </a:lnTo>
                        <a:cubicBezTo>
                          <a:pt x="2560811" y="3343264"/>
                          <a:pt x="2529538" y="3311991"/>
                          <a:pt x="2490961" y="3311991"/>
                        </a:cubicBezTo>
                        <a:close/>
                        <a:moveTo>
                          <a:pt x="1951037" y="3311991"/>
                        </a:moveTo>
                        <a:cubicBezTo>
                          <a:pt x="1912460" y="3311991"/>
                          <a:pt x="1881187" y="3343264"/>
                          <a:pt x="1881187" y="3381841"/>
                        </a:cubicBezTo>
                        <a:cubicBezTo>
                          <a:pt x="1881187" y="3420417"/>
                          <a:pt x="1912460" y="3451690"/>
                          <a:pt x="1951037" y="3451690"/>
                        </a:cubicBezTo>
                        <a:lnTo>
                          <a:pt x="2282030" y="3451691"/>
                        </a:lnTo>
                        <a:cubicBezTo>
                          <a:pt x="2320607" y="3451691"/>
                          <a:pt x="2351880" y="3420418"/>
                          <a:pt x="2351880" y="3381841"/>
                        </a:cubicBezTo>
                        <a:lnTo>
                          <a:pt x="2351881" y="3381841"/>
                        </a:lnTo>
                        <a:cubicBezTo>
                          <a:pt x="2351881" y="3343264"/>
                          <a:pt x="2320608" y="3311991"/>
                          <a:pt x="2282031" y="3311991"/>
                        </a:cubicBezTo>
                        <a:close/>
                        <a:moveTo>
                          <a:pt x="299489" y="299430"/>
                        </a:moveTo>
                        <a:lnTo>
                          <a:pt x="299489" y="3141056"/>
                        </a:lnTo>
                        <a:lnTo>
                          <a:pt x="2966489" y="3141056"/>
                        </a:lnTo>
                        <a:lnTo>
                          <a:pt x="2966489" y="299430"/>
                        </a:lnTo>
                        <a:close/>
                        <a:moveTo>
                          <a:pt x="134787" y="0"/>
                        </a:moveTo>
                        <a:lnTo>
                          <a:pt x="3131194" y="0"/>
                        </a:lnTo>
                        <a:cubicBezTo>
                          <a:pt x="3205635" y="0"/>
                          <a:pt x="3265981" y="60346"/>
                          <a:pt x="3265981" y="134787"/>
                        </a:cubicBezTo>
                        <a:lnTo>
                          <a:pt x="3265981" y="3519639"/>
                        </a:lnTo>
                        <a:cubicBezTo>
                          <a:pt x="3265981" y="3594080"/>
                          <a:pt x="3205635" y="3654426"/>
                          <a:pt x="3131194" y="3654426"/>
                        </a:cubicBezTo>
                        <a:lnTo>
                          <a:pt x="134787" y="3654426"/>
                        </a:lnTo>
                        <a:cubicBezTo>
                          <a:pt x="60346" y="3654426"/>
                          <a:pt x="0" y="3594080"/>
                          <a:pt x="0" y="3519639"/>
                        </a:cubicBezTo>
                        <a:lnTo>
                          <a:pt x="0" y="134787"/>
                        </a:lnTo>
                        <a:cubicBezTo>
                          <a:pt x="0" y="60346"/>
                          <a:pt x="60346" y="0"/>
                          <a:pt x="134787" y="0"/>
                        </a:cubicBezTo>
                        <a:close/>
                      </a:path>
                    </a:pathLst>
                  </a:custGeom>
                  <a:solidFill>
                    <a:schemeClr val="accent3">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800" spc="-49" dirty="0" err="1">
                      <a:solidFill>
                        <a:srgbClr val="68217A"/>
                      </a:solidFill>
                      <a:ea typeface="Segoe UI" pitchFamily="34" charset="0"/>
                      <a:cs typeface="Segoe UI" pitchFamily="34" charset="0"/>
                    </a:endParaRPr>
                  </a:p>
                </p:txBody>
              </p:sp>
              <p:sp>
                <p:nvSpPr>
                  <p:cNvPr id="150" name="Rectangle 149"/>
                  <p:cNvSpPr/>
                  <p:nvPr/>
                </p:nvSpPr>
                <p:spPr bwMode="auto">
                  <a:xfrm>
                    <a:off x="3172854" y="2198842"/>
                    <a:ext cx="307998" cy="808750"/>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51" name="Picture 150"/>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3229523" y="2739186"/>
                    <a:ext cx="195334" cy="108208"/>
                  </a:xfrm>
                  <a:prstGeom prst="rect">
                    <a:avLst/>
                  </a:prstGeom>
                </p:spPr>
              </p:pic>
            </p:grpSp>
          </p:grpSp>
        </p:grpSp>
        <p:pic>
          <p:nvPicPr>
            <p:cNvPr id="117" name="Picture 116"/>
            <p:cNvPicPr>
              <a:picLocks noChangeAspect="1"/>
            </p:cNvPicPr>
            <p:nvPr/>
          </p:nvPicPr>
          <p:blipFill>
            <a:blip r:embed="rId13"/>
            <a:stretch>
              <a:fillRect/>
            </a:stretch>
          </p:blipFill>
          <p:spPr>
            <a:xfrm>
              <a:off x="7626151" y="2638675"/>
              <a:ext cx="2647950" cy="1733550"/>
            </a:xfrm>
            <a:prstGeom prst="rect">
              <a:avLst/>
            </a:prstGeom>
          </p:spPr>
        </p:pic>
      </p:grpSp>
      <p:pic>
        <p:nvPicPr>
          <p:cNvPr id="181" name="Picture 141"/>
          <p:cNvPicPr>
            <a:picLocks noChangeAspect="1"/>
          </p:cNvPicPr>
          <p:nvPr/>
        </p:nvPicPr>
        <p:blipFill>
          <a:blip r:embed="rId14"/>
          <a:stretch>
            <a:fillRect/>
          </a:stretch>
        </p:blipFill>
        <p:spPr>
          <a:xfrm>
            <a:off x="8037906" y="5768465"/>
            <a:ext cx="2075044" cy="727912"/>
          </a:xfrm>
          <a:prstGeom prst="rect">
            <a:avLst/>
          </a:prstGeom>
        </p:spPr>
      </p:pic>
      <p:pic>
        <p:nvPicPr>
          <p:cNvPr id="183" name="Picture 190"/>
          <p:cNvPicPr>
            <a:picLocks noChangeAspect="1"/>
          </p:cNvPicPr>
          <p:nvPr/>
        </p:nvPicPr>
        <p:blipFill>
          <a:blip r:embed="rId15"/>
          <a:stretch>
            <a:fillRect/>
          </a:stretch>
        </p:blipFill>
        <p:spPr>
          <a:xfrm>
            <a:off x="9398880" y="5670445"/>
            <a:ext cx="1838932" cy="1018710"/>
          </a:xfrm>
          <a:prstGeom prst="rect">
            <a:avLst/>
          </a:prstGeom>
        </p:spPr>
      </p:pic>
      <p:sp>
        <p:nvSpPr>
          <p:cNvPr id="184" name="Rectangle 143"/>
          <p:cNvSpPr/>
          <p:nvPr/>
        </p:nvSpPr>
        <p:spPr bwMode="auto">
          <a:xfrm>
            <a:off x="6707573" y="5689757"/>
            <a:ext cx="5101031" cy="945787"/>
          </a:xfrm>
          <a:prstGeom prst="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387501" defTabSz="932293" fontAlgn="base">
              <a:spcBef>
                <a:spcPct val="0"/>
              </a:spcBef>
              <a:spcAft>
                <a:spcPct val="0"/>
              </a:spcAft>
            </a:pPr>
            <a:endParaRPr lang="en-US" sz="2600" dirty="0">
              <a:solidFill>
                <a:srgbClr val="FFFFFF"/>
              </a:solidFill>
              <a:latin typeface="Segoe UI Light"/>
              <a:ea typeface="Segoe UI" pitchFamily="34" charset="0"/>
              <a:cs typeface="Segoe UI" pitchFamily="34" charset="0"/>
            </a:endParaRPr>
          </a:p>
        </p:txBody>
      </p:sp>
      <p:sp>
        <p:nvSpPr>
          <p:cNvPr id="185" name="Rectangle 144"/>
          <p:cNvSpPr/>
          <p:nvPr/>
        </p:nvSpPr>
        <p:spPr>
          <a:xfrm>
            <a:off x="7428667" y="5269863"/>
            <a:ext cx="2681209" cy="369332"/>
          </a:xfrm>
          <a:prstGeom prst="rect">
            <a:avLst/>
          </a:prstGeom>
        </p:spPr>
        <p:txBody>
          <a:bodyPr wrap="square">
            <a:spAutoFit/>
          </a:bodyPr>
          <a:lstStyle/>
          <a:p>
            <a:pPr algn="ctr" defTabSz="914367">
              <a:spcAft>
                <a:spcPts val="588"/>
              </a:spcAft>
            </a:pPr>
            <a:r>
              <a:rPr lang="en-US" dirty="0">
                <a:solidFill>
                  <a:srgbClr val="000000"/>
                </a:solidFill>
              </a:rPr>
              <a:t>Power BI REST APIs</a:t>
            </a:r>
          </a:p>
        </p:txBody>
      </p:sp>
      <p:sp>
        <p:nvSpPr>
          <p:cNvPr id="186" name="Rectangle 146"/>
          <p:cNvSpPr/>
          <p:nvPr/>
        </p:nvSpPr>
        <p:spPr>
          <a:xfrm>
            <a:off x="943884" y="5269863"/>
            <a:ext cx="2291365" cy="369332"/>
          </a:xfrm>
          <a:prstGeom prst="rect">
            <a:avLst/>
          </a:prstGeom>
        </p:spPr>
        <p:txBody>
          <a:bodyPr wrap="square">
            <a:spAutoFit/>
          </a:bodyPr>
          <a:lstStyle/>
          <a:p>
            <a:pPr defTabSz="914367">
              <a:spcAft>
                <a:spcPts val="588"/>
              </a:spcAft>
            </a:pPr>
            <a:r>
              <a:rPr lang="en-US" dirty="0">
                <a:solidFill>
                  <a:srgbClr val="000000"/>
                </a:solidFill>
              </a:rPr>
              <a:t>Power BI Desktop</a:t>
            </a:r>
          </a:p>
        </p:txBody>
      </p:sp>
      <p:sp>
        <p:nvSpPr>
          <p:cNvPr id="187" name="Rectangle 19"/>
          <p:cNvSpPr/>
          <p:nvPr/>
        </p:nvSpPr>
        <p:spPr bwMode="auto">
          <a:xfrm>
            <a:off x="391418" y="4621648"/>
            <a:ext cx="6177980" cy="2011116"/>
          </a:xfrm>
          <a:custGeom>
            <a:avLst/>
            <a:gdLst>
              <a:gd name="connsiteX0" fmla="*/ 0 w 6755948"/>
              <a:gd name="connsiteY0" fmla="*/ 0 h 814436"/>
              <a:gd name="connsiteX1" fmla="*/ 6755948 w 6755948"/>
              <a:gd name="connsiteY1" fmla="*/ 0 h 814436"/>
              <a:gd name="connsiteX2" fmla="*/ 6755948 w 6755948"/>
              <a:gd name="connsiteY2" fmla="*/ 814436 h 814436"/>
              <a:gd name="connsiteX3" fmla="*/ 0 w 6755948"/>
              <a:gd name="connsiteY3" fmla="*/ 814436 h 814436"/>
              <a:gd name="connsiteX4" fmla="*/ 0 w 6755948"/>
              <a:gd name="connsiteY4" fmla="*/ 0 h 814436"/>
              <a:gd name="connsiteX0" fmla="*/ 0 w 6755948"/>
              <a:gd name="connsiteY0" fmla="*/ 0 h 814436"/>
              <a:gd name="connsiteX1" fmla="*/ 245420 w 6755948"/>
              <a:gd name="connsiteY1" fmla="*/ 620 h 814436"/>
              <a:gd name="connsiteX2" fmla="*/ 6755948 w 6755948"/>
              <a:gd name="connsiteY2" fmla="*/ 0 h 814436"/>
              <a:gd name="connsiteX3" fmla="*/ 6755948 w 6755948"/>
              <a:gd name="connsiteY3" fmla="*/ 814436 h 814436"/>
              <a:gd name="connsiteX4" fmla="*/ 0 w 6755948"/>
              <a:gd name="connsiteY4" fmla="*/ 814436 h 814436"/>
              <a:gd name="connsiteX5" fmla="*/ 0 w 6755948"/>
              <a:gd name="connsiteY5" fmla="*/ 0 h 814436"/>
              <a:gd name="connsiteX0" fmla="*/ 0 w 6755948"/>
              <a:gd name="connsiteY0" fmla="*/ 0 h 814436"/>
              <a:gd name="connsiteX1" fmla="*/ 245420 w 6755948"/>
              <a:gd name="connsiteY1" fmla="*/ 620 h 814436"/>
              <a:gd name="connsiteX2" fmla="*/ 528884 w 6755948"/>
              <a:gd name="connsiteY2" fmla="*/ 620 h 814436"/>
              <a:gd name="connsiteX3" fmla="*/ 6755948 w 6755948"/>
              <a:gd name="connsiteY3" fmla="*/ 0 h 814436"/>
              <a:gd name="connsiteX4" fmla="*/ 6755948 w 6755948"/>
              <a:gd name="connsiteY4" fmla="*/ 814436 h 814436"/>
              <a:gd name="connsiteX5" fmla="*/ 0 w 6755948"/>
              <a:gd name="connsiteY5" fmla="*/ 814436 h 814436"/>
              <a:gd name="connsiteX6" fmla="*/ 0 w 6755948"/>
              <a:gd name="connsiteY6" fmla="*/ 0 h 814436"/>
              <a:gd name="connsiteX0" fmla="*/ 0 w 6755948"/>
              <a:gd name="connsiteY0" fmla="*/ 0 h 814436"/>
              <a:gd name="connsiteX1" fmla="*/ 245420 w 6755948"/>
              <a:gd name="connsiteY1" fmla="*/ 620 h 814436"/>
              <a:gd name="connsiteX2" fmla="*/ 373436 w 6755948"/>
              <a:gd name="connsiteY2" fmla="*/ 620 h 814436"/>
              <a:gd name="connsiteX3" fmla="*/ 528884 w 6755948"/>
              <a:gd name="connsiteY3" fmla="*/ 620 h 814436"/>
              <a:gd name="connsiteX4" fmla="*/ 6755948 w 6755948"/>
              <a:gd name="connsiteY4" fmla="*/ 0 h 814436"/>
              <a:gd name="connsiteX5" fmla="*/ 6755948 w 6755948"/>
              <a:gd name="connsiteY5" fmla="*/ 814436 h 814436"/>
              <a:gd name="connsiteX6" fmla="*/ 0 w 6755948"/>
              <a:gd name="connsiteY6" fmla="*/ 814436 h 814436"/>
              <a:gd name="connsiteX7" fmla="*/ 0 w 6755948"/>
              <a:gd name="connsiteY7" fmla="*/ 0 h 814436"/>
              <a:gd name="connsiteX0" fmla="*/ 0 w 6755948"/>
              <a:gd name="connsiteY0" fmla="*/ 374284 h 1188720"/>
              <a:gd name="connsiteX1" fmla="*/ 245420 w 6755948"/>
              <a:gd name="connsiteY1" fmla="*/ 374904 h 1188720"/>
              <a:gd name="connsiteX2" fmla="*/ 382580 w 6755948"/>
              <a:gd name="connsiteY2" fmla="*/ 0 h 1188720"/>
              <a:gd name="connsiteX3" fmla="*/ 528884 w 6755948"/>
              <a:gd name="connsiteY3" fmla="*/ 374904 h 1188720"/>
              <a:gd name="connsiteX4" fmla="*/ 6755948 w 6755948"/>
              <a:gd name="connsiteY4" fmla="*/ 374284 h 1188720"/>
              <a:gd name="connsiteX5" fmla="*/ 6755948 w 6755948"/>
              <a:gd name="connsiteY5" fmla="*/ 1188720 h 1188720"/>
              <a:gd name="connsiteX6" fmla="*/ 0 w 6755948"/>
              <a:gd name="connsiteY6" fmla="*/ 1188720 h 1188720"/>
              <a:gd name="connsiteX7" fmla="*/ 0 w 6755948"/>
              <a:gd name="connsiteY7" fmla="*/ 374284 h 1188720"/>
              <a:gd name="connsiteX0" fmla="*/ 0 w 6755948"/>
              <a:gd name="connsiteY0" fmla="*/ 273117 h 1087553"/>
              <a:gd name="connsiteX1" fmla="*/ 245420 w 6755948"/>
              <a:gd name="connsiteY1" fmla="*/ 273737 h 1087553"/>
              <a:gd name="connsiteX2" fmla="*/ 388635 w 6755948"/>
              <a:gd name="connsiteY2" fmla="*/ 0 h 1087553"/>
              <a:gd name="connsiteX3" fmla="*/ 528884 w 6755948"/>
              <a:gd name="connsiteY3" fmla="*/ 273737 h 1087553"/>
              <a:gd name="connsiteX4" fmla="*/ 6755948 w 6755948"/>
              <a:gd name="connsiteY4" fmla="*/ 273117 h 1087553"/>
              <a:gd name="connsiteX5" fmla="*/ 6755948 w 6755948"/>
              <a:gd name="connsiteY5" fmla="*/ 1087553 h 1087553"/>
              <a:gd name="connsiteX6" fmla="*/ 0 w 6755948"/>
              <a:gd name="connsiteY6" fmla="*/ 1087553 h 1087553"/>
              <a:gd name="connsiteX7" fmla="*/ 0 w 6755948"/>
              <a:gd name="connsiteY7" fmla="*/ 273117 h 1087553"/>
              <a:gd name="connsiteX0" fmla="*/ 0 w 6755948"/>
              <a:gd name="connsiteY0" fmla="*/ 898462 h 1712898"/>
              <a:gd name="connsiteX1" fmla="*/ 245420 w 6755948"/>
              <a:gd name="connsiteY1" fmla="*/ 899082 h 1712898"/>
              <a:gd name="connsiteX2" fmla="*/ 376614 w 6755948"/>
              <a:gd name="connsiteY2" fmla="*/ 0 h 1712898"/>
              <a:gd name="connsiteX3" fmla="*/ 528884 w 6755948"/>
              <a:gd name="connsiteY3" fmla="*/ 899082 h 1712898"/>
              <a:gd name="connsiteX4" fmla="*/ 6755948 w 6755948"/>
              <a:gd name="connsiteY4" fmla="*/ 898462 h 1712898"/>
              <a:gd name="connsiteX5" fmla="*/ 6755948 w 6755948"/>
              <a:gd name="connsiteY5" fmla="*/ 1712898 h 1712898"/>
              <a:gd name="connsiteX6" fmla="*/ 0 w 6755948"/>
              <a:gd name="connsiteY6" fmla="*/ 1712898 h 1712898"/>
              <a:gd name="connsiteX7" fmla="*/ 0 w 6755948"/>
              <a:gd name="connsiteY7" fmla="*/ 898462 h 1712898"/>
              <a:gd name="connsiteX0" fmla="*/ 0 w 6755948"/>
              <a:gd name="connsiteY0" fmla="*/ 708625 h 1523061"/>
              <a:gd name="connsiteX1" fmla="*/ 245420 w 6755948"/>
              <a:gd name="connsiteY1" fmla="*/ 709245 h 1523061"/>
              <a:gd name="connsiteX2" fmla="*/ 388635 w 6755948"/>
              <a:gd name="connsiteY2" fmla="*/ 0 h 1523061"/>
              <a:gd name="connsiteX3" fmla="*/ 528884 w 6755948"/>
              <a:gd name="connsiteY3" fmla="*/ 709245 h 1523061"/>
              <a:gd name="connsiteX4" fmla="*/ 6755948 w 6755948"/>
              <a:gd name="connsiteY4" fmla="*/ 708625 h 1523061"/>
              <a:gd name="connsiteX5" fmla="*/ 6755948 w 6755948"/>
              <a:gd name="connsiteY5" fmla="*/ 1523061 h 1523061"/>
              <a:gd name="connsiteX6" fmla="*/ 0 w 6755948"/>
              <a:gd name="connsiteY6" fmla="*/ 1523061 h 1523061"/>
              <a:gd name="connsiteX7" fmla="*/ 0 w 6755948"/>
              <a:gd name="connsiteY7" fmla="*/ 708625 h 1523061"/>
              <a:gd name="connsiteX0" fmla="*/ 0 w 6755948"/>
              <a:gd name="connsiteY0" fmla="*/ 546905 h 1361341"/>
              <a:gd name="connsiteX1" fmla="*/ 245420 w 6755948"/>
              <a:gd name="connsiteY1" fmla="*/ 547525 h 1361341"/>
              <a:gd name="connsiteX2" fmla="*/ 388635 w 6755948"/>
              <a:gd name="connsiteY2" fmla="*/ 0 h 1361341"/>
              <a:gd name="connsiteX3" fmla="*/ 528884 w 6755948"/>
              <a:gd name="connsiteY3" fmla="*/ 547525 h 1361341"/>
              <a:gd name="connsiteX4" fmla="*/ 6755948 w 6755948"/>
              <a:gd name="connsiteY4" fmla="*/ 546905 h 1361341"/>
              <a:gd name="connsiteX5" fmla="*/ 6755948 w 6755948"/>
              <a:gd name="connsiteY5" fmla="*/ 1361341 h 1361341"/>
              <a:gd name="connsiteX6" fmla="*/ 0 w 6755948"/>
              <a:gd name="connsiteY6" fmla="*/ 1361341 h 1361341"/>
              <a:gd name="connsiteX7" fmla="*/ 0 w 6755948"/>
              <a:gd name="connsiteY7" fmla="*/ 546905 h 1361341"/>
              <a:gd name="connsiteX0" fmla="*/ 0 w 6755948"/>
              <a:gd name="connsiteY0" fmla="*/ 699731 h 1514167"/>
              <a:gd name="connsiteX1" fmla="*/ 245420 w 6755948"/>
              <a:gd name="connsiteY1" fmla="*/ 700351 h 1514167"/>
              <a:gd name="connsiteX2" fmla="*/ 398757 w 6755948"/>
              <a:gd name="connsiteY2" fmla="*/ 0 h 1514167"/>
              <a:gd name="connsiteX3" fmla="*/ 528884 w 6755948"/>
              <a:gd name="connsiteY3" fmla="*/ 700351 h 1514167"/>
              <a:gd name="connsiteX4" fmla="*/ 6755948 w 6755948"/>
              <a:gd name="connsiteY4" fmla="*/ 699731 h 1514167"/>
              <a:gd name="connsiteX5" fmla="*/ 6755948 w 6755948"/>
              <a:gd name="connsiteY5" fmla="*/ 1514167 h 1514167"/>
              <a:gd name="connsiteX6" fmla="*/ 0 w 6755948"/>
              <a:gd name="connsiteY6" fmla="*/ 1514167 h 1514167"/>
              <a:gd name="connsiteX7" fmla="*/ 0 w 6755948"/>
              <a:gd name="connsiteY7" fmla="*/ 699731 h 1514167"/>
              <a:gd name="connsiteX0" fmla="*/ 0 w 6755948"/>
              <a:gd name="connsiteY0" fmla="*/ 934203 h 1748639"/>
              <a:gd name="connsiteX1" fmla="*/ 245420 w 6755948"/>
              <a:gd name="connsiteY1" fmla="*/ 934823 h 1748639"/>
              <a:gd name="connsiteX2" fmla="*/ 398757 w 6755948"/>
              <a:gd name="connsiteY2" fmla="*/ 0 h 1748639"/>
              <a:gd name="connsiteX3" fmla="*/ 528884 w 6755948"/>
              <a:gd name="connsiteY3" fmla="*/ 934823 h 1748639"/>
              <a:gd name="connsiteX4" fmla="*/ 6755948 w 6755948"/>
              <a:gd name="connsiteY4" fmla="*/ 934203 h 1748639"/>
              <a:gd name="connsiteX5" fmla="*/ 6755948 w 6755948"/>
              <a:gd name="connsiteY5" fmla="*/ 1748639 h 1748639"/>
              <a:gd name="connsiteX6" fmla="*/ 0 w 6755948"/>
              <a:gd name="connsiteY6" fmla="*/ 1748639 h 1748639"/>
              <a:gd name="connsiteX7" fmla="*/ 0 w 6755948"/>
              <a:gd name="connsiteY7" fmla="*/ 934203 h 174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5948" h="1748639">
                <a:moveTo>
                  <a:pt x="0" y="934203"/>
                </a:moveTo>
                <a:lnTo>
                  <a:pt x="245420" y="934823"/>
                </a:lnTo>
                <a:lnTo>
                  <a:pt x="398757" y="0"/>
                </a:lnTo>
                <a:lnTo>
                  <a:pt x="528884" y="934823"/>
                </a:lnTo>
                <a:lnTo>
                  <a:pt x="6755948" y="934203"/>
                </a:lnTo>
                <a:lnTo>
                  <a:pt x="6755948" y="1748639"/>
                </a:lnTo>
                <a:lnTo>
                  <a:pt x="0" y="1748639"/>
                </a:lnTo>
                <a:lnTo>
                  <a:pt x="0" y="934203"/>
                </a:lnTo>
                <a:close/>
              </a:path>
            </a:pathLst>
          </a:cu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solidFill>
                <a:srgbClr val="217346"/>
              </a:solidFill>
              <a:ea typeface="Segoe UI" pitchFamily="34" charset="0"/>
              <a:cs typeface="Segoe UI" pitchFamily="34" charset="0"/>
            </a:endParaRPr>
          </a:p>
        </p:txBody>
      </p:sp>
      <p:sp>
        <p:nvSpPr>
          <p:cNvPr id="188" name="Oval 950"/>
          <p:cNvSpPr>
            <a:spLocks noChangeAspect="1"/>
          </p:cNvSpPr>
          <p:nvPr/>
        </p:nvSpPr>
        <p:spPr>
          <a:xfrm>
            <a:off x="1671253" y="5747492"/>
            <a:ext cx="822960" cy="822954"/>
          </a:xfrm>
          <a:prstGeom prst="ellipse">
            <a:avLst/>
          </a:prstGeom>
          <a:solidFill>
            <a:schemeClr val="bg1"/>
          </a:solidFill>
          <a:ln w="9525" cap="flat" cmpd="sng" algn="ctr">
            <a:solidFill>
              <a:schemeClr val="tx1"/>
            </a:solidFill>
            <a:prstDash val="solid"/>
          </a:ln>
          <a:effectLst/>
        </p:spPr>
        <p:txBody>
          <a:bodyPr vert="horz" wrap="none" lIns="0" tIns="45720" rIns="0" bIns="0" rtlCol="0" anchor="t"/>
          <a:lstStyle/>
          <a:p>
            <a:pPr algn="ctr" defTabSz="932472" fontAlgn="base">
              <a:spcBef>
                <a:spcPct val="0"/>
              </a:spcBef>
              <a:spcAft>
                <a:spcPct val="0"/>
              </a:spcAft>
            </a:pPr>
            <a:r>
              <a:rPr lang="ru-RU" sz="1000" dirty="0">
                <a:solidFill>
                  <a:srgbClr val="000000"/>
                </a:solidFill>
                <a:ea typeface="Segoe UI" pitchFamily="34" charset="0"/>
                <a:cs typeface="Segoe UI" pitchFamily="34" charset="0"/>
              </a:rPr>
              <a:t>Подготовка</a:t>
            </a:r>
            <a:endParaRPr lang="en-US" sz="1050" dirty="0">
              <a:solidFill>
                <a:srgbClr val="000000"/>
              </a:solidFill>
              <a:ea typeface="Segoe UI" pitchFamily="34" charset="0"/>
              <a:cs typeface="Segoe UI" pitchFamily="34" charset="0"/>
            </a:endParaRPr>
          </a:p>
        </p:txBody>
      </p:sp>
      <p:sp>
        <p:nvSpPr>
          <p:cNvPr id="189" name="Oval 957"/>
          <p:cNvSpPr>
            <a:spLocks noChangeAspect="1"/>
          </p:cNvSpPr>
          <p:nvPr/>
        </p:nvSpPr>
        <p:spPr>
          <a:xfrm>
            <a:off x="2849022" y="5747490"/>
            <a:ext cx="822960" cy="822958"/>
          </a:xfrm>
          <a:prstGeom prst="ellipse">
            <a:avLst/>
          </a:prstGeom>
          <a:solidFill>
            <a:schemeClr val="bg1"/>
          </a:solidFill>
          <a:ln w="9525" cap="flat" cmpd="sng" algn="ctr">
            <a:solidFill>
              <a:schemeClr val="tx1"/>
            </a:solidFill>
            <a:prstDash val="solid"/>
          </a:ln>
          <a:effectLst/>
        </p:spPr>
        <p:txBody>
          <a:bodyPr vert="horz" wrap="none" lIns="0" tIns="45720" rIns="0" bIns="0" rtlCol="0" anchor="t"/>
          <a:lstStyle/>
          <a:p>
            <a:pPr algn="ctr" defTabSz="932472" fontAlgn="base">
              <a:spcBef>
                <a:spcPct val="0"/>
              </a:spcBef>
              <a:spcAft>
                <a:spcPct val="0"/>
              </a:spcAft>
            </a:pPr>
            <a:r>
              <a:rPr lang="ru-RU" sz="1000" dirty="0">
                <a:solidFill>
                  <a:srgbClr val="000000"/>
                </a:solidFill>
                <a:ea typeface="Segoe UI" pitchFamily="34" charset="0"/>
                <a:cs typeface="Segoe UI" pitchFamily="34" charset="0"/>
              </a:rPr>
              <a:t>Изучение</a:t>
            </a:r>
            <a:endParaRPr lang="en-US" sz="1200" dirty="0">
              <a:solidFill>
                <a:srgbClr val="000000"/>
              </a:solidFill>
              <a:ea typeface="Segoe UI" pitchFamily="34" charset="0"/>
              <a:cs typeface="Segoe UI" pitchFamily="34" charset="0"/>
            </a:endParaRPr>
          </a:p>
        </p:txBody>
      </p:sp>
      <p:sp>
        <p:nvSpPr>
          <p:cNvPr id="190" name="Isosceles Triangle 48"/>
          <p:cNvSpPr/>
          <p:nvPr/>
        </p:nvSpPr>
        <p:spPr bwMode="auto">
          <a:xfrm rot="16200000" flipV="1">
            <a:off x="4918635" y="6079541"/>
            <a:ext cx="218865" cy="109433"/>
          </a:xfrm>
          <a:prstGeom prst="triangle">
            <a:avLst/>
          </a:prstGeom>
          <a:solidFill>
            <a:schemeClr val="tx1"/>
          </a:solidFill>
          <a:ln w="3175" cap="flat" cmpd="sng" algn="ctr">
            <a:solidFill>
              <a:srgbClr val="217346"/>
            </a:solidFill>
            <a:prstDash val="solid"/>
          </a:ln>
          <a:effectLst/>
        </p:spPr>
        <p:txBody>
          <a:bodyPr vert="vert" wrap="none" lIns="0" tIns="45720" rIns="0" bIns="0" rtlCol="0" anchor="t"/>
          <a:lstStyle/>
          <a:p>
            <a:pPr defTabSz="932472" fontAlgn="base">
              <a:spcBef>
                <a:spcPct val="0"/>
              </a:spcBef>
              <a:spcAft>
                <a:spcPct val="0"/>
              </a:spcAft>
            </a:pPr>
            <a:endParaRPr lang="en-IN" sz="1400" dirty="0" err="1">
              <a:solidFill>
                <a:srgbClr val="31B42E"/>
              </a:solidFill>
              <a:ea typeface="Segoe UI" pitchFamily="34" charset="0"/>
              <a:cs typeface="Segoe UI" pitchFamily="34" charset="0"/>
            </a:endParaRPr>
          </a:p>
        </p:txBody>
      </p:sp>
      <p:sp>
        <p:nvSpPr>
          <p:cNvPr id="191" name="Oval 70"/>
          <p:cNvSpPr>
            <a:spLocks noChangeAspect="1"/>
          </p:cNvSpPr>
          <p:nvPr/>
        </p:nvSpPr>
        <p:spPr>
          <a:xfrm>
            <a:off x="5204559" y="5747490"/>
            <a:ext cx="822960" cy="822958"/>
          </a:xfrm>
          <a:prstGeom prst="ellipse">
            <a:avLst/>
          </a:prstGeom>
          <a:solidFill>
            <a:schemeClr val="bg1"/>
          </a:solidFill>
          <a:ln w="9525" cap="flat" cmpd="sng" algn="ctr">
            <a:solidFill>
              <a:schemeClr val="tx1"/>
            </a:solidFill>
            <a:prstDash val="solid"/>
          </a:ln>
          <a:effectLst/>
        </p:spPr>
        <p:txBody>
          <a:bodyPr vert="horz" wrap="none" lIns="0" tIns="45720" rIns="0" bIns="0" rtlCol="0" anchor="t"/>
          <a:lstStyle/>
          <a:p>
            <a:pPr algn="ctr" defTabSz="932472" fontAlgn="base">
              <a:spcBef>
                <a:spcPct val="0"/>
              </a:spcBef>
              <a:spcAft>
                <a:spcPct val="0"/>
              </a:spcAft>
            </a:pPr>
            <a:r>
              <a:rPr lang="ru-RU" sz="1000" dirty="0">
                <a:solidFill>
                  <a:srgbClr val="000000"/>
                </a:solidFill>
                <a:ea typeface="Segoe UI" pitchFamily="34" charset="0"/>
                <a:cs typeface="Segoe UI" pitchFamily="34" charset="0"/>
              </a:rPr>
              <a:t>Общий </a:t>
            </a:r>
          </a:p>
          <a:p>
            <a:pPr algn="ctr" defTabSz="932472" fontAlgn="base">
              <a:spcBef>
                <a:spcPct val="0"/>
              </a:spcBef>
              <a:spcAft>
                <a:spcPct val="0"/>
              </a:spcAft>
            </a:pPr>
            <a:r>
              <a:rPr lang="ru-RU" sz="1000" dirty="0">
                <a:solidFill>
                  <a:srgbClr val="000000"/>
                </a:solidFill>
                <a:ea typeface="Segoe UI" pitchFamily="34" charset="0"/>
                <a:cs typeface="Segoe UI" pitchFamily="34" charset="0"/>
              </a:rPr>
              <a:t>доступ</a:t>
            </a:r>
            <a:endParaRPr lang="en-US" sz="1000" dirty="0">
              <a:solidFill>
                <a:srgbClr val="000000"/>
              </a:solidFill>
              <a:ea typeface="Segoe UI" pitchFamily="34" charset="0"/>
              <a:cs typeface="Segoe UI" pitchFamily="34" charset="0"/>
            </a:endParaRPr>
          </a:p>
        </p:txBody>
      </p:sp>
      <p:sp>
        <p:nvSpPr>
          <p:cNvPr id="192" name="Oval 47"/>
          <p:cNvSpPr>
            <a:spLocks noChangeAspect="1"/>
          </p:cNvSpPr>
          <p:nvPr/>
        </p:nvSpPr>
        <p:spPr>
          <a:xfrm>
            <a:off x="4026791" y="5747490"/>
            <a:ext cx="822960" cy="822958"/>
          </a:xfrm>
          <a:prstGeom prst="ellipse">
            <a:avLst/>
          </a:prstGeom>
          <a:solidFill>
            <a:schemeClr val="bg1"/>
          </a:solidFill>
          <a:ln w="9525" cap="flat" cmpd="sng" algn="ctr">
            <a:solidFill>
              <a:schemeClr val="tx1"/>
            </a:solidFill>
            <a:prstDash val="solid"/>
          </a:ln>
          <a:effectLst/>
        </p:spPr>
        <p:txBody>
          <a:bodyPr vert="horz" wrap="none" lIns="0" tIns="45720" rIns="0" bIns="0" rtlCol="0" anchor="t"/>
          <a:lstStyle/>
          <a:p>
            <a:pPr algn="ctr" defTabSz="932472" fontAlgn="base">
              <a:spcBef>
                <a:spcPct val="0"/>
              </a:spcBef>
              <a:spcAft>
                <a:spcPct val="0"/>
              </a:spcAft>
            </a:pPr>
            <a:r>
              <a:rPr lang="ru-RU" sz="1000" dirty="0">
                <a:solidFill>
                  <a:srgbClr val="000000"/>
                </a:solidFill>
                <a:ea typeface="Segoe UI" pitchFamily="34" charset="0"/>
                <a:cs typeface="Segoe UI" pitchFamily="34" charset="0"/>
              </a:rPr>
              <a:t>Отчеты</a:t>
            </a:r>
            <a:endParaRPr lang="en-US" sz="1000" dirty="0">
              <a:solidFill>
                <a:srgbClr val="000000"/>
              </a:solidFill>
              <a:ea typeface="Segoe UI" pitchFamily="34" charset="0"/>
              <a:cs typeface="Segoe UI" pitchFamily="34" charset="0"/>
            </a:endParaRPr>
          </a:p>
        </p:txBody>
      </p:sp>
      <p:sp>
        <p:nvSpPr>
          <p:cNvPr id="193" name="Isosceles Triangle 48"/>
          <p:cNvSpPr/>
          <p:nvPr/>
        </p:nvSpPr>
        <p:spPr bwMode="auto">
          <a:xfrm rot="16200000" flipV="1">
            <a:off x="3730878" y="6079532"/>
            <a:ext cx="218865" cy="109433"/>
          </a:xfrm>
          <a:prstGeom prst="triangle">
            <a:avLst/>
          </a:prstGeom>
          <a:solidFill>
            <a:schemeClr val="tx1"/>
          </a:solidFill>
          <a:ln w="3175" cap="flat" cmpd="sng" algn="ctr">
            <a:solidFill>
              <a:srgbClr val="217346"/>
            </a:solidFill>
            <a:prstDash val="solid"/>
          </a:ln>
          <a:effectLst/>
        </p:spPr>
        <p:txBody>
          <a:bodyPr vert="vert" wrap="none" lIns="0" tIns="45720" rIns="0" bIns="0" rtlCol="0" anchor="t"/>
          <a:lstStyle/>
          <a:p>
            <a:pPr defTabSz="932472" fontAlgn="base">
              <a:spcBef>
                <a:spcPct val="0"/>
              </a:spcBef>
              <a:spcAft>
                <a:spcPct val="0"/>
              </a:spcAft>
            </a:pPr>
            <a:endParaRPr lang="en-IN" sz="1400" dirty="0" err="1">
              <a:solidFill>
                <a:srgbClr val="31B42E"/>
              </a:solidFill>
              <a:ea typeface="Segoe UI" pitchFamily="34" charset="0"/>
              <a:cs typeface="Segoe UI" pitchFamily="34" charset="0"/>
            </a:endParaRPr>
          </a:p>
        </p:txBody>
      </p:sp>
      <p:sp>
        <p:nvSpPr>
          <p:cNvPr id="194" name="Isosceles Triangle 48"/>
          <p:cNvSpPr/>
          <p:nvPr/>
        </p:nvSpPr>
        <p:spPr bwMode="auto">
          <a:xfrm rot="16200000" flipV="1">
            <a:off x="2546698" y="6079540"/>
            <a:ext cx="218865" cy="109433"/>
          </a:xfrm>
          <a:prstGeom prst="triangle">
            <a:avLst/>
          </a:prstGeom>
          <a:solidFill>
            <a:schemeClr val="tx1"/>
          </a:solidFill>
          <a:ln w="3175" cap="flat" cmpd="sng" algn="ctr">
            <a:solidFill>
              <a:srgbClr val="217346"/>
            </a:solidFill>
            <a:prstDash val="solid"/>
          </a:ln>
          <a:effectLst/>
        </p:spPr>
        <p:txBody>
          <a:bodyPr vert="vert" wrap="none" lIns="0" tIns="45720" rIns="0" bIns="0" rtlCol="0" anchor="t"/>
          <a:lstStyle/>
          <a:p>
            <a:pPr defTabSz="932472" fontAlgn="base">
              <a:spcBef>
                <a:spcPct val="0"/>
              </a:spcBef>
              <a:spcAft>
                <a:spcPct val="0"/>
              </a:spcAft>
            </a:pPr>
            <a:endParaRPr lang="en-IN" sz="1400" dirty="0" err="1">
              <a:solidFill>
                <a:srgbClr val="31B42E"/>
              </a:solidFill>
              <a:ea typeface="Segoe UI" pitchFamily="34" charset="0"/>
              <a:cs typeface="Segoe UI" pitchFamily="34" charset="0"/>
            </a:endParaRPr>
          </a:p>
        </p:txBody>
      </p:sp>
      <p:sp>
        <p:nvSpPr>
          <p:cNvPr id="195" name="Freeform 155"/>
          <p:cNvSpPr>
            <a:spLocks noChangeAspect="1" noEditPoints="1"/>
          </p:cNvSpPr>
          <p:nvPr/>
        </p:nvSpPr>
        <p:spPr bwMode="black">
          <a:xfrm>
            <a:off x="1879268" y="6132421"/>
            <a:ext cx="365760" cy="29657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217346"/>
              </a:solidFill>
            </a:endParaRPr>
          </a:p>
        </p:txBody>
      </p:sp>
      <p:sp>
        <p:nvSpPr>
          <p:cNvPr id="196" name="Donut 3"/>
          <p:cNvSpPr>
            <a:spLocks noChangeAspect="1"/>
          </p:cNvSpPr>
          <p:nvPr/>
        </p:nvSpPr>
        <p:spPr bwMode="auto">
          <a:xfrm>
            <a:off x="3096597" y="6155110"/>
            <a:ext cx="274320" cy="251192"/>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FFFFFF"/>
              </a:solidFill>
            </a:endParaRPr>
          </a:p>
        </p:txBody>
      </p:sp>
      <p:sp>
        <p:nvSpPr>
          <p:cNvPr id="197" name="Freeform 157"/>
          <p:cNvSpPr>
            <a:spLocks noChangeAspect="1"/>
          </p:cNvSpPr>
          <p:nvPr/>
        </p:nvSpPr>
        <p:spPr bwMode="black">
          <a:xfrm>
            <a:off x="4328735" y="6146404"/>
            <a:ext cx="274320" cy="268605"/>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98" name="Freeform 158"/>
          <p:cNvSpPr>
            <a:spLocks noChangeAspect="1"/>
          </p:cNvSpPr>
          <p:nvPr/>
        </p:nvSpPr>
        <p:spPr bwMode="black">
          <a:xfrm>
            <a:off x="5459118" y="6249833"/>
            <a:ext cx="274320" cy="284173"/>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000000"/>
              </a:solidFill>
            </a:endParaRPr>
          </a:p>
        </p:txBody>
      </p:sp>
      <p:pic>
        <p:nvPicPr>
          <p:cNvPr id="199" name="Picture 245"/>
          <p:cNvPicPr>
            <a:picLocks noChangeAspect="1"/>
          </p:cNvPicPr>
          <p:nvPr/>
        </p:nvPicPr>
        <p:blipFill rotWithShape="1">
          <a:blip r:embed="rId5">
            <a:biLevel thresh="25000"/>
          </a:blip>
          <a:srcRect l="6503" t="21287" r="74698" b="20220"/>
          <a:stretch/>
        </p:blipFill>
        <p:spPr>
          <a:xfrm>
            <a:off x="598359" y="5854066"/>
            <a:ext cx="548640" cy="556709"/>
          </a:xfrm>
          <a:prstGeom prst="rect">
            <a:avLst/>
          </a:prstGeom>
        </p:spPr>
      </p:pic>
      <p:grpSp>
        <p:nvGrpSpPr>
          <p:cNvPr id="200" name="Group 159"/>
          <p:cNvGrpSpPr/>
          <p:nvPr/>
        </p:nvGrpSpPr>
        <p:grpSpPr>
          <a:xfrm>
            <a:off x="7117497" y="2834752"/>
            <a:ext cx="491800" cy="3552182"/>
            <a:chOff x="10461581" y="2911462"/>
            <a:chExt cx="491800" cy="3552182"/>
          </a:xfrm>
        </p:grpSpPr>
        <p:sp>
          <p:nvSpPr>
            <p:cNvPr id="201" name="Oval 160"/>
            <p:cNvSpPr/>
            <p:nvPr/>
          </p:nvSpPr>
          <p:spPr bwMode="auto">
            <a:xfrm rot="16200000" flipH="1" flipV="1">
              <a:off x="10503133" y="5505840"/>
              <a:ext cx="412039" cy="41203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2" name="Group 161"/>
            <p:cNvGrpSpPr/>
            <p:nvPr/>
          </p:nvGrpSpPr>
          <p:grpSpPr>
            <a:xfrm rot="16200000">
              <a:off x="9057680" y="4406255"/>
              <a:ext cx="3313623" cy="324038"/>
              <a:chOff x="8231749" y="5960661"/>
              <a:chExt cx="3313623" cy="324038"/>
            </a:xfrm>
          </p:grpSpPr>
          <p:sp>
            <p:nvSpPr>
              <p:cNvPr id="225" name="TextBox 224"/>
              <p:cNvSpPr txBox="1"/>
              <p:nvPr/>
            </p:nvSpPr>
            <p:spPr>
              <a:xfrm>
                <a:off x="8283353" y="5960661"/>
                <a:ext cx="3262019" cy="166199"/>
              </a:xfrm>
              <a:prstGeom prst="rect">
                <a:avLst/>
              </a:prstGeom>
              <a:noFill/>
            </p:spPr>
            <p:txBody>
              <a:bodyPr wrap="square" lIns="182880" tIns="0" rIns="182880" bIns="0" rtlCol="0">
                <a:spAutoFit/>
              </a:bodyPr>
              <a:lstStyle>
                <a:defPPr>
                  <a:defRPr lang="en-US"/>
                </a:defPPr>
                <a:lvl1pPr algn="r">
                  <a:lnSpc>
                    <a:spcPct val="90000"/>
                  </a:lnSpc>
                  <a:spcAft>
                    <a:spcPts val="600"/>
                  </a:spcAft>
                  <a:defRPr sz="1200">
                    <a:gradFill flip="none" rotWithShape="1">
                      <a:gsLst>
                        <a:gs pos="0">
                          <a:schemeClr val="bg1"/>
                        </a:gs>
                        <a:gs pos="74000">
                          <a:schemeClr val="tx1">
                            <a:lumMod val="50000"/>
                            <a:lumOff val="50000"/>
                          </a:schemeClr>
                        </a:gs>
                        <a:gs pos="100000">
                          <a:schemeClr val="tx2"/>
                        </a:gs>
                      </a:gsLst>
                      <a:lin ang="0" scaled="1"/>
                      <a:tileRect/>
                    </a:gradFill>
                  </a:defRPr>
                </a:lvl1pPr>
              </a:lstStyle>
              <a:p>
                <a:pPr algn="l"/>
                <a:r>
                  <a:rPr lang="en-US" dirty="0">
                    <a:gradFill flip="none" rotWithShape="1">
                      <a:gsLst>
                        <a:gs pos="0">
                          <a:srgbClr val="D2D2D2"/>
                        </a:gs>
                        <a:gs pos="74000">
                          <a:srgbClr val="000000">
                            <a:lumMod val="50000"/>
                            <a:lumOff val="50000"/>
                          </a:srgbClr>
                        </a:gs>
                        <a:gs pos="100000">
                          <a:srgbClr val="505050"/>
                        </a:gs>
                      </a:gsLst>
                      <a:lin ang="10800000" scaled="1"/>
                      <a:tileRect/>
                    </a:gradFill>
                  </a:rPr>
                  <a:t>0110001</a:t>
                </a:r>
              </a:p>
            </p:txBody>
          </p:sp>
          <p:sp>
            <p:nvSpPr>
              <p:cNvPr id="226" name="TextBox 225"/>
              <p:cNvSpPr txBox="1"/>
              <p:nvPr/>
            </p:nvSpPr>
            <p:spPr>
              <a:xfrm>
                <a:off x="8231749" y="6118500"/>
                <a:ext cx="3262019" cy="166199"/>
              </a:xfrm>
              <a:prstGeom prst="rect">
                <a:avLst/>
              </a:prstGeom>
              <a:noFill/>
            </p:spPr>
            <p:txBody>
              <a:bodyPr wrap="square" lIns="182880" tIns="0" rIns="182880" bIns="0" rtlCol="0">
                <a:spAutoFit/>
              </a:bodyPr>
              <a:lstStyle>
                <a:defPPr>
                  <a:defRPr lang="en-US"/>
                </a:defPPr>
                <a:lvl1pPr algn="r">
                  <a:lnSpc>
                    <a:spcPct val="90000"/>
                  </a:lnSpc>
                  <a:spcAft>
                    <a:spcPts val="600"/>
                  </a:spcAft>
                  <a:defRPr sz="1200">
                    <a:gradFill flip="none" rotWithShape="1">
                      <a:gsLst>
                        <a:gs pos="0">
                          <a:schemeClr val="bg1"/>
                        </a:gs>
                        <a:gs pos="74000">
                          <a:schemeClr val="tx1">
                            <a:lumMod val="50000"/>
                            <a:lumOff val="50000"/>
                          </a:schemeClr>
                        </a:gs>
                        <a:gs pos="100000">
                          <a:schemeClr val="tx2"/>
                        </a:gs>
                      </a:gsLst>
                      <a:lin ang="0" scaled="1"/>
                      <a:tileRect/>
                    </a:gradFill>
                  </a:defRPr>
                </a:lvl1pPr>
              </a:lstStyle>
              <a:p>
                <a:pPr algn="l"/>
                <a:r>
                  <a:rPr lang="en-US" dirty="0">
                    <a:gradFill flip="none" rotWithShape="1">
                      <a:gsLst>
                        <a:gs pos="0">
                          <a:srgbClr val="D2D2D2"/>
                        </a:gs>
                        <a:gs pos="74000">
                          <a:srgbClr val="000000">
                            <a:lumMod val="50000"/>
                            <a:lumOff val="50000"/>
                          </a:srgbClr>
                        </a:gs>
                        <a:gs pos="100000">
                          <a:srgbClr val="505050"/>
                        </a:gs>
                      </a:gsLst>
                      <a:lin ang="10800000" scaled="1"/>
                      <a:tileRect/>
                    </a:gradFill>
                  </a:rPr>
                  <a:t>00010110</a:t>
                </a:r>
              </a:p>
            </p:txBody>
          </p:sp>
        </p:grpSp>
        <p:grpSp>
          <p:nvGrpSpPr>
            <p:cNvPr id="203" name="Group 162"/>
            <p:cNvGrpSpPr/>
            <p:nvPr/>
          </p:nvGrpSpPr>
          <p:grpSpPr>
            <a:xfrm>
              <a:off x="10461581" y="5900047"/>
              <a:ext cx="491800" cy="563597"/>
              <a:chOff x="4076702" y="-2333624"/>
              <a:chExt cx="1446213" cy="1657349"/>
            </a:xfrm>
            <a:solidFill>
              <a:schemeClr val="tx2"/>
            </a:solidFill>
          </p:grpSpPr>
          <p:grpSp>
            <p:nvGrpSpPr>
              <p:cNvPr id="204" name="Group 4"/>
              <p:cNvGrpSpPr>
                <a:grpSpLocks noChangeAspect="1"/>
              </p:cNvGrpSpPr>
              <p:nvPr/>
            </p:nvGrpSpPr>
            <p:grpSpPr bwMode="auto">
              <a:xfrm>
                <a:off x="4076702" y="-2333624"/>
                <a:ext cx="1446213" cy="1657349"/>
                <a:chOff x="2568" y="-1470"/>
                <a:chExt cx="911" cy="1044"/>
              </a:xfrm>
              <a:grpFill/>
            </p:grpSpPr>
            <p:sp>
              <p:nvSpPr>
                <p:cNvPr id="214" name="Freeform 5"/>
                <p:cNvSpPr>
                  <a:spLocks/>
                </p:cNvSpPr>
                <p:nvPr/>
              </p:nvSpPr>
              <p:spPr bwMode="auto">
                <a:xfrm>
                  <a:off x="2568" y="-1330"/>
                  <a:ext cx="907" cy="904"/>
                </a:xfrm>
                <a:custGeom>
                  <a:avLst/>
                  <a:gdLst>
                    <a:gd name="T0" fmla="*/ 354 w 381"/>
                    <a:gd name="T1" fmla="*/ 102 h 380"/>
                    <a:gd name="T2" fmla="*/ 182 w 381"/>
                    <a:gd name="T3" fmla="*/ 3 h 380"/>
                    <a:gd name="T4" fmla="*/ 4 w 381"/>
                    <a:gd name="T5" fmla="*/ 196 h 380"/>
                    <a:gd name="T6" fmla="*/ 27 w 381"/>
                    <a:gd name="T7" fmla="*/ 278 h 380"/>
                    <a:gd name="T8" fmla="*/ 199 w 381"/>
                    <a:gd name="T9" fmla="*/ 377 h 380"/>
                    <a:gd name="T10" fmla="*/ 377 w 381"/>
                    <a:gd name="T11" fmla="*/ 184 h 380"/>
                    <a:gd name="T12" fmla="*/ 354 w 381"/>
                    <a:gd name="T13" fmla="*/ 102 h 380"/>
                  </a:gdLst>
                  <a:ahLst/>
                  <a:cxnLst>
                    <a:cxn ang="0">
                      <a:pos x="T0" y="T1"/>
                    </a:cxn>
                    <a:cxn ang="0">
                      <a:pos x="T2" y="T3"/>
                    </a:cxn>
                    <a:cxn ang="0">
                      <a:pos x="T4" y="T5"/>
                    </a:cxn>
                    <a:cxn ang="0">
                      <a:pos x="T6" y="T7"/>
                    </a:cxn>
                    <a:cxn ang="0">
                      <a:pos x="T8" y="T9"/>
                    </a:cxn>
                    <a:cxn ang="0">
                      <a:pos x="T10" y="T11"/>
                    </a:cxn>
                    <a:cxn ang="0">
                      <a:pos x="T12" y="T13"/>
                    </a:cxn>
                  </a:cxnLst>
                  <a:rect l="0" t="0" r="r" b="b"/>
                  <a:pathLst>
                    <a:path w="381" h="380">
                      <a:moveTo>
                        <a:pt x="354" y="102"/>
                      </a:moveTo>
                      <a:cubicBezTo>
                        <a:pt x="322" y="41"/>
                        <a:pt x="256" y="0"/>
                        <a:pt x="182" y="3"/>
                      </a:cubicBezTo>
                      <a:cubicBezTo>
                        <a:pt x="80" y="8"/>
                        <a:pt x="0" y="94"/>
                        <a:pt x="4" y="196"/>
                      </a:cubicBezTo>
                      <a:cubicBezTo>
                        <a:pt x="5" y="226"/>
                        <a:pt x="14" y="254"/>
                        <a:pt x="27" y="278"/>
                      </a:cubicBezTo>
                      <a:cubicBezTo>
                        <a:pt x="59" y="339"/>
                        <a:pt x="125" y="380"/>
                        <a:pt x="199" y="377"/>
                      </a:cubicBezTo>
                      <a:cubicBezTo>
                        <a:pt x="301" y="373"/>
                        <a:pt x="381" y="287"/>
                        <a:pt x="377" y="184"/>
                      </a:cubicBezTo>
                      <a:cubicBezTo>
                        <a:pt x="375" y="154"/>
                        <a:pt x="367" y="127"/>
                        <a:pt x="354" y="102"/>
                      </a:cubicBez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5" name="Oval 7"/>
                <p:cNvSpPr>
                  <a:spLocks noChangeArrowheads="1"/>
                </p:cNvSpPr>
                <p:nvPr/>
              </p:nvSpPr>
              <p:spPr bwMode="auto">
                <a:xfrm>
                  <a:off x="2960" y="-906"/>
                  <a:ext cx="115" cy="1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6" name="Oval 8"/>
                <p:cNvSpPr>
                  <a:spLocks noChangeArrowheads="1"/>
                </p:cNvSpPr>
                <p:nvPr/>
              </p:nvSpPr>
              <p:spPr bwMode="auto">
                <a:xfrm>
                  <a:off x="2987" y="-887"/>
                  <a:ext cx="69"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7" name="Freeform 9"/>
                <p:cNvSpPr>
                  <a:spLocks/>
                </p:cNvSpPr>
                <p:nvPr/>
              </p:nvSpPr>
              <p:spPr bwMode="auto">
                <a:xfrm>
                  <a:off x="2896" y="-1380"/>
                  <a:ext cx="243" cy="126"/>
                </a:xfrm>
                <a:custGeom>
                  <a:avLst/>
                  <a:gdLst>
                    <a:gd name="T0" fmla="*/ 102 w 102"/>
                    <a:gd name="T1" fmla="*/ 35 h 53"/>
                    <a:gd name="T2" fmla="*/ 83 w 102"/>
                    <a:gd name="T3" fmla="*/ 53 h 53"/>
                    <a:gd name="T4" fmla="*/ 19 w 102"/>
                    <a:gd name="T5" fmla="*/ 53 h 53"/>
                    <a:gd name="T6" fmla="*/ 0 w 102"/>
                    <a:gd name="T7" fmla="*/ 35 h 53"/>
                    <a:gd name="T8" fmla="*/ 0 w 102"/>
                    <a:gd name="T9" fmla="*/ 19 h 53"/>
                    <a:gd name="T10" fmla="*/ 19 w 102"/>
                    <a:gd name="T11" fmla="*/ 0 h 53"/>
                    <a:gd name="T12" fmla="*/ 83 w 102"/>
                    <a:gd name="T13" fmla="*/ 0 h 53"/>
                    <a:gd name="T14" fmla="*/ 102 w 102"/>
                    <a:gd name="T15" fmla="*/ 19 h 53"/>
                    <a:gd name="T16" fmla="*/ 102 w 102"/>
                    <a:gd name="T1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53">
                      <a:moveTo>
                        <a:pt x="102" y="35"/>
                      </a:moveTo>
                      <a:cubicBezTo>
                        <a:pt x="102" y="45"/>
                        <a:pt x="93" y="53"/>
                        <a:pt x="83" y="53"/>
                      </a:cubicBezTo>
                      <a:cubicBezTo>
                        <a:pt x="19" y="53"/>
                        <a:pt x="19" y="53"/>
                        <a:pt x="19" y="53"/>
                      </a:cubicBezTo>
                      <a:cubicBezTo>
                        <a:pt x="8" y="53"/>
                        <a:pt x="0" y="45"/>
                        <a:pt x="0" y="35"/>
                      </a:cubicBezTo>
                      <a:cubicBezTo>
                        <a:pt x="0" y="19"/>
                        <a:pt x="0" y="19"/>
                        <a:pt x="0" y="19"/>
                      </a:cubicBezTo>
                      <a:cubicBezTo>
                        <a:pt x="0" y="8"/>
                        <a:pt x="8" y="0"/>
                        <a:pt x="19" y="0"/>
                      </a:cubicBezTo>
                      <a:cubicBezTo>
                        <a:pt x="83" y="0"/>
                        <a:pt x="83" y="0"/>
                        <a:pt x="83" y="0"/>
                      </a:cubicBezTo>
                      <a:cubicBezTo>
                        <a:pt x="93" y="0"/>
                        <a:pt x="102" y="8"/>
                        <a:pt x="102" y="19"/>
                      </a:cubicBezTo>
                      <a:lnTo>
                        <a:pt x="102" y="35"/>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8" name="Oval 10"/>
                <p:cNvSpPr>
                  <a:spLocks noChangeArrowheads="1"/>
                </p:cNvSpPr>
                <p:nvPr/>
              </p:nvSpPr>
              <p:spPr bwMode="auto">
                <a:xfrm>
                  <a:off x="2991" y="-873"/>
                  <a:ext cx="53"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1" name="Freeform 11"/>
                <p:cNvSpPr>
                  <a:spLocks/>
                </p:cNvSpPr>
                <p:nvPr/>
              </p:nvSpPr>
              <p:spPr bwMode="auto">
                <a:xfrm>
                  <a:off x="3353" y="-1263"/>
                  <a:ext cx="126" cy="143"/>
                </a:xfrm>
                <a:custGeom>
                  <a:avLst/>
                  <a:gdLst>
                    <a:gd name="T0" fmla="*/ 47 w 53"/>
                    <a:gd name="T1" fmla="*/ 56 h 60"/>
                    <a:gd name="T2" fmla="*/ 29 w 53"/>
                    <a:gd name="T3" fmla="*/ 54 h 60"/>
                    <a:gd name="T4" fmla="*/ 4 w 53"/>
                    <a:gd name="T5" fmla="*/ 22 h 60"/>
                    <a:gd name="T6" fmla="*/ 6 w 53"/>
                    <a:gd name="T7" fmla="*/ 4 h 60"/>
                    <a:gd name="T8" fmla="*/ 6 w 53"/>
                    <a:gd name="T9" fmla="*/ 4 h 60"/>
                    <a:gd name="T10" fmla="*/ 24 w 53"/>
                    <a:gd name="T11" fmla="*/ 6 h 60"/>
                    <a:gd name="T12" fmla="*/ 49 w 53"/>
                    <a:gd name="T13" fmla="*/ 38 h 60"/>
                    <a:gd name="T14" fmla="*/ 47 w 53"/>
                    <a:gd name="T15" fmla="*/ 5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60">
                      <a:moveTo>
                        <a:pt x="47" y="56"/>
                      </a:moveTo>
                      <a:cubicBezTo>
                        <a:pt x="41" y="60"/>
                        <a:pt x="33" y="59"/>
                        <a:pt x="29" y="54"/>
                      </a:cubicBezTo>
                      <a:cubicBezTo>
                        <a:pt x="4" y="22"/>
                        <a:pt x="4" y="22"/>
                        <a:pt x="4" y="22"/>
                      </a:cubicBezTo>
                      <a:cubicBezTo>
                        <a:pt x="0" y="16"/>
                        <a:pt x="1" y="8"/>
                        <a:pt x="6" y="4"/>
                      </a:cubicBezTo>
                      <a:cubicBezTo>
                        <a:pt x="6" y="4"/>
                        <a:pt x="6" y="4"/>
                        <a:pt x="6" y="4"/>
                      </a:cubicBezTo>
                      <a:cubicBezTo>
                        <a:pt x="12" y="0"/>
                        <a:pt x="20" y="1"/>
                        <a:pt x="24" y="6"/>
                      </a:cubicBezTo>
                      <a:cubicBezTo>
                        <a:pt x="49" y="38"/>
                        <a:pt x="49" y="38"/>
                        <a:pt x="49" y="38"/>
                      </a:cubicBezTo>
                      <a:cubicBezTo>
                        <a:pt x="53" y="44"/>
                        <a:pt x="52" y="51"/>
                        <a:pt x="47" y="56"/>
                      </a:cubicBez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2" name="Freeform 12"/>
                <p:cNvSpPr>
                  <a:spLocks/>
                </p:cNvSpPr>
                <p:nvPr/>
              </p:nvSpPr>
              <p:spPr bwMode="auto">
                <a:xfrm>
                  <a:off x="3298" y="-1206"/>
                  <a:ext cx="129" cy="112"/>
                </a:xfrm>
                <a:custGeom>
                  <a:avLst/>
                  <a:gdLst>
                    <a:gd name="T0" fmla="*/ 15 w 54"/>
                    <a:gd name="T1" fmla="*/ 44 h 47"/>
                    <a:gd name="T2" fmla="*/ 3 w 54"/>
                    <a:gd name="T3" fmla="*/ 43 h 47"/>
                    <a:gd name="T4" fmla="*/ 3 w 54"/>
                    <a:gd name="T5" fmla="*/ 43 h 47"/>
                    <a:gd name="T6" fmla="*/ 4 w 54"/>
                    <a:gd name="T7" fmla="*/ 31 h 47"/>
                    <a:gd name="T8" fmla="*/ 39 w 54"/>
                    <a:gd name="T9" fmla="*/ 3 h 47"/>
                    <a:gd name="T10" fmla="*/ 51 w 54"/>
                    <a:gd name="T11" fmla="*/ 5 h 47"/>
                    <a:gd name="T12" fmla="*/ 51 w 54"/>
                    <a:gd name="T13" fmla="*/ 5 h 47"/>
                    <a:gd name="T14" fmla="*/ 50 w 54"/>
                    <a:gd name="T15" fmla="*/ 17 h 47"/>
                    <a:gd name="T16" fmla="*/ 15 w 54"/>
                    <a:gd name="T1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7">
                      <a:moveTo>
                        <a:pt x="15" y="44"/>
                      </a:moveTo>
                      <a:cubicBezTo>
                        <a:pt x="11" y="47"/>
                        <a:pt x="6" y="47"/>
                        <a:pt x="3" y="43"/>
                      </a:cubicBezTo>
                      <a:cubicBezTo>
                        <a:pt x="3" y="43"/>
                        <a:pt x="3" y="43"/>
                        <a:pt x="3" y="43"/>
                      </a:cubicBezTo>
                      <a:cubicBezTo>
                        <a:pt x="0" y="39"/>
                        <a:pt x="0" y="34"/>
                        <a:pt x="4" y="31"/>
                      </a:cubicBezTo>
                      <a:cubicBezTo>
                        <a:pt x="39" y="3"/>
                        <a:pt x="39" y="3"/>
                        <a:pt x="39" y="3"/>
                      </a:cubicBezTo>
                      <a:cubicBezTo>
                        <a:pt x="43" y="0"/>
                        <a:pt x="48" y="1"/>
                        <a:pt x="51" y="5"/>
                      </a:cubicBezTo>
                      <a:cubicBezTo>
                        <a:pt x="51" y="5"/>
                        <a:pt x="51" y="5"/>
                        <a:pt x="51" y="5"/>
                      </a:cubicBezTo>
                      <a:cubicBezTo>
                        <a:pt x="54" y="8"/>
                        <a:pt x="54" y="14"/>
                        <a:pt x="50" y="17"/>
                      </a:cubicBezTo>
                      <a:lnTo>
                        <a:pt x="15" y="44"/>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3" name="Freeform 13"/>
                <p:cNvSpPr>
                  <a:spLocks/>
                </p:cNvSpPr>
                <p:nvPr/>
              </p:nvSpPr>
              <p:spPr bwMode="auto">
                <a:xfrm>
                  <a:off x="2925" y="-1470"/>
                  <a:ext cx="183" cy="59"/>
                </a:xfrm>
                <a:custGeom>
                  <a:avLst/>
                  <a:gdLst>
                    <a:gd name="T0" fmla="*/ 77 w 77"/>
                    <a:gd name="T1" fmla="*/ 13 h 25"/>
                    <a:gd name="T2" fmla="*/ 64 w 77"/>
                    <a:gd name="T3" fmla="*/ 25 h 25"/>
                    <a:gd name="T4" fmla="*/ 12 w 77"/>
                    <a:gd name="T5" fmla="*/ 25 h 25"/>
                    <a:gd name="T6" fmla="*/ 0 w 77"/>
                    <a:gd name="T7" fmla="*/ 13 h 25"/>
                    <a:gd name="T8" fmla="*/ 0 w 77"/>
                    <a:gd name="T9" fmla="*/ 13 h 25"/>
                    <a:gd name="T10" fmla="*/ 12 w 77"/>
                    <a:gd name="T11" fmla="*/ 0 h 25"/>
                    <a:gd name="T12" fmla="*/ 64 w 77"/>
                    <a:gd name="T13" fmla="*/ 0 h 25"/>
                    <a:gd name="T14" fmla="*/ 77 w 77"/>
                    <a:gd name="T15" fmla="*/ 1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5">
                      <a:moveTo>
                        <a:pt x="77" y="13"/>
                      </a:moveTo>
                      <a:cubicBezTo>
                        <a:pt x="77" y="20"/>
                        <a:pt x="71" y="25"/>
                        <a:pt x="64" y="25"/>
                      </a:cubicBezTo>
                      <a:cubicBezTo>
                        <a:pt x="12" y="25"/>
                        <a:pt x="12" y="25"/>
                        <a:pt x="12" y="25"/>
                      </a:cubicBezTo>
                      <a:cubicBezTo>
                        <a:pt x="5" y="25"/>
                        <a:pt x="0" y="20"/>
                        <a:pt x="0" y="13"/>
                      </a:cubicBezTo>
                      <a:cubicBezTo>
                        <a:pt x="0" y="13"/>
                        <a:pt x="0" y="13"/>
                        <a:pt x="0" y="13"/>
                      </a:cubicBezTo>
                      <a:cubicBezTo>
                        <a:pt x="0" y="6"/>
                        <a:pt x="5" y="0"/>
                        <a:pt x="12" y="0"/>
                      </a:cubicBezTo>
                      <a:cubicBezTo>
                        <a:pt x="64" y="0"/>
                        <a:pt x="64" y="0"/>
                        <a:pt x="64" y="0"/>
                      </a:cubicBezTo>
                      <a:cubicBezTo>
                        <a:pt x="71" y="0"/>
                        <a:pt x="77" y="6"/>
                        <a:pt x="77" y="13"/>
                      </a:cubicBez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4" name="Rectangle 14"/>
                <p:cNvSpPr>
                  <a:spLocks noChangeArrowheads="1"/>
                </p:cNvSpPr>
                <p:nvPr/>
              </p:nvSpPr>
              <p:spPr bwMode="auto">
                <a:xfrm>
                  <a:off x="2965" y="-1422"/>
                  <a:ext cx="105" cy="54"/>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07" name="Group 170"/>
              <p:cNvGrpSpPr/>
              <p:nvPr/>
            </p:nvGrpSpPr>
            <p:grpSpPr>
              <a:xfrm rot="5400000">
                <a:off x="4266802" y="-1927225"/>
                <a:ext cx="1066800" cy="1066800"/>
                <a:chOff x="4236244" y="-1957783"/>
                <a:chExt cx="1066800" cy="1066800"/>
              </a:xfrm>
              <a:grpFill/>
            </p:grpSpPr>
            <p:sp>
              <p:nvSpPr>
                <p:cNvPr id="212" name="Oval 173"/>
                <p:cNvSpPr/>
                <p:nvPr/>
              </p:nvSpPr>
              <p:spPr>
                <a:xfrm>
                  <a:off x="4236244" y="-1957783"/>
                  <a:ext cx="10668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3" name="Isosceles Triangle 174"/>
                <p:cNvSpPr/>
                <p:nvPr/>
              </p:nvSpPr>
              <p:spPr>
                <a:xfrm>
                  <a:off x="4718082" y="-1951436"/>
                  <a:ext cx="103123" cy="533401"/>
                </a:xfrm>
                <a:prstGeom prst="triangle">
                  <a:avLst/>
                </a:prstGeom>
                <a:solidFill>
                  <a:srgbClr val="91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09" name="Block Arc 171"/>
              <p:cNvSpPr/>
              <p:nvPr/>
            </p:nvSpPr>
            <p:spPr>
              <a:xfrm>
                <a:off x="4262569" y="-1931062"/>
                <a:ext cx="1073150" cy="1073148"/>
              </a:xfrm>
              <a:prstGeom prst="blockArc">
                <a:avLst>
                  <a:gd name="adj1" fmla="val 16240927"/>
                  <a:gd name="adj2" fmla="val 0"/>
                  <a:gd name="adj3" fmla="val 25000"/>
                </a:avLst>
              </a:prstGeom>
              <a:gradFill>
                <a:gsLst>
                  <a:gs pos="28000">
                    <a:schemeClr val="tx2">
                      <a:alpha val="0"/>
                    </a:schemeClr>
                  </a:gs>
                  <a:gs pos="100000">
                    <a:srgbClr val="91919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1" name="Oval 172"/>
              <p:cNvSpPr/>
              <p:nvPr/>
            </p:nvSpPr>
            <p:spPr>
              <a:xfrm>
                <a:off x="4709048" y="-1484981"/>
                <a:ext cx="182312" cy="182312"/>
              </a:xfrm>
              <a:prstGeom prst="ellipse">
                <a:avLst/>
              </a:prstGeom>
              <a:solidFill>
                <a:srgbClr val="91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Tree>
    <p:extLst>
      <p:ext uri="{BB962C8B-B14F-4D97-AF65-F5344CB8AC3E}">
        <p14:creationId xmlns:p14="http://schemas.microsoft.com/office/powerpoint/2010/main" val="162779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0474" y="761412"/>
            <a:ext cx="5720316" cy="5190128"/>
          </a:xfrm>
          <a:solidFill>
            <a:schemeClr val="bg1"/>
          </a:solidFill>
        </p:spPr>
        <p:txBody>
          <a:bodyPr/>
          <a:lstStyle/>
          <a:p>
            <a:pPr marL="342900" indent="-342900" defTabSz="914400" fontAlgn="base">
              <a:lnSpc>
                <a:spcPct val="100000"/>
              </a:lnSpc>
              <a:spcBef>
                <a:spcPts val="600"/>
              </a:spcBef>
              <a:spcAft>
                <a:spcPts val="600"/>
              </a:spcAft>
              <a:buFont typeface="Symbol" panose="05050102010706020507" pitchFamily="18" charset="2"/>
              <a:buChar char=""/>
            </a:pPr>
            <a:r>
              <a:rPr lang="en-US" sz="2000" dirty="0">
                <a:solidFill>
                  <a:schemeClr val="tx1"/>
                </a:solidFill>
                <a:ea typeface="Calibri" panose="020F0502020204030204" pitchFamily="34" charset="0"/>
                <a:cs typeface="Times New Roman" panose="02020603050405020304" pitchFamily="18" charset="0"/>
              </a:rPr>
              <a:t>Free sign up in seconds</a:t>
            </a:r>
          </a:p>
          <a:p>
            <a:pPr marL="342900" indent="-342900" defTabSz="914400" fontAlgn="base">
              <a:lnSpc>
                <a:spcPct val="100000"/>
              </a:lnSpc>
              <a:spcBef>
                <a:spcPts val="600"/>
              </a:spcBef>
              <a:spcAft>
                <a:spcPts val="600"/>
              </a:spcAft>
              <a:buFont typeface="Symbol" panose="05050102010706020507" pitchFamily="18" charset="2"/>
              <a:buChar char=""/>
            </a:pPr>
            <a:r>
              <a:rPr lang="en-US" sz="2000" dirty="0">
                <a:solidFill>
                  <a:schemeClr val="tx1"/>
                </a:solidFill>
                <a:ea typeface="Calibri" panose="020F0502020204030204" pitchFamily="34" charset="0"/>
                <a:cs typeface="Times New Roman" panose="02020603050405020304" pitchFamily="18" charset="0"/>
              </a:rPr>
              <a:t>Get started with pre-built content packs for popular SaaS solutions or for your organization</a:t>
            </a:r>
          </a:p>
          <a:p>
            <a:pPr marL="342900" indent="-342900" defTabSz="914400" fontAlgn="base">
              <a:lnSpc>
                <a:spcPct val="100000"/>
              </a:lnSpc>
              <a:spcBef>
                <a:spcPts val="600"/>
              </a:spcBef>
              <a:spcAft>
                <a:spcPts val="600"/>
              </a:spcAft>
              <a:buFont typeface="Symbol" panose="05050102010706020507" pitchFamily="18" charset="2"/>
              <a:buChar char=""/>
            </a:pPr>
            <a:r>
              <a:rPr lang="en-US" sz="2000" dirty="0">
                <a:solidFill>
                  <a:schemeClr val="tx1"/>
                </a:solidFill>
                <a:ea typeface="Calibri" panose="020F0502020204030204" pitchFamily="34" charset="0"/>
                <a:cs typeface="Times New Roman" panose="02020603050405020304" pitchFamily="18" charset="0"/>
              </a:rPr>
              <a:t>Content packs include</a:t>
            </a:r>
          </a:p>
          <a:p>
            <a:pPr marL="682625" lvl="2" indent="-341313" defTabSz="914400" fontAlgn="base">
              <a:lnSpc>
                <a:spcPct val="100000"/>
              </a:lnSpc>
              <a:spcBef>
                <a:spcPts val="0"/>
              </a:spcBef>
              <a:spcAft>
                <a:spcPct val="0"/>
              </a:spcAft>
            </a:pPr>
            <a:r>
              <a:rPr lang="en-US" sz="1800" dirty="0">
                <a:solidFill>
                  <a:schemeClr val="tx1"/>
                </a:solidFill>
                <a:ea typeface="Calibri" panose="020F0502020204030204" pitchFamily="34" charset="0"/>
                <a:cs typeface="Times New Roman" panose="02020603050405020304" pitchFamily="18" charset="0"/>
              </a:rPr>
              <a:t>pre-configured dashboards</a:t>
            </a:r>
          </a:p>
          <a:p>
            <a:pPr marL="682625" lvl="2" indent="-341313" defTabSz="914400" fontAlgn="base">
              <a:lnSpc>
                <a:spcPct val="100000"/>
              </a:lnSpc>
              <a:spcBef>
                <a:spcPts val="0"/>
              </a:spcBef>
              <a:spcAft>
                <a:spcPct val="0"/>
              </a:spcAft>
            </a:pPr>
            <a:r>
              <a:rPr lang="en-US" sz="1800" dirty="0">
                <a:solidFill>
                  <a:schemeClr val="tx1"/>
                </a:solidFill>
                <a:ea typeface="Calibri" panose="020F0502020204030204" pitchFamily="34" charset="0"/>
                <a:cs typeface="Times New Roman" panose="02020603050405020304" pitchFamily="18" charset="0"/>
              </a:rPr>
              <a:t>reports</a:t>
            </a:r>
          </a:p>
          <a:p>
            <a:pPr marL="682625" lvl="2" indent="-341313" defTabSz="914400" fontAlgn="base">
              <a:lnSpc>
                <a:spcPct val="100000"/>
              </a:lnSpc>
              <a:spcBef>
                <a:spcPts val="0"/>
              </a:spcBef>
              <a:spcAft>
                <a:spcPct val="0"/>
              </a:spcAft>
            </a:pPr>
            <a:r>
              <a:rPr lang="en-US" sz="1800" dirty="0">
                <a:solidFill>
                  <a:schemeClr val="tx1"/>
                </a:solidFill>
                <a:ea typeface="Calibri" panose="020F0502020204030204" pitchFamily="34" charset="0"/>
                <a:cs typeface="Times New Roman" panose="02020603050405020304" pitchFamily="18" charset="0"/>
              </a:rPr>
              <a:t>data models</a:t>
            </a:r>
          </a:p>
          <a:p>
            <a:pPr marL="682625" lvl="2" indent="-341313" defTabSz="914400" fontAlgn="base">
              <a:lnSpc>
                <a:spcPct val="100000"/>
              </a:lnSpc>
              <a:spcBef>
                <a:spcPts val="0"/>
              </a:spcBef>
              <a:spcAft>
                <a:spcPct val="0"/>
              </a:spcAft>
            </a:pPr>
            <a:r>
              <a:rPr lang="en-US" sz="1800" dirty="0">
                <a:solidFill>
                  <a:schemeClr val="tx1"/>
                </a:solidFill>
                <a:ea typeface="Calibri" panose="020F0502020204030204" pitchFamily="34" charset="0"/>
                <a:cs typeface="Times New Roman" panose="02020603050405020304" pitchFamily="18" charset="0"/>
              </a:rPr>
              <a:t>embedded queries</a:t>
            </a:r>
          </a:p>
          <a:p>
            <a:pPr marL="342900" indent="-342900" defTabSz="914400" fontAlgn="base">
              <a:lnSpc>
                <a:spcPct val="100000"/>
              </a:lnSpc>
              <a:spcBef>
                <a:spcPts val="600"/>
              </a:spcBef>
              <a:spcAft>
                <a:spcPts val="600"/>
              </a:spcAft>
              <a:buFont typeface="Symbol" panose="05050102010706020507" pitchFamily="18" charset="2"/>
              <a:buChar char=""/>
            </a:pPr>
            <a:r>
              <a:rPr lang="en-US" sz="2000" dirty="0">
                <a:ln w="3175">
                  <a:noFill/>
                </a:ln>
                <a:solidFill>
                  <a:schemeClr val="tx1"/>
                </a:solidFill>
              </a:rPr>
              <a:t>Create interactive and real-time dashboards with visualizations</a:t>
            </a:r>
          </a:p>
          <a:p>
            <a:pPr marL="342900" indent="-342900" defTabSz="914400" fontAlgn="base">
              <a:lnSpc>
                <a:spcPct val="100000"/>
              </a:lnSpc>
              <a:spcBef>
                <a:spcPts val="600"/>
              </a:spcBef>
              <a:spcAft>
                <a:spcPts val="600"/>
              </a:spcAft>
              <a:buFont typeface="Symbol" panose="05050102010706020507" pitchFamily="18" charset="2"/>
              <a:buChar char=""/>
            </a:pPr>
            <a:r>
              <a:rPr lang="en-US" sz="2000" dirty="0">
                <a:solidFill>
                  <a:schemeClr val="tx1"/>
                </a:solidFill>
                <a:ea typeface="Calibri" panose="020F0502020204030204" pitchFamily="34" charset="0"/>
                <a:cs typeface="Times New Roman" panose="02020603050405020304" pitchFamily="18" charset="0"/>
              </a:rPr>
              <a:t>Drill down into underlying reports to uncover more insights</a:t>
            </a:r>
          </a:p>
          <a:p>
            <a:pPr marL="342900" indent="-342900" defTabSz="914400" fontAlgn="base">
              <a:lnSpc>
                <a:spcPct val="100000"/>
              </a:lnSpc>
              <a:spcBef>
                <a:spcPts val="600"/>
              </a:spcBef>
              <a:spcAft>
                <a:spcPts val="600"/>
              </a:spcAft>
              <a:buFont typeface="Symbol" panose="05050102010706020507" pitchFamily="18" charset="2"/>
              <a:buChar char=""/>
            </a:pPr>
            <a:r>
              <a:rPr lang="en-US" sz="2000" dirty="0">
                <a:solidFill>
                  <a:schemeClr val="tx1"/>
                </a:solidFill>
                <a:ea typeface="Calibri" panose="020F0502020204030204" pitchFamily="34" charset="0"/>
                <a:cs typeface="Times New Roman" panose="02020603050405020304" pitchFamily="18" charset="0"/>
              </a:rPr>
              <a:t>Automatic data refresh is built-in</a:t>
            </a:r>
          </a:p>
          <a:p>
            <a:pPr marL="0" indent="0" defTabSz="914400" fontAlgn="base">
              <a:lnSpc>
                <a:spcPct val="100000"/>
              </a:lnSpc>
              <a:spcBef>
                <a:spcPts val="600"/>
              </a:spcBef>
              <a:spcAft>
                <a:spcPts val="600"/>
              </a:spcAft>
              <a:buNone/>
            </a:pPr>
            <a:endParaRPr lang="en-US" sz="2000" dirty="0">
              <a:solidFill>
                <a:schemeClr val="tx1"/>
              </a:solidFill>
              <a:ea typeface="Calibri" panose="020F0502020204030204" pitchFamily="34" charset="0"/>
              <a:cs typeface="Times New Roman" panose="02020603050405020304" pitchFamily="18" charset="0"/>
            </a:endParaRPr>
          </a:p>
        </p:txBody>
      </p:sp>
      <p:pic>
        <p:nvPicPr>
          <p:cNvPr id="77" name="Picture 76"/>
          <p:cNvPicPr>
            <a:picLocks noChangeAspect="1"/>
          </p:cNvPicPr>
          <p:nvPr/>
        </p:nvPicPr>
        <p:blipFill>
          <a:blip r:embed="rId3"/>
          <a:stretch>
            <a:fillRect/>
          </a:stretch>
        </p:blipFill>
        <p:spPr>
          <a:xfrm>
            <a:off x="6280261" y="2078379"/>
            <a:ext cx="5486400" cy="2923050"/>
          </a:xfrm>
          <a:prstGeom prst="rect">
            <a:avLst/>
          </a:prstGeom>
          <a:effectLst>
            <a:outerShdw blurRad="50800" dist="38100" dir="2700000" algn="tl" rotWithShape="0">
              <a:prstClr val="black">
                <a:alpha val="40000"/>
              </a:prstClr>
            </a:outerShdw>
          </a:effectLst>
        </p:spPr>
      </p:pic>
      <p:sp>
        <p:nvSpPr>
          <p:cNvPr id="47" name="Title 10"/>
          <p:cNvSpPr txBox="1">
            <a:spLocks/>
          </p:cNvSpPr>
          <p:nvPr/>
        </p:nvSpPr>
        <p:spPr>
          <a:xfrm>
            <a:off x="270474" y="-3358"/>
            <a:ext cx="11865975"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r>
              <a:rPr lang="en-IN" sz="3600" dirty="0">
                <a:solidFill>
                  <a:schemeClr val="tx1"/>
                </a:solidFill>
              </a:rPr>
              <a:t>Get started quickly</a:t>
            </a:r>
          </a:p>
        </p:txBody>
      </p:sp>
      <p:sp>
        <p:nvSpPr>
          <p:cNvPr id="3" name="Rectangle 2"/>
          <p:cNvSpPr/>
          <p:nvPr/>
        </p:nvSpPr>
        <p:spPr>
          <a:xfrm>
            <a:off x="6388513" y="5566964"/>
            <a:ext cx="5378148" cy="338554"/>
          </a:xfrm>
          <a:prstGeom prst="rect">
            <a:avLst/>
          </a:prstGeom>
        </p:spPr>
        <p:txBody>
          <a:bodyPr wrap="square">
            <a:spAutoFit/>
          </a:bodyPr>
          <a:lstStyle/>
          <a:p>
            <a:pPr fontAlgn="base">
              <a:spcBef>
                <a:spcPts val="600"/>
              </a:spcBef>
              <a:spcAft>
                <a:spcPts val="600"/>
              </a:spcAft>
            </a:pPr>
            <a:r>
              <a:rPr lang="en-US" sz="1600" dirty="0"/>
              <a:t>Please refer to </a:t>
            </a:r>
            <a:r>
              <a:rPr lang="en-US" sz="1600" dirty="0">
                <a:hlinkClick r:id="rId4"/>
              </a:rPr>
              <a:t>this site </a:t>
            </a:r>
            <a:r>
              <a:rPr lang="en-US" sz="1600" dirty="0"/>
              <a:t>for up to date list of SaaS partners</a:t>
            </a:r>
            <a:endParaRPr lang="en-US" sz="1600" dirty="0">
              <a:ea typeface="Calibri" panose="020F0502020204030204" pitchFamily="34" charset="0"/>
              <a:cs typeface="Times New Roman" panose="02020603050405020304" pitchFamily="18" charset="0"/>
            </a:endParaRPr>
          </a:p>
        </p:txBody>
      </p:sp>
      <p:pic>
        <p:nvPicPr>
          <p:cNvPr id="78" name="Picture 77"/>
          <p:cNvPicPr>
            <a:picLocks noChangeAspect="1"/>
          </p:cNvPicPr>
          <p:nvPr/>
        </p:nvPicPr>
        <p:blipFill>
          <a:blip r:embed="rId5"/>
          <a:stretch>
            <a:fillRect/>
          </a:stretch>
        </p:blipFill>
        <p:spPr>
          <a:xfrm>
            <a:off x="6301028" y="1924685"/>
            <a:ext cx="5486400" cy="3197688"/>
          </a:xfrm>
          <a:prstGeom prst="rect">
            <a:avLst/>
          </a:prstGeom>
          <a:ln w="3175">
            <a:solidFill>
              <a:schemeClr val="tx1"/>
            </a:solidFill>
          </a:ln>
          <a:effectLst>
            <a:outerShdw blurRad="50800" dist="38100" dir="2700000" algn="tl" rotWithShape="0">
              <a:prstClr val="black">
                <a:alpha val="40000"/>
              </a:prstClr>
            </a:outerShdw>
          </a:effectLst>
        </p:spPr>
      </p:pic>
      <p:pic>
        <p:nvPicPr>
          <p:cNvPr id="79" name="Picture 78"/>
          <p:cNvPicPr>
            <a:picLocks noChangeAspect="1"/>
          </p:cNvPicPr>
          <p:nvPr/>
        </p:nvPicPr>
        <p:blipFill>
          <a:blip r:embed="rId6"/>
          <a:stretch>
            <a:fillRect/>
          </a:stretch>
        </p:blipFill>
        <p:spPr>
          <a:xfrm>
            <a:off x="6347247" y="1943368"/>
            <a:ext cx="5394960" cy="2677196"/>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stretch>
            <a:fillRect/>
          </a:stretch>
        </p:blipFill>
        <p:spPr>
          <a:xfrm>
            <a:off x="6143101" y="1924685"/>
            <a:ext cx="5760720" cy="32284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241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10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7"/>
                                        </p:tgtEl>
                                        <p:attrNameLst>
                                          <p:attrName>style.visibility</p:attrName>
                                        </p:attrNameLst>
                                      </p:cBhvr>
                                      <p:to>
                                        <p:strVal val="hidden"/>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fade">
                                      <p:cBhvr>
                                        <p:cTn id="44" dur="5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500"/>
                                        <p:tgtEl>
                                          <p:spTgt spid="5">
                                            <p:txEl>
                                              <p:pRg st="7" end="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fade">
                                      <p:cBhvr>
                                        <p:cTn id="57" dur="500"/>
                                        <p:tgtEl>
                                          <p:spTgt spid="7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78"/>
                                        </p:tgtEl>
                                        <p:attrNameLst>
                                          <p:attrName>style.visibility</p:attrName>
                                        </p:attrNameLst>
                                      </p:cBhvr>
                                      <p:to>
                                        <p:strVal val="hidden"/>
                                      </p:to>
                                    </p:set>
                                  </p:childTnLst>
                                </p:cTn>
                              </p:par>
                            </p:childTnLst>
                          </p:cTn>
                        </p:par>
                        <p:par>
                          <p:cTn id="62" fill="hold">
                            <p:stCondLst>
                              <p:cond delay="0"/>
                            </p:stCondLst>
                            <p:childTnLst>
                              <p:par>
                                <p:cTn id="63" presetID="10" presetClass="entr" presetSubtype="0" fill="hold" nodeType="after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fade">
                                      <p:cBhvr>
                                        <p:cTn id="65" dur="500"/>
                                        <p:tgtEl>
                                          <p:spTgt spid="5">
                                            <p:txEl>
                                              <p:pRg st="8" end="8"/>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xEl>
                                              <p:pRg st="9" end="9"/>
                                            </p:txEl>
                                          </p:spTgt>
                                        </p:tgtEl>
                                        <p:attrNameLst>
                                          <p:attrName>style.visibility</p:attrName>
                                        </p:attrNameLst>
                                      </p:cBhvr>
                                      <p:to>
                                        <p:strVal val="visible"/>
                                      </p:to>
                                    </p:set>
                                    <p:animEffect transition="in" filter="fade">
                                      <p:cBhvr>
                                        <p:cTn id="73"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9488" y="1187611"/>
            <a:ext cx="6379575" cy="4632407"/>
          </a:xfrm>
          <a:solidFill>
            <a:schemeClr val="bg1"/>
          </a:solidFill>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Разные способы построение отчетов</a:t>
            </a:r>
            <a:endParaRPr lang="en-US" sz="2000" dirty="0">
              <a:solidFill>
                <a:schemeClr val="tx1"/>
              </a:solidFill>
              <a:ea typeface="Calibri" panose="020F0502020204030204" pitchFamily="34" charset="0"/>
              <a:cs typeface="Times New Roman" panose="02020603050405020304" pitchFamily="18" charset="0"/>
            </a:endParaRPr>
          </a:p>
          <a:p>
            <a:pPr marL="682625" lvl="2" indent="-341313" defTabSz="914400" fontAlgn="base">
              <a:lnSpc>
                <a:spcPct val="100000"/>
              </a:lnSpc>
              <a:spcBef>
                <a:spcPts val="0"/>
              </a:spcBef>
              <a:spcAft>
                <a:spcPct val="0"/>
              </a:spcAft>
            </a:pPr>
            <a:r>
              <a:rPr lang="ru-RU" sz="1800" dirty="0">
                <a:solidFill>
                  <a:schemeClr val="tx1"/>
                </a:solidFill>
                <a:ea typeface="Calibri" panose="020F0502020204030204" pitchFamily="34" charset="0"/>
                <a:cs typeface="Times New Roman" panose="02020603050405020304" pitchFamily="18" charset="0"/>
              </a:rPr>
              <a:t>импорт данных из разных источников</a:t>
            </a:r>
            <a:endParaRPr lang="en-US" sz="1800" dirty="0">
              <a:solidFill>
                <a:schemeClr val="tx1"/>
              </a:solidFill>
              <a:ea typeface="Calibri" panose="020F0502020204030204" pitchFamily="34" charset="0"/>
              <a:cs typeface="Times New Roman" panose="02020603050405020304" pitchFamily="18" charset="0"/>
            </a:endParaRPr>
          </a:p>
          <a:p>
            <a:pPr marL="682625" lvl="2" indent="-341313" defTabSz="914400" fontAlgn="base">
              <a:lnSpc>
                <a:spcPct val="100000"/>
              </a:lnSpc>
              <a:spcBef>
                <a:spcPts val="0"/>
              </a:spcBef>
              <a:spcAft>
                <a:spcPct val="0"/>
              </a:spcAft>
            </a:pPr>
            <a:r>
              <a:rPr lang="ru-RU" sz="1800" dirty="0">
                <a:solidFill>
                  <a:schemeClr val="tx1"/>
                </a:solidFill>
                <a:ea typeface="Calibri" panose="020F0502020204030204" pitchFamily="34" charset="0"/>
                <a:cs typeface="Times New Roman" panose="02020603050405020304" pitchFamily="18" charset="0"/>
              </a:rPr>
              <a:t>загрузка ранее созданных отчетов</a:t>
            </a:r>
          </a:p>
          <a:p>
            <a:pPr marL="682625" lvl="2" indent="-341313" defTabSz="914400" fontAlgn="base">
              <a:lnSpc>
                <a:spcPct val="100000"/>
              </a:lnSpc>
              <a:spcBef>
                <a:spcPts val="0"/>
              </a:spcBef>
              <a:spcAft>
                <a:spcPct val="0"/>
              </a:spcAft>
            </a:pPr>
            <a:r>
              <a:rPr lang="ru-RU" sz="1800" dirty="0">
                <a:solidFill>
                  <a:schemeClr val="tx1"/>
                </a:solidFill>
                <a:ea typeface="Calibri" panose="020F0502020204030204" pitchFamily="34" charset="0"/>
                <a:cs typeface="Times New Roman" panose="02020603050405020304" pitchFamily="18" charset="0"/>
              </a:rPr>
              <a:t>создание отчетов с нуля</a:t>
            </a:r>
            <a:endParaRPr lang="en-US" sz="18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ln w="3175">
                  <a:noFill/>
                </a:ln>
                <a:solidFill>
                  <a:schemeClr val="tx1"/>
                </a:solidFill>
              </a:rPr>
              <a:t>Закрепляйте графики из отчетов на информационных панелях в один клик</a:t>
            </a:r>
            <a:endParaRPr lang="en-US" sz="2000" dirty="0">
              <a:ln w="3175">
                <a:noFill/>
              </a:ln>
              <a:solidFill>
                <a:schemeClr val="tx1"/>
              </a:solidFill>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Редактируйте отчеты и погружайтесь в данные:</a:t>
            </a:r>
            <a:endParaRPr lang="en-US" sz="2000" dirty="0">
              <a:solidFill>
                <a:schemeClr val="tx1"/>
              </a:solidFill>
              <a:ea typeface="Calibri" panose="020F0502020204030204" pitchFamily="34" charset="0"/>
              <a:cs typeface="Times New Roman" panose="02020603050405020304" pitchFamily="18" charset="0"/>
            </a:endParaRPr>
          </a:p>
          <a:p>
            <a:pPr marL="682625" lvl="2" indent="-341313" defTabSz="914400" fontAlgn="base">
              <a:lnSpc>
                <a:spcPct val="100000"/>
              </a:lnSpc>
              <a:spcBef>
                <a:spcPts val="0"/>
              </a:spcBef>
              <a:spcAft>
                <a:spcPct val="0"/>
              </a:spcAft>
            </a:pPr>
            <a:r>
              <a:rPr lang="ru-RU" sz="1800" dirty="0">
                <a:solidFill>
                  <a:schemeClr val="tx1"/>
                </a:solidFill>
                <a:ea typeface="Calibri" panose="020F0502020204030204" pitchFamily="34" charset="0"/>
                <a:cs typeface="Times New Roman" panose="02020603050405020304" pitchFamily="18" charset="0"/>
              </a:rPr>
              <a:t>добавление/удаление столбцов</a:t>
            </a:r>
            <a:endParaRPr lang="en-US" sz="1800" dirty="0">
              <a:solidFill>
                <a:schemeClr val="tx1"/>
              </a:solidFill>
              <a:ea typeface="Calibri" panose="020F0502020204030204" pitchFamily="34" charset="0"/>
              <a:cs typeface="Times New Roman" panose="02020603050405020304" pitchFamily="18" charset="0"/>
            </a:endParaRPr>
          </a:p>
          <a:p>
            <a:pPr marL="682625" lvl="2" indent="-341313" defTabSz="914400" fontAlgn="base">
              <a:lnSpc>
                <a:spcPct val="100000"/>
              </a:lnSpc>
              <a:spcBef>
                <a:spcPts val="0"/>
              </a:spcBef>
              <a:spcAft>
                <a:spcPct val="0"/>
              </a:spcAft>
            </a:pPr>
            <a:r>
              <a:rPr lang="ru-RU" sz="1800" dirty="0">
                <a:solidFill>
                  <a:schemeClr val="tx1"/>
                </a:solidFill>
                <a:ea typeface="Calibri" panose="020F0502020204030204" pitchFamily="34" charset="0"/>
                <a:cs typeface="Times New Roman" panose="02020603050405020304" pitchFamily="18" charset="0"/>
              </a:rPr>
              <a:t>смена способов отображения</a:t>
            </a:r>
            <a:endParaRPr lang="en-US" sz="1800" dirty="0">
              <a:solidFill>
                <a:schemeClr val="tx1"/>
              </a:solidFill>
              <a:ea typeface="Calibri" panose="020F0502020204030204" pitchFamily="34" charset="0"/>
              <a:cs typeface="Times New Roman" panose="02020603050405020304" pitchFamily="18" charset="0"/>
            </a:endParaRPr>
          </a:p>
          <a:p>
            <a:pPr marL="682625" lvl="2" indent="-341313" defTabSz="914400" fontAlgn="base">
              <a:lnSpc>
                <a:spcPct val="100000"/>
              </a:lnSpc>
              <a:spcBef>
                <a:spcPts val="0"/>
              </a:spcBef>
              <a:spcAft>
                <a:spcPct val="0"/>
              </a:spcAft>
            </a:pPr>
            <a:r>
              <a:rPr lang="ru-RU" sz="1800" dirty="0">
                <a:solidFill>
                  <a:schemeClr val="tx1"/>
                </a:solidFill>
                <a:ea typeface="Calibri" panose="020F0502020204030204" pitchFamily="34" charset="0"/>
                <a:cs typeface="Times New Roman" panose="02020603050405020304" pitchFamily="18" charset="0"/>
              </a:rPr>
              <a:t>создание новых способов отображения</a:t>
            </a:r>
            <a:endParaRPr lang="en-US" sz="1800" dirty="0">
              <a:solidFill>
                <a:schemeClr val="tx1"/>
              </a:solidFill>
              <a:ea typeface="Calibri" panose="020F0502020204030204" pitchFamily="34" charset="0"/>
              <a:cs typeface="Times New Roman" panose="02020603050405020304" pitchFamily="18" charset="0"/>
            </a:endParaRPr>
          </a:p>
          <a:p>
            <a:pPr marL="682625" lvl="2" indent="-341313" defTabSz="914400" fontAlgn="base">
              <a:lnSpc>
                <a:spcPct val="100000"/>
              </a:lnSpc>
              <a:spcBef>
                <a:spcPts val="0"/>
              </a:spcBef>
              <a:spcAft>
                <a:spcPct val="0"/>
              </a:spcAft>
            </a:pPr>
            <a:r>
              <a:rPr lang="ru-RU" sz="1800" dirty="0">
                <a:solidFill>
                  <a:schemeClr val="tx1"/>
                </a:solidFill>
                <a:ea typeface="Calibri" panose="020F0502020204030204" pitchFamily="34" charset="0"/>
                <a:cs typeface="Times New Roman" panose="02020603050405020304" pitchFamily="18" charset="0"/>
              </a:rPr>
              <a:t>добавление/удаление графиков и страниц в отчетах</a:t>
            </a:r>
            <a:endParaRPr lang="en-US" sz="1800" dirty="0">
              <a:solidFill>
                <a:schemeClr val="tx1"/>
              </a:solidFill>
              <a:ea typeface="Calibri" panose="020F0502020204030204" pitchFamily="34" charset="0"/>
              <a:cs typeface="Times New Roman" panose="02020603050405020304" pitchFamily="18" charset="0"/>
            </a:endParaRPr>
          </a:p>
        </p:txBody>
      </p:sp>
      <p:sp>
        <p:nvSpPr>
          <p:cNvPr id="5" name="Title 10"/>
          <p:cNvSpPr txBox="1">
            <a:spLocks/>
          </p:cNvSpPr>
          <p:nvPr/>
        </p:nvSpPr>
        <p:spPr>
          <a:xfrm>
            <a:off x="159488" y="0"/>
            <a:ext cx="11865975"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r>
              <a:rPr lang="ru-RU" sz="3600" dirty="0">
                <a:solidFill>
                  <a:schemeClr val="tx1"/>
                </a:solidFill>
              </a:rPr>
              <a:t>Создавайте интерактивные панели из отчетов</a:t>
            </a:r>
            <a:endParaRPr lang="en-IN" sz="36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5255"/>
            <a:ext cx="0" cy="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063" y="2278131"/>
            <a:ext cx="5486400" cy="2451368"/>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592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За аналитикой – будущее!</a:t>
            </a:r>
            <a:endParaRPr lang="en-US" dirty="0"/>
          </a:p>
        </p:txBody>
      </p:sp>
      <p:sp>
        <p:nvSpPr>
          <p:cNvPr id="7" name="Text Placeholder 6"/>
          <p:cNvSpPr>
            <a:spLocks noGrp="1"/>
          </p:cNvSpPr>
          <p:nvPr>
            <p:ph sz="half" idx="1"/>
          </p:nvPr>
        </p:nvSpPr>
        <p:spPr/>
        <p:txBody>
          <a:bodyPr>
            <a:norm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dirty="0">
                <a:solidFill>
                  <a:schemeClr val="tx1"/>
                </a:solidFill>
                <a:ea typeface="Calibri" panose="020F0502020204030204" pitchFamily="34" charset="0"/>
                <a:cs typeface="Times New Roman" panose="02020603050405020304" pitchFamily="18" charset="0"/>
              </a:rPr>
              <a:t>Руководитель имеет непрерывный доступ к показателям своего </a:t>
            </a:r>
            <a:r>
              <a:rPr lang="ru-RU" dirty="0" smtClean="0">
                <a:ea typeface="Calibri" panose="020F0502020204030204" pitchFamily="34" charset="0"/>
                <a:cs typeface="Times New Roman" panose="02020603050405020304" pitchFamily="18" charset="0"/>
              </a:rPr>
              <a:t>ведомства и подведомственных учреждений</a:t>
            </a:r>
            <a:endParaRPr lang="ru-RU"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dirty="0">
                <a:solidFill>
                  <a:schemeClr val="tx1"/>
                </a:solidFill>
                <a:ea typeface="Calibri" panose="020F0502020204030204" pitchFamily="34" charset="0"/>
                <a:cs typeface="Times New Roman" panose="02020603050405020304" pitchFamily="18" charset="0"/>
              </a:rPr>
              <a:t>Актуальная информация для принятия решений – всегда под рукой</a:t>
            </a:r>
            <a:endParaRPr lang="en-US" dirty="0">
              <a:solidFill>
                <a:schemeClr val="tx1"/>
              </a:solidFill>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6019800" y="1825625"/>
            <a:ext cx="5949880" cy="3437708"/>
          </a:xfrm>
          <a:prstGeom prst="rect">
            <a:avLst/>
          </a:prstGeom>
        </p:spPr>
      </p:pic>
    </p:spTree>
    <p:extLst>
      <p:ext uri="{BB962C8B-B14F-4D97-AF65-F5344CB8AC3E}">
        <p14:creationId xmlns:p14="http://schemas.microsoft.com/office/powerpoint/2010/main" val="4171911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60001" y="1166514"/>
            <a:ext cx="5809593" cy="4632407"/>
          </a:xfrm>
        </p:spPr>
        <p:txBody>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Различные способы визуализации</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Регулярно увеличивающее количество типов графиков</a:t>
            </a:r>
            <a:endParaRPr lang="en-US" sz="2000" dirty="0">
              <a:solidFill>
                <a:schemeClr val="tx1"/>
              </a:solidFill>
              <a:ea typeface="Calibri" panose="020F0502020204030204" pitchFamily="34" charset="0"/>
              <a:cs typeface="Times New Roman" panose="02020603050405020304" pitchFamily="18" charset="0"/>
            </a:endParaRPr>
          </a:p>
          <a:p>
            <a:pPr marL="685800" lvl="2" indent="-342900" defTabSz="914400" fontAlgn="base">
              <a:lnSpc>
                <a:spcPct val="100000"/>
              </a:lnSpc>
              <a:spcBef>
                <a:spcPts val="0"/>
              </a:spcBef>
              <a:spcAft>
                <a:spcPct val="0"/>
              </a:spcAft>
            </a:pPr>
            <a:r>
              <a:rPr lang="ru-RU" sz="1800" dirty="0">
                <a:solidFill>
                  <a:schemeClr val="tx1"/>
                </a:solidFill>
                <a:ea typeface="Calibri" panose="020F0502020204030204" pitchFamily="34" charset="0"/>
                <a:cs typeface="Times New Roman" panose="02020603050405020304" pitchFamily="18" charset="0"/>
              </a:rPr>
              <a:t>карты, </a:t>
            </a:r>
            <a:r>
              <a:rPr lang="ru-RU" sz="1800" dirty="0" err="1">
                <a:solidFill>
                  <a:schemeClr val="tx1"/>
                </a:solidFill>
                <a:ea typeface="Calibri" panose="020F0502020204030204" pitchFamily="34" charset="0"/>
                <a:cs typeface="Times New Roman" panose="02020603050405020304" pitchFamily="18" charset="0"/>
              </a:rPr>
              <a:t>комбо</a:t>
            </a:r>
            <a:r>
              <a:rPr lang="ru-RU" sz="1800" dirty="0">
                <a:solidFill>
                  <a:schemeClr val="tx1"/>
                </a:solidFill>
                <a:ea typeface="Calibri" panose="020F0502020204030204" pitchFamily="34" charset="0"/>
                <a:cs typeface="Times New Roman" panose="02020603050405020304" pitchFamily="18" charset="0"/>
              </a:rPr>
              <a:t>-графики, деревья, водопад и др.</a:t>
            </a:r>
            <a:endParaRPr lang="en-US" sz="18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Кросс-фильтрация в отчетах</a:t>
            </a:r>
            <a:endParaRPr lang="en-US" sz="2000" dirty="0">
              <a:solidFill>
                <a:schemeClr val="tx1"/>
              </a:solidFill>
              <a:ea typeface="Calibri" panose="020F0502020204030204" pitchFamily="34" charset="0"/>
              <a:cs typeface="Times New Roman" panose="02020603050405020304" pitchFamily="18" charset="0"/>
            </a:endParaRPr>
          </a:p>
        </p:txBody>
      </p:sp>
      <p:sp>
        <p:nvSpPr>
          <p:cNvPr id="10" name="Title 10"/>
          <p:cNvSpPr txBox="1">
            <a:spLocks/>
          </p:cNvSpPr>
          <p:nvPr/>
        </p:nvSpPr>
        <p:spPr>
          <a:xfrm>
            <a:off x="159488" y="0"/>
            <a:ext cx="11865975"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r>
              <a:rPr lang="ru-RU" sz="3600" dirty="0">
                <a:solidFill>
                  <a:schemeClr val="tx1"/>
                </a:solidFill>
              </a:rPr>
              <a:t>За аналитикой – будущее!</a:t>
            </a:r>
            <a:endParaRPr lang="en-IN" sz="3600" dirty="0">
              <a:solidFill>
                <a:schemeClr val="tx1"/>
              </a:solidFill>
            </a:endParaRPr>
          </a:p>
        </p:txBody>
      </p:sp>
      <p:pic>
        <p:nvPicPr>
          <p:cNvPr id="9" name="Picture 8"/>
          <p:cNvPicPr>
            <a:picLocks noChangeAspect="1"/>
          </p:cNvPicPr>
          <p:nvPr/>
        </p:nvPicPr>
        <p:blipFill>
          <a:blip r:embed="rId3"/>
          <a:stretch>
            <a:fillRect/>
          </a:stretch>
        </p:blipFill>
        <p:spPr>
          <a:xfrm>
            <a:off x="10314365" y="4120767"/>
            <a:ext cx="1554480" cy="85477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8305498" y="4651953"/>
            <a:ext cx="1810283" cy="143926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stretch>
            <a:fillRect/>
          </a:stretch>
        </p:blipFill>
        <p:spPr>
          <a:xfrm>
            <a:off x="6561966" y="4524319"/>
            <a:ext cx="1474768" cy="1624703"/>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6"/>
          <a:stretch>
            <a:fillRect/>
          </a:stretch>
        </p:blipFill>
        <p:spPr>
          <a:xfrm>
            <a:off x="10326169" y="2838604"/>
            <a:ext cx="1554480" cy="103838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7"/>
          <a:stretch>
            <a:fillRect/>
          </a:stretch>
        </p:blipFill>
        <p:spPr>
          <a:xfrm>
            <a:off x="10326169" y="5205613"/>
            <a:ext cx="1554480" cy="94340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8"/>
          <a:stretch>
            <a:fillRect/>
          </a:stretch>
        </p:blipFill>
        <p:spPr>
          <a:xfrm>
            <a:off x="6479982" y="1389649"/>
            <a:ext cx="1554480" cy="1156737"/>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9"/>
          <a:stretch>
            <a:fillRect/>
          </a:stretch>
        </p:blipFill>
        <p:spPr>
          <a:xfrm>
            <a:off x="10326169" y="1379043"/>
            <a:ext cx="1554480" cy="1245666"/>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0"/>
          <a:stretch>
            <a:fillRect/>
          </a:stretch>
        </p:blipFill>
        <p:spPr>
          <a:xfrm>
            <a:off x="6479982" y="2798420"/>
            <a:ext cx="3572336" cy="1500381"/>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1"/>
          <a:stretch>
            <a:fillRect/>
          </a:stretch>
        </p:blipFill>
        <p:spPr>
          <a:xfrm>
            <a:off x="8220480" y="1386371"/>
            <a:ext cx="1895301" cy="1163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403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70194" y="1156289"/>
            <a:ext cx="6166883" cy="4632407"/>
          </a:xfrm>
        </p:spPr>
        <p:txBody>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Получайте доступ к информационным панелям с помощью приложений для </a:t>
            </a:r>
            <a:r>
              <a:rPr lang="en-US" sz="2000" dirty="0">
                <a:solidFill>
                  <a:schemeClr val="tx1"/>
                </a:solidFill>
                <a:ea typeface="Calibri" panose="020F0502020204030204" pitchFamily="34" charset="0"/>
                <a:cs typeface="Times New Roman" panose="02020603050405020304" pitchFamily="18" charset="0"/>
              </a:rPr>
              <a:t>Windows, iOS </a:t>
            </a:r>
            <a:r>
              <a:rPr lang="ru-RU" sz="2000" dirty="0">
                <a:solidFill>
                  <a:schemeClr val="tx1"/>
                </a:solidFill>
                <a:ea typeface="Calibri" panose="020F0502020204030204" pitchFamily="34" charset="0"/>
                <a:cs typeface="Times New Roman" panose="02020603050405020304" pitchFamily="18" charset="0"/>
              </a:rPr>
              <a:t>и</a:t>
            </a:r>
            <a:r>
              <a:rPr lang="en-US" sz="2000" dirty="0">
                <a:solidFill>
                  <a:schemeClr val="tx1"/>
                </a:solidFill>
                <a:ea typeface="Calibri" panose="020F0502020204030204" pitchFamily="34" charset="0"/>
                <a:cs typeface="Times New Roman" panose="02020603050405020304" pitchFamily="18" charset="0"/>
              </a:rPr>
              <a:t> Android</a:t>
            </a: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Добавляйте важные отчеты в избранное</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Масштабирование графиков</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Комментарии к графикам с возможностью общего доступа</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Настройка оповещений для критически важных </a:t>
            </a:r>
            <a:r>
              <a:rPr lang="en-US" sz="2000" dirty="0">
                <a:solidFill>
                  <a:schemeClr val="tx1"/>
                </a:solidFill>
                <a:ea typeface="Calibri" panose="020F0502020204030204" pitchFamily="34" charset="0"/>
                <a:cs typeface="Times New Roman" panose="02020603050405020304" pitchFamily="18" charset="0"/>
              </a:rPr>
              <a:t>KPI</a:t>
            </a:r>
          </a:p>
        </p:txBody>
      </p:sp>
      <p:pic>
        <p:nvPicPr>
          <p:cNvPr id="3"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95" b="795"/>
          <a:stretch>
            <a:fillRect/>
          </a:stretch>
        </p:blipFill>
        <p:spPr>
          <a:xfrm>
            <a:off x="6919677" y="1125399"/>
            <a:ext cx="4480560" cy="4995471"/>
          </a:xfrm>
        </p:spPr>
      </p:pic>
      <p:sp>
        <p:nvSpPr>
          <p:cNvPr id="6" name="Title 10"/>
          <p:cNvSpPr txBox="1">
            <a:spLocks/>
          </p:cNvSpPr>
          <p:nvPr/>
        </p:nvSpPr>
        <p:spPr>
          <a:xfrm>
            <a:off x="159488" y="0"/>
            <a:ext cx="11865975"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r>
              <a:rPr lang="ru-RU" sz="3600" dirty="0">
                <a:solidFill>
                  <a:schemeClr val="tx1"/>
                </a:solidFill>
              </a:rPr>
              <a:t>Подключайтесь с любого устройства</a:t>
            </a:r>
            <a:endParaRPr lang="en-IN" sz="3600" dirty="0">
              <a:solidFill>
                <a:schemeClr val="tx1"/>
              </a:solidFill>
            </a:endParaRPr>
          </a:p>
        </p:txBody>
      </p:sp>
    </p:spTree>
    <p:extLst>
      <p:ext uri="{BB962C8B-B14F-4D97-AF65-F5344CB8AC3E}">
        <p14:creationId xmlns:p14="http://schemas.microsoft.com/office/powerpoint/2010/main" val="105877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4048" y="1146048"/>
            <a:ext cx="5909176" cy="3246516"/>
          </a:xfrm>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en-US" sz="2000" dirty="0">
                <a:solidFill>
                  <a:schemeClr val="tx1"/>
                </a:solidFill>
                <a:ea typeface="Calibri" panose="020F0502020204030204" pitchFamily="34" charset="0"/>
                <a:cs typeface="Times New Roman" panose="02020603050405020304" pitchFamily="18" charset="0"/>
              </a:rPr>
              <a:t>Type questions in plain language – </a:t>
            </a:r>
            <a:br>
              <a:rPr lang="en-US" sz="2000" dirty="0">
                <a:solidFill>
                  <a:schemeClr val="tx1"/>
                </a:solidFill>
                <a:ea typeface="Calibri" panose="020F0502020204030204" pitchFamily="34" charset="0"/>
                <a:cs typeface="Times New Roman" panose="02020603050405020304" pitchFamily="18" charset="0"/>
              </a:rPr>
            </a:br>
            <a:r>
              <a:rPr lang="en-US" sz="2000" dirty="0">
                <a:solidFill>
                  <a:schemeClr val="tx1"/>
                </a:solidFill>
                <a:ea typeface="Calibri" panose="020F0502020204030204" pitchFamily="34" charset="0"/>
                <a:cs typeface="Times New Roman" panose="02020603050405020304" pitchFamily="18" charset="0"/>
              </a:rPr>
              <a:t>Power BI Q&amp;A will provide the answers</a:t>
            </a:r>
          </a:p>
          <a:p>
            <a:pPr marL="342900" indent="-342900" defTabSz="914400" fontAlgn="base">
              <a:lnSpc>
                <a:spcPct val="100000"/>
              </a:lnSpc>
              <a:spcBef>
                <a:spcPts val="600"/>
              </a:spcBef>
              <a:spcAft>
                <a:spcPts val="600"/>
              </a:spcAft>
              <a:buFont typeface="Symbol" panose="05050102010706020507" pitchFamily="18" charset="2"/>
              <a:buChar char=""/>
            </a:pPr>
            <a:r>
              <a:rPr lang="en-US" sz="2000" dirty="0">
                <a:solidFill>
                  <a:schemeClr val="tx1"/>
                </a:solidFill>
                <a:ea typeface="Calibri" panose="020F0502020204030204" pitchFamily="34" charset="0"/>
                <a:cs typeface="Times New Roman" panose="02020603050405020304" pitchFamily="18" charset="0"/>
              </a:rPr>
              <a:t>Q&amp;A intelligently filters, sorts, aggregates, groups and displays data based on the key words in the question</a:t>
            </a:r>
          </a:p>
          <a:p>
            <a:pPr marL="342900" indent="-342900" defTabSz="914400" fontAlgn="base">
              <a:lnSpc>
                <a:spcPct val="100000"/>
              </a:lnSpc>
              <a:spcBef>
                <a:spcPts val="600"/>
              </a:spcBef>
              <a:spcAft>
                <a:spcPts val="600"/>
              </a:spcAft>
              <a:buFont typeface="Symbol" panose="05050102010706020507" pitchFamily="18" charset="2"/>
              <a:buChar char=""/>
            </a:pPr>
            <a:r>
              <a:rPr lang="en-US" sz="2000" dirty="0">
                <a:solidFill>
                  <a:schemeClr val="tx1"/>
                </a:solidFill>
                <a:ea typeface="Calibri" panose="020F0502020204030204" pitchFamily="34" charset="0"/>
                <a:cs typeface="Times New Roman" panose="02020603050405020304" pitchFamily="18" charset="0"/>
              </a:rPr>
              <a:t>Pin the answers to your dashboard</a:t>
            </a:r>
          </a:p>
          <a:p>
            <a:pPr marL="342900" indent="-342900" defTabSz="914400" fontAlgn="base">
              <a:lnSpc>
                <a:spcPct val="100000"/>
              </a:lnSpc>
              <a:spcBef>
                <a:spcPts val="600"/>
              </a:spcBef>
              <a:spcAft>
                <a:spcPts val="600"/>
              </a:spcAft>
              <a:buFont typeface="Symbol" panose="05050102010706020507" pitchFamily="18" charset="2"/>
              <a:buChar char=""/>
            </a:pPr>
            <a:r>
              <a:rPr lang="en-US" sz="2000" dirty="0">
                <a:solidFill>
                  <a:schemeClr val="tx1"/>
                </a:solidFill>
                <a:ea typeface="Calibri" panose="020F0502020204030204" pitchFamily="34" charset="0"/>
                <a:cs typeface="Times New Roman" panose="02020603050405020304" pitchFamily="18" charset="0"/>
              </a:rPr>
              <a:t>Set up data models with natural key phrasing                 to enable the best results</a:t>
            </a:r>
          </a:p>
        </p:txBody>
      </p:sp>
      <p:sp>
        <p:nvSpPr>
          <p:cNvPr id="7" name="Title 10"/>
          <p:cNvSpPr txBox="1">
            <a:spLocks/>
          </p:cNvSpPr>
          <p:nvPr/>
        </p:nvSpPr>
        <p:spPr>
          <a:xfrm>
            <a:off x="159488" y="0"/>
            <a:ext cx="11865975"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r>
              <a:rPr lang="en-US" sz="3600" dirty="0">
                <a:solidFill>
                  <a:schemeClr val="tx1"/>
                </a:solidFill>
              </a:rPr>
              <a:t>Ask questions of your data - the way you would ask a person</a:t>
            </a:r>
            <a:endParaRPr lang="en-IN" sz="3600" dirty="0">
              <a:solidFill>
                <a:schemeClr val="tx1"/>
              </a:solidFill>
            </a:endParaRPr>
          </a:p>
        </p:txBody>
      </p:sp>
      <p:pic>
        <p:nvPicPr>
          <p:cNvPr id="2" name="Picture 1"/>
          <p:cNvPicPr>
            <a:picLocks noChangeAspect="1"/>
          </p:cNvPicPr>
          <p:nvPr/>
        </p:nvPicPr>
        <p:blipFill>
          <a:blip r:embed="rId3"/>
          <a:stretch>
            <a:fillRect/>
          </a:stretch>
        </p:blipFill>
        <p:spPr>
          <a:xfrm>
            <a:off x="6681844" y="1471869"/>
            <a:ext cx="5029200" cy="2920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229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00060" y="943861"/>
            <a:ext cx="4969616" cy="4632407"/>
          </a:xfrm>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Простой общий доступ к отчетам и панелям внутри организации</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Общий доступ управляется ИТ-службой при помощи групп</a:t>
            </a:r>
            <a:r>
              <a:rPr lang="en-US" sz="2000" dirty="0">
                <a:solidFill>
                  <a:schemeClr val="tx1"/>
                </a:solidFill>
                <a:ea typeface="Calibri" panose="020F0502020204030204" pitchFamily="34" charset="0"/>
                <a:cs typeface="Times New Roman" panose="02020603050405020304" pitchFamily="18" charset="0"/>
              </a:rPr>
              <a:t> Office 365</a:t>
            </a: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Изменения в панелях автоматически синхронизируются у всех пользователей</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Наборы данных для отчетов и панелей хранятся внутри рабочей области группы</a:t>
            </a:r>
            <a:endParaRPr lang="en-US" sz="2000" dirty="0">
              <a:solidFill>
                <a:schemeClr val="tx1"/>
              </a:solidFill>
              <a:ea typeface="Calibri" panose="020F0502020204030204" pitchFamily="34" charset="0"/>
              <a:cs typeface="Times New Roman" panose="02020603050405020304" pitchFamily="18" charset="0"/>
            </a:endParaRPr>
          </a:p>
        </p:txBody>
      </p:sp>
      <p:sp>
        <p:nvSpPr>
          <p:cNvPr id="12" name="Рисунок 11"/>
          <p:cNvSpPr>
            <a:spLocks noGrp="1"/>
          </p:cNvSpPr>
          <p:nvPr>
            <p:ph type="pic" sz="quarter" idx="12"/>
          </p:nvPr>
        </p:nvSpPr>
        <p:spPr/>
      </p:sp>
      <p:sp>
        <p:nvSpPr>
          <p:cNvPr id="7" name="Title 10"/>
          <p:cNvSpPr txBox="1">
            <a:spLocks/>
          </p:cNvSpPr>
          <p:nvPr/>
        </p:nvSpPr>
        <p:spPr>
          <a:xfrm>
            <a:off x="159488" y="0"/>
            <a:ext cx="11865975"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r>
              <a:rPr lang="ru-RU" sz="3200" dirty="0">
                <a:solidFill>
                  <a:schemeClr val="tx1"/>
                </a:solidFill>
              </a:rPr>
              <a:t>Общий доступ и совместная работа с информационными панелями</a:t>
            </a:r>
            <a:endParaRPr lang="en-IN" sz="3200" dirty="0">
              <a:solidFill>
                <a:schemeClr val="tx1"/>
              </a:solidFill>
            </a:endParaRPr>
          </a:p>
        </p:txBody>
      </p:sp>
      <p:pic>
        <p:nvPicPr>
          <p:cNvPr id="2" name="Picture 1"/>
          <p:cNvPicPr>
            <a:picLocks noChangeAspect="1"/>
          </p:cNvPicPr>
          <p:nvPr/>
        </p:nvPicPr>
        <p:blipFill>
          <a:blip r:embed="rId3"/>
          <a:stretch>
            <a:fillRect/>
          </a:stretch>
        </p:blipFill>
        <p:spPr>
          <a:xfrm>
            <a:off x="7087703" y="943861"/>
            <a:ext cx="4572000" cy="267677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7087703" y="3899346"/>
            <a:ext cx="4572000" cy="26837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592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203371" cy="685800"/>
          </a:xfrm>
          <a:solidFill>
            <a:schemeClr val="bg1"/>
          </a:solidFill>
        </p:spPr>
        <p:txBody>
          <a:bodyPr vert="horz" wrap="square" lIns="146304" tIns="91440" rIns="146304" bIns="91440" rtlCol="0" anchor="t">
            <a:noAutofit/>
          </a:bodyPr>
          <a:lstStyle/>
          <a:p>
            <a:pPr marL="233363"/>
            <a:r>
              <a:rPr lang="ru-RU" sz="3200" dirty="0">
                <a:solidFill>
                  <a:schemeClr val="tx1"/>
                </a:solidFill>
              </a:rPr>
              <a:t>Работайте только с актуальной информацией</a:t>
            </a:r>
            <a:endParaRPr lang="en-US" sz="3200" dirty="0">
              <a:solidFill>
                <a:schemeClr val="tx1"/>
              </a:solidFill>
            </a:endParaRPr>
          </a:p>
        </p:txBody>
      </p:sp>
      <p:sp>
        <p:nvSpPr>
          <p:cNvPr id="5" name="Text Placeholder 4"/>
          <p:cNvSpPr>
            <a:spLocks noGrp="1"/>
          </p:cNvSpPr>
          <p:nvPr>
            <p:ph type="body" sz="quarter" idx="10"/>
          </p:nvPr>
        </p:nvSpPr>
        <p:spPr>
          <a:xfrm>
            <a:off x="411155" y="1157173"/>
            <a:ext cx="6647554" cy="4963886"/>
          </a:xfrm>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Динамические информационные панели</a:t>
            </a:r>
            <a:endParaRPr lang="en-US" sz="2000" dirty="0">
              <a:solidFill>
                <a:schemeClr val="tx1"/>
              </a:solidFill>
              <a:ea typeface="Calibri" panose="020F0502020204030204" pitchFamily="34" charset="0"/>
              <a:cs typeface="Times New Roman" panose="02020603050405020304" pitchFamily="18" charset="0"/>
            </a:endParaRPr>
          </a:p>
          <a:p>
            <a:pPr marL="682625" lvl="1" indent="-334963"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использование</a:t>
            </a:r>
            <a:r>
              <a:rPr lang="en-US" sz="1800" dirty="0">
                <a:solidFill>
                  <a:schemeClr val="tx1"/>
                </a:solidFill>
                <a:ea typeface="Calibri" panose="020F0502020204030204" pitchFamily="34" charset="0"/>
                <a:cs typeface="Times New Roman" panose="02020603050405020304" pitchFamily="18" charset="0"/>
              </a:rPr>
              <a:t> Power BI REST API or</a:t>
            </a:r>
          </a:p>
          <a:p>
            <a:pPr marL="682625" lvl="1" indent="-334963"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встроенная интеграция с сервисом потоковой аналитики</a:t>
            </a:r>
            <a:r>
              <a:rPr lang="en-US" sz="1800" dirty="0">
                <a:solidFill>
                  <a:schemeClr val="tx1"/>
                </a:solidFill>
                <a:ea typeface="Calibri" panose="020F0502020204030204" pitchFamily="34" charset="0"/>
                <a:cs typeface="Times New Roman" panose="02020603050405020304" pitchFamily="18" charset="0"/>
              </a:rPr>
              <a:t> Azure</a:t>
            </a: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Обновление в реальном времени</a:t>
            </a:r>
            <a:endParaRPr lang="en-US" sz="2000" dirty="0">
              <a:solidFill>
                <a:schemeClr val="tx1"/>
              </a:solidFill>
              <a:ea typeface="Calibri" panose="020F0502020204030204" pitchFamily="34" charset="0"/>
              <a:cs typeface="Times New Roman" panose="02020603050405020304" pitchFamily="18" charset="0"/>
            </a:endParaRPr>
          </a:p>
          <a:p>
            <a:pPr marL="682625" lvl="1" indent="-334963"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данные обновляются в момент, когда пользователь открывает панель или отчет</a:t>
            </a:r>
            <a:endParaRPr lang="en-US" sz="1800" dirty="0">
              <a:solidFill>
                <a:schemeClr val="tx1"/>
              </a:solidFill>
              <a:ea typeface="Calibri" panose="020F0502020204030204" pitchFamily="34" charset="0"/>
              <a:cs typeface="Times New Roman" panose="02020603050405020304" pitchFamily="18" charset="0"/>
            </a:endParaRPr>
          </a:p>
          <a:p>
            <a:pPr marL="682625" lvl="1" indent="-334963"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работает для локальных источников, например </a:t>
            </a:r>
            <a:r>
              <a:rPr lang="en-US" sz="1800" dirty="0">
                <a:solidFill>
                  <a:schemeClr val="tx1"/>
                </a:solidFill>
                <a:ea typeface="Calibri" panose="020F0502020204030204" pitchFamily="34" charset="0"/>
                <a:cs typeface="Times New Roman" panose="02020603050405020304" pitchFamily="18" charset="0"/>
              </a:rPr>
              <a:t>Analysis Services</a:t>
            </a:r>
            <a:r>
              <a:rPr lang="ru-RU" sz="1800" dirty="0">
                <a:solidFill>
                  <a:schemeClr val="tx1"/>
                </a:solidFill>
                <a:ea typeface="Calibri" panose="020F0502020204030204" pitchFamily="34" charset="0"/>
                <a:cs typeface="Times New Roman" panose="02020603050405020304" pitchFamily="18" charset="0"/>
              </a:rPr>
              <a:t> с</a:t>
            </a:r>
            <a:r>
              <a:rPr lang="en-US" sz="1800" dirty="0">
                <a:solidFill>
                  <a:schemeClr val="tx1"/>
                </a:solidFill>
                <a:ea typeface="Calibri" panose="020F0502020204030204" pitchFamily="34" charset="0"/>
                <a:cs typeface="Times New Roman" panose="02020603050405020304" pitchFamily="18" charset="0"/>
              </a:rPr>
              <a:t> </a:t>
            </a:r>
            <a:r>
              <a:rPr lang="ru-RU" sz="1800" dirty="0">
                <a:solidFill>
                  <a:schemeClr val="tx1"/>
                </a:solidFill>
                <a:ea typeface="Calibri" panose="020F0502020204030204" pitchFamily="34" charset="0"/>
                <a:cs typeface="Times New Roman" panose="02020603050405020304" pitchFamily="18" charset="0"/>
              </a:rPr>
              <a:t>авто-обновлением</a:t>
            </a:r>
            <a:endParaRPr lang="en-US" sz="1800" dirty="0">
              <a:solidFill>
                <a:schemeClr val="tx1"/>
              </a:solidFill>
              <a:ea typeface="Calibri" panose="020F0502020204030204" pitchFamily="34" charset="0"/>
              <a:cs typeface="Times New Roman" panose="02020603050405020304" pitchFamily="18" charset="0"/>
            </a:endParaRPr>
          </a:p>
          <a:p>
            <a:pPr marL="682625" lvl="1" indent="-334963"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работает для</a:t>
            </a:r>
            <a:r>
              <a:rPr lang="en-US" sz="1800" dirty="0">
                <a:solidFill>
                  <a:schemeClr val="tx1"/>
                </a:solidFill>
                <a:ea typeface="Calibri" panose="020F0502020204030204" pitchFamily="34" charset="0"/>
                <a:cs typeface="Times New Roman" panose="02020603050405020304" pitchFamily="18" charset="0"/>
              </a:rPr>
              <a:t> Azure SQL Database </a:t>
            </a:r>
            <a:r>
              <a:rPr lang="ru-RU" sz="1800" dirty="0">
                <a:solidFill>
                  <a:schemeClr val="tx1"/>
                </a:solidFill>
                <a:ea typeface="Calibri" panose="020F0502020204030204" pitchFamily="34" charset="0"/>
                <a:cs typeface="Times New Roman" panose="02020603050405020304" pitchFamily="18" charset="0"/>
              </a:rPr>
              <a:t>с</a:t>
            </a:r>
            <a:r>
              <a:rPr lang="en-US" sz="1800" dirty="0">
                <a:solidFill>
                  <a:schemeClr val="tx1"/>
                </a:solidFill>
                <a:ea typeface="Calibri" panose="020F0502020204030204" pitchFamily="34" charset="0"/>
                <a:cs typeface="Times New Roman" panose="02020603050405020304" pitchFamily="18" charset="0"/>
              </a:rPr>
              <a:t> </a:t>
            </a:r>
            <a:r>
              <a:rPr lang="ru-RU" sz="1800" dirty="0">
                <a:solidFill>
                  <a:schemeClr val="tx1"/>
                </a:solidFill>
                <a:ea typeface="Calibri" panose="020F0502020204030204" pitchFamily="34" charset="0"/>
                <a:cs typeface="Times New Roman" panose="02020603050405020304" pitchFamily="18" charset="0"/>
              </a:rPr>
              <a:t>авто-обновлением</a:t>
            </a:r>
            <a:endParaRPr lang="en-US" sz="18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Автоматическое/по расписанию обновление</a:t>
            </a:r>
            <a:endParaRPr lang="en-US" sz="2000" dirty="0">
              <a:solidFill>
                <a:schemeClr val="tx1"/>
              </a:solidFill>
              <a:ea typeface="Calibri" panose="020F0502020204030204" pitchFamily="34" charset="0"/>
              <a:cs typeface="Times New Roman" panose="02020603050405020304" pitchFamily="18" charset="0"/>
            </a:endParaRPr>
          </a:p>
          <a:p>
            <a:pPr marL="682625" lvl="1" indent="-334963"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независимо от расположения данных</a:t>
            </a:r>
            <a:endParaRPr lang="en-US" sz="1800" dirty="0">
              <a:solidFill>
                <a:schemeClr val="tx1"/>
              </a:solidFill>
              <a:ea typeface="Calibri" panose="020F0502020204030204" pitchFamily="34" charset="0"/>
              <a:cs typeface="Times New Roman" panose="02020603050405020304" pitchFamily="18" charset="0"/>
            </a:endParaRPr>
          </a:p>
          <a:p>
            <a:pPr marL="682625" lvl="1" indent="-334963" defTabSz="914400" fontAlgn="base">
              <a:lnSpc>
                <a:spcPct val="100000"/>
              </a:lnSpc>
              <a:spcBef>
                <a:spcPts val="0"/>
              </a:spcBef>
              <a:buFont typeface="Courier New" panose="02070309020205020404" pitchFamily="49" charset="0"/>
              <a:buChar char="o"/>
            </a:pPr>
            <a:r>
              <a:rPr lang="en-US" sz="1800" dirty="0">
                <a:solidFill>
                  <a:schemeClr val="tx1"/>
                </a:solidFill>
                <a:ea typeface="Calibri" panose="020F0502020204030204" pitchFamily="34" charset="0"/>
                <a:cs typeface="Times New Roman" panose="02020603050405020304" pitchFamily="18" charset="0"/>
              </a:rPr>
              <a:t>SaaS </a:t>
            </a:r>
            <a:r>
              <a:rPr lang="ru-RU" sz="1800" dirty="0">
                <a:solidFill>
                  <a:schemeClr val="tx1"/>
                </a:solidFill>
                <a:ea typeface="Calibri" panose="020F0502020204030204" pitchFamily="34" charset="0"/>
                <a:cs typeface="Times New Roman" panose="02020603050405020304" pitchFamily="18" charset="0"/>
              </a:rPr>
              <a:t>источники данных</a:t>
            </a:r>
            <a:r>
              <a:rPr lang="en-US" sz="1800" dirty="0">
                <a:solidFill>
                  <a:schemeClr val="tx1"/>
                </a:solidFill>
                <a:ea typeface="Calibri" panose="020F0502020204030204" pitchFamily="34" charset="0"/>
                <a:cs typeface="Times New Roman" panose="02020603050405020304" pitchFamily="18" charset="0"/>
              </a:rPr>
              <a:t> (</a:t>
            </a:r>
            <a:r>
              <a:rPr lang="ru-RU" sz="1800" dirty="0">
                <a:solidFill>
                  <a:schemeClr val="tx1"/>
                </a:solidFill>
                <a:ea typeface="Calibri" panose="020F0502020204030204" pitchFamily="34" charset="0"/>
                <a:cs typeface="Times New Roman" panose="02020603050405020304" pitchFamily="18" charset="0"/>
              </a:rPr>
              <a:t>автоматическое</a:t>
            </a:r>
            <a:r>
              <a:rPr lang="en-US" sz="1800" dirty="0">
                <a:solidFill>
                  <a:schemeClr val="tx1"/>
                </a:solidFill>
                <a:ea typeface="Calibri" panose="020F0502020204030204" pitchFamily="34" charset="0"/>
                <a:cs typeface="Times New Roman" panose="02020603050405020304" pitchFamily="18" charset="0"/>
              </a:rPr>
              <a:t>)</a:t>
            </a:r>
          </a:p>
          <a:p>
            <a:pPr marL="682625" lvl="1" indent="-334963"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Обновление по расписанию для локальных источников данных при помощи личного шлюза </a:t>
            </a:r>
            <a:r>
              <a:rPr lang="en-US" sz="1800" dirty="0">
                <a:solidFill>
                  <a:schemeClr val="tx1"/>
                </a:solidFill>
                <a:ea typeface="Calibri" panose="020F0502020204030204" pitchFamily="34" charset="0"/>
                <a:cs typeface="Times New Roman" panose="02020603050405020304" pitchFamily="18" charset="0"/>
              </a:rPr>
              <a:t>Power BI</a:t>
            </a:r>
          </a:p>
        </p:txBody>
      </p:sp>
      <p:grpSp>
        <p:nvGrpSpPr>
          <p:cNvPr id="33" name="Group 32"/>
          <p:cNvGrpSpPr>
            <a:grpSpLocks noChangeAspect="1"/>
          </p:cNvGrpSpPr>
          <p:nvPr/>
        </p:nvGrpSpPr>
        <p:grpSpPr>
          <a:xfrm>
            <a:off x="7525657" y="895669"/>
            <a:ext cx="4396712" cy="5174602"/>
            <a:chOff x="7706518" y="1382370"/>
            <a:chExt cx="4258181" cy="5011561"/>
          </a:xfrm>
        </p:grpSpPr>
        <p:sp>
          <p:nvSpPr>
            <p:cNvPr id="34" name="Rectangle 11"/>
            <p:cNvSpPr/>
            <p:nvPr/>
          </p:nvSpPr>
          <p:spPr bwMode="auto">
            <a:xfrm>
              <a:off x="7771778" y="1382370"/>
              <a:ext cx="4006357" cy="6557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ru-RU" sz="1400" i="1" dirty="0">
                  <a:solidFill>
                    <a:schemeClr val="tx1"/>
                  </a:solidFill>
                  <a:ea typeface="Segoe UI" pitchFamily="34" charset="0"/>
                  <a:cs typeface="Segoe UI" pitchFamily="34" charset="0"/>
                </a:rPr>
                <a:t>Архитектура обновления данных</a:t>
              </a:r>
              <a:endParaRPr lang="en-US" sz="1400" i="1" dirty="0">
                <a:solidFill>
                  <a:schemeClr val="tx1"/>
                </a:solidFill>
                <a:ea typeface="Segoe UI" pitchFamily="34" charset="0"/>
                <a:cs typeface="Segoe UI" pitchFamily="34" charset="0"/>
              </a:endParaRPr>
            </a:p>
          </p:txBody>
        </p:sp>
        <p:grpSp>
          <p:nvGrpSpPr>
            <p:cNvPr id="35" name="Group 34"/>
            <p:cNvGrpSpPr/>
            <p:nvPr/>
          </p:nvGrpSpPr>
          <p:grpSpPr>
            <a:xfrm>
              <a:off x="7952274" y="3320096"/>
              <a:ext cx="2261127" cy="1212083"/>
              <a:chOff x="10435792" y="2919095"/>
              <a:chExt cx="991389" cy="531437"/>
            </a:xfrm>
          </p:grpSpPr>
          <p:sp>
            <p:nvSpPr>
              <p:cNvPr id="57" name="Freeform 56"/>
              <p:cNvSpPr>
                <a:spLocks/>
              </p:cNvSpPr>
              <p:nvPr/>
            </p:nvSpPr>
            <p:spPr bwMode="auto">
              <a:xfrm>
                <a:off x="10435792" y="2919095"/>
                <a:ext cx="840165" cy="516268"/>
              </a:xfrm>
              <a:custGeom>
                <a:avLst/>
                <a:gdLst>
                  <a:gd name="T0" fmla="*/ 860 w 994"/>
                  <a:gd name="T1" fmla="*/ 342 h 610"/>
                  <a:gd name="T2" fmla="*/ 858 w 994"/>
                  <a:gd name="T3" fmla="*/ 342 h 610"/>
                  <a:gd name="T4" fmla="*/ 860 w 994"/>
                  <a:gd name="T5" fmla="*/ 305 h 610"/>
                  <a:gd name="T6" fmla="*/ 555 w 994"/>
                  <a:gd name="T7" fmla="*/ 0 h 610"/>
                  <a:gd name="T8" fmla="*/ 272 w 994"/>
                  <a:gd name="T9" fmla="*/ 193 h 610"/>
                  <a:gd name="T10" fmla="*/ 212 w 994"/>
                  <a:gd name="T11" fmla="*/ 185 h 610"/>
                  <a:gd name="T12" fmla="*/ 0 w 994"/>
                  <a:gd name="T13" fmla="*/ 397 h 610"/>
                  <a:gd name="T14" fmla="*/ 212 w 994"/>
                  <a:gd name="T15" fmla="*/ 610 h 610"/>
                  <a:gd name="T16" fmla="*/ 860 w 994"/>
                  <a:gd name="T17" fmla="*/ 610 h 610"/>
                  <a:gd name="T18" fmla="*/ 994 w 994"/>
                  <a:gd name="T19" fmla="*/ 476 h 610"/>
                  <a:gd name="T20" fmla="*/ 860 w 994"/>
                  <a:gd name="T21" fmla="*/ 34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4" h="610">
                    <a:moveTo>
                      <a:pt x="860" y="342"/>
                    </a:moveTo>
                    <a:cubicBezTo>
                      <a:pt x="859" y="342"/>
                      <a:pt x="858" y="342"/>
                      <a:pt x="858" y="342"/>
                    </a:cubicBezTo>
                    <a:cubicBezTo>
                      <a:pt x="859" y="330"/>
                      <a:pt x="860" y="318"/>
                      <a:pt x="860" y="305"/>
                    </a:cubicBezTo>
                    <a:cubicBezTo>
                      <a:pt x="860" y="137"/>
                      <a:pt x="723" y="0"/>
                      <a:pt x="555" y="0"/>
                    </a:cubicBezTo>
                    <a:cubicBezTo>
                      <a:pt x="426" y="0"/>
                      <a:pt x="316" y="80"/>
                      <a:pt x="272" y="193"/>
                    </a:cubicBezTo>
                    <a:cubicBezTo>
                      <a:pt x="253" y="188"/>
                      <a:pt x="233" y="185"/>
                      <a:pt x="212" y="185"/>
                    </a:cubicBezTo>
                    <a:cubicBezTo>
                      <a:pt x="95" y="185"/>
                      <a:pt x="0" y="280"/>
                      <a:pt x="0" y="397"/>
                    </a:cubicBezTo>
                    <a:cubicBezTo>
                      <a:pt x="0" y="515"/>
                      <a:pt x="95" y="610"/>
                      <a:pt x="212" y="610"/>
                    </a:cubicBezTo>
                    <a:cubicBezTo>
                      <a:pt x="860" y="610"/>
                      <a:pt x="860" y="610"/>
                      <a:pt x="860" y="610"/>
                    </a:cubicBezTo>
                    <a:cubicBezTo>
                      <a:pt x="934" y="610"/>
                      <a:pt x="994" y="550"/>
                      <a:pt x="994" y="476"/>
                    </a:cubicBezTo>
                    <a:cubicBezTo>
                      <a:pt x="994" y="402"/>
                      <a:pt x="934" y="342"/>
                      <a:pt x="860" y="342"/>
                    </a:cubicBezTo>
                    <a:close/>
                  </a:path>
                </a:pathLst>
              </a:custGeom>
              <a:solidFill>
                <a:schemeClr val="tx2">
                  <a:lumMod val="20000"/>
                  <a:lumOff val="80000"/>
                  <a:alpha val="40000"/>
                </a:schemeClr>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sp>
            <p:nvSpPr>
              <p:cNvPr id="58" name="Freeform 57"/>
              <p:cNvSpPr>
                <a:spLocks/>
              </p:cNvSpPr>
              <p:nvPr/>
            </p:nvSpPr>
            <p:spPr bwMode="auto">
              <a:xfrm>
                <a:off x="10464768" y="3014996"/>
                <a:ext cx="962413" cy="435536"/>
              </a:xfrm>
              <a:custGeom>
                <a:avLst/>
                <a:gdLst>
                  <a:gd name="T0" fmla="*/ 951 w 1004"/>
                  <a:gd name="T1" fmla="*/ 296 h 454"/>
                  <a:gd name="T2" fmla="*/ 809 w 1004"/>
                  <a:gd name="T3" fmla="*/ 168 h 454"/>
                  <a:gd name="T4" fmla="*/ 730 w 1004"/>
                  <a:gd name="T5" fmla="*/ 191 h 454"/>
                  <a:gd name="T6" fmla="*/ 506 w 1004"/>
                  <a:gd name="T7" fmla="*/ 0 h 454"/>
                  <a:gd name="T8" fmla="*/ 286 w 1004"/>
                  <a:gd name="T9" fmla="*/ 169 h 454"/>
                  <a:gd name="T10" fmla="*/ 266 w 1004"/>
                  <a:gd name="T11" fmla="*/ 168 h 454"/>
                  <a:gd name="T12" fmla="*/ 133 w 1004"/>
                  <a:gd name="T13" fmla="*/ 256 h 454"/>
                  <a:gd name="T14" fmla="*/ 102 w 1004"/>
                  <a:gd name="T15" fmla="*/ 251 h 454"/>
                  <a:gd name="T16" fmla="*/ 0 w 1004"/>
                  <a:gd name="T17" fmla="*/ 353 h 454"/>
                  <a:gd name="T18" fmla="*/ 102 w 1004"/>
                  <a:gd name="T19" fmla="*/ 454 h 454"/>
                  <a:gd name="T20" fmla="*/ 921 w 1004"/>
                  <a:gd name="T21" fmla="*/ 454 h 454"/>
                  <a:gd name="T22" fmla="*/ 1004 w 1004"/>
                  <a:gd name="T23" fmla="*/ 372 h 454"/>
                  <a:gd name="T24" fmla="*/ 951 w 1004"/>
                  <a:gd name="T25" fmla="*/ 2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4" h="454">
                    <a:moveTo>
                      <a:pt x="951" y="296"/>
                    </a:moveTo>
                    <a:cubicBezTo>
                      <a:pt x="944" y="224"/>
                      <a:pt x="883" y="168"/>
                      <a:pt x="809" y="168"/>
                    </a:cubicBezTo>
                    <a:cubicBezTo>
                      <a:pt x="780" y="168"/>
                      <a:pt x="753" y="176"/>
                      <a:pt x="730" y="191"/>
                    </a:cubicBezTo>
                    <a:cubicBezTo>
                      <a:pt x="713" y="83"/>
                      <a:pt x="619" y="0"/>
                      <a:pt x="506" y="0"/>
                    </a:cubicBezTo>
                    <a:cubicBezTo>
                      <a:pt x="401" y="0"/>
                      <a:pt x="312" y="72"/>
                      <a:pt x="286" y="169"/>
                    </a:cubicBezTo>
                    <a:cubicBezTo>
                      <a:pt x="280" y="168"/>
                      <a:pt x="273" y="168"/>
                      <a:pt x="266" y="168"/>
                    </a:cubicBezTo>
                    <a:cubicBezTo>
                      <a:pt x="206" y="168"/>
                      <a:pt x="155" y="204"/>
                      <a:pt x="133" y="256"/>
                    </a:cubicBezTo>
                    <a:cubicBezTo>
                      <a:pt x="123" y="253"/>
                      <a:pt x="113" y="251"/>
                      <a:pt x="102" y="251"/>
                    </a:cubicBezTo>
                    <a:cubicBezTo>
                      <a:pt x="45" y="251"/>
                      <a:pt x="0" y="297"/>
                      <a:pt x="0" y="353"/>
                    </a:cubicBezTo>
                    <a:cubicBezTo>
                      <a:pt x="0" y="409"/>
                      <a:pt x="45" y="454"/>
                      <a:pt x="102" y="454"/>
                    </a:cubicBezTo>
                    <a:cubicBezTo>
                      <a:pt x="921" y="454"/>
                      <a:pt x="921" y="454"/>
                      <a:pt x="921" y="454"/>
                    </a:cubicBezTo>
                    <a:cubicBezTo>
                      <a:pt x="967" y="454"/>
                      <a:pt x="1004" y="417"/>
                      <a:pt x="1004" y="372"/>
                    </a:cubicBezTo>
                    <a:cubicBezTo>
                      <a:pt x="1004" y="337"/>
                      <a:pt x="982" y="308"/>
                      <a:pt x="951" y="296"/>
                    </a:cubicBezTo>
                    <a:close/>
                  </a:path>
                </a:pathLst>
              </a:custGeom>
              <a:solidFill>
                <a:schemeClr val="tx2">
                  <a:lumMod val="20000"/>
                  <a:lumOff val="80000"/>
                </a:schemeClr>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grpSp>
        <p:sp>
          <p:nvSpPr>
            <p:cNvPr id="36" name="TextBox 35"/>
            <p:cNvSpPr txBox="1"/>
            <p:nvPr/>
          </p:nvSpPr>
          <p:spPr>
            <a:xfrm>
              <a:off x="8325863" y="2815560"/>
              <a:ext cx="1545990" cy="913252"/>
            </a:xfrm>
            <a:prstGeom prst="rect">
              <a:avLst/>
            </a:prstGeom>
            <a:noFill/>
          </p:spPr>
          <p:txBody>
            <a:bodyPr wrap="square" lIns="175711" tIns="140568" rIns="175711" bIns="140568" rtlCol="0" anchor="ctr">
              <a:noAutofit/>
            </a:bodyPr>
            <a:lstStyle/>
            <a:p>
              <a:pPr defTabSz="895165" fontAlgn="base">
                <a:lnSpc>
                  <a:spcPct val="90000"/>
                </a:lnSpc>
                <a:spcBef>
                  <a:spcPct val="0"/>
                </a:spcBef>
                <a:spcAft>
                  <a:spcPts val="576"/>
                </a:spcAft>
              </a:pPr>
              <a:r>
                <a:rPr lang="ru-RU" sz="1000" dirty="0">
                  <a:latin typeface="Segoe UI Semilight" panose="020B0402040204020203" pitchFamily="34" charset="0"/>
                  <a:ea typeface="MS PGothic" charset="0"/>
                  <a:cs typeface="Segoe UI Semilight" panose="020B0402040204020203" pitchFamily="34" charset="0"/>
                </a:rPr>
                <a:t>Запрос в реальном времени</a:t>
              </a:r>
              <a:endParaRPr lang="en-US" sz="1000" dirty="0">
                <a:latin typeface="Segoe UI Semilight" panose="020B0402040204020203" pitchFamily="34" charset="0"/>
                <a:ea typeface="MS PGothic" charset="0"/>
                <a:cs typeface="Segoe UI Semilight" panose="020B0402040204020203" pitchFamily="34" charset="0"/>
              </a:endParaRPr>
            </a:p>
          </p:txBody>
        </p:sp>
        <p:sp>
          <p:nvSpPr>
            <p:cNvPr id="37" name="TextBox 36"/>
            <p:cNvSpPr txBox="1"/>
            <p:nvPr/>
          </p:nvSpPr>
          <p:spPr>
            <a:xfrm>
              <a:off x="7875117" y="5480679"/>
              <a:ext cx="1545990" cy="913252"/>
            </a:xfrm>
            <a:prstGeom prst="rect">
              <a:avLst/>
            </a:prstGeom>
            <a:noFill/>
          </p:spPr>
          <p:txBody>
            <a:bodyPr wrap="square" lIns="175711" tIns="140568" rIns="175711" bIns="140568" rtlCol="0" anchor="ctr">
              <a:noAutofit/>
            </a:bodyPr>
            <a:lstStyle/>
            <a:p>
              <a:pPr defTabSz="895165" fontAlgn="base">
                <a:lnSpc>
                  <a:spcPct val="90000"/>
                </a:lnSpc>
                <a:spcBef>
                  <a:spcPct val="0"/>
                </a:spcBef>
                <a:spcAft>
                  <a:spcPts val="576"/>
                </a:spcAft>
              </a:pPr>
              <a:r>
                <a:rPr lang="ru-RU" sz="1000" dirty="0">
                  <a:latin typeface="Segoe UI Semilight" panose="020B0402040204020203" pitchFamily="34" charset="0"/>
                  <a:ea typeface="MS PGothic" charset="0"/>
                  <a:cs typeface="Segoe UI Semilight" panose="020B0402040204020203" pitchFamily="34" charset="0"/>
                </a:rPr>
                <a:t>Популярные </a:t>
              </a:r>
              <a:r>
                <a:rPr lang="en-US" sz="1000" dirty="0">
                  <a:latin typeface="Segoe UI Semilight" panose="020B0402040204020203" pitchFamily="34" charset="0"/>
                  <a:ea typeface="MS PGothic" charset="0"/>
                  <a:cs typeface="Segoe UI Semilight" panose="020B0402040204020203" pitchFamily="34" charset="0"/>
                </a:rPr>
                <a:t> SaaS </a:t>
              </a:r>
              <a:r>
                <a:rPr lang="ru-RU" sz="1000" dirty="0">
                  <a:latin typeface="Segoe UI Semilight" panose="020B0402040204020203" pitchFamily="34" charset="0"/>
                  <a:ea typeface="MS PGothic" charset="0"/>
                  <a:cs typeface="Segoe UI Semilight" panose="020B0402040204020203" pitchFamily="34" charset="0"/>
                </a:rPr>
                <a:t>решения</a:t>
              </a:r>
              <a:endParaRPr lang="en-US" sz="1000" dirty="0">
                <a:latin typeface="Segoe UI Semilight" panose="020B0402040204020203" pitchFamily="34" charset="0"/>
                <a:ea typeface="MS PGothic" charset="0"/>
                <a:cs typeface="Segoe UI Semilight" panose="020B0402040204020203" pitchFamily="34" charset="0"/>
              </a:endParaRPr>
            </a:p>
          </p:txBody>
        </p:sp>
        <p:sp>
          <p:nvSpPr>
            <p:cNvPr id="38" name="TextBox 37"/>
            <p:cNvSpPr txBox="1"/>
            <p:nvPr/>
          </p:nvSpPr>
          <p:spPr>
            <a:xfrm>
              <a:off x="9591819" y="1859192"/>
              <a:ext cx="1533386" cy="1044878"/>
            </a:xfrm>
            <a:prstGeom prst="rect">
              <a:avLst/>
            </a:prstGeom>
            <a:noFill/>
          </p:spPr>
          <p:txBody>
            <a:bodyPr wrap="square" lIns="175711" tIns="140568" rIns="175711" bIns="140568" rtlCol="0" anchor="ctr">
              <a:noAutofit/>
            </a:bodyPr>
            <a:lstStyle/>
            <a:p>
              <a:pPr defTabSz="895165" fontAlgn="base">
                <a:lnSpc>
                  <a:spcPct val="90000"/>
                </a:lnSpc>
                <a:spcBef>
                  <a:spcPct val="0"/>
                </a:spcBef>
                <a:spcAft>
                  <a:spcPts val="576"/>
                </a:spcAft>
              </a:pPr>
              <a:r>
                <a:rPr lang="ru-RU" sz="1000" dirty="0">
                  <a:latin typeface="Segoe UI Semilight" panose="020B0402040204020203" pitchFamily="34" charset="0"/>
                  <a:ea typeface="MS PGothic" charset="0"/>
                  <a:cs typeface="Segoe UI Semilight" panose="020B0402040204020203" pitchFamily="34" charset="0"/>
                </a:rPr>
                <a:t>Динамические панели и отчеты</a:t>
              </a:r>
              <a:endParaRPr lang="en-US" sz="1000" dirty="0">
                <a:latin typeface="Segoe UI Semilight" panose="020B0402040204020203" pitchFamily="34" charset="0"/>
                <a:ea typeface="MS PGothic" charset="0"/>
                <a:cs typeface="Segoe UI Semilight" panose="020B0402040204020203" pitchFamily="34" charset="0"/>
              </a:endParaRPr>
            </a:p>
          </p:txBody>
        </p:sp>
        <p:grpSp>
          <p:nvGrpSpPr>
            <p:cNvPr id="39" name="Group 38"/>
            <p:cNvGrpSpPr/>
            <p:nvPr/>
          </p:nvGrpSpPr>
          <p:grpSpPr>
            <a:xfrm>
              <a:off x="7706518" y="4928825"/>
              <a:ext cx="1267509" cy="757871"/>
              <a:chOff x="7859706" y="4673773"/>
              <a:chExt cx="2066107" cy="1235371"/>
            </a:xfrm>
          </p:grpSpPr>
          <p:sp>
            <p:nvSpPr>
              <p:cNvPr id="50" name="Freeform 49"/>
              <p:cNvSpPr>
                <a:spLocks/>
              </p:cNvSpPr>
              <p:nvPr/>
            </p:nvSpPr>
            <p:spPr bwMode="auto">
              <a:xfrm>
                <a:off x="7915394" y="4673773"/>
                <a:ext cx="2010419" cy="1235371"/>
              </a:xfrm>
              <a:custGeom>
                <a:avLst/>
                <a:gdLst>
                  <a:gd name="T0" fmla="*/ 860 w 994"/>
                  <a:gd name="T1" fmla="*/ 342 h 610"/>
                  <a:gd name="T2" fmla="*/ 858 w 994"/>
                  <a:gd name="T3" fmla="*/ 342 h 610"/>
                  <a:gd name="T4" fmla="*/ 860 w 994"/>
                  <a:gd name="T5" fmla="*/ 305 h 610"/>
                  <a:gd name="T6" fmla="*/ 555 w 994"/>
                  <a:gd name="T7" fmla="*/ 0 h 610"/>
                  <a:gd name="T8" fmla="*/ 272 w 994"/>
                  <a:gd name="T9" fmla="*/ 193 h 610"/>
                  <a:gd name="T10" fmla="*/ 212 w 994"/>
                  <a:gd name="T11" fmla="*/ 185 h 610"/>
                  <a:gd name="T12" fmla="*/ 0 w 994"/>
                  <a:gd name="T13" fmla="*/ 397 h 610"/>
                  <a:gd name="T14" fmla="*/ 212 w 994"/>
                  <a:gd name="T15" fmla="*/ 610 h 610"/>
                  <a:gd name="T16" fmla="*/ 860 w 994"/>
                  <a:gd name="T17" fmla="*/ 610 h 610"/>
                  <a:gd name="T18" fmla="*/ 994 w 994"/>
                  <a:gd name="T19" fmla="*/ 476 h 610"/>
                  <a:gd name="T20" fmla="*/ 860 w 994"/>
                  <a:gd name="T21" fmla="*/ 34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4" h="610">
                    <a:moveTo>
                      <a:pt x="860" y="342"/>
                    </a:moveTo>
                    <a:cubicBezTo>
                      <a:pt x="859" y="342"/>
                      <a:pt x="858" y="342"/>
                      <a:pt x="858" y="342"/>
                    </a:cubicBezTo>
                    <a:cubicBezTo>
                      <a:pt x="859" y="330"/>
                      <a:pt x="860" y="318"/>
                      <a:pt x="860" y="305"/>
                    </a:cubicBezTo>
                    <a:cubicBezTo>
                      <a:pt x="860" y="137"/>
                      <a:pt x="723" y="0"/>
                      <a:pt x="555" y="0"/>
                    </a:cubicBezTo>
                    <a:cubicBezTo>
                      <a:pt x="426" y="0"/>
                      <a:pt x="316" y="80"/>
                      <a:pt x="272" y="193"/>
                    </a:cubicBezTo>
                    <a:cubicBezTo>
                      <a:pt x="253" y="188"/>
                      <a:pt x="233" y="185"/>
                      <a:pt x="212" y="185"/>
                    </a:cubicBezTo>
                    <a:cubicBezTo>
                      <a:pt x="95" y="185"/>
                      <a:pt x="0" y="280"/>
                      <a:pt x="0" y="397"/>
                    </a:cubicBezTo>
                    <a:cubicBezTo>
                      <a:pt x="0" y="515"/>
                      <a:pt x="95" y="610"/>
                      <a:pt x="212" y="610"/>
                    </a:cubicBezTo>
                    <a:cubicBezTo>
                      <a:pt x="860" y="610"/>
                      <a:pt x="860" y="610"/>
                      <a:pt x="860" y="610"/>
                    </a:cubicBezTo>
                    <a:cubicBezTo>
                      <a:pt x="934" y="610"/>
                      <a:pt x="994" y="550"/>
                      <a:pt x="994" y="476"/>
                    </a:cubicBezTo>
                    <a:cubicBezTo>
                      <a:pt x="994" y="402"/>
                      <a:pt x="934" y="342"/>
                      <a:pt x="860" y="342"/>
                    </a:cubicBezTo>
                    <a:close/>
                  </a:path>
                </a:pathLst>
              </a:custGeom>
              <a:solidFill>
                <a:schemeClr val="accent3">
                  <a:lumMod val="20000"/>
                  <a:lumOff val="80000"/>
                </a:schemeClr>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1600" dirty="0">
                  <a:solidFill>
                    <a:srgbClr val="000000"/>
                  </a:solidFill>
                </a:endParaRPr>
              </a:p>
            </p:txBody>
          </p:sp>
          <p:pic>
            <p:nvPicPr>
              <p:cNvPr id="51" name="Picture 1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941" y="5438571"/>
                <a:ext cx="477381" cy="124716"/>
              </a:xfrm>
              <a:prstGeom prst="rect">
                <a:avLst/>
              </a:prstGeom>
            </p:spPr>
          </p:pic>
          <p:pic>
            <p:nvPicPr>
              <p:cNvPr id="52" name="Picture 131"/>
              <p:cNvPicPr>
                <a:picLocks noChangeAspect="1"/>
              </p:cNvPicPr>
              <p:nvPr/>
            </p:nvPicPr>
            <p:blipFill rotWithShape="1">
              <a:blip r:embed="rId4" cstate="print">
                <a:extLst>
                  <a:ext uri="{28A0092B-C50C-407E-A947-70E740481C1C}">
                    <a14:useLocalDpi xmlns:a14="http://schemas.microsoft.com/office/drawing/2010/main" val="0"/>
                  </a:ext>
                </a:extLst>
              </a:blip>
              <a:srcRect l="16538" t="19057" r="17889" b="19354"/>
              <a:stretch/>
            </p:blipFill>
            <p:spPr>
              <a:xfrm>
                <a:off x="8730333" y="4836992"/>
                <a:ext cx="596114" cy="260440"/>
              </a:xfrm>
              <a:prstGeom prst="rect">
                <a:avLst/>
              </a:prstGeom>
            </p:spPr>
          </p:pic>
          <p:sp>
            <p:nvSpPr>
              <p:cNvPr id="53" name="Title 3"/>
              <p:cNvSpPr txBox="1">
                <a:spLocks/>
              </p:cNvSpPr>
              <p:nvPr/>
            </p:nvSpPr>
            <p:spPr>
              <a:xfrm>
                <a:off x="7859706" y="5227397"/>
                <a:ext cx="1172080" cy="265339"/>
              </a:xfrm>
              <a:prstGeom prst="rect">
                <a:avLst/>
              </a:prstGeom>
            </p:spPr>
            <p:txBody>
              <a:bodyPr vert="horz" wrap="square" lIns="140528" tIns="87831" rIns="140528" bIns="87831" rtlCol="0" anchor="ctr">
                <a:noAutofit/>
              </a:bodyPr>
              <a:lstStyle>
                <a:lvl1pPr algn="l" defTabSz="931863" rtl="0" fontAlgn="base">
                  <a:lnSpc>
                    <a:spcPct val="90000"/>
                  </a:lnSpc>
                  <a:spcBef>
                    <a:spcPct val="0"/>
                  </a:spcBef>
                  <a:spcAft>
                    <a:spcPct val="0"/>
                  </a:spcAft>
                  <a:defRPr lang="en-US" sz="5200" kern="1200" spc="-102">
                    <a:ln w="3175">
                      <a:noFill/>
                    </a:ln>
                    <a:solidFill>
                      <a:schemeClr val="tx2"/>
                    </a:solidFill>
                    <a:latin typeface="+mj-lt"/>
                    <a:ea typeface="ＭＳ Ｐゴシック" charset="0"/>
                    <a:cs typeface="Segoe UI" pitchFamily="34" charset="0"/>
                  </a:defRPr>
                </a:lvl1pPr>
                <a:lvl2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2pPr>
                <a:lvl3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3pPr>
                <a:lvl4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4pPr>
                <a:lvl5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5pPr>
                <a:lvl6pPr marL="4572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6pPr>
                <a:lvl7pPr marL="9144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7pPr>
                <a:lvl8pPr marL="13716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8pPr>
                <a:lvl9pPr marL="18288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9pPr>
              </a:lstStyle>
              <a:p>
                <a:pPr>
                  <a:defRPr/>
                </a:pPr>
                <a:r>
                  <a:rPr sz="600" spc="0" dirty="0">
                    <a:solidFill>
                      <a:schemeClr val="tx1"/>
                    </a:solidFill>
                    <a:latin typeface="Segoe UI" panose="020B0502040204020203" pitchFamily="34" charset="0"/>
                  </a:rPr>
                  <a:t>Dynamics Marketing</a:t>
                </a:r>
              </a:p>
            </p:txBody>
          </p:sp>
          <p:pic>
            <p:nvPicPr>
              <p:cNvPr id="5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435" y="5547559"/>
                <a:ext cx="724461" cy="245783"/>
              </a:xfrm>
              <a:prstGeom prst="rect">
                <a:avLst/>
              </a:prstGeom>
            </p:spPr>
          </p:pic>
          <p:pic>
            <p:nvPicPr>
              <p:cNvPr id="55" name="Picture 1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2499" y="5659162"/>
                <a:ext cx="716768" cy="165906"/>
              </a:xfrm>
              <a:prstGeom prst="rect">
                <a:avLst/>
              </a:prstGeom>
            </p:spPr>
          </p:pic>
          <p:pic>
            <p:nvPicPr>
              <p:cNvPr id="56" name="Picture 1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3200" y="5209100"/>
                <a:ext cx="491298" cy="343750"/>
              </a:xfrm>
              <a:prstGeom prst="rect">
                <a:avLst/>
              </a:prstGeom>
            </p:spPr>
          </p:pic>
        </p:grpSp>
        <p:cxnSp>
          <p:nvCxnSpPr>
            <p:cNvPr id="40" name="Straight Arrow Connector 39"/>
            <p:cNvCxnSpPr/>
            <p:nvPr/>
          </p:nvCxnSpPr>
          <p:spPr>
            <a:xfrm flipV="1">
              <a:off x="8392149" y="4516042"/>
              <a:ext cx="0" cy="365760"/>
            </a:xfrm>
            <a:prstGeom prst="straightConnector1">
              <a:avLst/>
            </a:prstGeom>
            <a:ln w="1270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6200000" flipH="1">
              <a:off x="8876363" y="4396888"/>
              <a:ext cx="621792" cy="822960"/>
            </a:xfrm>
            <a:prstGeom prst="bentConnector3">
              <a:avLst/>
            </a:prstGeom>
            <a:ln w="1270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392149" y="2906426"/>
              <a:ext cx="0" cy="731520"/>
            </a:xfrm>
            <a:prstGeom prst="straightConnector1">
              <a:avLst/>
            </a:prstGeom>
            <a:ln w="1270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531210" y="3820496"/>
              <a:ext cx="944877" cy="477923"/>
            </a:xfrm>
            <a:prstGeom prst="rect">
              <a:avLst/>
            </a:prstGeom>
            <a:noFill/>
          </p:spPr>
          <p:txBody>
            <a:bodyPr wrap="square" lIns="175711" tIns="140568" rIns="175711" bIns="140568" rtlCol="0" anchor="ctr">
              <a:noAutofit/>
            </a:bodyPr>
            <a:lstStyle/>
            <a:p>
              <a:pPr algn="ctr" defTabSz="895165" fontAlgn="base">
                <a:lnSpc>
                  <a:spcPct val="90000"/>
                </a:lnSpc>
                <a:spcBef>
                  <a:spcPct val="0"/>
                </a:spcBef>
                <a:spcAft>
                  <a:spcPts val="576"/>
                </a:spcAft>
              </a:pPr>
              <a:r>
                <a:rPr lang="en-US" sz="1000" dirty="0">
                  <a:latin typeface="Segoe UI Semilight" panose="020B0402040204020203" pitchFamily="34" charset="0"/>
                  <a:ea typeface="MS PGothic" charset="0"/>
                  <a:cs typeface="Segoe UI Semilight" panose="020B0402040204020203" pitchFamily="34" charset="0"/>
                </a:rPr>
                <a:t>Power BI </a:t>
              </a:r>
            </a:p>
          </p:txBody>
        </p:sp>
        <p:sp>
          <p:nvSpPr>
            <p:cNvPr id="44" name="TextBox 43"/>
            <p:cNvSpPr txBox="1"/>
            <p:nvPr/>
          </p:nvSpPr>
          <p:spPr>
            <a:xfrm>
              <a:off x="9159980" y="5480679"/>
              <a:ext cx="1229955" cy="913252"/>
            </a:xfrm>
            <a:prstGeom prst="rect">
              <a:avLst/>
            </a:prstGeom>
            <a:noFill/>
          </p:spPr>
          <p:txBody>
            <a:bodyPr wrap="square" lIns="175711" tIns="140568" rIns="175711" bIns="140568" rtlCol="0" anchor="ctr">
              <a:noAutofit/>
            </a:bodyPr>
            <a:lstStyle/>
            <a:p>
              <a:pPr defTabSz="895165" fontAlgn="base">
                <a:lnSpc>
                  <a:spcPct val="90000"/>
                </a:lnSpc>
                <a:spcBef>
                  <a:spcPct val="0"/>
                </a:spcBef>
                <a:spcAft>
                  <a:spcPts val="576"/>
                </a:spcAft>
              </a:pPr>
              <a:r>
                <a:rPr lang="en-US" sz="1000" dirty="0">
                  <a:latin typeface="Segoe UI Semilight" panose="020B0402040204020203" pitchFamily="34" charset="0"/>
                  <a:ea typeface="MS PGothic" charset="0"/>
                  <a:cs typeface="Segoe UI Semilight" panose="020B0402040204020203" pitchFamily="34" charset="0"/>
                </a:rPr>
                <a:t>SQL Server Analysis Services (SSAS)</a:t>
              </a:r>
            </a:p>
          </p:txBody>
        </p:sp>
        <p:sp>
          <p:nvSpPr>
            <p:cNvPr id="45" name="TextBox 44"/>
            <p:cNvSpPr txBox="1"/>
            <p:nvPr/>
          </p:nvSpPr>
          <p:spPr>
            <a:xfrm>
              <a:off x="10898488" y="3750804"/>
              <a:ext cx="1066211" cy="913252"/>
            </a:xfrm>
            <a:prstGeom prst="rect">
              <a:avLst/>
            </a:prstGeom>
            <a:noFill/>
          </p:spPr>
          <p:txBody>
            <a:bodyPr wrap="square" lIns="175711" tIns="140568" rIns="175711" bIns="140568" rtlCol="0" anchor="ctr">
              <a:noAutofit/>
            </a:bodyPr>
            <a:lstStyle/>
            <a:p>
              <a:pPr defTabSz="895165" fontAlgn="base">
                <a:lnSpc>
                  <a:spcPct val="90000"/>
                </a:lnSpc>
                <a:spcBef>
                  <a:spcPct val="0"/>
                </a:spcBef>
                <a:spcAft>
                  <a:spcPts val="576"/>
                </a:spcAft>
              </a:pPr>
              <a:r>
                <a:rPr lang="ru-RU" sz="1000" dirty="0">
                  <a:latin typeface="Segoe UI Semilight" panose="020B0402040204020203" pitchFamily="34" charset="0"/>
                  <a:ea typeface="MS PGothic" charset="0"/>
                  <a:cs typeface="Segoe UI Semilight" panose="020B0402040204020203" pitchFamily="34" charset="0"/>
                </a:rPr>
                <a:t>Безопасное хранилище учетных данных</a:t>
              </a:r>
              <a:endParaRPr lang="en-US" sz="1000" dirty="0">
                <a:latin typeface="Segoe UI Semilight" panose="020B0402040204020203" pitchFamily="34" charset="0"/>
                <a:ea typeface="MS PGothic" charset="0"/>
                <a:cs typeface="Segoe UI Semilight" panose="020B0402040204020203" pitchFamily="34" charset="0"/>
              </a:endParaRPr>
            </a:p>
          </p:txBody>
        </p:sp>
        <p:pic>
          <p:nvPicPr>
            <p:cNvPr id="46" name="Block Arc 4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4669" y="3950105"/>
              <a:ext cx="513574" cy="568600"/>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p:cNvCxnSpPr/>
            <p:nvPr/>
          </p:nvCxnSpPr>
          <p:spPr>
            <a:xfrm>
              <a:off x="8783733" y="4235370"/>
              <a:ext cx="1505502" cy="0"/>
            </a:xfrm>
            <a:prstGeom prst="straightConnector1">
              <a:avLst/>
            </a:prstGeom>
            <a:ln w="12700">
              <a:solidFill>
                <a:schemeClr val="tx1"/>
              </a:solidFill>
              <a:prstDash val="dash"/>
              <a:headEnd type="none" w="sm" len="med"/>
              <a:tailEnd type="arrow" w="sm" len="med"/>
            </a:ln>
          </p:spPr>
          <p:style>
            <a:lnRef idx="1">
              <a:schemeClr val="accent1"/>
            </a:lnRef>
            <a:fillRef idx="0">
              <a:schemeClr val="accent1"/>
            </a:fillRef>
            <a:effectRef idx="0">
              <a:schemeClr val="accent1"/>
            </a:effectRef>
            <a:fontRef idx="minor">
              <a:schemeClr val="tx1"/>
            </a:fontRef>
          </p:style>
        </p:cxnSp>
        <p:pic>
          <p:nvPicPr>
            <p:cNvPr id="48" name="Picture 2"/>
            <p:cNvPicPr>
              <a:picLocks noChangeAspect="1" noChangeArrowheads="1"/>
            </p:cNvPicPr>
            <p:nvPr/>
          </p:nvPicPr>
          <p:blipFill>
            <a:blip r:embed="rId9"/>
            <a:srcRect/>
            <a:stretch>
              <a:fillRect/>
            </a:stretch>
          </p:blipFill>
          <p:spPr bwMode="auto">
            <a:xfrm>
              <a:off x="9376356" y="5206341"/>
              <a:ext cx="457200" cy="342989"/>
            </a:xfrm>
            <a:prstGeom prst="rect">
              <a:avLst/>
            </a:prstGeom>
            <a:noFill/>
            <a:ln>
              <a:noFill/>
            </a:ln>
          </p:spPr>
        </p:pic>
        <p:pic>
          <p:nvPicPr>
            <p:cNvPr id="49" name="Picture 48"/>
            <p:cNvPicPr>
              <a:picLocks noChangeAspect="1"/>
            </p:cNvPicPr>
            <p:nvPr/>
          </p:nvPicPr>
          <p:blipFill rotWithShape="1">
            <a:blip r:embed="rId10" cstate="print">
              <a:extLst>
                <a:ext uri="{28A0092B-C50C-407E-A947-70E740481C1C}">
                  <a14:useLocalDpi xmlns:a14="http://schemas.microsoft.com/office/drawing/2010/main" val="0"/>
                </a:ext>
              </a:extLst>
            </a:blip>
            <a:srcRect t="4797"/>
            <a:stretch/>
          </p:blipFill>
          <p:spPr>
            <a:xfrm>
              <a:off x="8082346" y="1965718"/>
              <a:ext cx="1554480" cy="837412"/>
            </a:xfrm>
            <a:prstGeom prst="rect">
              <a:avLst/>
            </a:prstGeom>
            <a:ln>
              <a:solidFill>
                <a:srgbClr val="EDC30D"/>
              </a:solidFill>
            </a:ln>
            <a:effectLst>
              <a:outerShdw blurRad="50800" dist="38100" dir="2700000" algn="tl" rotWithShape="0">
                <a:prstClr val="black">
                  <a:alpha val="40000"/>
                </a:prstClr>
              </a:outerShdw>
            </a:effectLst>
          </p:spPr>
        </p:pic>
      </p:grpSp>
      <p:pic>
        <p:nvPicPr>
          <p:cNvPr id="85" name="Picture 84"/>
          <p:cNvPicPr>
            <a:picLocks noChangeAspect="1"/>
          </p:cNvPicPr>
          <p:nvPr/>
        </p:nvPicPr>
        <p:blipFill>
          <a:blip r:embed="rId11">
            <a:duotone>
              <a:schemeClr val="bg2">
                <a:shade val="45000"/>
                <a:satMod val="135000"/>
              </a:schemeClr>
              <a:prstClr val="white"/>
            </a:duotone>
            <a:lum bright="-32000"/>
          </a:blip>
          <a:stretch>
            <a:fillRect/>
          </a:stretch>
        </p:blipFill>
        <p:spPr>
          <a:xfrm>
            <a:off x="8010976" y="3409533"/>
            <a:ext cx="548640" cy="503854"/>
          </a:xfrm>
          <a:prstGeom prst="rect">
            <a:avLst/>
          </a:prstGeom>
        </p:spPr>
      </p:pic>
    </p:spTree>
    <p:extLst>
      <p:ext uri="{BB962C8B-B14F-4D97-AF65-F5344CB8AC3E}">
        <p14:creationId xmlns:p14="http://schemas.microsoft.com/office/powerpoint/2010/main" val="362495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203371" cy="685800"/>
          </a:xfrm>
          <a:solidFill>
            <a:schemeClr val="bg1"/>
          </a:solidFill>
        </p:spPr>
        <p:txBody>
          <a:bodyPr vert="horz" wrap="square" lIns="146304" tIns="91440" rIns="146304" bIns="91440" rtlCol="0" anchor="t">
            <a:noAutofit/>
          </a:bodyPr>
          <a:lstStyle/>
          <a:p>
            <a:pPr marL="233363"/>
            <a:r>
              <a:rPr lang="ru-RU" sz="3200" dirty="0">
                <a:solidFill>
                  <a:schemeClr val="tx1"/>
                </a:solidFill>
              </a:rPr>
              <a:t>Обновление по расписанию с Личным шлюзом </a:t>
            </a:r>
            <a:r>
              <a:rPr lang="en-US" sz="3200" dirty="0">
                <a:solidFill>
                  <a:schemeClr val="tx1"/>
                </a:solidFill>
              </a:rPr>
              <a:t>Power BI</a:t>
            </a:r>
          </a:p>
        </p:txBody>
      </p:sp>
      <p:sp>
        <p:nvSpPr>
          <p:cNvPr id="5" name="Text Placeholder 4"/>
          <p:cNvSpPr>
            <a:spLocks noGrp="1"/>
          </p:cNvSpPr>
          <p:nvPr>
            <p:ph type="body" sz="quarter" idx="10"/>
          </p:nvPr>
        </p:nvSpPr>
        <p:spPr>
          <a:xfrm>
            <a:off x="370194" y="1132764"/>
            <a:ext cx="6053466" cy="4991025"/>
          </a:xfrm>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Личный шлюз </a:t>
            </a:r>
            <a:r>
              <a:rPr lang="ru-RU" sz="2000">
                <a:solidFill>
                  <a:schemeClr val="tx1"/>
                </a:solidFill>
                <a:ea typeface="Calibri" panose="020F0502020204030204" pitchFamily="34" charset="0"/>
                <a:cs typeface="Times New Roman" panose="02020603050405020304" pitchFamily="18" charset="0"/>
              </a:rPr>
              <a:t>предоставляет бизнес-аналитикам </a:t>
            </a:r>
            <a:r>
              <a:rPr lang="ru-RU" sz="2000" dirty="0">
                <a:solidFill>
                  <a:schemeClr val="tx1"/>
                </a:solidFill>
                <a:ea typeface="Calibri" panose="020F0502020204030204" pitchFamily="34" charset="0"/>
                <a:cs typeface="Times New Roman" panose="02020603050405020304" pitchFamily="18" charset="0"/>
              </a:rPr>
              <a:t>возможность простого и безопасного обновления локальных данных</a:t>
            </a: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Не требуется помощи ИТ специалистов для установки (на персональном компьютере) или настройки обновления данных</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Использование </a:t>
            </a:r>
            <a:r>
              <a:rPr lang="en-US" sz="2000" dirty="0">
                <a:solidFill>
                  <a:schemeClr val="tx1"/>
                </a:solidFill>
                <a:ea typeface="Calibri" panose="020F0502020204030204" pitchFamily="34" charset="0"/>
                <a:cs typeface="Times New Roman" panose="02020603050405020304" pitchFamily="18" charset="0"/>
              </a:rPr>
              <a:t>Power BI Desktop </a:t>
            </a:r>
            <a:r>
              <a:rPr lang="ru-RU" sz="2000" dirty="0">
                <a:solidFill>
                  <a:schemeClr val="tx1"/>
                </a:solidFill>
                <a:ea typeface="Calibri" panose="020F0502020204030204" pitchFamily="34" charset="0"/>
                <a:cs typeface="Times New Roman" panose="02020603050405020304" pitchFamily="18" charset="0"/>
              </a:rPr>
              <a:t>или</a:t>
            </a:r>
            <a:r>
              <a:rPr lang="en-US" sz="2000" dirty="0">
                <a:solidFill>
                  <a:schemeClr val="tx1"/>
                </a:solidFill>
                <a:ea typeface="Calibri" panose="020F0502020204030204" pitchFamily="34" charset="0"/>
                <a:cs typeface="Times New Roman" panose="02020603050405020304" pitchFamily="18" charset="0"/>
              </a:rPr>
              <a:t> Excel </a:t>
            </a:r>
            <a:r>
              <a:rPr lang="ru-RU" sz="2000" dirty="0">
                <a:solidFill>
                  <a:schemeClr val="tx1"/>
                </a:solidFill>
                <a:ea typeface="Calibri" panose="020F0502020204030204" pitchFamily="34" charset="0"/>
                <a:cs typeface="Times New Roman" panose="02020603050405020304" pitchFamily="18" charset="0"/>
              </a:rPr>
              <a:t>и Личного шлюза позволяет импортировать и поддерживать актуальными данные из большого количества локальных источников</a:t>
            </a:r>
            <a:endParaRPr lang="en-US" sz="2000" dirty="0">
              <a:solidFill>
                <a:schemeClr val="tx1"/>
              </a:solidFill>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9160" y="1490226"/>
            <a:ext cx="4114800" cy="3143964"/>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18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34686" y="1250103"/>
            <a:ext cx="5466858" cy="4785017"/>
          </a:xfrm>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Данные из Вашей организации</a:t>
            </a:r>
            <a:endParaRPr lang="en-US" sz="2000" dirty="0">
              <a:solidFill>
                <a:schemeClr val="tx1"/>
              </a:solidFill>
              <a:ea typeface="Calibri" panose="020F0502020204030204" pitchFamily="34" charset="0"/>
              <a:cs typeface="Times New Roman" panose="02020603050405020304" pitchFamily="18" charset="0"/>
            </a:endParaRPr>
          </a:p>
          <a:p>
            <a:pPr marL="692150" lvl="1" indent="-346075"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Контент, опубликованный Вашими коллегами (пакеты содержимого</a:t>
            </a:r>
            <a:r>
              <a:rPr lang="en-US" sz="1800" dirty="0">
                <a:solidFill>
                  <a:schemeClr val="tx1"/>
                </a:solidFill>
                <a:ea typeface="Calibri" panose="020F0502020204030204" pitchFamily="34" charset="0"/>
                <a:cs typeface="Times New Roman" panose="02020603050405020304" pitchFamily="18" charset="0"/>
              </a:rPr>
              <a:t>)</a:t>
            </a: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Данные из разных сервисов</a:t>
            </a:r>
            <a:endParaRPr lang="en-US" sz="2000" dirty="0">
              <a:solidFill>
                <a:schemeClr val="tx1"/>
              </a:solidFill>
              <a:ea typeface="Calibri" panose="020F0502020204030204" pitchFamily="34" charset="0"/>
              <a:cs typeface="Times New Roman" panose="02020603050405020304" pitchFamily="18" charset="0"/>
            </a:endParaRPr>
          </a:p>
          <a:p>
            <a:pPr marL="692150" lvl="1" indent="-346075"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Различные </a:t>
            </a:r>
            <a:r>
              <a:rPr lang="en-US" sz="1800" dirty="0">
                <a:solidFill>
                  <a:schemeClr val="tx1"/>
                </a:solidFill>
                <a:ea typeface="Calibri" panose="020F0502020204030204" pitchFamily="34" charset="0"/>
                <a:cs typeface="Times New Roman" panose="02020603050405020304" pitchFamily="18" charset="0"/>
              </a:rPr>
              <a:t>SaaS </a:t>
            </a:r>
            <a:r>
              <a:rPr lang="ru-RU" sz="1800" dirty="0">
                <a:solidFill>
                  <a:schemeClr val="tx1"/>
                </a:solidFill>
                <a:ea typeface="Calibri" panose="020F0502020204030204" pitchFamily="34" charset="0"/>
                <a:cs typeface="Times New Roman" panose="02020603050405020304" pitchFamily="18" charset="0"/>
              </a:rPr>
              <a:t>сервисы</a:t>
            </a:r>
            <a:endParaRPr lang="en-US" sz="1800" dirty="0">
              <a:solidFill>
                <a:schemeClr val="tx1"/>
              </a:solidFill>
              <a:ea typeface="Calibri" panose="020F0502020204030204" pitchFamily="34" charset="0"/>
              <a:cs typeface="Times New Roman" panose="02020603050405020304" pitchFamily="18" charset="0"/>
            </a:endParaRPr>
          </a:p>
          <a:p>
            <a:pPr marL="692150" lvl="1" indent="-346075"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Отчеты </a:t>
            </a:r>
            <a:r>
              <a:rPr lang="en-US" sz="1800" dirty="0">
                <a:solidFill>
                  <a:schemeClr val="tx1"/>
                </a:solidFill>
                <a:ea typeface="Calibri" panose="020F0502020204030204" pitchFamily="34" charset="0"/>
                <a:cs typeface="Times New Roman" panose="02020603050405020304" pitchFamily="18" charset="0"/>
              </a:rPr>
              <a:t>Office 365 </a:t>
            </a:r>
            <a:r>
              <a:rPr lang="ru-RU" sz="1800" dirty="0">
                <a:solidFill>
                  <a:schemeClr val="tx1"/>
                </a:solidFill>
                <a:ea typeface="Calibri" panose="020F0502020204030204" pitchFamily="34" charset="0"/>
                <a:cs typeface="Times New Roman" panose="02020603050405020304" pitchFamily="18" charset="0"/>
              </a:rPr>
              <a:t>для администраторов</a:t>
            </a:r>
            <a:endParaRPr lang="en-US" sz="18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Данные из файлов</a:t>
            </a:r>
            <a:endParaRPr lang="en-US" sz="2000" dirty="0">
              <a:solidFill>
                <a:schemeClr val="tx1"/>
              </a:solidFill>
              <a:ea typeface="Calibri" panose="020F0502020204030204" pitchFamily="34" charset="0"/>
              <a:cs typeface="Times New Roman" panose="02020603050405020304" pitchFamily="18" charset="0"/>
            </a:endParaRPr>
          </a:p>
          <a:p>
            <a:pPr marL="692150" lvl="1" indent="-346075"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Импорт файлов </a:t>
            </a:r>
            <a:r>
              <a:rPr lang="en-US" sz="1800" dirty="0">
                <a:solidFill>
                  <a:schemeClr val="tx1"/>
                </a:solidFill>
                <a:ea typeface="Calibri" panose="020F0502020204030204" pitchFamily="34" charset="0"/>
                <a:cs typeface="Times New Roman" panose="02020603050405020304" pitchFamily="18" charset="0"/>
              </a:rPr>
              <a:t>Excel </a:t>
            </a:r>
            <a:r>
              <a:rPr lang="ru-RU" sz="1800" dirty="0">
                <a:solidFill>
                  <a:schemeClr val="tx1"/>
                </a:solidFill>
                <a:ea typeface="Calibri" panose="020F0502020204030204" pitchFamily="34" charset="0"/>
                <a:cs typeface="Times New Roman" panose="02020603050405020304" pitchFamily="18" charset="0"/>
              </a:rPr>
              <a:t>или</a:t>
            </a:r>
            <a:r>
              <a:rPr lang="en-US" sz="1800" dirty="0">
                <a:solidFill>
                  <a:schemeClr val="tx1"/>
                </a:solidFill>
                <a:ea typeface="Calibri" panose="020F0502020204030204" pitchFamily="34" charset="0"/>
                <a:cs typeface="Times New Roman" panose="02020603050405020304" pitchFamily="18" charset="0"/>
              </a:rPr>
              <a:t> Power BI Desktop</a:t>
            </a: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Большие данные и не только</a:t>
            </a:r>
            <a:endParaRPr lang="en-US" sz="2000" dirty="0">
              <a:solidFill>
                <a:schemeClr val="tx1"/>
              </a:solidFill>
              <a:ea typeface="Calibri" panose="020F0502020204030204" pitchFamily="34" charset="0"/>
              <a:cs typeface="Times New Roman" panose="02020603050405020304" pitchFamily="18" charset="0"/>
            </a:endParaRPr>
          </a:p>
          <a:p>
            <a:pPr marL="692150" lvl="1" indent="-346075" defTabSz="914400" fontAlgn="base">
              <a:lnSpc>
                <a:spcPct val="100000"/>
              </a:lnSpc>
              <a:spcBef>
                <a:spcPts val="0"/>
              </a:spcBef>
              <a:buFont typeface="Courier New" panose="02070309020205020404" pitchFamily="49" charset="0"/>
              <a:buChar char="o"/>
            </a:pPr>
            <a:r>
              <a:rPr lang="en-US" sz="1800" dirty="0">
                <a:solidFill>
                  <a:schemeClr val="tx1"/>
                </a:solidFill>
                <a:ea typeface="Calibri" panose="020F0502020204030204" pitchFamily="34" charset="0"/>
                <a:cs typeface="Times New Roman" panose="02020603050405020304" pitchFamily="18" charset="0"/>
              </a:rPr>
              <a:t>Azure data services, e.g. HDI, ASA, AML etc.</a:t>
            </a:r>
          </a:p>
          <a:p>
            <a:pPr marL="692150" lvl="1" indent="-346075" defTabSz="914400" fontAlgn="base">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Локальные источники</a:t>
            </a:r>
            <a:r>
              <a:rPr lang="en-US" sz="1800" dirty="0">
                <a:solidFill>
                  <a:schemeClr val="tx1"/>
                </a:solidFill>
                <a:ea typeface="Calibri" panose="020F0502020204030204" pitchFamily="34" charset="0"/>
                <a:cs typeface="Times New Roman" panose="02020603050405020304" pitchFamily="18" charset="0"/>
              </a:rPr>
              <a:t>, </a:t>
            </a:r>
            <a:r>
              <a:rPr lang="ru-RU" sz="1800" dirty="0">
                <a:solidFill>
                  <a:schemeClr val="tx1"/>
                </a:solidFill>
                <a:ea typeface="Calibri" panose="020F0502020204030204" pitchFamily="34" charset="0"/>
                <a:cs typeface="Times New Roman" panose="02020603050405020304" pitchFamily="18" charset="0"/>
              </a:rPr>
              <a:t>например</a:t>
            </a:r>
            <a:r>
              <a:rPr lang="en-US" sz="1800" dirty="0">
                <a:solidFill>
                  <a:schemeClr val="tx1"/>
                </a:solidFill>
                <a:ea typeface="Calibri" panose="020F0502020204030204" pitchFamily="34" charset="0"/>
                <a:cs typeface="Times New Roman" panose="02020603050405020304" pitchFamily="18" charset="0"/>
              </a:rPr>
              <a:t> SSAS</a:t>
            </a:r>
          </a:p>
        </p:txBody>
      </p:sp>
      <p:grpSp>
        <p:nvGrpSpPr>
          <p:cNvPr id="13" name="Group 12"/>
          <p:cNvGrpSpPr/>
          <p:nvPr/>
        </p:nvGrpSpPr>
        <p:grpSpPr>
          <a:xfrm>
            <a:off x="-1464" y="487"/>
            <a:ext cx="2850524" cy="6857027"/>
            <a:chOff x="-1464" y="487"/>
            <a:chExt cx="2850524" cy="6857027"/>
          </a:xfrm>
        </p:grpSpPr>
        <p:sp>
          <p:nvSpPr>
            <p:cNvPr id="225" name="Rectangle 15"/>
            <p:cNvSpPr/>
            <p:nvPr/>
          </p:nvSpPr>
          <p:spPr bwMode="auto">
            <a:xfrm>
              <a:off x="2" y="487"/>
              <a:ext cx="2849058" cy="685702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Rectangle 145"/>
            <p:cNvSpPr/>
            <p:nvPr/>
          </p:nvSpPr>
          <p:spPr bwMode="auto">
            <a:xfrm>
              <a:off x="709698" y="1230836"/>
              <a:ext cx="1821468" cy="383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en-US" sz="1400" b="1" dirty="0">
                  <a:solidFill>
                    <a:srgbClr val="F2C812"/>
                  </a:solidFill>
                  <a:cs typeface="Segoe UI Light" panose="020B0502040204020203" pitchFamily="34" charset="0"/>
                </a:rPr>
                <a:t>SaaS </a:t>
              </a:r>
              <a:r>
                <a:rPr lang="en-US" sz="1400" b="1" dirty="0" err="1">
                  <a:solidFill>
                    <a:srgbClr val="F2C812"/>
                  </a:solidFill>
                  <a:cs typeface="Segoe UI Light" panose="020B0502040204020203" pitchFamily="34" charset="0"/>
                </a:rPr>
                <a:t>решения</a:t>
              </a:r>
              <a:endParaRPr lang="en-US" sz="1400" b="1" dirty="0">
                <a:solidFill>
                  <a:srgbClr val="F2C812"/>
                </a:solidFill>
                <a:cs typeface="Segoe UI Light" panose="020B0502040204020203" pitchFamily="34" charset="0"/>
              </a:endParaRPr>
            </a:p>
            <a:p>
              <a:pPr defTabSz="914367"/>
              <a:r>
                <a:rPr lang="en-US" sz="1200" b="1" i="1" dirty="0" err="1">
                  <a:solidFill>
                    <a:srgbClr val="F2C812"/>
                  </a:solidFill>
                  <a:cs typeface="Segoe UI Light" panose="020B0502040204020203" pitchFamily="34" charset="0"/>
                </a:rPr>
                <a:t>например</a:t>
              </a:r>
              <a:r>
                <a:rPr lang="en-US" sz="1200" b="1" i="1" dirty="0">
                  <a:solidFill>
                    <a:srgbClr val="F2C812"/>
                  </a:solidFill>
                  <a:cs typeface="Segoe UI Light" panose="020B0502040204020203" pitchFamily="34" charset="0"/>
                </a:rPr>
                <a:t> </a:t>
              </a:r>
              <a:r>
                <a:rPr lang="en-US" sz="1200" b="1" i="1" dirty="0" err="1">
                  <a:solidFill>
                    <a:srgbClr val="F2C812"/>
                  </a:solidFill>
                  <a:cs typeface="Segoe UI Light" panose="020B0502040204020203" pitchFamily="34" charset="0"/>
                </a:rPr>
                <a:t>Marketo</a:t>
              </a:r>
              <a:r>
                <a:rPr lang="en-US" sz="1200" b="1" i="1" dirty="0">
                  <a:solidFill>
                    <a:srgbClr val="F2C812"/>
                  </a:solidFill>
                  <a:cs typeface="Segoe UI Light" panose="020B0502040204020203" pitchFamily="34" charset="0"/>
                </a:rPr>
                <a:t>, Salesforce, GitHub, Google analytics</a:t>
              </a:r>
            </a:p>
            <a:p>
              <a:pPr defTabSz="914367"/>
              <a:endParaRPr lang="en-US" sz="1400" b="1" dirty="0">
                <a:solidFill>
                  <a:srgbClr val="F2C812"/>
                </a:solidFill>
                <a:cs typeface="Segoe UI Light" panose="020B0502040204020203" pitchFamily="34" charset="0"/>
              </a:endParaRPr>
            </a:p>
          </p:txBody>
        </p:sp>
        <p:grpSp>
          <p:nvGrpSpPr>
            <p:cNvPr id="16" name="Group 15"/>
            <p:cNvGrpSpPr/>
            <p:nvPr/>
          </p:nvGrpSpPr>
          <p:grpSpPr>
            <a:xfrm>
              <a:off x="219373" y="1123407"/>
              <a:ext cx="433844" cy="433844"/>
              <a:chOff x="440005" y="1126788"/>
              <a:chExt cx="296322" cy="296322"/>
            </a:xfrm>
          </p:grpSpPr>
          <p:sp>
            <p:nvSpPr>
              <p:cNvPr id="104" name="Oval 147"/>
              <p:cNvSpPr/>
              <p:nvPr/>
            </p:nvSpPr>
            <p:spPr bwMode="auto">
              <a:xfrm>
                <a:off x="440005" y="1126788"/>
                <a:ext cx="296322" cy="296322"/>
              </a:xfrm>
              <a:prstGeom prst="ellipse">
                <a:avLst/>
              </a:prstGeom>
              <a:solidFill>
                <a:srgbClr val="FFCC00"/>
              </a:solidFill>
              <a:ln>
                <a:solidFill>
                  <a:srgbClr val="F2C81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5" name="Group 332"/>
              <p:cNvGrpSpPr/>
              <p:nvPr/>
            </p:nvGrpSpPr>
            <p:grpSpPr>
              <a:xfrm>
                <a:off x="482167" y="1188302"/>
                <a:ext cx="211997" cy="173294"/>
                <a:chOff x="2123129" y="1797431"/>
                <a:chExt cx="2472585" cy="2021180"/>
              </a:xfrm>
            </p:grpSpPr>
            <p:sp>
              <p:nvSpPr>
                <p:cNvPr id="106" name="Freeform 13"/>
                <p:cNvSpPr>
                  <a:spLocks/>
                </p:cNvSpPr>
                <p:nvPr/>
              </p:nvSpPr>
              <p:spPr bwMode="auto">
                <a:xfrm rot="20700000">
                  <a:off x="3155856" y="2377155"/>
                  <a:ext cx="1439858" cy="1441456"/>
                </a:xfrm>
                <a:custGeom>
                  <a:avLst/>
                  <a:gdLst>
                    <a:gd name="T0" fmla="*/ 138 w 441"/>
                    <a:gd name="T1" fmla="*/ 341 h 441"/>
                    <a:gd name="T2" fmla="*/ 183 w 441"/>
                    <a:gd name="T3" fmla="*/ 374 h 441"/>
                    <a:gd name="T4" fmla="*/ 220 w 441"/>
                    <a:gd name="T5" fmla="*/ 423 h 441"/>
                    <a:gd name="T6" fmla="*/ 422 w 441"/>
                    <a:gd name="T7" fmla="*/ 220 h 441"/>
                    <a:gd name="T8" fmla="*/ 373 w 441"/>
                    <a:gd name="T9" fmla="*/ 184 h 441"/>
                    <a:gd name="T10" fmla="*/ 341 w 441"/>
                    <a:gd name="T11" fmla="*/ 139 h 441"/>
                    <a:gd name="T12" fmla="*/ 382 w 441"/>
                    <a:gd name="T13" fmla="*/ 58 h 441"/>
                    <a:gd name="T14" fmla="*/ 302 w 441"/>
                    <a:gd name="T15" fmla="*/ 100 h 441"/>
                    <a:gd name="T16" fmla="*/ 257 w 441"/>
                    <a:gd name="T17" fmla="*/ 67 h 441"/>
                    <a:gd name="T18" fmla="*/ 220 w 441"/>
                    <a:gd name="T19" fmla="*/ 18 h 441"/>
                    <a:gd name="T20" fmla="*/ 171 w 441"/>
                    <a:gd name="T21" fmla="*/ 55 h 441"/>
                    <a:gd name="T22" fmla="*/ 138 w 441"/>
                    <a:gd name="T23" fmla="*/ 100 h 441"/>
                    <a:gd name="T24" fmla="*/ 180 w 441"/>
                    <a:gd name="T25" fmla="*/ 181 h 441"/>
                    <a:gd name="T26" fmla="*/ 100 w 441"/>
                    <a:gd name="T27" fmla="*/ 139 h 441"/>
                    <a:gd name="T28" fmla="*/ 55 w 441"/>
                    <a:gd name="T29" fmla="*/ 171 h 441"/>
                    <a:gd name="T30" fmla="*/ 18 w 441"/>
                    <a:gd name="T31" fmla="*/ 220 h 441"/>
                    <a:gd name="T32" fmla="*/ 67 w 441"/>
                    <a:gd name="T33" fmla="*/ 257 h 441"/>
                    <a:gd name="T34" fmla="*/ 100 w 441"/>
                    <a:gd name="T35" fmla="*/ 302 h 441"/>
                    <a:gd name="T36" fmla="*/ 58 w 441"/>
                    <a:gd name="T37" fmla="*/ 383 h 441"/>
                    <a:gd name="T38" fmla="*/ 138 w 441"/>
                    <a:gd name="T39" fmla="*/ 3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1" h="441">
                      <a:moveTo>
                        <a:pt x="138" y="341"/>
                      </a:moveTo>
                      <a:cubicBezTo>
                        <a:pt x="147" y="337"/>
                        <a:pt x="171" y="361"/>
                        <a:pt x="183" y="374"/>
                      </a:cubicBezTo>
                      <a:cubicBezTo>
                        <a:pt x="196" y="386"/>
                        <a:pt x="220" y="423"/>
                        <a:pt x="220" y="423"/>
                      </a:cubicBezTo>
                      <a:cubicBezTo>
                        <a:pt x="422" y="220"/>
                        <a:pt x="422" y="220"/>
                        <a:pt x="422" y="220"/>
                      </a:cubicBezTo>
                      <a:cubicBezTo>
                        <a:pt x="422" y="220"/>
                        <a:pt x="386" y="196"/>
                        <a:pt x="373" y="184"/>
                      </a:cubicBezTo>
                      <a:cubicBezTo>
                        <a:pt x="361" y="171"/>
                        <a:pt x="338" y="149"/>
                        <a:pt x="341" y="139"/>
                      </a:cubicBezTo>
                      <a:cubicBezTo>
                        <a:pt x="343" y="129"/>
                        <a:pt x="441" y="116"/>
                        <a:pt x="382" y="58"/>
                      </a:cubicBezTo>
                      <a:cubicBezTo>
                        <a:pt x="324" y="0"/>
                        <a:pt x="310" y="96"/>
                        <a:pt x="302" y="100"/>
                      </a:cubicBezTo>
                      <a:cubicBezTo>
                        <a:pt x="294" y="104"/>
                        <a:pt x="269" y="80"/>
                        <a:pt x="257" y="67"/>
                      </a:cubicBezTo>
                      <a:cubicBezTo>
                        <a:pt x="245" y="55"/>
                        <a:pt x="220" y="18"/>
                        <a:pt x="220" y="18"/>
                      </a:cubicBezTo>
                      <a:cubicBezTo>
                        <a:pt x="220" y="18"/>
                        <a:pt x="183" y="43"/>
                        <a:pt x="171" y="55"/>
                      </a:cubicBezTo>
                      <a:cubicBezTo>
                        <a:pt x="159" y="67"/>
                        <a:pt x="134" y="92"/>
                        <a:pt x="138" y="100"/>
                      </a:cubicBezTo>
                      <a:cubicBezTo>
                        <a:pt x="142" y="108"/>
                        <a:pt x="238" y="122"/>
                        <a:pt x="180" y="181"/>
                      </a:cubicBezTo>
                      <a:cubicBezTo>
                        <a:pt x="122" y="239"/>
                        <a:pt x="110" y="141"/>
                        <a:pt x="100" y="139"/>
                      </a:cubicBezTo>
                      <a:cubicBezTo>
                        <a:pt x="89" y="137"/>
                        <a:pt x="67" y="159"/>
                        <a:pt x="55" y="171"/>
                      </a:cubicBezTo>
                      <a:cubicBezTo>
                        <a:pt x="42" y="184"/>
                        <a:pt x="18" y="220"/>
                        <a:pt x="18" y="220"/>
                      </a:cubicBezTo>
                      <a:cubicBezTo>
                        <a:pt x="18" y="220"/>
                        <a:pt x="55" y="245"/>
                        <a:pt x="67" y="257"/>
                      </a:cubicBezTo>
                      <a:cubicBezTo>
                        <a:pt x="79" y="269"/>
                        <a:pt x="102" y="292"/>
                        <a:pt x="100" y="302"/>
                      </a:cubicBezTo>
                      <a:cubicBezTo>
                        <a:pt x="98" y="312"/>
                        <a:pt x="0" y="325"/>
                        <a:pt x="58" y="383"/>
                      </a:cubicBezTo>
                      <a:cubicBezTo>
                        <a:pt x="116" y="441"/>
                        <a:pt x="130" y="345"/>
                        <a:pt x="138" y="34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07" name="Freeform 14"/>
                <p:cNvSpPr>
                  <a:spLocks/>
                </p:cNvSpPr>
                <p:nvPr/>
              </p:nvSpPr>
              <p:spPr bwMode="auto">
                <a:xfrm rot="9900000">
                  <a:off x="2123129" y="1797431"/>
                  <a:ext cx="1377949" cy="1377949"/>
                </a:xfrm>
                <a:custGeom>
                  <a:avLst/>
                  <a:gdLst>
                    <a:gd name="T0" fmla="*/ 422 w 422"/>
                    <a:gd name="T1" fmla="*/ 220 h 422"/>
                    <a:gd name="T2" fmla="*/ 386 w 422"/>
                    <a:gd name="T3" fmla="*/ 171 h 422"/>
                    <a:gd name="T4" fmla="*/ 341 w 422"/>
                    <a:gd name="T5" fmla="*/ 138 h 422"/>
                    <a:gd name="T6" fmla="*/ 260 w 422"/>
                    <a:gd name="T7" fmla="*/ 180 h 422"/>
                    <a:gd name="T8" fmla="*/ 302 w 422"/>
                    <a:gd name="T9" fmla="*/ 100 h 422"/>
                    <a:gd name="T10" fmla="*/ 269 w 422"/>
                    <a:gd name="T11" fmla="*/ 55 h 422"/>
                    <a:gd name="T12" fmla="*/ 220 w 422"/>
                    <a:gd name="T13" fmla="*/ 18 h 422"/>
                    <a:gd name="T14" fmla="*/ 183 w 422"/>
                    <a:gd name="T15" fmla="*/ 67 h 422"/>
                    <a:gd name="T16" fmla="*/ 138 w 422"/>
                    <a:gd name="T17" fmla="*/ 100 h 422"/>
                    <a:gd name="T18" fmla="*/ 58 w 422"/>
                    <a:gd name="T19" fmla="*/ 58 h 422"/>
                    <a:gd name="T20" fmla="*/ 100 w 422"/>
                    <a:gd name="T21" fmla="*/ 138 h 422"/>
                    <a:gd name="T22" fmla="*/ 67 w 422"/>
                    <a:gd name="T23" fmla="*/ 183 h 422"/>
                    <a:gd name="T24" fmla="*/ 18 w 422"/>
                    <a:gd name="T25" fmla="*/ 220 h 422"/>
                    <a:gd name="T26" fmla="*/ 55 w 422"/>
                    <a:gd name="T27" fmla="*/ 269 h 422"/>
                    <a:gd name="T28" fmla="*/ 100 w 422"/>
                    <a:gd name="T29" fmla="*/ 302 h 422"/>
                    <a:gd name="T30" fmla="*/ 180 w 422"/>
                    <a:gd name="T31" fmla="*/ 260 h 422"/>
                    <a:gd name="T32" fmla="*/ 138 w 422"/>
                    <a:gd name="T33" fmla="*/ 341 h 422"/>
                    <a:gd name="T34" fmla="*/ 171 w 422"/>
                    <a:gd name="T35" fmla="*/ 386 h 422"/>
                    <a:gd name="T36" fmla="*/ 220 w 422"/>
                    <a:gd name="T37" fmla="*/ 422 h 422"/>
                    <a:gd name="T38" fmla="*/ 422 w 422"/>
                    <a:gd name="T39" fmla="*/ 2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2" h="422">
                      <a:moveTo>
                        <a:pt x="422" y="220"/>
                      </a:moveTo>
                      <a:cubicBezTo>
                        <a:pt x="422" y="220"/>
                        <a:pt x="398" y="183"/>
                        <a:pt x="386" y="171"/>
                      </a:cubicBezTo>
                      <a:cubicBezTo>
                        <a:pt x="373" y="159"/>
                        <a:pt x="349" y="134"/>
                        <a:pt x="341" y="138"/>
                      </a:cubicBezTo>
                      <a:cubicBezTo>
                        <a:pt x="332" y="142"/>
                        <a:pt x="318" y="239"/>
                        <a:pt x="260" y="180"/>
                      </a:cubicBezTo>
                      <a:cubicBezTo>
                        <a:pt x="202" y="122"/>
                        <a:pt x="300" y="110"/>
                        <a:pt x="302" y="100"/>
                      </a:cubicBezTo>
                      <a:cubicBezTo>
                        <a:pt x="304" y="90"/>
                        <a:pt x="281" y="67"/>
                        <a:pt x="269" y="55"/>
                      </a:cubicBezTo>
                      <a:cubicBezTo>
                        <a:pt x="257" y="42"/>
                        <a:pt x="220" y="18"/>
                        <a:pt x="220" y="18"/>
                      </a:cubicBezTo>
                      <a:cubicBezTo>
                        <a:pt x="220" y="18"/>
                        <a:pt x="196" y="55"/>
                        <a:pt x="183" y="67"/>
                      </a:cubicBezTo>
                      <a:cubicBezTo>
                        <a:pt x="171" y="79"/>
                        <a:pt x="149" y="102"/>
                        <a:pt x="138" y="100"/>
                      </a:cubicBezTo>
                      <a:cubicBezTo>
                        <a:pt x="128" y="98"/>
                        <a:pt x="116" y="0"/>
                        <a:pt x="58" y="58"/>
                      </a:cubicBezTo>
                      <a:cubicBezTo>
                        <a:pt x="0" y="116"/>
                        <a:pt x="96" y="130"/>
                        <a:pt x="100" y="138"/>
                      </a:cubicBezTo>
                      <a:cubicBezTo>
                        <a:pt x="104" y="147"/>
                        <a:pt x="79" y="171"/>
                        <a:pt x="67" y="183"/>
                      </a:cubicBezTo>
                      <a:cubicBezTo>
                        <a:pt x="55" y="196"/>
                        <a:pt x="18" y="220"/>
                        <a:pt x="18" y="220"/>
                      </a:cubicBezTo>
                      <a:cubicBezTo>
                        <a:pt x="18" y="220"/>
                        <a:pt x="42" y="257"/>
                        <a:pt x="55" y="269"/>
                      </a:cubicBezTo>
                      <a:cubicBezTo>
                        <a:pt x="67" y="281"/>
                        <a:pt x="91" y="306"/>
                        <a:pt x="100" y="302"/>
                      </a:cubicBezTo>
                      <a:cubicBezTo>
                        <a:pt x="108" y="298"/>
                        <a:pt x="122" y="202"/>
                        <a:pt x="180" y="260"/>
                      </a:cubicBezTo>
                      <a:cubicBezTo>
                        <a:pt x="238" y="318"/>
                        <a:pt x="140" y="330"/>
                        <a:pt x="138" y="341"/>
                      </a:cubicBezTo>
                      <a:cubicBezTo>
                        <a:pt x="136" y="351"/>
                        <a:pt x="159" y="373"/>
                        <a:pt x="171" y="386"/>
                      </a:cubicBezTo>
                      <a:cubicBezTo>
                        <a:pt x="183" y="398"/>
                        <a:pt x="220" y="422"/>
                        <a:pt x="220" y="422"/>
                      </a:cubicBezTo>
                      <a:lnTo>
                        <a:pt x="422" y="2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grpSp>
        <p:sp>
          <p:nvSpPr>
            <p:cNvPr id="111" name="Rectangle 152"/>
            <p:cNvSpPr/>
            <p:nvPr/>
          </p:nvSpPr>
          <p:spPr bwMode="auto">
            <a:xfrm>
              <a:off x="696152" y="2108983"/>
              <a:ext cx="1805162" cy="3753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Локальные данные</a:t>
              </a:r>
              <a:endParaRPr lang="en-US" sz="1400" b="1" dirty="0">
                <a:solidFill>
                  <a:srgbClr val="F2C812"/>
                </a:solidFill>
                <a:cs typeface="Segoe UI Light" panose="020B0502040204020203" pitchFamily="34" charset="0"/>
              </a:endParaRPr>
            </a:p>
          </p:txBody>
        </p:sp>
        <p:grpSp>
          <p:nvGrpSpPr>
            <p:cNvPr id="23" name="Group 22"/>
            <p:cNvGrpSpPr/>
            <p:nvPr/>
          </p:nvGrpSpPr>
          <p:grpSpPr>
            <a:xfrm>
              <a:off x="219373" y="2084239"/>
              <a:ext cx="433844" cy="433844"/>
              <a:chOff x="362344" y="1619875"/>
              <a:chExt cx="433844" cy="433844"/>
            </a:xfrm>
            <a:solidFill>
              <a:schemeClr val="bg1"/>
            </a:solidFill>
          </p:grpSpPr>
          <p:sp>
            <p:nvSpPr>
              <p:cNvPr id="114" name="Oval 154"/>
              <p:cNvSpPr/>
              <p:nvPr/>
            </p:nvSpPr>
            <p:spPr bwMode="auto">
              <a:xfrm>
                <a:off x="362344" y="1619875"/>
                <a:ext cx="433844" cy="433844"/>
              </a:xfrm>
              <a:prstGeom prst="ellipse">
                <a:avLst/>
              </a:prstGeom>
              <a:solidFill>
                <a:srgbClr val="FFC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sp>
            <p:nvSpPr>
              <p:cNvPr id="115" name="Freeform 30"/>
              <p:cNvSpPr>
                <a:spLocks noEditPoints="1"/>
              </p:cNvSpPr>
              <p:nvPr/>
            </p:nvSpPr>
            <p:spPr bwMode="auto">
              <a:xfrm>
                <a:off x="466510" y="1717551"/>
                <a:ext cx="238402" cy="210293"/>
              </a:xfrm>
              <a:custGeom>
                <a:avLst/>
                <a:gdLst>
                  <a:gd name="T0" fmla="*/ 883 w 916"/>
                  <a:gd name="T1" fmla="*/ 286 h 808"/>
                  <a:gd name="T2" fmla="*/ 539 w 916"/>
                  <a:gd name="T3" fmla="*/ 723 h 808"/>
                  <a:gd name="T4" fmla="*/ 504 w 916"/>
                  <a:gd name="T5" fmla="*/ 0 h 808"/>
                  <a:gd name="T6" fmla="*/ 35 w 916"/>
                  <a:gd name="T7" fmla="*/ 723 h 808"/>
                  <a:gd name="T8" fmla="*/ 0 w 916"/>
                  <a:gd name="T9" fmla="*/ 808 h 808"/>
                  <a:gd name="T10" fmla="*/ 916 w 916"/>
                  <a:gd name="T11" fmla="*/ 723 h 808"/>
                  <a:gd name="T12" fmla="*/ 229 w 916"/>
                  <a:gd name="T13" fmla="*/ 665 h 808"/>
                  <a:gd name="T14" fmla="*/ 109 w 916"/>
                  <a:gd name="T15" fmla="*/ 596 h 808"/>
                  <a:gd name="T16" fmla="*/ 229 w 916"/>
                  <a:gd name="T17" fmla="*/ 665 h 808"/>
                  <a:gd name="T18" fmla="*/ 109 w 916"/>
                  <a:gd name="T19" fmla="*/ 501 h 808"/>
                  <a:gd name="T20" fmla="*/ 229 w 916"/>
                  <a:gd name="T21" fmla="*/ 432 h 808"/>
                  <a:gd name="T22" fmla="*/ 229 w 916"/>
                  <a:gd name="T23" fmla="*/ 337 h 808"/>
                  <a:gd name="T24" fmla="*/ 109 w 916"/>
                  <a:gd name="T25" fmla="*/ 267 h 808"/>
                  <a:gd name="T26" fmla="*/ 229 w 916"/>
                  <a:gd name="T27" fmla="*/ 337 h 808"/>
                  <a:gd name="T28" fmla="*/ 109 w 916"/>
                  <a:gd name="T29" fmla="*/ 172 h 808"/>
                  <a:gd name="T30" fmla="*/ 229 w 916"/>
                  <a:gd name="T31" fmla="*/ 103 h 808"/>
                  <a:gd name="T32" fmla="*/ 428 w 916"/>
                  <a:gd name="T33" fmla="*/ 665 h 808"/>
                  <a:gd name="T34" fmla="*/ 307 w 916"/>
                  <a:gd name="T35" fmla="*/ 596 h 808"/>
                  <a:gd name="T36" fmla="*/ 428 w 916"/>
                  <a:gd name="T37" fmla="*/ 665 h 808"/>
                  <a:gd name="T38" fmla="*/ 307 w 916"/>
                  <a:gd name="T39" fmla="*/ 501 h 808"/>
                  <a:gd name="T40" fmla="*/ 428 w 916"/>
                  <a:gd name="T41" fmla="*/ 432 h 808"/>
                  <a:gd name="T42" fmla="*/ 428 w 916"/>
                  <a:gd name="T43" fmla="*/ 337 h 808"/>
                  <a:gd name="T44" fmla="*/ 307 w 916"/>
                  <a:gd name="T45" fmla="*/ 267 h 808"/>
                  <a:gd name="T46" fmla="*/ 428 w 916"/>
                  <a:gd name="T47" fmla="*/ 337 h 808"/>
                  <a:gd name="T48" fmla="*/ 307 w 916"/>
                  <a:gd name="T49" fmla="*/ 172 h 808"/>
                  <a:gd name="T50" fmla="*/ 428 w 916"/>
                  <a:gd name="T51" fmla="*/ 103 h 808"/>
                  <a:gd name="T52" fmla="*/ 684 w 916"/>
                  <a:gd name="T53" fmla="*/ 668 h 808"/>
                  <a:gd name="T54" fmla="*/ 606 w 916"/>
                  <a:gd name="T55" fmla="*/ 549 h 808"/>
                  <a:gd name="T56" fmla="*/ 684 w 916"/>
                  <a:gd name="T57" fmla="*/ 668 h 808"/>
                  <a:gd name="T58" fmla="*/ 606 w 916"/>
                  <a:gd name="T59" fmla="*/ 482 h 808"/>
                  <a:gd name="T60" fmla="*/ 684 w 916"/>
                  <a:gd name="T61" fmla="*/ 365 h 808"/>
                  <a:gd name="T62" fmla="*/ 816 w 916"/>
                  <a:gd name="T63" fmla="*/ 668 h 808"/>
                  <a:gd name="T64" fmla="*/ 738 w 916"/>
                  <a:gd name="T65" fmla="*/ 549 h 808"/>
                  <a:gd name="T66" fmla="*/ 816 w 916"/>
                  <a:gd name="T67" fmla="*/ 668 h 808"/>
                  <a:gd name="T68" fmla="*/ 738 w 916"/>
                  <a:gd name="T69" fmla="*/ 482 h 808"/>
                  <a:gd name="T70" fmla="*/ 816 w 916"/>
                  <a:gd name="T71" fmla="*/ 365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6" h="808">
                    <a:moveTo>
                      <a:pt x="883" y="723"/>
                    </a:moveTo>
                    <a:lnTo>
                      <a:pt x="883" y="286"/>
                    </a:lnTo>
                    <a:lnTo>
                      <a:pt x="539" y="286"/>
                    </a:lnTo>
                    <a:lnTo>
                      <a:pt x="539" y="723"/>
                    </a:lnTo>
                    <a:lnTo>
                      <a:pt x="504" y="723"/>
                    </a:lnTo>
                    <a:lnTo>
                      <a:pt x="504" y="0"/>
                    </a:lnTo>
                    <a:lnTo>
                      <a:pt x="35" y="0"/>
                    </a:lnTo>
                    <a:lnTo>
                      <a:pt x="35" y="723"/>
                    </a:lnTo>
                    <a:lnTo>
                      <a:pt x="0" y="723"/>
                    </a:lnTo>
                    <a:lnTo>
                      <a:pt x="0" y="808"/>
                    </a:lnTo>
                    <a:lnTo>
                      <a:pt x="916" y="808"/>
                    </a:lnTo>
                    <a:lnTo>
                      <a:pt x="916" y="723"/>
                    </a:lnTo>
                    <a:lnTo>
                      <a:pt x="883" y="723"/>
                    </a:lnTo>
                    <a:close/>
                    <a:moveTo>
                      <a:pt x="229" y="665"/>
                    </a:moveTo>
                    <a:lnTo>
                      <a:pt x="109" y="665"/>
                    </a:lnTo>
                    <a:lnTo>
                      <a:pt x="109" y="596"/>
                    </a:lnTo>
                    <a:lnTo>
                      <a:pt x="229" y="596"/>
                    </a:lnTo>
                    <a:lnTo>
                      <a:pt x="229" y="665"/>
                    </a:lnTo>
                    <a:close/>
                    <a:moveTo>
                      <a:pt x="229" y="501"/>
                    </a:moveTo>
                    <a:lnTo>
                      <a:pt x="109" y="501"/>
                    </a:lnTo>
                    <a:lnTo>
                      <a:pt x="109" y="432"/>
                    </a:lnTo>
                    <a:lnTo>
                      <a:pt x="229" y="432"/>
                    </a:lnTo>
                    <a:lnTo>
                      <a:pt x="229" y="501"/>
                    </a:lnTo>
                    <a:close/>
                    <a:moveTo>
                      <a:pt x="229" y="337"/>
                    </a:moveTo>
                    <a:lnTo>
                      <a:pt x="109" y="337"/>
                    </a:lnTo>
                    <a:lnTo>
                      <a:pt x="109" y="267"/>
                    </a:lnTo>
                    <a:lnTo>
                      <a:pt x="229" y="267"/>
                    </a:lnTo>
                    <a:lnTo>
                      <a:pt x="229" y="337"/>
                    </a:lnTo>
                    <a:close/>
                    <a:moveTo>
                      <a:pt x="229" y="172"/>
                    </a:moveTo>
                    <a:lnTo>
                      <a:pt x="109" y="172"/>
                    </a:lnTo>
                    <a:lnTo>
                      <a:pt x="109" y="103"/>
                    </a:lnTo>
                    <a:lnTo>
                      <a:pt x="229" y="103"/>
                    </a:lnTo>
                    <a:lnTo>
                      <a:pt x="229" y="172"/>
                    </a:lnTo>
                    <a:close/>
                    <a:moveTo>
                      <a:pt x="428" y="665"/>
                    </a:moveTo>
                    <a:lnTo>
                      <a:pt x="307" y="665"/>
                    </a:lnTo>
                    <a:lnTo>
                      <a:pt x="307" y="596"/>
                    </a:lnTo>
                    <a:lnTo>
                      <a:pt x="428" y="596"/>
                    </a:lnTo>
                    <a:lnTo>
                      <a:pt x="428" y="665"/>
                    </a:lnTo>
                    <a:close/>
                    <a:moveTo>
                      <a:pt x="428" y="501"/>
                    </a:moveTo>
                    <a:lnTo>
                      <a:pt x="307" y="501"/>
                    </a:lnTo>
                    <a:lnTo>
                      <a:pt x="307" y="432"/>
                    </a:lnTo>
                    <a:lnTo>
                      <a:pt x="428" y="432"/>
                    </a:lnTo>
                    <a:lnTo>
                      <a:pt x="428" y="501"/>
                    </a:lnTo>
                    <a:close/>
                    <a:moveTo>
                      <a:pt x="428" y="337"/>
                    </a:moveTo>
                    <a:lnTo>
                      <a:pt x="307" y="337"/>
                    </a:lnTo>
                    <a:lnTo>
                      <a:pt x="307" y="267"/>
                    </a:lnTo>
                    <a:lnTo>
                      <a:pt x="428" y="267"/>
                    </a:lnTo>
                    <a:lnTo>
                      <a:pt x="428" y="337"/>
                    </a:lnTo>
                    <a:close/>
                    <a:moveTo>
                      <a:pt x="428" y="172"/>
                    </a:moveTo>
                    <a:lnTo>
                      <a:pt x="307" y="172"/>
                    </a:lnTo>
                    <a:lnTo>
                      <a:pt x="307" y="103"/>
                    </a:lnTo>
                    <a:lnTo>
                      <a:pt x="428" y="103"/>
                    </a:lnTo>
                    <a:lnTo>
                      <a:pt x="428" y="172"/>
                    </a:lnTo>
                    <a:close/>
                    <a:moveTo>
                      <a:pt x="684" y="668"/>
                    </a:moveTo>
                    <a:lnTo>
                      <a:pt x="606" y="668"/>
                    </a:lnTo>
                    <a:lnTo>
                      <a:pt x="606" y="549"/>
                    </a:lnTo>
                    <a:lnTo>
                      <a:pt x="684" y="549"/>
                    </a:lnTo>
                    <a:lnTo>
                      <a:pt x="684" y="668"/>
                    </a:lnTo>
                    <a:close/>
                    <a:moveTo>
                      <a:pt x="684" y="482"/>
                    </a:moveTo>
                    <a:lnTo>
                      <a:pt x="606" y="482"/>
                    </a:lnTo>
                    <a:lnTo>
                      <a:pt x="606" y="365"/>
                    </a:lnTo>
                    <a:lnTo>
                      <a:pt x="684" y="365"/>
                    </a:lnTo>
                    <a:lnTo>
                      <a:pt x="684" y="482"/>
                    </a:lnTo>
                    <a:close/>
                    <a:moveTo>
                      <a:pt x="816" y="668"/>
                    </a:moveTo>
                    <a:lnTo>
                      <a:pt x="738" y="668"/>
                    </a:lnTo>
                    <a:lnTo>
                      <a:pt x="738" y="549"/>
                    </a:lnTo>
                    <a:lnTo>
                      <a:pt x="816" y="549"/>
                    </a:lnTo>
                    <a:lnTo>
                      <a:pt x="816" y="668"/>
                    </a:lnTo>
                    <a:close/>
                    <a:moveTo>
                      <a:pt x="816" y="482"/>
                    </a:moveTo>
                    <a:lnTo>
                      <a:pt x="738" y="482"/>
                    </a:lnTo>
                    <a:lnTo>
                      <a:pt x="738" y="365"/>
                    </a:lnTo>
                    <a:lnTo>
                      <a:pt x="816" y="365"/>
                    </a:lnTo>
                    <a:lnTo>
                      <a:pt x="816" y="4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sp>
          <p:nvSpPr>
            <p:cNvPr id="12" name="TextBox 11"/>
            <p:cNvSpPr txBox="1"/>
            <p:nvPr/>
          </p:nvSpPr>
          <p:spPr>
            <a:xfrm>
              <a:off x="-1464" y="95250"/>
              <a:ext cx="2850524" cy="627864"/>
            </a:xfrm>
            <a:prstGeom prst="rect">
              <a:avLst/>
            </a:prstGeom>
            <a:noFill/>
          </p:spPr>
          <p:txBody>
            <a:bodyPr wrap="square" lIns="182880" tIns="146304" rIns="182880" bIns="146304" rtlCol="0">
              <a:spAutoFit/>
            </a:bodyPr>
            <a:lstStyle>
              <a:defPPr>
                <a:defRPr lang="en-US"/>
              </a:defPPr>
              <a:lvl1pPr>
                <a:lnSpc>
                  <a:spcPct val="90000"/>
                </a:lnSpc>
                <a:spcAft>
                  <a:spcPts val="600"/>
                </a:spcAft>
                <a:defRPr sz="2800" b="1">
                  <a:solidFill>
                    <a:srgbClr val="F2C812"/>
                  </a:solidFill>
                  <a:latin typeface="Segoe UI Light"/>
                </a:defRPr>
              </a:lvl1pPr>
            </a:lstStyle>
            <a:p>
              <a:r>
                <a:rPr lang="ru-RU" sz="2400" dirty="0"/>
                <a:t>Источники данных</a:t>
              </a:r>
              <a:endParaRPr lang="en-US" sz="2400" dirty="0"/>
            </a:p>
          </p:txBody>
        </p:sp>
        <p:grpSp>
          <p:nvGrpSpPr>
            <p:cNvPr id="229" name="Group 228"/>
            <p:cNvGrpSpPr/>
            <p:nvPr/>
          </p:nvGrpSpPr>
          <p:grpSpPr>
            <a:xfrm>
              <a:off x="219373" y="3045071"/>
              <a:ext cx="433844" cy="433844"/>
              <a:chOff x="308694" y="2930520"/>
              <a:chExt cx="433844" cy="433844"/>
            </a:xfrm>
          </p:grpSpPr>
          <p:sp>
            <p:nvSpPr>
              <p:cNvPr id="122" name="Oval 1076"/>
              <p:cNvSpPr/>
              <p:nvPr/>
            </p:nvSpPr>
            <p:spPr bwMode="auto">
              <a:xfrm>
                <a:off x="308694" y="2930520"/>
                <a:ext cx="433844" cy="433844"/>
              </a:xfrm>
              <a:prstGeom prst="ellipse">
                <a:avLst/>
              </a:prstGeom>
              <a:solidFill>
                <a:srgbClr val="F2C812"/>
              </a:solidFill>
              <a:ln>
                <a:solidFill>
                  <a:srgbClr val="FFC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3" name="Group 122"/>
              <p:cNvGrpSpPr/>
              <p:nvPr/>
            </p:nvGrpSpPr>
            <p:grpSpPr>
              <a:xfrm>
                <a:off x="405565" y="3058083"/>
                <a:ext cx="255342" cy="224444"/>
                <a:chOff x="681704" y="2920137"/>
                <a:chExt cx="321649" cy="282726"/>
              </a:xfrm>
              <a:solidFill>
                <a:srgbClr val="00BCF2"/>
              </a:solidFill>
            </p:grpSpPr>
            <p:sp>
              <p:nvSpPr>
                <p:cNvPr id="124" name="Freeform 34"/>
                <p:cNvSpPr>
                  <a:spLocks/>
                </p:cNvSpPr>
                <p:nvPr/>
              </p:nvSpPr>
              <p:spPr bwMode="auto">
                <a:xfrm>
                  <a:off x="681704" y="2920137"/>
                  <a:ext cx="270621" cy="210107"/>
                </a:xfrm>
                <a:custGeom>
                  <a:avLst/>
                  <a:gdLst>
                    <a:gd name="T0" fmla="*/ 270 w 1048"/>
                    <a:gd name="T1" fmla="*/ 104 h 814"/>
                    <a:gd name="T2" fmla="*/ 328 w 1048"/>
                    <a:gd name="T3" fmla="*/ 81 h 814"/>
                    <a:gd name="T4" fmla="*/ 967 w 1048"/>
                    <a:gd name="T5" fmla="*/ 81 h 814"/>
                    <a:gd name="T6" fmla="*/ 967 w 1048"/>
                    <a:gd name="T7" fmla="*/ 142 h 814"/>
                    <a:gd name="T8" fmla="*/ 1048 w 1048"/>
                    <a:gd name="T9" fmla="*/ 142 h 814"/>
                    <a:gd name="T10" fmla="*/ 1048 w 1048"/>
                    <a:gd name="T11" fmla="*/ 0 h 814"/>
                    <a:gd name="T12" fmla="*/ 328 w 1048"/>
                    <a:gd name="T13" fmla="*/ 0 h 814"/>
                    <a:gd name="T14" fmla="*/ 205 w 1048"/>
                    <a:gd name="T15" fmla="*/ 56 h 814"/>
                    <a:gd name="T16" fmla="*/ 38 w 1048"/>
                    <a:gd name="T17" fmla="*/ 318 h 814"/>
                    <a:gd name="T18" fmla="*/ 0 w 1048"/>
                    <a:gd name="T19" fmla="*/ 426 h 814"/>
                    <a:gd name="T20" fmla="*/ 0 w 1048"/>
                    <a:gd name="T21" fmla="*/ 814 h 814"/>
                    <a:gd name="T22" fmla="*/ 240 w 1048"/>
                    <a:gd name="T23" fmla="*/ 814 h 814"/>
                    <a:gd name="T24" fmla="*/ 240 w 1048"/>
                    <a:gd name="T25" fmla="*/ 733 h 814"/>
                    <a:gd name="T26" fmla="*/ 81 w 1048"/>
                    <a:gd name="T27" fmla="*/ 733 h 814"/>
                    <a:gd name="T28" fmla="*/ 81 w 1048"/>
                    <a:gd name="T29" fmla="*/ 426 h 814"/>
                    <a:gd name="T30" fmla="*/ 280 w 1048"/>
                    <a:gd name="T31" fmla="*/ 297 h 814"/>
                    <a:gd name="T32" fmla="*/ 270 w 1048"/>
                    <a:gd name="T33" fmla="*/ 104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8" h="814">
                      <a:moveTo>
                        <a:pt x="270" y="104"/>
                      </a:moveTo>
                      <a:cubicBezTo>
                        <a:pt x="274" y="98"/>
                        <a:pt x="287" y="81"/>
                        <a:pt x="328" y="81"/>
                      </a:cubicBezTo>
                      <a:cubicBezTo>
                        <a:pt x="967" y="81"/>
                        <a:pt x="967" y="81"/>
                        <a:pt x="967" y="81"/>
                      </a:cubicBezTo>
                      <a:cubicBezTo>
                        <a:pt x="967" y="142"/>
                        <a:pt x="967" y="142"/>
                        <a:pt x="967" y="142"/>
                      </a:cubicBezTo>
                      <a:cubicBezTo>
                        <a:pt x="1048" y="142"/>
                        <a:pt x="1048" y="142"/>
                        <a:pt x="1048" y="142"/>
                      </a:cubicBezTo>
                      <a:cubicBezTo>
                        <a:pt x="1048" y="0"/>
                        <a:pt x="1048" y="0"/>
                        <a:pt x="1048" y="0"/>
                      </a:cubicBezTo>
                      <a:cubicBezTo>
                        <a:pt x="328" y="0"/>
                        <a:pt x="328" y="0"/>
                        <a:pt x="328" y="0"/>
                      </a:cubicBezTo>
                      <a:cubicBezTo>
                        <a:pt x="260" y="0"/>
                        <a:pt x="223" y="30"/>
                        <a:pt x="205" y="56"/>
                      </a:cubicBezTo>
                      <a:cubicBezTo>
                        <a:pt x="38" y="318"/>
                        <a:pt x="38" y="318"/>
                        <a:pt x="38" y="318"/>
                      </a:cubicBezTo>
                      <a:cubicBezTo>
                        <a:pt x="19" y="345"/>
                        <a:pt x="0" y="383"/>
                        <a:pt x="0" y="426"/>
                      </a:cubicBezTo>
                      <a:cubicBezTo>
                        <a:pt x="0" y="814"/>
                        <a:pt x="0" y="814"/>
                        <a:pt x="0" y="814"/>
                      </a:cubicBezTo>
                      <a:cubicBezTo>
                        <a:pt x="240" y="814"/>
                        <a:pt x="240" y="814"/>
                        <a:pt x="240" y="814"/>
                      </a:cubicBezTo>
                      <a:cubicBezTo>
                        <a:pt x="240" y="733"/>
                        <a:pt x="240" y="733"/>
                        <a:pt x="240" y="733"/>
                      </a:cubicBezTo>
                      <a:cubicBezTo>
                        <a:pt x="81" y="733"/>
                        <a:pt x="81" y="733"/>
                        <a:pt x="81" y="733"/>
                      </a:cubicBezTo>
                      <a:cubicBezTo>
                        <a:pt x="81" y="426"/>
                        <a:pt x="81" y="426"/>
                        <a:pt x="81" y="426"/>
                      </a:cubicBezTo>
                      <a:cubicBezTo>
                        <a:pt x="81" y="357"/>
                        <a:pt x="213" y="303"/>
                        <a:pt x="280" y="297"/>
                      </a:cubicBezTo>
                      <a:cubicBezTo>
                        <a:pt x="258" y="241"/>
                        <a:pt x="241" y="148"/>
                        <a:pt x="270" y="10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25" name="Freeform 35"/>
                <p:cNvSpPr>
                  <a:spLocks noEditPoints="1"/>
                </p:cNvSpPr>
                <p:nvPr/>
              </p:nvSpPr>
              <p:spPr bwMode="auto">
                <a:xfrm>
                  <a:off x="760426" y="2959066"/>
                  <a:ext cx="242927" cy="243797"/>
                </a:xfrm>
                <a:custGeom>
                  <a:avLst/>
                  <a:gdLst>
                    <a:gd name="T0" fmla="*/ 327 w 941"/>
                    <a:gd name="T1" fmla="*/ 277 h 944"/>
                    <a:gd name="T2" fmla="*/ 327 w 941"/>
                    <a:gd name="T3" fmla="*/ 321 h 944"/>
                    <a:gd name="T4" fmla="*/ 344 w 941"/>
                    <a:gd name="T5" fmla="*/ 338 h 944"/>
                    <a:gd name="T6" fmla="*/ 45 w 941"/>
                    <a:gd name="T7" fmla="*/ 510 h 944"/>
                    <a:gd name="T8" fmla="*/ 44 w 941"/>
                    <a:gd name="T9" fmla="*/ 547 h 944"/>
                    <a:gd name="T10" fmla="*/ 0 w 941"/>
                    <a:gd name="T11" fmla="*/ 640 h 944"/>
                    <a:gd name="T12" fmla="*/ 72 w 941"/>
                    <a:gd name="T13" fmla="*/ 596 h 944"/>
                    <a:gd name="T14" fmla="*/ 87 w 941"/>
                    <a:gd name="T15" fmla="*/ 595 h 944"/>
                    <a:gd name="T16" fmla="*/ 414 w 941"/>
                    <a:gd name="T17" fmla="*/ 408 h 944"/>
                    <a:gd name="T18" fmla="*/ 449 w 941"/>
                    <a:gd name="T19" fmla="*/ 443 h 944"/>
                    <a:gd name="T20" fmla="*/ 443 w 941"/>
                    <a:gd name="T21" fmla="*/ 449 h 944"/>
                    <a:gd name="T22" fmla="*/ 443 w 941"/>
                    <a:gd name="T23" fmla="*/ 502 h 944"/>
                    <a:gd name="T24" fmla="*/ 496 w 941"/>
                    <a:gd name="T25" fmla="*/ 502 h 944"/>
                    <a:gd name="T26" fmla="*/ 502 w 941"/>
                    <a:gd name="T27" fmla="*/ 496 h 944"/>
                    <a:gd name="T28" fmla="*/ 536 w 941"/>
                    <a:gd name="T29" fmla="*/ 530 h 944"/>
                    <a:gd name="T30" fmla="*/ 349 w 941"/>
                    <a:gd name="T31" fmla="*/ 855 h 944"/>
                    <a:gd name="T32" fmla="*/ 348 w 941"/>
                    <a:gd name="T33" fmla="*/ 872 h 944"/>
                    <a:gd name="T34" fmla="*/ 304 w 941"/>
                    <a:gd name="T35" fmla="*/ 944 h 944"/>
                    <a:gd name="T36" fmla="*/ 396 w 941"/>
                    <a:gd name="T37" fmla="*/ 899 h 944"/>
                    <a:gd name="T38" fmla="*/ 433 w 941"/>
                    <a:gd name="T39" fmla="*/ 899 h 944"/>
                    <a:gd name="T40" fmla="*/ 605 w 941"/>
                    <a:gd name="T41" fmla="*/ 599 h 944"/>
                    <a:gd name="T42" fmla="*/ 624 w 941"/>
                    <a:gd name="T43" fmla="*/ 618 h 944"/>
                    <a:gd name="T44" fmla="*/ 668 w 941"/>
                    <a:gd name="T45" fmla="*/ 618 h 944"/>
                    <a:gd name="T46" fmla="*/ 668 w 941"/>
                    <a:gd name="T47" fmla="*/ 575 h 944"/>
                    <a:gd name="T48" fmla="*/ 637 w 941"/>
                    <a:gd name="T49" fmla="*/ 544 h 944"/>
                    <a:gd name="T50" fmla="*/ 747 w 941"/>
                    <a:gd name="T51" fmla="*/ 353 h 944"/>
                    <a:gd name="T52" fmla="*/ 843 w 941"/>
                    <a:gd name="T53" fmla="*/ 310 h 944"/>
                    <a:gd name="T54" fmla="*/ 866 w 941"/>
                    <a:gd name="T55" fmla="*/ 132 h 944"/>
                    <a:gd name="T56" fmla="*/ 927 w 941"/>
                    <a:gd name="T57" fmla="*/ 71 h 944"/>
                    <a:gd name="T58" fmla="*/ 927 w 941"/>
                    <a:gd name="T59" fmla="*/ 18 h 944"/>
                    <a:gd name="T60" fmla="*/ 874 w 941"/>
                    <a:gd name="T61" fmla="*/ 18 h 944"/>
                    <a:gd name="T62" fmla="*/ 813 w 941"/>
                    <a:gd name="T63" fmla="*/ 79 h 944"/>
                    <a:gd name="T64" fmla="*/ 635 w 941"/>
                    <a:gd name="T65" fmla="*/ 102 h 944"/>
                    <a:gd name="T66" fmla="*/ 592 w 941"/>
                    <a:gd name="T67" fmla="*/ 196 h 944"/>
                    <a:gd name="T68" fmla="*/ 400 w 941"/>
                    <a:gd name="T69" fmla="*/ 306 h 944"/>
                    <a:gd name="T70" fmla="*/ 370 w 941"/>
                    <a:gd name="T71" fmla="*/ 277 h 944"/>
                    <a:gd name="T72" fmla="*/ 327 w 941"/>
                    <a:gd name="T73" fmla="*/ 277 h 944"/>
                    <a:gd name="T74" fmla="*/ 500 w 941"/>
                    <a:gd name="T75" fmla="*/ 393 h 944"/>
                    <a:gd name="T76" fmla="*/ 493 w 941"/>
                    <a:gd name="T77" fmla="*/ 399 h 944"/>
                    <a:gd name="T78" fmla="*/ 470 w 941"/>
                    <a:gd name="T79" fmla="*/ 376 h 944"/>
                    <a:gd name="T80" fmla="*/ 618 w 941"/>
                    <a:gd name="T81" fmla="*/ 290 h 944"/>
                    <a:gd name="T82" fmla="*/ 635 w 941"/>
                    <a:gd name="T83" fmla="*/ 310 h 944"/>
                    <a:gd name="T84" fmla="*/ 653 w 941"/>
                    <a:gd name="T85" fmla="*/ 325 h 944"/>
                    <a:gd name="T86" fmla="*/ 568 w 941"/>
                    <a:gd name="T87" fmla="*/ 474 h 944"/>
                    <a:gd name="T88" fmla="*/ 546 w 941"/>
                    <a:gd name="T89" fmla="*/ 452 h 944"/>
                    <a:gd name="T90" fmla="*/ 552 w 941"/>
                    <a:gd name="T91" fmla="*/ 445 h 944"/>
                    <a:gd name="T92" fmla="*/ 552 w 941"/>
                    <a:gd name="T93" fmla="*/ 393 h 944"/>
                    <a:gd name="T94" fmla="*/ 500 w 941"/>
                    <a:gd name="T95" fmla="*/ 393 h 944"/>
                    <a:gd name="T96" fmla="*/ 739 w 941"/>
                    <a:gd name="T97" fmla="*/ 270 h 944"/>
                    <a:gd name="T98" fmla="*/ 675 w 941"/>
                    <a:gd name="T99" fmla="*/ 206 h 944"/>
                    <a:gd name="T100" fmla="*/ 739 w 941"/>
                    <a:gd name="T101" fmla="*/ 142 h 944"/>
                    <a:gd name="T102" fmla="*/ 803 w 941"/>
                    <a:gd name="T103" fmla="*/ 206 h 944"/>
                    <a:gd name="T104" fmla="*/ 739 w 941"/>
                    <a:gd name="T105" fmla="*/ 27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1" h="944">
                      <a:moveTo>
                        <a:pt x="327" y="277"/>
                      </a:moveTo>
                      <a:cubicBezTo>
                        <a:pt x="314" y="289"/>
                        <a:pt x="314" y="308"/>
                        <a:pt x="327" y="321"/>
                      </a:cubicBezTo>
                      <a:cubicBezTo>
                        <a:pt x="344" y="338"/>
                        <a:pt x="344" y="338"/>
                        <a:pt x="344" y="338"/>
                      </a:cubicBezTo>
                      <a:cubicBezTo>
                        <a:pt x="45" y="510"/>
                        <a:pt x="45" y="510"/>
                        <a:pt x="45" y="510"/>
                      </a:cubicBezTo>
                      <a:cubicBezTo>
                        <a:pt x="44" y="547"/>
                        <a:pt x="44" y="547"/>
                        <a:pt x="44" y="547"/>
                      </a:cubicBezTo>
                      <a:cubicBezTo>
                        <a:pt x="0" y="640"/>
                        <a:pt x="0" y="640"/>
                        <a:pt x="0" y="640"/>
                      </a:cubicBezTo>
                      <a:cubicBezTo>
                        <a:pt x="72" y="596"/>
                        <a:pt x="72" y="596"/>
                        <a:pt x="72" y="596"/>
                      </a:cubicBezTo>
                      <a:cubicBezTo>
                        <a:pt x="87" y="595"/>
                        <a:pt x="87" y="595"/>
                        <a:pt x="87" y="595"/>
                      </a:cubicBezTo>
                      <a:cubicBezTo>
                        <a:pt x="414" y="408"/>
                        <a:pt x="414" y="408"/>
                        <a:pt x="414" y="408"/>
                      </a:cubicBezTo>
                      <a:cubicBezTo>
                        <a:pt x="449" y="443"/>
                        <a:pt x="449" y="443"/>
                        <a:pt x="449" y="443"/>
                      </a:cubicBezTo>
                      <a:cubicBezTo>
                        <a:pt x="443" y="449"/>
                        <a:pt x="443" y="449"/>
                        <a:pt x="443" y="449"/>
                      </a:cubicBezTo>
                      <a:cubicBezTo>
                        <a:pt x="429" y="464"/>
                        <a:pt x="429" y="487"/>
                        <a:pt x="443" y="502"/>
                      </a:cubicBezTo>
                      <a:cubicBezTo>
                        <a:pt x="455" y="514"/>
                        <a:pt x="478" y="519"/>
                        <a:pt x="496" y="502"/>
                      </a:cubicBezTo>
                      <a:cubicBezTo>
                        <a:pt x="502" y="496"/>
                        <a:pt x="502" y="496"/>
                        <a:pt x="502" y="496"/>
                      </a:cubicBezTo>
                      <a:cubicBezTo>
                        <a:pt x="536" y="530"/>
                        <a:pt x="536" y="530"/>
                        <a:pt x="536" y="530"/>
                      </a:cubicBezTo>
                      <a:cubicBezTo>
                        <a:pt x="349" y="855"/>
                        <a:pt x="349" y="855"/>
                        <a:pt x="349" y="855"/>
                      </a:cubicBezTo>
                      <a:cubicBezTo>
                        <a:pt x="348" y="872"/>
                        <a:pt x="348" y="872"/>
                        <a:pt x="348" y="872"/>
                      </a:cubicBezTo>
                      <a:cubicBezTo>
                        <a:pt x="304" y="944"/>
                        <a:pt x="304" y="944"/>
                        <a:pt x="304" y="944"/>
                      </a:cubicBezTo>
                      <a:cubicBezTo>
                        <a:pt x="396" y="899"/>
                        <a:pt x="396" y="899"/>
                        <a:pt x="396" y="899"/>
                      </a:cubicBezTo>
                      <a:cubicBezTo>
                        <a:pt x="433" y="899"/>
                        <a:pt x="433" y="899"/>
                        <a:pt x="433" y="899"/>
                      </a:cubicBezTo>
                      <a:cubicBezTo>
                        <a:pt x="605" y="599"/>
                        <a:pt x="605" y="599"/>
                        <a:pt x="605" y="599"/>
                      </a:cubicBezTo>
                      <a:cubicBezTo>
                        <a:pt x="624" y="618"/>
                        <a:pt x="624" y="618"/>
                        <a:pt x="624" y="618"/>
                      </a:cubicBezTo>
                      <a:cubicBezTo>
                        <a:pt x="632" y="627"/>
                        <a:pt x="653" y="634"/>
                        <a:pt x="668" y="618"/>
                      </a:cubicBezTo>
                      <a:cubicBezTo>
                        <a:pt x="680" y="606"/>
                        <a:pt x="680" y="587"/>
                        <a:pt x="668" y="575"/>
                      </a:cubicBezTo>
                      <a:cubicBezTo>
                        <a:pt x="637" y="544"/>
                        <a:pt x="637" y="544"/>
                        <a:pt x="637" y="544"/>
                      </a:cubicBezTo>
                      <a:cubicBezTo>
                        <a:pt x="747" y="353"/>
                        <a:pt x="747" y="353"/>
                        <a:pt x="747" y="353"/>
                      </a:cubicBezTo>
                      <a:cubicBezTo>
                        <a:pt x="782" y="351"/>
                        <a:pt x="816" y="337"/>
                        <a:pt x="843" y="310"/>
                      </a:cubicBezTo>
                      <a:cubicBezTo>
                        <a:pt x="891" y="262"/>
                        <a:pt x="899" y="188"/>
                        <a:pt x="866" y="132"/>
                      </a:cubicBezTo>
                      <a:cubicBezTo>
                        <a:pt x="927" y="71"/>
                        <a:pt x="927" y="71"/>
                        <a:pt x="927" y="71"/>
                      </a:cubicBezTo>
                      <a:cubicBezTo>
                        <a:pt x="941" y="56"/>
                        <a:pt x="941" y="33"/>
                        <a:pt x="927" y="18"/>
                      </a:cubicBezTo>
                      <a:cubicBezTo>
                        <a:pt x="908" y="0"/>
                        <a:pt x="883" y="9"/>
                        <a:pt x="874" y="18"/>
                      </a:cubicBezTo>
                      <a:cubicBezTo>
                        <a:pt x="813" y="79"/>
                        <a:pt x="813" y="79"/>
                        <a:pt x="813" y="79"/>
                      </a:cubicBezTo>
                      <a:cubicBezTo>
                        <a:pt x="758" y="47"/>
                        <a:pt x="685" y="54"/>
                        <a:pt x="635" y="102"/>
                      </a:cubicBezTo>
                      <a:cubicBezTo>
                        <a:pt x="608" y="127"/>
                        <a:pt x="595" y="162"/>
                        <a:pt x="592" y="196"/>
                      </a:cubicBezTo>
                      <a:cubicBezTo>
                        <a:pt x="400" y="306"/>
                        <a:pt x="400" y="306"/>
                        <a:pt x="400" y="306"/>
                      </a:cubicBezTo>
                      <a:cubicBezTo>
                        <a:pt x="370" y="277"/>
                        <a:pt x="370" y="277"/>
                        <a:pt x="370" y="277"/>
                      </a:cubicBezTo>
                      <a:cubicBezTo>
                        <a:pt x="359" y="267"/>
                        <a:pt x="341" y="263"/>
                        <a:pt x="327" y="277"/>
                      </a:cubicBezTo>
                      <a:close/>
                      <a:moveTo>
                        <a:pt x="500" y="393"/>
                      </a:moveTo>
                      <a:cubicBezTo>
                        <a:pt x="493" y="399"/>
                        <a:pt x="493" y="399"/>
                        <a:pt x="493" y="399"/>
                      </a:cubicBezTo>
                      <a:cubicBezTo>
                        <a:pt x="470" y="376"/>
                        <a:pt x="470" y="376"/>
                        <a:pt x="470" y="376"/>
                      </a:cubicBezTo>
                      <a:cubicBezTo>
                        <a:pt x="618" y="290"/>
                        <a:pt x="618" y="290"/>
                        <a:pt x="618" y="290"/>
                      </a:cubicBezTo>
                      <a:cubicBezTo>
                        <a:pt x="623" y="297"/>
                        <a:pt x="629" y="304"/>
                        <a:pt x="635" y="310"/>
                      </a:cubicBezTo>
                      <a:cubicBezTo>
                        <a:pt x="641" y="316"/>
                        <a:pt x="647" y="321"/>
                        <a:pt x="653" y="325"/>
                      </a:cubicBezTo>
                      <a:cubicBezTo>
                        <a:pt x="568" y="474"/>
                        <a:pt x="568" y="474"/>
                        <a:pt x="568" y="474"/>
                      </a:cubicBezTo>
                      <a:cubicBezTo>
                        <a:pt x="546" y="452"/>
                        <a:pt x="546" y="452"/>
                        <a:pt x="546" y="452"/>
                      </a:cubicBezTo>
                      <a:cubicBezTo>
                        <a:pt x="552" y="445"/>
                        <a:pt x="552" y="445"/>
                        <a:pt x="552" y="445"/>
                      </a:cubicBezTo>
                      <a:cubicBezTo>
                        <a:pt x="567" y="431"/>
                        <a:pt x="567" y="407"/>
                        <a:pt x="552" y="393"/>
                      </a:cubicBezTo>
                      <a:cubicBezTo>
                        <a:pt x="535" y="376"/>
                        <a:pt x="513" y="380"/>
                        <a:pt x="500" y="393"/>
                      </a:cubicBezTo>
                      <a:close/>
                      <a:moveTo>
                        <a:pt x="739" y="270"/>
                      </a:moveTo>
                      <a:cubicBezTo>
                        <a:pt x="703" y="270"/>
                        <a:pt x="675" y="241"/>
                        <a:pt x="675" y="206"/>
                      </a:cubicBezTo>
                      <a:cubicBezTo>
                        <a:pt x="675" y="171"/>
                        <a:pt x="703" y="142"/>
                        <a:pt x="739" y="142"/>
                      </a:cubicBezTo>
                      <a:cubicBezTo>
                        <a:pt x="774" y="142"/>
                        <a:pt x="803" y="171"/>
                        <a:pt x="803" y="206"/>
                      </a:cubicBezTo>
                      <a:cubicBezTo>
                        <a:pt x="803" y="241"/>
                        <a:pt x="774" y="270"/>
                        <a:pt x="739" y="27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grpSp>
        <p:sp>
          <p:nvSpPr>
            <p:cNvPr id="112" name="Rectangle 145"/>
            <p:cNvSpPr/>
            <p:nvPr/>
          </p:nvSpPr>
          <p:spPr bwMode="auto">
            <a:xfrm>
              <a:off x="696152" y="3064290"/>
              <a:ext cx="1821468" cy="383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Пакеты содержимого</a:t>
              </a:r>
              <a:br>
                <a:rPr lang="ru-RU" sz="1400" b="1" dirty="0">
                  <a:solidFill>
                    <a:srgbClr val="F2C812"/>
                  </a:solidFill>
                  <a:cs typeface="Segoe UI Light" panose="020B0502040204020203" pitchFamily="34" charset="0"/>
                </a:rPr>
              </a:br>
              <a:r>
                <a:rPr lang="ru-RU" sz="1200" i="1" dirty="0">
                  <a:solidFill>
                    <a:srgbClr val="F2C812"/>
                  </a:solidFill>
                  <a:cs typeface="Segoe UI Light" panose="020B0502040204020203" pitchFamily="34" charset="0"/>
                </a:rPr>
                <a:t>Корпоративные источники и внешние данные</a:t>
              </a:r>
              <a:endParaRPr lang="ru-RU" sz="1400" i="1" dirty="0">
                <a:solidFill>
                  <a:srgbClr val="F2C812"/>
                </a:solidFill>
                <a:cs typeface="Segoe UI Light" panose="020B0502040204020203" pitchFamily="34" charset="0"/>
              </a:endParaRPr>
            </a:p>
          </p:txBody>
        </p:sp>
        <p:grpSp>
          <p:nvGrpSpPr>
            <p:cNvPr id="228" name="Group 227"/>
            <p:cNvGrpSpPr/>
            <p:nvPr/>
          </p:nvGrpSpPr>
          <p:grpSpPr>
            <a:xfrm>
              <a:off x="225818" y="3996981"/>
              <a:ext cx="433844" cy="433847"/>
              <a:chOff x="287435" y="3733762"/>
              <a:chExt cx="433844" cy="433847"/>
            </a:xfrm>
          </p:grpSpPr>
          <p:sp>
            <p:nvSpPr>
              <p:cNvPr id="144" name="Oval 1083"/>
              <p:cNvSpPr/>
              <p:nvPr/>
            </p:nvSpPr>
            <p:spPr bwMode="auto">
              <a:xfrm>
                <a:off x="287435" y="3733762"/>
                <a:ext cx="433844" cy="433847"/>
              </a:xfrm>
              <a:prstGeom prst="ellipse">
                <a:avLst/>
              </a:prstGeom>
              <a:solidFill>
                <a:srgbClr val="F2C812"/>
              </a:solidFill>
              <a:ln>
                <a:solidFill>
                  <a:srgbClr val="FFC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5" name="Group 379"/>
              <p:cNvGrpSpPr/>
              <p:nvPr/>
            </p:nvGrpSpPr>
            <p:grpSpPr>
              <a:xfrm>
                <a:off x="374922" y="3860807"/>
                <a:ext cx="276799" cy="192696"/>
                <a:chOff x="3543365" y="7242824"/>
                <a:chExt cx="1238250" cy="862020"/>
              </a:xfrm>
              <a:solidFill>
                <a:srgbClr val="00BCF2"/>
              </a:solidFill>
            </p:grpSpPr>
            <p:sp>
              <p:nvSpPr>
                <p:cNvPr id="146" name="Freeform 127"/>
                <p:cNvSpPr>
                  <a:spLocks/>
                </p:cNvSpPr>
                <p:nvPr/>
              </p:nvSpPr>
              <p:spPr bwMode="auto">
                <a:xfrm>
                  <a:off x="3617978" y="7911159"/>
                  <a:ext cx="231778" cy="193672"/>
                </a:xfrm>
                <a:custGeom>
                  <a:avLst/>
                  <a:gdLst>
                    <a:gd name="T0" fmla="*/ 0 w 146"/>
                    <a:gd name="T1" fmla="*/ 84 h 122"/>
                    <a:gd name="T2" fmla="*/ 0 w 146"/>
                    <a:gd name="T3" fmla="*/ 122 h 122"/>
                    <a:gd name="T4" fmla="*/ 146 w 146"/>
                    <a:gd name="T5" fmla="*/ 122 h 122"/>
                    <a:gd name="T6" fmla="*/ 146 w 146"/>
                    <a:gd name="T7" fmla="*/ 0 h 122"/>
                    <a:gd name="T8" fmla="*/ 120 w 146"/>
                    <a:gd name="T9" fmla="*/ 0 h 122"/>
                    <a:gd name="T10" fmla="*/ 0 w 146"/>
                    <a:gd name="T11" fmla="*/ 84 h 122"/>
                  </a:gdLst>
                  <a:ahLst/>
                  <a:cxnLst>
                    <a:cxn ang="0">
                      <a:pos x="T0" y="T1"/>
                    </a:cxn>
                    <a:cxn ang="0">
                      <a:pos x="T2" y="T3"/>
                    </a:cxn>
                    <a:cxn ang="0">
                      <a:pos x="T4" y="T5"/>
                    </a:cxn>
                    <a:cxn ang="0">
                      <a:pos x="T6" y="T7"/>
                    </a:cxn>
                    <a:cxn ang="0">
                      <a:pos x="T8" y="T9"/>
                    </a:cxn>
                    <a:cxn ang="0">
                      <a:pos x="T10" y="T11"/>
                    </a:cxn>
                  </a:cxnLst>
                  <a:rect l="0" t="0" r="r" b="b"/>
                  <a:pathLst>
                    <a:path w="146" h="122">
                      <a:moveTo>
                        <a:pt x="0" y="84"/>
                      </a:moveTo>
                      <a:lnTo>
                        <a:pt x="0" y="122"/>
                      </a:lnTo>
                      <a:lnTo>
                        <a:pt x="146" y="122"/>
                      </a:lnTo>
                      <a:lnTo>
                        <a:pt x="146" y="0"/>
                      </a:lnTo>
                      <a:lnTo>
                        <a:pt x="120" y="0"/>
                      </a:lnTo>
                      <a:lnTo>
                        <a:pt x="0" y="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47" name="Freeform 128"/>
                <p:cNvSpPr>
                  <a:spLocks/>
                </p:cNvSpPr>
                <p:nvPr/>
              </p:nvSpPr>
              <p:spPr bwMode="auto">
                <a:xfrm>
                  <a:off x="3617978" y="7688905"/>
                  <a:ext cx="231778" cy="192087"/>
                </a:xfrm>
                <a:custGeom>
                  <a:avLst/>
                  <a:gdLst>
                    <a:gd name="T0" fmla="*/ 146 w 146"/>
                    <a:gd name="T1" fmla="*/ 0 h 121"/>
                    <a:gd name="T2" fmla="*/ 0 w 146"/>
                    <a:gd name="T3" fmla="*/ 0 h 121"/>
                    <a:gd name="T4" fmla="*/ 0 w 146"/>
                    <a:gd name="T5" fmla="*/ 121 h 121"/>
                    <a:gd name="T6" fmla="*/ 146 w 146"/>
                    <a:gd name="T7" fmla="*/ 19 h 121"/>
                    <a:gd name="T8" fmla="*/ 146 w 146"/>
                    <a:gd name="T9" fmla="*/ 0 h 121"/>
                  </a:gdLst>
                  <a:ahLst/>
                  <a:cxnLst>
                    <a:cxn ang="0">
                      <a:pos x="T0" y="T1"/>
                    </a:cxn>
                    <a:cxn ang="0">
                      <a:pos x="T2" y="T3"/>
                    </a:cxn>
                    <a:cxn ang="0">
                      <a:pos x="T4" y="T5"/>
                    </a:cxn>
                    <a:cxn ang="0">
                      <a:pos x="T6" y="T7"/>
                    </a:cxn>
                    <a:cxn ang="0">
                      <a:pos x="T8" y="T9"/>
                    </a:cxn>
                  </a:cxnLst>
                  <a:rect l="0" t="0" r="r" b="b"/>
                  <a:pathLst>
                    <a:path w="146" h="121">
                      <a:moveTo>
                        <a:pt x="146" y="0"/>
                      </a:moveTo>
                      <a:lnTo>
                        <a:pt x="0" y="0"/>
                      </a:lnTo>
                      <a:lnTo>
                        <a:pt x="0" y="121"/>
                      </a:lnTo>
                      <a:lnTo>
                        <a:pt x="146" y="19"/>
                      </a:lnTo>
                      <a:lnTo>
                        <a:pt x="14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48" name="Rectangle 129"/>
                <p:cNvSpPr>
                  <a:spLocks noChangeArrowheads="1"/>
                </p:cNvSpPr>
                <p:nvPr/>
              </p:nvSpPr>
              <p:spPr bwMode="auto">
                <a:xfrm>
                  <a:off x="3617978" y="7466657"/>
                  <a:ext cx="231778" cy="19367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49" name="Rectangle 130"/>
                <p:cNvSpPr>
                  <a:spLocks noChangeArrowheads="1"/>
                </p:cNvSpPr>
                <p:nvPr/>
              </p:nvSpPr>
              <p:spPr bwMode="auto">
                <a:xfrm>
                  <a:off x="3617978" y="7242824"/>
                  <a:ext cx="231778" cy="19526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50" name="Freeform 131"/>
                <p:cNvSpPr>
                  <a:spLocks/>
                </p:cNvSpPr>
                <p:nvPr/>
              </p:nvSpPr>
              <p:spPr bwMode="auto">
                <a:xfrm>
                  <a:off x="3895793" y="7911172"/>
                  <a:ext cx="230186" cy="193672"/>
                </a:xfrm>
                <a:custGeom>
                  <a:avLst/>
                  <a:gdLst>
                    <a:gd name="T0" fmla="*/ 0 w 250"/>
                    <a:gd name="T1" fmla="*/ 210 h 210"/>
                    <a:gd name="T2" fmla="*/ 250 w 250"/>
                    <a:gd name="T3" fmla="*/ 210 h 210"/>
                    <a:gd name="T4" fmla="*/ 250 w 250"/>
                    <a:gd name="T5" fmla="*/ 3 h 210"/>
                    <a:gd name="T6" fmla="*/ 249 w 250"/>
                    <a:gd name="T7" fmla="*/ 0 h 210"/>
                    <a:gd name="T8" fmla="*/ 0 w 250"/>
                    <a:gd name="T9" fmla="*/ 0 h 210"/>
                    <a:gd name="T10" fmla="*/ 0 w 250"/>
                    <a:gd name="T11" fmla="*/ 210 h 210"/>
                  </a:gdLst>
                  <a:ahLst/>
                  <a:cxnLst>
                    <a:cxn ang="0">
                      <a:pos x="T0" y="T1"/>
                    </a:cxn>
                    <a:cxn ang="0">
                      <a:pos x="T2" y="T3"/>
                    </a:cxn>
                    <a:cxn ang="0">
                      <a:pos x="T4" y="T5"/>
                    </a:cxn>
                    <a:cxn ang="0">
                      <a:pos x="T6" y="T7"/>
                    </a:cxn>
                    <a:cxn ang="0">
                      <a:pos x="T8" y="T9"/>
                    </a:cxn>
                    <a:cxn ang="0">
                      <a:pos x="T10" y="T11"/>
                    </a:cxn>
                  </a:cxnLst>
                  <a:rect l="0" t="0" r="r" b="b"/>
                  <a:pathLst>
                    <a:path w="250" h="210">
                      <a:moveTo>
                        <a:pt x="0" y="210"/>
                      </a:moveTo>
                      <a:cubicBezTo>
                        <a:pt x="250" y="210"/>
                        <a:pt x="250" y="210"/>
                        <a:pt x="250" y="210"/>
                      </a:cubicBezTo>
                      <a:cubicBezTo>
                        <a:pt x="250" y="3"/>
                        <a:pt x="250" y="3"/>
                        <a:pt x="250" y="3"/>
                      </a:cubicBezTo>
                      <a:cubicBezTo>
                        <a:pt x="250" y="2"/>
                        <a:pt x="249" y="1"/>
                        <a:pt x="249" y="0"/>
                      </a:cubicBezTo>
                      <a:cubicBezTo>
                        <a:pt x="0" y="0"/>
                        <a:pt x="0" y="0"/>
                        <a:pt x="0" y="0"/>
                      </a:cubicBezTo>
                      <a:lnTo>
                        <a:pt x="0" y="2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51" name="Freeform 132"/>
                <p:cNvSpPr>
                  <a:spLocks/>
                </p:cNvSpPr>
                <p:nvPr/>
              </p:nvSpPr>
              <p:spPr bwMode="auto">
                <a:xfrm>
                  <a:off x="4125979" y="7688918"/>
                  <a:ext cx="0" cy="6353"/>
                </a:xfrm>
                <a:custGeom>
                  <a:avLst/>
                  <a:gdLst>
                    <a:gd name="T0" fmla="*/ 1 w 1"/>
                    <a:gd name="T1" fmla="*/ 0 h 8"/>
                    <a:gd name="T2" fmla="*/ 0 w 1"/>
                    <a:gd name="T3" fmla="*/ 0 h 8"/>
                    <a:gd name="T4" fmla="*/ 1 w 1"/>
                    <a:gd name="T5" fmla="*/ 8 h 8"/>
                    <a:gd name="T6" fmla="*/ 1 w 1"/>
                    <a:gd name="T7" fmla="*/ 0 h 8"/>
                  </a:gdLst>
                  <a:ahLst/>
                  <a:cxnLst>
                    <a:cxn ang="0">
                      <a:pos x="T0" y="T1"/>
                    </a:cxn>
                    <a:cxn ang="0">
                      <a:pos x="T2" y="T3"/>
                    </a:cxn>
                    <a:cxn ang="0">
                      <a:pos x="T4" y="T5"/>
                    </a:cxn>
                    <a:cxn ang="0">
                      <a:pos x="T6" y="T7"/>
                    </a:cxn>
                  </a:cxnLst>
                  <a:rect l="0" t="0" r="r" b="b"/>
                  <a:pathLst>
                    <a:path w="1" h="8">
                      <a:moveTo>
                        <a:pt x="1" y="0"/>
                      </a:moveTo>
                      <a:cubicBezTo>
                        <a:pt x="0" y="0"/>
                        <a:pt x="0" y="0"/>
                        <a:pt x="0" y="0"/>
                      </a:cubicBezTo>
                      <a:cubicBezTo>
                        <a:pt x="0" y="3"/>
                        <a:pt x="1" y="5"/>
                        <a:pt x="1" y="8"/>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53" name="Freeform 133"/>
                <p:cNvSpPr>
                  <a:spLocks/>
                </p:cNvSpPr>
                <p:nvPr/>
              </p:nvSpPr>
              <p:spPr bwMode="auto">
                <a:xfrm>
                  <a:off x="3895793" y="7812745"/>
                  <a:ext cx="219078" cy="69852"/>
                </a:xfrm>
                <a:custGeom>
                  <a:avLst/>
                  <a:gdLst>
                    <a:gd name="T0" fmla="*/ 186 w 238"/>
                    <a:gd name="T1" fmla="*/ 9 h 76"/>
                    <a:gd name="T2" fmla="*/ 131 w 238"/>
                    <a:gd name="T3" fmla="*/ 22 h 76"/>
                    <a:gd name="T4" fmla="*/ 60 w 238"/>
                    <a:gd name="T5" fmla="*/ 0 h 76"/>
                    <a:gd name="T6" fmla="*/ 0 w 238"/>
                    <a:gd name="T7" fmla="*/ 42 h 76"/>
                    <a:gd name="T8" fmla="*/ 0 w 238"/>
                    <a:gd name="T9" fmla="*/ 76 h 76"/>
                    <a:gd name="T10" fmla="*/ 238 w 238"/>
                    <a:gd name="T11" fmla="*/ 76 h 76"/>
                    <a:gd name="T12" fmla="*/ 236 w 238"/>
                    <a:gd name="T13" fmla="*/ 53 h 76"/>
                    <a:gd name="T14" fmla="*/ 236 w 238"/>
                    <a:gd name="T15" fmla="*/ 49 h 76"/>
                    <a:gd name="T16" fmla="*/ 186 w 238"/>
                    <a:gd name="T17"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76">
                      <a:moveTo>
                        <a:pt x="186" y="9"/>
                      </a:moveTo>
                      <a:cubicBezTo>
                        <a:pt x="169" y="18"/>
                        <a:pt x="150" y="22"/>
                        <a:pt x="131" y="22"/>
                      </a:cubicBezTo>
                      <a:cubicBezTo>
                        <a:pt x="105" y="22"/>
                        <a:pt x="80" y="14"/>
                        <a:pt x="60" y="0"/>
                      </a:cubicBezTo>
                      <a:cubicBezTo>
                        <a:pt x="0" y="42"/>
                        <a:pt x="0" y="42"/>
                        <a:pt x="0" y="42"/>
                      </a:cubicBezTo>
                      <a:cubicBezTo>
                        <a:pt x="0" y="76"/>
                        <a:pt x="0" y="76"/>
                        <a:pt x="0" y="76"/>
                      </a:cubicBezTo>
                      <a:cubicBezTo>
                        <a:pt x="238" y="76"/>
                        <a:pt x="238" y="76"/>
                        <a:pt x="238" y="76"/>
                      </a:cubicBezTo>
                      <a:cubicBezTo>
                        <a:pt x="237" y="68"/>
                        <a:pt x="236" y="61"/>
                        <a:pt x="236" y="53"/>
                      </a:cubicBezTo>
                      <a:cubicBezTo>
                        <a:pt x="236" y="51"/>
                        <a:pt x="236" y="50"/>
                        <a:pt x="236" y="49"/>
                      </a:cubicBezTo>
                      <a:lnTo>
                        <a:pt x="186"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154" name="Freeform 134"/>
                <p:cNvSpPr>
                  <a:spLocks/>
                </p:cNvSpPr>
                <p:nvPr/>
              </p:nvSpPr>
              <p:spPr bwMode="auto">
                <a:xfrm>
                  <a:off x="3895793" y="7466670"/>
                  <a:ext cx="230186" cy="193672"/>
                </a:xfrm>
                <a:custGeom>
                  <a:avLst/>
                  <a:gdLst>
                    <a:gd name="T0" fmla="*/ 131 w 250"/>
                    <a:gd name="T1" fmla="*/ 153 h 210"/>
                    <a:gd name="T2" fmla="*/ 235 w 250"/>
                    <a:gd name="T3" fmla="*/ 210 h 210"/>
                    <a:gd name="T4" fmla="*/ 250 w 250"/>
                    <a:gd name="T5" fmla="*/ 210 h 210"/>
                    <a:gd name="T6" fmla="*/ 250 w 250"/>
                    <a:gd name="T7" fmla="*/ 0 h 210"/>
                    <a:gd name="T8" fmla="*/ 0 w 250"/>
                    <a:gd name="T9" fmla="*/ 0 h 210"/>
                    <a:gd name="T10" fmla="*/ 0 w 250"/>
                    <a:gd name="T11" fmla="*/ 210 h 210"/>
                    <a:gd name="T12" fmla="*/ 27 w 250"/>
                    <a:gd name="T13" fmla="*/ 210 h 210"/>
                    <a:gd name="T14" fmla="*/ 131 w 250"/>
                    <a:gd name="T15" fmla="*/ 153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10">
                      <a:moveTo>
                        <a:pt x="131" y="153"/>
                      </a:moveTo>
                      <a:cubicBezTo>
                        <a:pt x="175" y="153"/>
                        <a:pt x="213" y="176"/>
                        <a:pt x="235" y="210"/>
                      </a:cubicBezTo>
                      <a:cubicBezTo>
                        <a:pt x="250" y="210"/>
                        <a:pt x="250" y="210"/>
                        <a:pt x="250" y="210"/>
                      </a:cubicBezTo>
                      <a:cubicBezTo>
                        <a:pt x="250" y="0"/>
                        <a:pt x="250" y="0"/>
                        <a:pt x="250" y="0"/>
                      </a:cubicBezTo>
                      <a:cubicBezTo>
                        <a:pt x="0" y="0"/>
                        <a:pt x="0" y="0"/>
                        <a:pt x="0" y="0"/>
                      </a:cubicBezTo>
                      <a:cubicBezTo>
                        <a:pt x="0" y="210"/>
                        <a:pt x="0" y="210"/>
                        <a:pt x="0" y="210"/>
                      </a:cubicBezTo>
                      <a:cubicBezTo>
                        <a:pt x="27" y="210"/>
                        <a:pt x="27" y="210"/>
                        <a:pt x="27" y="210"/>
                      </a:cubicBezTo>
                      <a:cubicBezTo>
                        <a:pt x="49" y="175"/>
                        <a:pt x="88" y="153"/>
                        <a:pt x="131" y="15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205" name="Freeform 135"/>
                <p:cNvSpPr>
                  <a:spLocks/>
                </p:cNvSpPr>
                <p:nvPr/>
              </p:nvSpPr>
              <p:spPr bwMode="auto">
                <a:xfrm>
                  <a:off x="4173601" y="7911166"/>
                  <a:ext cx="230186" cy="193672"/>
                </a:xfrm>
                <a:custGeom>
                  <a:avLst/>
                  <a:gdLst>
                    <a:gd name="T0" fmla="*/ 58 w 250"/>
                    <a:gd name="T1" fmla="*/ 69 h 210"/>
                    <a:gd name="T2" fmla="*/ 0 w 250"/>
                    <a:gd name="T3" fmla="*/ 54 h 210"/>
                    <a:gd name="T4" fmla="*/ 0 w 250"/>
                    <a:gd name="T5" fmla="*/ 210 h 210"/>
                    <a:gd name="T6" fmla="*/ 250 w 250"/>
                    <a:gd name="T7" fmla="*/ 210 h 210"/>
                    <a:gd name="T8" fmla="*/ 250 w 250"/>
                    <a:gd name="T9" fmla="*/ 0 h 210"/>
                    <a:gd name="T10" fmla="*/ 168 w 250"/>
                    <a:gd name="T11" fmla="*/ 0 h 210"/>
                    <a:gd name="T12" fmla="*/ 58 w 250"/>
                    <a:gd name="T13" fmla="*/ 69 h 210"/>
                  </a:gdLst>
                  <a:ahLst/>
                  <a:cxnLst>
                    <a:cxn ang="0">
                      <a:pos x="T0" y="T1"/>
                    </a:cxn>
                    <a:cxn ang="0">
                      <a:pos x="T2" y="T3"/>
                    </a:cxn>
                    <a:cxn ang="0">
                      <a:pos x="T4" y="T5"/>
                    </a:cxn>
                    <a:cxn ang="0">
                      <a:pos x="T6" y="T7"/>
                    </a:cxn>
                    <a:cxn ang="0">
                      <a:pos x="T8" y="T9"/>
                    </a:cxn>
                    <a:cxn ang="0">
                      <a:pos x="T10" y="T11"/>
                    </a:cxn>
                    <a:cxn ang="0">
                      <a:pos x="T12" y="T13"/>
                    </a:cxn>
                  </a:cxnLst>
                  <a:rect l="0" t="0" r="r" b="b"/>
                  <a:pathLst>
                    <a:path w="250" h="210">
                      <a:moveTo>
                        <a:pt x="58" y="69"/>
                      </a:moveTo>
                      <a:cubicBezTo>
                        <a:pt x="37" y="69"/>
                        <a:pt x="17" y="63"/>
                        <a:pt x="0" y="54"/>
                      </a:cubicBezTo>
                      <a:cubicBezTo>
                        <a:pt x="0" y="210"/>
                        <a:pt x="0" y="210"/>
                        <a:pt x="0" y="210"/>
                      </a:cubicBezTo>
                      <a:cubicBezTo>
                        <a:pt x="250" y="210"/>
                        <a:pt x="250" y="210"/>
                        <a:pt x="250" y="210"/>
                      </a:cubicBezTo>
                      <a:cubicBezTo>
                        <a:pt x="250" y="0"/>
                        <a:pt x="250" y="0"/>
                        <a:pt x="250" y="0"/>
                      </a:cubicBezTo>
                      <a:cubicBezTo>
                        <a:pt x="168" y="0"/>
                        <a:pt x="168" y="0"/>
                        <a:pt x="168" y="0"/>
                      </a:cubicBezTo>
                      <a:cubicBezTo>
                        <a:pt x="148" y="41"/>
                        <a:pt x="106" y="69"/>
                        <a:pt x="58" y="6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206" name="Freeform 136"/>
                <p:cNvSpPr>
                  <a:spLocks/>
                </p:cNvSpPr>
                <p:nvPr/>
              </p:nvSpPr>
              <p:spPr bwMode="auto">
                <a:xfrm>
                  <a:off x="4173601" y="7688911"/>
                  <a:ext cx="168273" cy="63498"/>
                </a:xfrm>
                <a:custGeom>
                  <a:avLst/>
                  <a:gdLst>
                    <a:gd name="T0" fmla="*/ 92 w 183"/>
                    <a:gd name="T1" fmla="*/ 70 h 70"/>
                    <a:gd name="T2" fmla="*/ 183 w 183"/>
                    <a:gd name="T3" fmla="*/ 0 h 70"/>
                    <a:gd name="T4" fmla="*/ 0 w 183"/>
                    <a:gd name="T5" fmla="*/ 0 h 70"/>
                    <a:gd name="T6" fmla="*/ 0 w 183"/>
                    <a:gd name="T7" fmla="*/ 49 h 70"/>
                    <a:gd name="T8" fmla="*/ 25 w 183"/>
                    <a:gd name="T9" fmla="*/ 69 h 70"/>
                    <a:gd name="T10" fmla="*/ 92 w 183"/>
                    <a:gd name="T11" fmla="*/ 70 h 70"/>
                  </a:gdLst>
                  <a:ahLst/>
                  <a:cxnLst>
                    <a:cxn ang="0">
                      <a:pos x="T0" y="T1"/>
                    </a:cxn>
                    <a:cxn ang="0">
                      <a:pos x="T2" y="T3"/>
                    </a:cxn>
                    <a:cxn ang="0">
                      <a:pos x="T4" y="T5"/>
                    </a:cxn>
                    <a:cxn ang="0">
                      <a:pos x="T6" y="T7"/>
                    </a:cxn>
                    <a:cxn ang="0">
                      <a:pos x="T8" y="T9"/>
                    </a:cxn>
                    <a:cxn ang="0">
                      <a:pos x="T10" y="T11"/>
                    </a:cxn>
                  </a:cxnLst>
                  <a:rect l="0" t="0" r="r" b="b"/>
                  <a:pathLst>
                    <a:path w="183" h="70">
                      <a:moveTo>
                        <a:pt x="92" y="70"/>
                      </a:moveTo>
                      <a:cubicBezTo>
                        <a:pt x="183" y="0"/>
                        <a:pt x="183" y="0"/>
                        <a:pt x="183" y="0"/>
                      </a:cubicBezTo>
                      <a:cubicBezTo>
                        <a:pt x="0" y="0"/>
                        <a:pt x="0" y="0"/>
                        <a:pt x="0" y="0"/>
                      </a:cubicBezTo>
                      <a:cubicBezTo>
                        <a:pt x="0" y="49"/>
                        <a:pt x="0" y="49"/>
                        <a:pt x="0" y="49"/>
                      </a:cubicBezTo>
                      <a:cubicBezTo>
                        <a:pt x="25" y="69"/>
                        <a:pt x="25" y="69"/>
                        <a:pt x="25" y="69"/>
                      </a:cubicBezTo>
                      <a:cubicBezTo>
                        <a:pt x="47" y="63"/>
                        <a:pt x="71" y="64"/>
                        <a:pt x="92" y="7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207" name="Freeform 137"/>
                <p:cNvSpPr>
                  <a:spLocks/>
                </p:cNvSpPr>
                <p:nvPr/>
              </p:nvSpPr>
              <p:spPr bwMode="auto">
                <a:xfrm>
                  <a:off x="4338704" y="7809561"/>
                  <a:ext cx="65090" cy="73028"/>
                </a:xfrm>
                <a:custGeom>
                  <a:avLst/>
                  <a:gdLst>
                    <a:gd name="T0" fmla="*/ 71 w 71"/>
                    <a:gd name="T1" fmla="*/ 79 h 79"/>
                    <a:gd name="T2" fmla="*/ 71 w 71"/>
                    <a:gd name="T3" fmla="*/ 0 h 79"/>
                    <a:gd name="T4" fmla="*/ 2 w 71"/>
                    <a:gd name="T5" fmla="*/ 53 h 79"/>
                    <a:gd name="T6" fmla="*/ 2 w 71"/>
                    <a:gd name="T7" fmla="*/ 56 h 79"/>
                    <a:gd name="T8" fmla="*/ 0 w 71"/>
                    <a:gd name="T9" fmla="*/ 79 h 79"/>
                    <a:gd name="T10" fmla="*/ 71 w 71"/>
                    <a:gd name="T11" fmla="*/ 79 h 79"/>
                  </a:gdLst>
                  <a:ahLst/>
                  <a:cxnLst>
                    <a:cxn ang="0">
                      <a:pos x="T0" y="T1"/>
                    </a:cxn>
                    <a:cxn ang="0">
                      <a:pos x="T2" y="T3"/>
                    </a:cxn>
                    <a:cxn ang="0">
                      <a:pos x="T4" y="T5"/>
                    </a:cxn>
                    <a:cxn ang="0">
                      <a:pos x="T6" y="T7"/>
                    </a:cxn>
                    <a:cxn ang="0">
                      <a:pos x="T8" y="T9"/>
                    </a:cxn>
                    <a:cxn ang="0">
                      <a:pos x="T10" y="T11"/>
                    </a:cxn>
                  </a:cxnLst>
                  <a:rect l="0" t="0" r="r" b="b"/>
                  <a:pathLst>
                    <a:path w="71" h="79">
                      <a:moveTo>
                        <a:pt x="71" y="79"/>
                      </a:moveTo>
                      <a:cubicBezTo>
                        <a:pt x="71" y="0"/>
                        <a:pt x="71" y="0"/>
                        <a:pt x="71" y="0"/>
                      </a:cubicBezTo>
                      <a:cubicBezTo>
                        <a:pt x="2" y="53"/>
                        <a:pt x="2" y="53"/>
                        <a:pt x="2" y="53"/>
                      </a:cubicBezTo>
                      <a:cubicBezTo>
                        <a:pt x="2" y="54"/>
                        <a:pt x="2" y="55"/>
                        <a:pt x="2" y="56"/>
                      </a:cubicBezTo>
                      <a:cubicBezTo>
                        <a:pt x="2" y="64"/>
                        <a:pt x="1" y="71"/>
                        <a:pt x="0" y="79"/>
                      </a:cubicBezTo>
                      <a:lnTo>
                        <a:pt x="71"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208" name="Rectangle 138"/>
                <p:cNvSpPr>
                  <a:spLocks noChangeArrowheads="1"/>
                </p:cNvSpPr>
                <p:nvPr/>
              </p:nvSpPr>
              <p:spPr bwMode="auto">
                <a:xfrm>
                  <a:off x="4449825" y="7911159"/>
                  <a:ext cx="231778" cy="19367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209" name="Freeform 139"/>
                <p:cNvSpPr>
                  <a:spLocks/>
                </p:cNvSpPr>
                <p:nvPr/>
              </p:nvSpPr>
              <p:spPr bwMode="auto">
                <a:xfrm>
                  <a:off x="4449825" y="7688904"/>
                  <a:ext cx="231778" cy="193672"/>
                </a:xfrm>
                <a:custGeom>
                  <a:avLst/>
                  <a:gdLst>
                    <a:gd name="T0" fmla="*/ 0 w 146"/>
                    <a:gd name="T1" fmla="*/ 54 h 122"/>
                    <a:gd name="T2" fmla="*/ 0 w 146"/>
                    <a:gd name="T3" fmla="*/ 122 h 122"/>
                    <a:gd name="T4" fmla="*/ 146 w 146"/>
                    <a:gd name="T5" fmla="*/ 122 h 122"/>
                    <a:gd name="T6" fmla="*/ 146 w 146"/>
                    <a:gd name="T7" fmla="*/ 0 h 122"/>
                    <a:gd name="T8" fmla="*/ 72 w 146"/>
                    <a:gd name="T9" fmla="*/ 0 h 122"/>
                    <a:gd name="T10" fmla="*/ 0 w 146"/>
                    <a:gd name="T11" fmla="*/ 54 h 122"/>
                  </a:gdLst>
                  <a:ahLst/>
                  <a:cxnLst>
                    <a:cxn ang="0">
                      <a:pos x="T0" y="T1"/>
                    </a:cxn>
                    <a:cxn ang="0">
                      <a:pos x="T2" y="T3"/>
                    </a:cxn>
                    <a:cxn ang="0">
                      <a:pos x="T4" y="T5"/>
                    </a:cxn>
                    <a:cxn ang="0">
                      <a:pos x="T6" y="T7"/>
                    </a:cxn>
                    <a:cxn ang="0">
                      <a:pos x="T8" y="T9"/>
                    </a:cxn>
                    <a:cxn ang="0">
                      <a:pos x="T10" y="T11"/>
                    </a:cxn>
                  </a:cxnLst>
                  <a:rect l="0" t="0" r="r" b="b"/>
                  <a:pathLst>
                    <a:path w="146" h="122">
                      <a:moveTo>
                        <a:pt x="0" y="54"/>
                      </a:moveTo>
                      <a:lnTo>
                        <a:pt x="0" y="122"/>
                      </a:lnTo>
                      <a:lnTo>
                        <a:pt x="146" y="122"/>
                      </a:lnTo>
                      <a:lnTo>
                        <a:pt x="146" y="0"/>
                      </a:lnTo>
                      <a:lnTo>
                        <a:pt x="72" y="0"/>
                      </a:lnTo>
                      <a:lnTo>
                        <a:pt x="0"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210" name="Freeform 140"/>
                <p:cNvSpPr>
                  <a:spLocks/>
                </p:cNvSpPr>
                <p:nvPr/>
              </p:nvSpPr>
              <p:spPr bwMode="auto">
                <a:xfrm>
                  <a:off x="4600643" y="7622229"/>
                  <a:ext cx="80960" cy="38099"/>
                </a:xfrm>
                <a:custGeom>
                  <a:avLst/>
                  <a:gdLst>
                    <a:gd name="T0" fmla="*/ 0 w 51"/>
                    <a:gd name="T1" fmla="*/ 24 h 24"/>
                    <a:gd name="T2" fmla="*/ 51 w 51"/>
                    <a:gd name="T3" fmla="*/ 24 h 24"/>
                    <a:gd name="T4" fmla="*/ 32 w 51"/>
                    <a:gd name="T5" fmla="*/ 0 h 24"/>
                    <a:gd name="T6" fmla="*/ 0 w 51"/>
                    <a:gd name="T7" fmla="*/ 24 h 24"/>
                  </a:gdLst>
                  <a:ahLst/>
                  <a:cxnLst>
                    <a:cxn ang="0">
                      <a:pos x="T0" y="T1"/>
                    </a:cxn>
                    <a:cxn ang="0">
                      <a:pos x="T2" y="T3"/>
                    </a:cxn>
                    <a:cxn ang="0">
                      <a:pos x="T4" y="T5"/>
                    </a:cxn>
                    <a:cxn ang="0">
                      <a:pos x="T6" y="T7"/>
                    </a:cxn>
                  </a:cxnLst>
                  <a:rect l="0" t="0" r="r" b="b"/>
                  <a:pathLst>
                    <a:path w="51" h="24">
                      <a:moveTo>
                        <a:pt x="0" y="24"/>
                      </a:moveTo>
                      <a:lnTo>
                        <a:pt x="51" y="24"/>
                      </a:lnTo>
                      <a:lnTo>
                        <a:pt x="32" y="0"/>
                      </a:lnTo>
                      <a:lnTo>
                        <a:pt x="0" y="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211" name="Freeform 141"/>
                <p:cNvSpPr>
                  <a:spLocks/>
                </p:cNvSpPr>
                <p:nvPr/>
              </p:nvSpPr>
              <p:spPr bwMode="auto">
                <a:xfrm>
                  <a:off x="4449825" y="7466656"/>
                  <a:ext cx="119065" cy="139703"/>
                </a:xfrm>
                <a:custGeom>
                  <a:avLst/>
                  <a:gdLst>
                    <a:gd name="T0" fmla="*/ 52 w 75"/>
                    <a:gd name="T1" fmla="*/ 0 h 88"/>
                    <a:gd name="T2" fmla="*/ 0 w 75"/>
                    <a:gd name="T3" fmla="*/ 0 h 88"/>
                    <a:gd name="T4" fmla="*/ 0 w 75"/>
                    <a:gd name="T5" fmla="*/ 88 h 88"/>
                    <a:gd name="T6" fmla="*/ 75 w 75"/>
                    <a:gd name="T7" fmla="*/ 30 h 88"/>
                    <a:gd name="T8" fmla="*/ 52 w 75"/>
                    <a:gd name="T9" fmla="*/ 0 h 88"/>
                  </a:gdLst>
                  <a:ahLst/>
                  <a:cxnLst>
                    <a:cxn ang="0">
                      <a:pos x="T0" y="T1"/>
                    </a:cxn>
                    <a:cxn ang="0">
                      <a:pos x="T2" y="T3"/>
                    </a:cxn>
                    <a:cxn ang="0">
                      <a:pos x="T4" y="T5"/>
                    </a:cxn>
                    <a:cxn ang="0">
                      <a:pos x="T6" y="T7"/>
                    </a:cxn>
                    <a:cxn ang="0">
                      <a:pos x="T8" y="T9"/>
                    </a:cxn>
                  </a:cxnLst>
                  <a:rect l="0" t="0" r="r" b="b"/>
                  <a:pathLst>
                    <a:path w="75" h="88">
                      <a:moveTo>
                        <a:pt x="52" y="0"/>
                      </a:moveTo>
                      <a:lnTo>
                        <a:pt x="0" y="0"/>
                      </a:lnTo>
                      <a:lnTo>
                        <a:pt x="0" y="88"/>
                      </a:lnTo>
                      <a:lnTo>
                        <a:pt x="75" y="30"/>
                      </a:lnTo>
                      <a:lnTo>
                        <a:pt x="5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213" name="Freeform 142"/>
                <p:cNvSpPr>
                  <a:spLocks noEditPoints="1"/>
                </p:cNvSpPr>
                <p:nvPr/>
              </p:nvSpPr>
              <p:spPr bwMode="auto">
                <a:xfrm>
                  <a:off x="3543365" y="7438074"/>
                  <a:ext cx="1238250" cy="590552"/>
                </a:xfrm>
                <a:custGeom>
                  <a:avLst/>
                  <a:gdLst>
                    <a:gd name="T0" fmla="*/ 1029 w 1342"/>
                    <a:gd name="T1" fmla="*/ 198 h 640"/>
                    <a:gd name="T2" fmla="*/ 781 w 1342"/>
                    <a:gd name="T3" fmla="*/ 388 h 640"/>
                    <a:gd name="T4" fmla="*/ 775 w 1342"/>
                    <a:gd name="T5" fmla="*/ 384 h 640"/>
                    <a:gd name="T6" fmla="*/ 764 w 1342"/>
                    <a:gd name="T7" fmla="*/ 380 h 640"/>
                    <a:gd name="T8" fmla="*/ 750 w 1342"/>
                    <a:gd name="T9" fmla="*/ 378 h 640"/>
                    <a:gd name="T10" fmla="*/ 734 w 1342"/>
                    <a:gd name="T11" fmla="*/ 377 h 640"/>
                    <a:gd name="T12" fmla="*/ 724 w 1342"/>
                    <a:gd name="T13" fmla="*/ 379 h 640"/>
                    <a:gd name="T14" fmla="*/ 710 w 1342"/>
                    <a:gd name="T15" fmla="*/ 383 h 640"/>
                    <a:gd name="T16" fmla="*/ 702 w 1342"/>
                    <a:gd name="T17" fmla="*/ 387 h 640"/>
                    <a:gd name="T18" fmla="*/ 595 w 1342"/>
                    <a:gd name="T19" fmla="*/ 304 h 640"/>
                    <a:gd name="T20" fmla="*/ 580 w 1342"/>
                    <a:gd name="T21" fmla="*/ 259 h 640"/>
                    <a:gd name="T22" fmla="*/ 575 w 1342"/>
                    <a:gd name="T23" fmla="*/ 252 h 640"/>
                    <a:gd name="T24" fmla="*/ 564 w 1342"/>
                    <a:gd name="T25" fmla="*/ 242 h 640"/>
                    <a:gd name="T26" fmla="*/ 558 w 1342"/>
                    <a:gd name="T27" fmla="*/ 238 h 640"/>
                    <a:gd name="T28" fmla="*/ 549 w 1342"/>
                    <a:gd name="T29" fmla="*/ 232 h 640"/>
                    <a:gd name="T30" fmla="*/ 537 w 1342"/>
                    <a:gd name="T31" fmla="*/ 227 h 640"/>
                    <a:gd name="T32" fmla="*/ 524 w 1342"/>
                    <a:gd name="T33" fmla="*/ 225 h 640"/>
                    <a:gd name="T34" fmla="*/ 505 w 1342"/>
                    <a:gd name="T35" fmla="*/ 224 h 640"/>
                    <a:gd name="T36" fmla="*/ 494 w 1342"/>
                    <a:gd name="T37" fmla="*/ 226 h 640"/>
                    <a:gd name="T38" fmla="*/ 483 w 1342"/>
                    <a:gd name="T39" fmla="*/ 230 h 640"/>
                    <a:gd name="T40" fmla="*/ 471 w 1342"/>
                    <a:gd name="T41" fmla="*/ 235 h 640"/>
                    <a:gd name="T42" fmla="*/ 462 w 1342"/>
                    <a:gd name="T43" fmla="*/ 241 h 640"/>
                    <a:gd name="T44" fmla="*/ 456 w 1342"/>
                    <a:gd name="T45" fmla="*/ 246 h 640"/>
                    <a:gd name="T46" fmla="*/ 441 w 1342"/>
                    <a:gd name="T47" fmla="*/ 265 h 640"/>
                    <a:gd name="T48" fmla="*/ 438 w 1342"/>
                    <a:gd name="T49" fmla="*/ 272 h 640"/>
                    <a:gd name="T50" fmla="*/ 435 w 1342"/>
                    <a:gd name="T51" fmla="*/ 278 h 640"/>
                    <a:gd name="T52" fmla="*/ 382 w 1342"/>
                    <a:gd name="T53" fmla="*/ 320 h 640"/>
                    <a:gd name="T54" fmla="*/ 103 w 1342"/>
                    <a:gd name="T55" fmla="*/ 514 h 640"/>
                    <a:gd name="T56" fmla="*/ 37 w 1342"/>
                    <a:gd name="T57" fmla="*/ 640 h 640"/>
                    <a:gd name="T58" fmla="*/ 263 w 1342"/>
                    <a:gd name="T59" fmla="*/ 483 h 640"/>
                    <a:gd name="T60" fmla="*/ 446 w 1342"/>
                    <a:gd name="T61" fmla="*/ 355 h 640"/>
                    <a:gd name="T62" fmla="*/ 462 w 1342"/>
                    <a:gd name="T63" fmla="*/ 372 h 640"/>
                    <a:gd name="T64" fmla="*/ 472 w 1342"/>
                    <a:gd name="T65" fmla="*/ 378 h 640"/>
                    <a:gd name="T66" fmla="*/ 482 w 1342"/>
                    <a:gd name="T67" fmla="*/ 383 h 640"/>
                    <a:gd name="T68" fmla="*/ 495 w 1342"/>
                    <a:gd name="T69" fmla="*/ 387 h 640"/>
                    <a:gd name="T70" fmla="*/ 505 w 1342"/>
                    <a:gd name="T71" fmla="*/ 389 h 640"/>
                    <a:gd name="T72" fmla="*/ 525 w 1342"/>
                    <a:gd name="T73" fmla="*/ 388 h 640"/>
                    <a:gd name="T74" fmla="*/ 537 w 1342"/>
                    <a:gd name="T75" fmla="*/ 386 h 640"/>
                    <a:gd name="T76" fmla="*/ 550 w 1342"/>
                    <a:gd name="T77" fmla="*/ 380 h 640"/>
                    <a:gd name="T78" fmla="*/ 557 w 1342"/>
                    <a:gd name="T79" fmla="*/ 376 h 640"/>
                    <a:gd name="T80" fmla="*/ 632 w 1342"/>
                    <a:gd name="T81" fmla="*/ 416 h 640"/>
                    <a:gd name="T82" fmla="*/ 659 w 1342"/>
                    <a:gd name="T83" fmla="*/ 450 h 640"/>
                    <a:gd name="T84" fmla="*/ 683 w 1342"/>
                    <a:gd name="T85" fmla="*/ 518 h 640"/>
                    <a:gd name="T86" fmla="*/ 821 w 1342"/>
                    <a:gd name="T87" fmla="*/ 483 h 640"/>
                    <a:gd name="T88" fmla="*/ 823 w 1342"/>
                    <a:gd name="T89" fmla="*/ 450 h 640"/>
                    <a:gd name="T90" fmla="*/ 933 w 1342"/>
                    <a:gd name="T91" fmla="*/ 354 h 640"/>
                    <a:gd name="T92" fmla="*/ 1080 w 1342"/>
                    <a:gd name="T93" fmla="*/ 241 h 640"/>
                    <a:gd name="T94" fmla="*/ 1256 w 1342"/>
                    <a:gd name="T95" fmla="*/ 206 h 640"/>
                    <a:gd name="T96" fmla="*/ 1122 w 1342"/>
                    <a:gd name="T97" fmla="*/ 31 h 640"/>
                    <a:gd name="T98" fmla="*/ 471 w 1342"/>
                    <a:gd name="T99" fmla="*/ 307 h 640"/>
                    <a:gd name="T100" fmla="*/ 536 w 1342"/>
                    <a:gd name="T101" fmla="*/ 272 h 640"/>
                    <a:gd name="T102" fmla="*/ 513 w 1342"/>
                    <a:gd name="T103" fmla="*/ 348 h 640"/>
                    <a:gd name="T104" fmla="*/ 740 w 1342"/>
                    <a:gd name="T105" fmla="*/ 501 h 640"/>
                    <a:gd name="T106" fmla="*/ 700 w 1342"/>
                    <a:gd name="T107" fmla="*/ 460 h 640"/>
                    <a:gd name="T108" fmla="*/ 781 w 1342"/>
                    <a:gd name="T109" fmla="*/ 47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2" h="640">
                      <a:moveTo>
                        <a:pt x="1122" y="31"/>
                      </a:moveTo>
                      <a:cubicBezTo>
                        <a:pt x="1168" y="91"/>
                        <a:pt x="1168" y="91"/>
                        <a:pt x="1168" y="91"/>
                      </a:cubicBezTo>
                      <a:cubicBezTo>
                        <a:pt x="1029" y="198"/>
                        <a:pt x="1029" y="198"/>
                        <a:pt x="1029" y="198"/>
                      </a:cubicBezTo>
                      <a:cubicBezTo>
                        <a:pt x="983" y="233"/>
                        <a:pt x="983" y="233"/>
                        <a:pt x="983" y="233"/>
                      </a:cubicBezTo>
                      <a:cubicBezTo>
                        <a:pt x="932" y="272"/>
                        <a:pt x="932" y="272"/>
                        <a:pt x="932" y="272"/>
                      </a:cubicBezTo>
                      <a:cubicBezTo>
                        <a:pt x="781" y="388"/>
                        <a:pt x="781" y="388"/>
                        <a:pt x="781" y="388"/>
                      </a:cubicBezTo>
                      <a:cubicBezTo>
                        <a:pt x="781" y="388"/>
                        <a:pt x="781" y="388"/>
                        <a:pt x="781" y="388"/>
                      </a:cubicBezTo>
                      <a:cubicBezTo>
                        <a:pt x="780" y="387"/>
                        <a:pt x="780" y="386"/>
                        <a:pt x="779" y="386"/>
                      </a:cubicBezTo>
                      <a:cubicBezTo>
                        <a:pt x="777" y="385"/>
                        <a:pt x="776" y="385"/>
                        <a:pt x="775" y="384"/>
                      </a:cubicBezTo>
                      <a:cubicBezTo>
                        <a:pt x="774" y="384"/>
                        <a:pt x="773" y="384"/>
                        <a:pt x="772" y="383"/>
                      </a:cubicBezTo>
                      <a:cubicBezTo>
                        <a:pt x="771" y="382"/>
                        <a:pt x="769" y="382"/>
                        <a:pt x="767" y="381"/>
                      </a:cubicBezTo>
                      <a:cubicBezTo>
                        <a:pt x="766" y="381"/>
                        <a:pt x="765" y="381"/>
                        <a:pt x="764" y="380"/>
                      </a:cubicBezTo>
                      <a:cubicBezTo>
                        <a:pt x="762" y="380"/>
                        <a:pt x="761" y="379"/>
                        <a:pt x="759" y="379"/>
                      </a:cubicBezTo>
                      <a:cubicBezTo>
                        <a:pt x="758" y="379"/>
                        <a:pt x="758" y="379"/>
                        <a:pt x="757" y="379"/>
                      </a:cubicBezTo>
                      <a:cubicBezTo>
                        <a:pt x="755" y="378"/>
                        <a:pt x="753" y="378"/>
                        <a:pt x="750" y="378"/>
                      </a:cubicBezTo>
                      <a:cubicBezTo>
                        <a:pt x="750" y="377"/>
                        <a:pt x="749" y="377"/>
                        <a:pt x="749" y="377"/>
                      </a:cubicBezTo>
                      <a:cubicBezTo>
                        <a:pt x="746" y="377"/>
                        <a:pt x="744" y="377"/>
                        <a:pt x="741" y="377"/>
                      </a:cubicBezTo>
                      <a:cubicBezTo>
                        <a:pt x="739" y="377"/>
                        <a:pt x="736" y="377"/>
                        <a:pt x="734" y="377"/>
                      </a:cubicBezTo>
                      <a:cubicBezTo>
                        <a:pt x="733" y="377"/>
                        <a:pt x="732" y="377"/>
                        <a:pt x="732" y="378"/>
                      </a:cubicBezTo>
                      <a:cubicBezTo>
                        <a:pt x="730" y="378"/>
                        <a:pt x="727" y="378"/>
                        <a:pt x="725" y="379"/>
                      </a:cubicBezTo>
                      <a:cubicBezTo>
                        <a:pt x="724" y="379"/>
                        <a:pt x="724" y="379"/>
                        <a:pt x="724" y="379"/>
                      </a:cubicBezTo>
                      <a:cubicBezTo>
                        <a:pt x="721" y="379"/>
                        <a:pt x="719" y="380"/>
                        <a:pt x="717" y="380"/>
                      </a:cubicBezTo>
                      <a:cubicBezTo>
                        <a:pt x="717" y="381"/>
                        <a:pt x="717" y="381"/>
                        <a:pt x="716" y="381"/>
                      </a:cubicBezTo>
                      <a:cubicBezTo>
                        <a:pt x="714" y="382"/>
                        <a:pt x="712" y="382"/>
                        <a:pt x="710" y="383"/>
                      </a:cubicBezTo>
                      <a:cubicBezTo>
                        <a:pt x="709" y="383"/>
                        <a:pt x="709" y="384"/>
                        <a:pt x="708" y="384"/>
                      </a:cubicBezTo>
                      <a:cubicBezTo>
                        <a:pt x="706" y="385"/>
                        <a:pt x="704" y="386"/>
                        <a:pt x="702" y="387"/>
                      </a:cubicBezTo>
                      <a:cubicBezTo>
                        <a:pt x="702" y="387"/>
                        <a:pt x="702" y="387"/>
                        <a:pt x="702" y="387"/>
                      </a:cubicBezTo>
                      <a:cubicBezTo>
                        <a:pt x="683" y="372"/>
                        <a:pt x="683" y="372"/>
                        <a:pt x="683" y="372"/>
                      </a:cubicBezTo>
                      <a:cubicBezTo>
                        <a:pt x="632" y="333"/>
                        <a:pt x="632" y="333"/>
                        <a:pt x="632" y="333"/>
                      </a:cubicBezTo>
                      <a:cubicBezTo>
                        <a:pt x="595" y="304"/>
                        <a:pt x="595" y="304"/>
                        <a:pt x="595" y="304"/>
                      </a:cubicBezTo>
                      <a:cubicBezTo>
                        <a:pt x="595" y="304"/>
                        <a:pt x="595" y="304"/>
                        <a:pt x="595" y="304"/>
                      </a:cubicBezTo>
                      <a:cubicBezTo>
                        <a:pt x="595" y="292"/>
                        <a:pt x="592" y="282"/>
                        <a:pt x="588" y="272"/>
                      </a:cubicBezTo>
                      <a:cubicBezTo>
                        <a:pt x="586" y="268"/>
                        <a:pt x="583" y="263"/>
                        <a:pt x="580" y="259"/>
                      </a:cubicBezTo>
                      <a:cubicBezTo>
                        <a:pt x="580" y="259"/>
                        <a:pt x="580" y="259"/>
                        <a:pt x="580" y="259"/>
                      </a:cubicBezTo>
                      <a:cubicBezTo>
                        <a:pt x="579" y="257"/>
                        <a:pt x="577" y="255"/>
                        <a:pt x="575" y="253"/>
                      </a:cubicBezTo>
                      <a:cubicBezTo>
                        <a:pt x="575" y="253"/>
                        <a:pt x="575" y="253"/>
                        <a:pt x="575" y="252"/>
                      </a:cubicBezTo>
                      <a:cubicBezTo>
                        <a:pt x="573" y="251"/>
                        <a:pt x="572" y="249"/>
                        <a:pt x="570" y="247"/>
                      </a:cubicBezTo>
                      <a:cubicBezTo>
                        <a:pt x="570" y="247"/>
                        <a:pt x="570" y="247"/>
                        <a:pt x="569" y="246"/>
                      </a:cubicBezTo>
                      <a:cubicBezTo>
                        <a:pt x="568" y="245"/>
                        <a:pt x="566" y="243"/>
                        <a:pt x="564" y="242"/>
                      </a:cubicBezTo>
                      <a:cubicBezTo>
                        <a:pt x="564" y="242"/>
                        <a:pt x="564" y="242"/>
                        <a:pt x="564" y="241"/>
                      </a:cubicBezTo>
                      <a:cubicBezTo>
                        <a:pt x="563" y="241"/>
                        <a:pt x="563" y="241"/>
                        <a:pt x="563" y="241"/>
                      </a:cubicBezTo>
                      <a:cubicBezTo>
                        <a:pt x="561" y="240"/>
                        <a:pt x="560" y="239"/>
                        <a:pt x="558" y="238"/>
                      </a:cubicBezTo>
                      <a:cubicBezTo>
                        <a:pt x="558" y="237"/>
                        <a:pt x="557" y="237"/>
                        <a:pt x="556" y="236"/>
                      </a:cubicBezTo>
                      <a:cubicBezTo>
                        <a:pt x="555" y="235"/>
                        <a:pt x="553" y="234"/>
                        <a:pt x="552" y="234"/>
                      </a:cubicBezTo>
                      <a:cubicBezTo>
                        <a:pt x="551" y="233"/>
                        <a:pt x="550" y="233"/>
                        <a:pt x="549" y="232"/>
                      </a:cubicBezTo>
                      <a:cubicBezTo>
                        <a:pt x="547" y="232"/>
                        <a:pt x="546" y="231"/>
                        <a:pt x="544" y="230"/>
                      </a:cubicBezTo>
                      <a:cubicBezTo>
                        <a:pt x="543" y="230"/>
                        <a:pt x="542" y="229"/>
                        <a:pt x="541" y="229"/>
                      </a:cubicBezTo>
                      <a:cubicBezTo>
                        <a:pt x="540" y="228"/>
                        <a:pt x="538" y="228"/>
                        <a:pt x="537" y="227"/>
                      </a:cubicBezTo>
                      <a:cubicBezTo>
                        <a:pt x="536" y="227"/>
                        <a:pt x="534" y="227"/>
                        <a:pt x="533" y="226"/>
                      </a:cubicBezTo>
                      <a:cubicBezTo>
                        <a:pt x="532" y="226"/>
                        <a:pt x="530" y="226"/>
                        <a:pt x="529" y="225"/>
                      </a:cubicBezTo>
                      <a:cubicBezTo>
                        <a:pt x="527" y="225"/>
                        <a:pt x="526" y="225"/>
                        <a:pt x="524" y="225"/>
                      </a:cubicBezTo>
                      <a:cubicBezTo>
                        <a:pt x="523" y="225"/>
                        <a:pt x="522" y="224"/>
                        <a:pt x="521" y="224"/>
                      </a:cubicBezTo>
                      <a:cubicBezTo>
                        <a:pt x="518" y="224"/>
                        <a:pt x="516" y="224"/>
                        <a:pt x="513" y="224"/>
                      </a:cubicBezTo>
                      <a:cubicBezTo>
                        <a:pt x="510" y="224"/>
                        <a:pt x="508" y="224"/>
                        <a:pt x="505" y="224"/>
                      </a:cubicBezTo>
                      <a:cubicBezTo>
                        <a:pt x="504" y="224"/>
                        <a:pt x="503" y="224"/>
                        <a:pt x="502" y="224"/>
                      </a:cubicBezTo>
                      <a:cubicBezTo>
                        <a:pt x="501" y="225"/>
                        <a:pt x="499" y="225"/>
                        <a:pt x="497" y="225"/>
                      </a:cubicBezTo>
                      <a:cubicBezTo>
                        <a:pt x="496" y="225"/>
                        <a:pt x="495" y="226"/>
                        <a:pt x="494" y="226"/>
                      </a:cubicBezTo>
                      <a:cubicBezTo>
                        <a:pt x="493" y="226"/>
                        <a:pt x="491" y="227"/>
                        <a:pt x="490" y="227"/>
                      </a:cubicBezTo>
                      <a:cubicBezTo>
                        <a:pt x="489" y="227"/>
                        <a:pt x="488" y="228"/>
                        <a:pt x="487" y="228"/>
                      </a:cubicBezTo>
                      <a:cubicBezTo>
                        <a:pt x="486" y="228"/>
                        <a:pt x="484" y="229"/>
                        <a:pt x="483" y="230"/>
                      </a:cubicBezTo>
                      <a:cubicBezTo>
                        <a:pt x="482" y="230"/>
                        <a:pt x="481" y="230"/>
                        <a:pt x="480" y="231"/>
                      </a:cubicBezTo>
                      <a:cubicBezTo>
                        <a:pt x="478" y="231"/>
                        <a:pt x="476" y="232"/>
                        <a:pt x="474" y="234"/>
                      </a:cubicBezTo>
                      <a:cubicBezTo>
                        <a:pt x="473" y="234"/>
                        <a:pt x="472" y="235"/>
                        <a:pt x="471" y="235"/>
                      </a:cubicBezTo>
                      <a:cubicBezTo>
                        <a:pt x="470" y="236"/>
                        <a:pt x="469" y="237"/>
                        <a:pt x="467" y="237"/>
                      </a:cubicBezTo>
                      <a:cubicBezTo>
                        <a:pt x="466" y="238"/>
                        <a:pt x="465" y="239"/>
                        <a:pt x="464" y="240"/>
                      </a:cubicBezTo>
                      <a:cubicBezTo>
                        <a:pt x="463" y="240"/>
                        <a:pt x="463" y="241"/>
                        <a:pt x="462" y="241"/>
                      </a:cubicBezTo>
                      <a:cubicBezTo>
                        <a:pt x="462" y="242"/>
                        <a:pt x="462" y="242"/>
                        <a:pt x="462" y="242"/>
                      </a:cubicBezTo>
                      <a:cubicBezTo>
                        <a:pt x="461" y="242"/>
                        <a:pt x="460" y="243"/>
                        <a:pt x="458" y="244"/>
                      </a:cubicBezTo>
                      <a:cubicBezTo>
                        <a:pt x="458" y="245"/>
                        <a:pt x="457" y="245"/>
                        <a:pt x="456" y="246"/>
                      </a:cubicBezTo>
                      <a:cubicBezTo>
                        <a:pt x="455" y="247"/>
                        <a:pt x="454" y="248"/>
                        <a:pt x="453" y="249"/>
                      </a:cubicBezTo>
                      <a:cubicBezTo>
                        <a:pt x="453" y="250"/>
                        <a:pt x="452" y="250"/>
                        <a:pt x="452" y="251"/>
                      </a:cubicBezTo>
                      <a:cubicBezTo>
                        <a:pt x="448" y="255"/>
                        <a:pt x="444" y="260"/>
                        <a:pt x="441" y="265"/>
                      </a:cubicBezTo>
                      <a:cubicBezTo>
                        <a:pt x="441" y="265"/>
                        <a:pt x="441" y="265"/>
                        <a:pt x="441" y="266"/>
                      </a:cubicBezTo>
                      <a:cubicBezTo>
                        <a:pt x="440" y="267"/>
                        <a:pt x="439" y="269"/>
                        <a:pt x="438" y="270"/>
                      </a:cubicBezTo>
                      <a:cubicBezTo>
                        <a:pt x="438" y="271"/>
                        <a:pt x="438" y="271"/>
                        <a:pt x="438" y="272"/>
                      </a:cubicBezTo>
                      <a:cubicBezTo>
                        <a:pt x="438" y="272"/>
                        <a:pt x="437" y="272"/>
                        <a:pt x="437" y="272"/>
                      </a:cubicBezTo>
                      <a:cubicBezTo>
                        <a:pt x="437" y="274"/>
                        <a:pt x="436" y="275"/>
                        <a:pt x="436" y="277"/>
                      </a:cubicBezTo>
                      <a:cubicBezTo>
                        <a:pt x="435" y="277"/>
                        <a:pt x="435" y="278"/>
                        <a:pt x="435" y="278"/>
                      </a:cubicBezTo>
                      <a:cubicBezTo>
                        <a:pt x="434" y="280"/>
                        <a:pt x="434" y="282"/>
                        <a:pt x="433" y="284"/>
                      </a:cubicBezTo>
                      <a:cubicBezTo>
                        <a:pt x="433" y="284"/>
                        <a:pt x="433" y="284"/>
                        <a:pt x="433" y="284"/>
                      </a:cubicBezTo>
                      <a:cubicBezTo>
                        <a:pt x="382" y="320"/>
                        <a:pt x="382" y="320"/>
                        <a:pt x="382" y="320"/>
                      </a:cubicBezTo>
                      <a:cubicBezTo>
                        <a:pt x="332" y="355"/>
                        <a:pt x="332" y="355"/>
                        <a:pt x="332" y="355"/>
                      </a:cubicBezTo>
                      <a:cubicBezTo>
                        <a:pt x="147" y="483"/>
                        <a:pt x="147" y="483"/>
                        <a:pt x="147" y="483"/>
                      </a:cubicBezTo>
                      <a:cubicBezTo>
                        <a:pt x="103" y="514"/>
                        <a:pt x="103" y="514"/>
                        <a:pt x="103" y="514"/>
                      </a:cubicBezTo>
                      <a:cubicBezTo>
                        <a:pt x="81" y="529"/>
                        <a:pt x="81" y="529"/>
                        <a:pt x="81" y="529"/>
                      </a:cubicBezTo>
                      <a:cubicBezTo>
                        <a:pt x="0" y="586"/>
                        <a:pt x="0" y="586"/>
                        <a:pt x="0" y="586"/>
                      </a:cubicBezTo>
                      <a:cubicBezTo>
                        <a:pt x="37" y="640"/>
                        <a:pt x="37" y="640"/>
                        <a:pt x="37" y="640"/>
                      </a:cubicBezTo>
                      <a:cubicBezTo>
                        <a:pt x="81" y="609"/>
                        <a:pt x="81" y="609"/>
                        <a:pt x="81" y="609"/>
                      </a:cubicBezTo>
                      <a:cubicBezTo>
                        <a:pt x="218" y="514"/>
                        <a:pt x="218" y="514"/>
                        <a:pt x="218" y="514"/>
                      </a:cubicBezTo>
                      <a:cubicBezTo>
                        <a:pt x="263" y="483"/>
                        <a:pt x="263" y="483"/>
                        <a:pt x="263" y="483"/>
                      </a:cubicBezTo>
                      <a:cubicBezTo>
                        <a:pt x="332" y="435"/>
                        <a:pt x="332" y="435"/>
                        <a:pt x="332" y="435"/>
                      </a:cubicBezTo>
                      <a:cubicBezTo>
                        <a:pt x="382" y="400"/>
                        <a:pt x="382" y="400"/>
                        <a:pt x="382" y="400"/>
                      </a:cubicBezTo>
                      <a:cubicBezTo>
                        <a:pt x="446" y="355"/>
                        <a:pt x="446" y="355"/>
                        <a:pt x="446" y="355"/>
                      </a:cubicBezTo>
                      <a:cubicBezTo>
                        <a:pt x="448" y="358"/>
                        <a:pt x="450" y="360"/>
                        <a:pt x="452" y="362"/>
                      </a:cubicBezTo>
                      <a:cubicBezTo>
                        <a:pt x="452" y="362"/>
                        <a:pt x="452" y="363"/>
                        <a:pt x="452" y="363"/>
                      </a:cubicBezTo>
                      <a:cubicBezTo>
                        <a:pt x="455" y="366"/>
                        <a:pt x="458" y="369"/>
                        <a:pt x="462" y="372"/>
                      </a:cubicBezTo>
                      <a:cubicBezTo>
                        <a:pt x="463" y="372"/>
                        <a:pt x="463" y="373"/>
                        <a:pt x="464" y="373"/>
                      </a:cubicBezTo>
                      <a:cubicBezTo>
                        <a:pt x="465" y="374"/>
                        <a:pt x="467" y="376"/>
                        <a:pt x="469" y="377"/>
                      </a:cubicBezTo>
                      <a:cubicBezTo>
                        <a:pt x="470" y="377"/>
                        <a:pt x="471" y="378"/>
                        <a:pt x="472" y="378"/>
                      </a:cubicBezTo>
                      <a:cubicBezTo>
                        <a:pt x="472" y="379"/>
                        <a:pt x="473" y="379"/>
                        <a:pt x="474" y="380"/>
                      </a:cubicBezTo>
                      <a:cubicBezTo>
                        <a:pt x="476" y="381"/>
                        <a:pt x="478" y="382"/>
                        <a:pt x="480" y="382"/>
                      </a:cubicBezTo>
                      <a:cubicBezTo>
                        <a:pt x="480" y="383"/>
                        <a:pt x="481" y="383"/>
                        <a:pt x="482" y="383"/>
                      </a:cubicBezTo>
                      <a:cubicBezTo>
                        <a:pt x="484" y="384"/>
                        <a:pt x="486" y="385"/>
                        <a:pt x="487" y="385"/>
                      </a:cubicBezTo>
                      <a:cubicBezTo>
                        <a:pt x="488" y="386"/>
                        <a:pt x="488" y="386"/>
                        <a:pt x="489" y="386"/>
                      </a:cubicBezTo>
                      <a:cubicBezTo>
                        <a:pt x="491" y="386"/>
                        <a:pt x="493" y="387"/>
                        <a:pt x="495" y="387"/>
                      </a:cubicBezTo>
                      <a:cubicBezTo>
                        <a:pt x="496" y="388"/>
                        <a:pt x="496" y="388"/>
                        <a:pt x="497" y="388"/>
                      </a:cubicBezTo>
                      <a:cubicBezTo>
                        <a:pt x="499" y="388"/>
                        <a:pt x="501" y="389"/>
                        <a:pt x="504" y="389"/>
                      </a:cubicBezTo>
                      <a:cubicBezTo>
                        <a:pt x="504" y="389"/>
                        <a:pt x="505" y="389"/>
                        <a:pt x="505" y="389"/>
                      </a:cubicBezTo>
                      <a:cubicBezTo>
                        <a:pt x="508" y="389"/>
                        <a:pt x="510" y="389"/>
                        <a:pt x="513" y="389"/>
                      </a:cubicBezTo>
                      <a:cubicBezTo>
                        <a:pt x="516" y="389"/>
                        <a:pt x="518" y="389"/>
                        <a:pt x="521" y="389"/>
                      </a:cubicBezTo>
                      <a:cubicBezTo>
                        <a:pt x="522" y="389"/>
                        <a:pt x="524" y="389"/>
                        <a:pt x="525" y="388"/>
                      </a:cubicBezTo>
                      <a:cubicBezTo>
                        <a:pt x="526" y="388"/>
                        <a:pt x="528" y="388"/>
                        <a:pt x="529" y="388"/>
                      </a:cubicBezTo>
                      <a:cubicBezTo>
                        <a:pt x="531" y="387"/>
                        <a:pt x="532" y="387"/>
                        <a:pt x="534" y="386"/>
                      </a:cubicBezTo>
                      <a:cubicBezTo>
                        <a:pt x="535" y="386"/>
                        <a:pt x="536" y="386"/>
                        <a:pt x="537" y="386"/>
                      </a:cubicBezTo>
                      <a:cubicBezTo>
                        <a:pt x="539" y="385"/>
                        <a:pt x="541" y="384"/>
                        <a:pt x="543" y="384"/>
                      </a:cubicBezTo>
                      <a:cubicBezTo>
                        <a:pt x="543" y="384"/>
                        <a:pt x="543" y="383"/>
                        <a:pt x="544" y="383"/>
                      </a:cubicBezTo>
                      <a:cubicBezTo>
                        <a:pt x="546" y="382"/>
                        <a:pt x="548" y="381"/>
                        <a:pt x="550" y="380"/>
                      </a:cubicBezTo>
                      <a:cubicBezTo>
                        <a:pt x="550" y="380"/>
                        <a:pt x="551" y="380"/>
                        <a:pt x="551" y="380"/>
                      </a:cubicBezTo>
                      <a:cubicBezTo>
                        <a:pt x="553" y="379"/>
                        <a:pt x="555" y="378"/>
                        <a:pt x="557" y="376"/>
                      </a:cubicBezTo>
                      <a:cubicBezTo>
                        <a:pt x="557" y="376"/>
                        <a:pt x="557" y="376"/>
                        <a:pt x="557" y="376"/>
                      </a:cubicBezTo>
                      <a:cubicBezTo>
                        <a:pt x="562" y="373"/>
                        <a:pt x="566" y="370"/>
                        <a:pt x="569" y="367"/>
                      </a:cubicBezTo>
                      <a:cubicBezTo>
                        <a:pt x="569" y="367"/>
                        <a:pt x="569" y="367"/>
                        <a:pt x="569" y="367"/>
                      </a:cubicBezTo>
                      <a:cubicBezTo>
                        <a:pt x="632" y="416"/>
                        <a:pt x="632" y="416"/>
                        <a:pt x="632" y="416"/>
                      </a:cubicBezTo>
                      <a:cubicBezTo>
                        <a:pt x="661" y="439"/>
                        <a:pt x="661" y="439"/>
                        <a:pt x="661" y="439"/>
                      </a:cubicBezTo>
                      <a:cubicBezTo>
                        <a:pt x="660" y="441"/>
                        <a:pt x="660" y="444"/>
                        <a:pt x="659" y="447"/>
                      </a:cubicBezTo>
                      <a:cubicBezTo>
                        <a:pt x="659" y="448"/>
                        <a:pt x="659" y="449"/>
                        <a:pt x="659" y="450"/>
                      </a:cubicBezTo>
                      <a:cubicBezTo>
                        <a:pt x="659" y="451"/>
                        <a:pt x="659" y="452"/>
                        <a:pt x="659" y="453"/>
                      </a:cubicBezTo>
                      <a:cubicBezTo>
                        <a:pt x="658" y="455"/>
                        <a:pt x="658" y="457"/>
                        <a:pt x="658" y="460"/>
                      </a:cubicBezTo>
                      <a:cubicBezTo>
                        <a:pt x="658" y="483"/>
                        <a:pt x="668" y="503"/>
                        <a:pt x="683" y="518"/>
                      </a:cubicBezTo>
                      <a:cubicBezTo>
                        <a:pt x="698" y="533"/>
                        <a:pt x="718" y="543"/>
                        <a:pt x="741" y="543"/>
                      </a:cubicBezTo>
                      <a:cubicBezTo>
                        <a:pt x="766" y="543"/>
                        <a:pt x="788" y="531"/>
                        <a:pt x="804" y="514"/>
                      </a:cubicBezTo>
                      <a:cubicBezTo>
                        <a:pt x="811" y="505"/>
                        <a:pt x="817" y="494"/>
                        <a:pt x="821" y="483"/>
                      </a:cubicBezTo>
                      <a:cubicBezTo>
                        <a:pt x="823" y="476"/>
                        <a:pt x="824" y="468"/>
                        <a:pt x="824" y="460"/>
                      </a:cubicBezTo>
                      <a:cubicBezTo>
                        <a:pt x="824" y="457"/>
                        <a:pt x="824" y="455"/>
                        <a:pt x="824" y="453"/>
                      </a:cubicBezTo>
                      <a:cubicBezTo>
                        <a:pt x="824" y="452"/>
                        <a:pt x="823" y="451"/>
                        <a:pt x="823" y="450"/>
                      </a:cubicBezTo>
                      <a:cubicBezTo>
                        <a:pt x="823" y="449"/>
                        <a:pt x="823" y="448"/>
                        <a:pt x="823" y="447"/>
                      </a:cubicBezTo>
                      <a:cubicBezTo>
                        <a:pt x="823" y="445"/>
                        <a:pt x="822" y="442"/>
                        <a:pt x="821" y="440"/>
                      </a:cubicBezTo>
                      <a:cubicBezTo>
                        <a:pt x="933" y="354"/>
                        <a:pt x="933" y="354"/>
                        <a:pt x="933" y="354"/>
                      </a:cubicBezTo>
                      <a:cubicBezTo>
                        <a:pt x="983" y="316"/>
                        <a:pt x="983" y="316"/>
                        <a:pt x="983" y="316"/>
                      </a:cubicBezTo>
                      <a:cubicBezTo>
                        <a:pt x="1040" y="272"/>
                        <a:pt x="1040" y="272"/>
                        <a:pt x="1040" y="272"/>
                      </a:cubicBezTo>
                      <a:cubicBezTo>
                        <a:pt x="1080" y="241"/>
                        <a:pt x="1080" y="241"/>
                        <a:pt x="1080" y="241"/>
                      </a:cubicBezTo>
                      <a:cubicBezTo>
                        <a:pt x="1208" y="143"/>
                        <a:pt x="1208" y="143"/>
                        <a:pt x="1208" y="143"/>
                      </a:cubicBezTo>
                      <a:cubicBezTo>
                        <a:pt x="1234" y="177"/>
                        <a:pt x="1234" y="177"/>
                        <a:pt x="1234" y="177"/>
                      </a:cubicBezTo>
                      <a:cubicBezTo>
                        <a:pt x="1256" y="206"/>
                        <a:pt x="1256" y="206"/>
                        <a:pt x="1256" y="206"/>
                      </a:cubicBezTo>
                      <a:cubicBezTo>
                        <a:pt x="1342" y="0"/>
                        <a:pt x="1342" y="0"/>
                        <a:pt x="1342" y="0"/>
                      </a:cubicBezTo>
                      <a:cubicBezTo>
                        <a:pt x="1121" y="29"/>
                        <a:pt x="1121" y="29"/>
                        <a:pt x="1121" y="29"/>
                      </a:cubicBezTo>
                      <a:lnTo>
                        <a:pt x="1122" y="31"/>
                      </a:lnTo>
                      <a:close/>
                      <a:moveTo>
                        <a:pt x="513" y="348"/>
                      </a:moveTo>
                      <a:cubicBezTo>
                        <a:pt x="499" y="348"/>
                        <a:pt x="487" y="341"/>
                        <a:pt x="480" y="331"/>
                      </a:cubicBezTo>
                      <a:cubicBezTo>
                        <a:pt x="475" y="325"/>
                        <a:pt x="471" y="316"/>
                        <a:pt x="471" y="307"/>
                      </a:cubicBezTo>
                      <a:cubicBezTo>
                        <a:pt x="471" y="292"/>
                        <a:pt x="479" y="280"/>
                        <a:pt x="490" y="272"/>
                      </a:cubicBezTo>
                      <a:cubicBezTo>
                        <a:pt x="496" y="268"/>
                        <a:pt x="504" y="265"/>
                        <a:pt x="513" y="265"/>
                      </a:cubicBezTo>
                      <a:cubicBezTo>
                        <a:pt x="521" y="265"/>
                        <a:pt x="529" y="268"/>
                        <a:pt x="536" y="272"/>
                      </a:cubicBezTo>
                      <a:cubicBezTo>
                        <a:pt x="547" y="280"/>
                        <a:pt x="554" y="292"/>
                        <a:pt x="554" y="307"/>
                      </a:cubicBezTo>
                      <a:cubicBezTo>
                        <a:pt x="554" y="321"/>
                        <a:pt x="547" y="333"/>
                        <a:pt x="536" y="340"/>
                      </a:cubicBezTo>
                      <a:cubicBezTo>
                        <a:pt x="529" y="345"/>
                        <a:pt x="521" y="348"/>
                        <a:pt x="513" y="348"/>
                      </a:cubicBezTo>
                      <a:close/>
                      <a:moveTo>
                        <a:pt x="741" y="501"/>
                      </a:moveTo>
                      <a:cubicBezTo>
                        <a:pt x="741" y="501"/>
                        <a:pt x="741" y="501"/>
                        <a:pt x="741" y="501"/>
                      </a:cubicBezTo>
                      <a:cubicBezTo>
                        <a:pt x="741" y="501"/>
                        <a:pt x="741" y="501"/>
                        <a:pt x="740" y="501"/>
                      </a:cubicBezTo>
                      <a:cubicBezTo>
                        <a:pt x="726" y="501"/>
                        <a:pt x="714" y="494"/>
                        <a:pt x="707" y="483"/>
                      </a:cubicBezTo>
                      <a:cubicBezTo>
                        <a:pt x="704" y="479"/>
                        <a:pt x="702" y="475"/>
                        <a:pt x="701" y="470"/>
                      </a:cubicBezTo>
                      <a:cubicBezTo>
                        <a:pt x="700" y="467"/>
                        <a:pt x="700" y="463"/>
                        <a:pt x="700" y="460"/>
                      </a:cubicBezTo>
                      <a:cubicBezTo>
                        <a:pt x="700" y="437"/>
                        <a:pt x="718" y="419"/>
                        <a:pt x="741" y="419"/>
                      </a:cubicBezTo>
                      <a:cubicBezTo>
                        <a:pt x="764" y="419"/>
                        <a:pt x="782" y="437"/>
                        <a:pt x="782" y="460"/>
                      </a:cubicBezTo>
                      <a:cubicBezTo>
                        <a:pt x="782" y="464"/>
                        <a:pt x="782" y="467"/>
                        <a:pt x="781" y="471"/>
                      </a:cubicBezTo>
                      <a:cubicBezTo>
                        <a:pt x="779" y="475"/>
                        <a:pt x="778" y="479"/>
                        <a:pt x="775" y="483"/>
                      </a:cubicBezTo>
                      <a:cubicBezTo>
                        <a:pt x="768" y="494"/>
                        <a:pt x="755" y="501"/>
                        <a:pt x="741" y="50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grpSp>
        </p:grpSp>
        <p:sp>
          <p:nvSpPr>
            <p:cNvPr id="120" name="Rectangle 152"/>
            <p:cNvSpPr/>
            <p:nvPr/>
          </p:nvSpPr>
          <p:spPr bwMode="auto">
            <a:xfrm>
              <a:off x="696152" y="4027435"/>
              <a:ext cx="1805162" cy="3753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Службы </a:t>
              </a:r>
              <a:r>
                <a:rPr lang="en-US" sz="1400" b="1" dirty="0">
                  <a:solidFill>
                    <a:srgbClr val="F2C812"/>
                  </a:solidFill>
                  <a:cs typeface="Segoe UI Light" panose="020B0502040204020203" pitchFamily="34" charset="0"/>
                </a:rPr>
                <a:t>Azure </a:t>
              </a:r>
              <a:r>
                <a:rPr lang="en-US" sz="1200" b="1" dirty="0" err="1">
                  <a:solidFill>
                    <a:srgbClr val="F2C812"/>
                  </a:solidFill>
                  <a:cs typeface="Segoe UI Light" panose="020B0502040204020203" pitchFamily="34" charset="0"/>
                </a:rPr>
                <a:t>Azure</a:t>
              </a:r>
              <a:r>
                <a:rPr lang="en-US" sz="1200" b="1" dirty="0">
                  <a:solidFill>
                    <a:srgbClr val="F2C812"/>
                  </a:solidFill>
                  <a:cs typeface="Segoe UI Light" panose="020B0502040204020203" pitchFamily="34" charset="0"/>
                </a:rPr>
                <a:t> SQL, Stream Analytics…</a:t>
              </a:r>
            </a:p>
          </p:txBody>
        </p:sp>
        <p:sp>
          <p:nvSpPr>
            <p:cNvPr id="232" name="Oval 162"/>
            <p:cNvSpPr/>
            <p:nvPr/>
          </p:nvSpPr>
          <p:spPr bwMode="auto">
            <a:xfrm>
              <a:off x="219373" y="5927572"/>
              <a:ext cx="433844" cy="433844"/>
            </a:xfrm>
            <a:prstGeom prst="ellipse">
              <a:avLst/>
            </a:prstGeom>
            <a:solidFill>
              <a:srgbClr val="F2C812"/>
            </a:solidFill>
            <a:ln>
              <a:solidFill>
                <a:srgbClr val="FFC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sp>
          <p:nvSpPr>
            <p:cNvPr id="131" name="Rectangle 152"/>
            <p:cNvSpPr/>
            <p:nvPr/>
          </p:nvSpPr>
          <p:spPr bwMode="auto">
            <a:xfrm>
              <a:off x="696151" y="6074223"/>
              <a:ext cx="1884825" cy="30233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Файлы </a:t>
              </a:r>
              <a:r>
                <a:rPr lang="en-US" sz="1400" b="1" dirty="0">
                  <a:solidFill>
                    <a:srgbClr val="F2C812"/>
                  </a:solidFill>
                  <a:cs typeface="Segoe UI Light" panose="020B0502040204020203" pitchFamily="34" charset="0"/>
                </a:rPr>
                <a:t>Power BI Desktop</a:t>
              </a:r>
            </a:p>
            <a:p>
              <a:pPr defTabSz="914367"/>
              <a:r>
                <a:rPr lang="ru-RU" sz="1200" b="1" i="1" dirty="0">
                  <a:solidFill>
                    <a:srgbClr val="F2C812"/>
                  </a:solidFill>
                  <a:cs typeface="Segoe UI Light" panose="020B0502040204020203" pitchFamily="34" charset="0"/>
                </a:rPr>
                <a:t>Данные из файлов, баз данных, Azure, </a:t>
              </a:r>
              <a:r>
                <a:rPr lang="ru-RU" sz="1200" b="1" i="1" dirty="0" err="1">
                  <a:solidFill>
                    <a:srgbClr val="F2C812"/>
                  </a:solidFill>
                  <a:cs typeface="Segoe UI Light" panose="020B0502040204020203" pitchFamily="34" charset="0"/>
                </a:rPr>
                <a:t>Facebook</a:t>
              </a:r>
              <a:r>
                <a:rPr lang="ru-RU" sz="1200" b="1" i="1" dirty="0">
                  <a:solidFill>
                    <a:srgbClr val="F2C812"/>
                  </a:solidFill>
                  <a:cs typeface="Segoe UI Light" panose="020B0502040204020203" pitchFamily="34" charset="0"/>
                </a:rPr>
                <a:t> и т.д.</a:t>
              </a:r>
            </a:p>
          </p:txBody>
        </p:sp>
        <p:sp>
          <p:nvSpPr>
            <p:cNvPr id="130" name="Rectangle 145"/>
            <p:cNvSpPr/>
            <p:nvPr/>
          </p:nvSpPr>
          <p:spPr bwMode="auto">
            <a:xfrm>
              <a:off x="696152" y="4982742"/>
              <a:ext cx="1821468" cy="383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14367"/>
              <a:r>
                <a:rPr lang="ru-RU" sz="1400" b="1" dirty="0">
                  <a:solidFill>
                    <a:srgbClr val="F2C812"/>
                  </a:solidFill>
                  <a:cs typeface="Segoe UI Light" panose="020B0502040204020203" pitchFamily="34" charset="0"/>
                </a:rPr>
                <a:t>Файлы </a:t>
              </a:r>
              <a:r>
                <a:rPr lang="en-US" sz="1400" b="1" dirty="0">
                  <a:solidFill>
                    <a:srgbClr val="F2C812"/>
                  </a:solidFill>
                  <a:cs typeface="Segoe UI Light" panose="020B0502040204020203" pitchFamily="34" charset="0"/>
                </a:rPr>
                <a:t>Excel</a:t>
              </a:r>
            </a:p>
          </p:txBody>
        </p:sp>
        <p:grpSp>
          <p:nvGrpSpPr>
            <p:cNvPr id="227" name="Group 226"/>
            <p:cNvGrpSpPr/>
            <p:nvPr/>
          </p:nvGrpSpPr>
          <p:grpSpPr>
            <a:xfrm>
              <a:off x="219373" y="4966738"/>
              <a:ext cx="433844" cy="433844"/>
              <a:chOff x="255562" y="4537007"/>
              <a:chExt cx="433844" cy="433844"/>
            </a:xfrm>
          </p:grpSpPr>
          <p:sp>
            <p:nvSpPr>
              <p:cNvPr id="220" name="Oval 162"/>
              <p:cNvSpPr/>
              <p:nvPr/>
            </p:nvSpPr>
            <p:spPr bwMode="auto">
              <a:xfrm>
                <a:off x="255562" y="4537007"/>
                <a:ext cx="433844" cy="433844"/>
              </a:xfrm>
              <a:prstGeom prst="ellipse">
                <a:avLst/>
              </a:prstGeom>
              <a:solidFill>
                <a:srgbClr val="FFCC00"/>
              </a:solidFill>
              <a:ln>
                <a:solidFill>
                  <a:srgbClr val="F2C81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pic>
            <p:nvPicPr>
              <p:cNvPr id="31" name="Picture 30"/>
              <p:cNvPicPr>
                <a:picLocks noChangeAspect="1"/>
              </p:cNvPicPr>
              <p:nvPr/>
            </p:nvPicPr>
            <p:blipFill>
              <a:blip r:embed="rId3" cstate="print">
                <a:biLevel thresh="7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358856" y="4629396"/>
                <a:ext cx="240145" cy="240145"/>
              </a:xfrm>
              <a:prstGeom prst="rect">
                <a:avLst/>
              </a:prstGeom>
              <a:solidFill>
                <a:srgbClr val="FFCC00"/>
              </a:solidFill>
            </p:spPr>
          </p:pic>
        </p:grpSp>
      </p:grpSp>
      <p:pic>
        <p:nvPicPr>
          <p:cNvPr id="83" name="Picture 82"/>
          <p:cNvPicPr>
            <a:picLocks noChangeAspect="1"/>
          </p:cNvPicPr>
          <p:nvPr/>
        </p:nvPicPr>
        <p:blipFill rotWithShape="1">
          <a:blip r:embed="rId5"/>
          <a:srcRect l="6503" t="21287" r="74698" b="20220"/>
          <a:stretch/>
        </p:blipFill>
        <p:spPr>
          <a:xfrm>
            <a:off x="337369" y="6025748"/>
            <a:ext cx="228600" cy="231962"/>
          </a:xfrm>
          <a:prstGeom prst="rect">
            <a:avLst/>
          </a:prstGeom>
        </p:spPr>
      </p:pic>
      <p:sp>
        <p:nvSpPr>
          <p:cNvPr id="53" name="Title 10"/>
          <p:cNvSpPr txBox="1">
            <a:spLocks/>
          </p:cNvSpPr>
          <p:nvPr/>
        </p:nvSpPr>
        <p:spPr>
          <a:xfrm>
            <a:off x="2849060" y="0"/>
            <a:ext cx="9342940"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lgn="ctr"/>
            <a:r>
              <a:rPr lang="ru-RU" sz="3600" dirty="0">
                <a:solidFill>
                  <a:schemeClr val="tx1"/>
                </a:solidFill>
              </a:rPr>
              <a:t>Встроенная возможность подключения к Вашим данным</a:t>
            </a:r>
            <a:endParaRPr lang="en-IN" sz="3600" dirty="0">
              <a:solidFill>
                <a:schemeClr val="tx1"/>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904" y="2247928"/>
            <a:ext cx="3508880" cy="1911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291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Placeholder 2"/>
          <p:cNvSpPr>
            <a:spLocks noGrp="1" noChangeAspect="1"/>
          </p:cNvSpPr>
          <p:nvPr>
            <p:ph type="body" sz="quarter" idx="10"/>
          </p:nvPr>
        </p:nvSpPr>
        <p:spPr/>
        <p:txBody>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Подключайтесь к данным облачных сервисов, которые Вы уже используете</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Быстрый старт со специальными наборами содержимого</a:t>
            </a:r>
            <a:endParaRPr lang="en-US" sz="20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err="1">
                <a:solidFill>
                  <a:schemeClr val="tx1"/>
                </a:solidFill>
                <a:ea typeface="Calibri" panose="020F0502020204030204" pitchFamily="34" charset="0"/>
                <a:cs typeface="Times New Roman" panose="02020603050405020304" pitchFamily="18" charset="0"/>
              </a:rPr>
              <a:t>преднастроенные</a:t>
            </a:r>
            <a:r>
              <a:rPr lang="ru-RU" sz="1800" dirty="0">
                <a:solidFill>
                  <a:schemeClr val="tx1"/>
                </a:solidFill>
                <a:ea typeface="Calibri" panose="020F0502020204030204" pitchFamily="34" charset="0"/>
                <a:cs typeface="Times New Roman" panose="02020603050405020304" pitchFamily="18" charset="0"/>
              </a:rPr>
              <a:t> панели</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отчеты</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модели данных</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встроенные запросы</a:t>
            </a:r>
            <a:endParaRPr lang="en-US" sz="18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Быстрая обработка данных</a:t>
            </a: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Автоматическое обновление</a:t>
            </a:r>
            <a:endParaRPr lang="en-US" sz="2000" dirty="0">
              <a:solidFill>
                <a:schemeClr val="tx1"/>
              </a:solidFill>
              <a:ea typeface="Calibri" panose="020F0502020204030204" pitchFamily="34" charset="0"/>
              <a:cs typeface="Times New Roman" panose="02020603050405020304" pitchFamily="18" charset="0"/>
            </a:endParaRPr>
          </a:p>
        </p:txBody>
      </p:sp>
      <p:sp>
        <p:nvSpPr>
          <p:cNvPr id="88" name="Title 10"/>
          <p:cNvSpPr txBox="1">
            <a:spLocks/>
          </p:cNvSpPr>
          <p:nvPr/>
        </p:nvSpPr>
        <p:spPr>
          <a:xfrm>
            <a:off x="2974849" y="247288"/>
            <a:ext cx="9342940"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r>
              <a:rPr lang="ru-RU" sz="3600" dirty="0">
                <a:solidFill>
                  <a:schemeClr val="tx1"/>
                </a:solidFill>
              </a:rPr>
              <a:t>Начните искать правильные бизнес-идеи</a:t>
            </a:r>
            <a:endParaRPr lang="en-IN" sz="3600" dirty="0">
              <a:solidFill>
                <a:schemeClr val="tx1"/>
              </a:solidFill>
            </a:endParaRPr>
          </a:p>
        </p:txBody>
      </p:sp>
      <p:sp>
        <p:nvSpPr>
          <p:cNvPr id="130" name="Rectangle 129"/>
          <p:cNvSpPr/>
          <p:nvPr/>
        </p:nvSpPr>
        <p:spPr>
          <a:xfrm>
            <a:off x="7322562" y="6361416"/>
            <a:ext cx="4869438" cy="307777"/>
          </a:xfrm>
          <a:prstGeom prst="rect">
            <a:avLst/>
          </a:prstGeom>
        </p:spPr>
        <p:txBody>
          <a:bodyPr wrap="square">
            <a:spAutoFit/>
          </a:bodyPr>
          <a:lstStyle/>
          <a:p>
            <a:pPr fontAlgn="base">
              <a:spcBef>
                <a:spcPts val="600"/>
              </a:spcBef>
              <a:spcAft>
                <a:spcPts val="600"/>
              </a:spcAft>
            </a:pPr>
            <a:r>
              <a:rPr lang="en-US" sz="1400" dirty="0"/>
              <a:t>Please refer to </a:t>
            </a:r>
            <a:r>
              <a:rPr lang="en-US" sz="1400" dirty="0">
                <a:hlinkClick r:id="rId3"/>
              </a:rPr>
              <a:t>this site </a:t>
            </a:r>
            <a:r>
              <a:rPr lang="en-US" sz="1400" dirty="0"/>
              <a:t>for up to date list of SaaS partners</a:t>
            </a:r>
            <a:endParaRPr lang="en-US" sz="1400" dirty="0">
              <a:ea typeface="Calibri" panose="020F0502020204030204" pitchFamily="34" charset="0"/>
              <a:cs typeface="Times New Roman" panose="02020603050405020304" pitchFamily="18" charset="0"/>
            </a:endParaRPr>
          </a:p>
        </p:txBody>
      </p:sp>
      <p:pic>
        <p:nvPicPr>
          <p:cNvPr id="91" name="Picture 90"/>
          <p:cNvPicPr>
            <a:picLocks noChangeAspect="1"/>
          </p:cNvPicPr>
          <p:nvPr/>
        </p:nvPicPr>
        <p:blipFill>
          <a:blip r:embed="rId4"/>
          <a:stretch>
            <a:fillRect/>
          </a:stretch>
        </p:blipFill>
        <p:spPr>
          <a:xfrm>
            <a:off x="7625084" y="2048121"/>
            <a:ext cx="4114800" cy="2041932"/>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5"/>
          <a:stretch>
            <a:fillRect/>
          </a:stretch>
        </p:blipFill>
        <p:spPr>
          <a:xfrm>
            <a:off x="0" y="0"/>
            <a:ext cx="2857500" cy="6867216"/>
          </a:xfrm>
          <a:prstGeom prst="rect">
            <a:avLst/>
          </a:prstGeom>
        </p:spPr>
      </p:pic>
    </p:spTree>
    <p:extLst>
      <p:ext uri="{BB962C8B-B14F-4D97-AF65-F5344CB8AC3E}">
        <p14:creationId xmlns:p14="http://schemas.microsoft.com/office/powerpoint/2010/main" val="357478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Placeholder 2"/>
          <p:cNvSpPr>
            <a:spLocks noGrp="1" noChangeAspect="1"/>
          </p:cNvSpPr>
          <p:nvPr>
            <p:ph type="body" sz="quarter" idx="10"/>
          </p:nvPr>
        </p:nvSpPr>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«Живое» подключение к локальным источникам данных, включая </a:t>
            </a:r>
            <a:r>
              <a:rPr lang="en-US" sz="2000" dirty="0">
                <a:solidFill>
                  <a:schemeClr val="tx1"/>
                </a:solidFill>
                <a:ea typeface="Calibri" panose="020F0502020204030204" pitchFamily="34" charset="0"/>
                <a:cs typeface="Times New Roman" panose="02020603050405020304" pitchFamily="18" charset="0"/>
              </a:rPr>
              <a:t>SQL Server Analysis Services</a:t>
            </a: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Вы можете хранить данные локально и предоставить аналитикам и конечным пользователям возможность создавать отчеты</a:t>
            </a:r>
            <a:r>
              <a:rPr lang="en-US" sz="1800" dirty="0">
                <a:solidFill>
                  <a:schemeClr val="tx1"/>
                </a:solidFill>
                <a:ea typeface="Calibri" panose="020F0502020204030204" pitchFamily="34" charset="0"/>
                <a:cs typeface="Times New Roman" panose="02020603050405020304" pitchFamily="18" charset="0"/>
              </a:rPr>
              <a:t>Power BI</a:t>
            </a:r>
            <a:endParaRPr lang="ru-RU"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Безопасное подключение и обновление данных с использованием </a:t>
            </a:r>
            <a:r>
              <a:rPr lang="en-US" sz="1800" dirty="0">
                <a:solidFill>
                  <a:schemeClr val="tx1"/>
                </a:solidFill>
                <a:ea typeface="Calibri" panose="020F0502020204030204" pitchFamily="34" charset="0"/>
                <a:cs typeface="Times New Roman" panose="02020603050405020304" pitchFamily="18" charset="0"/>
              </a:rPr>
              <a:t>Azure Service Bus (</a:t>
            </a:r>
            <a:r>
              <a:rPr lang="ru-RU" sz="1800" dirty="0">
                <a:solidFill>
                  <a:schemeClr val="tx1"/>
                </a:solidFill>
                <a:ea typeface="Calibri" panose="020F0502020204030204" pitchFamily="34" charset="0"/>
                <a:cs typeface="Times New Roman" panose="02020603050405020304" pitchFamily="18" charset="0"/>
              </a:rPr>
              <a:t>зашифрованное </a:t>
            </a:r>
            <a:r>
              <a:rPr lang="en-US" sz="1800" dirty="0">
                <a:solidFill>
                  <a:schemeClr val="tx1"/>
                </a:solidFill>
                <a:ea typeface="Calibri" panose="020F0502020204030204" pitchFamily="34" charset="0"/>
                <a:cs typeface="Times New Roman" panose="02020603050405020304" pitchFamily="18" charset="0"/>
              </a:rPr>
              <a:t>SSL </a:t>
            </a:r>
            <a:r>
              <a:rPr lang="ru-RU" sz="1800" dirty="0">
                <a:solidFill>
                  <a:schemeClr val="tx1"/>
                </a:solidFill>
                <a:ea typeface="Calibri" panose="020F0502020204030204" pitchFamily="34" charset="0"/>
                <a:cs typeface="Times New Roman" panose="02020603050405020304" pitchFamily="18" charset="0"/>
              </a:rPr>
              <a:t>соединение</a:t>
            </a:r>
            <a:r>
              <a:rPr lang="en-US" sz="1800" dirty="0">
                <a:solidFill>
                  <a:schemeClr val="tx1"/>
                </a:solidFill>
                <a:ea typeface="Calibri" panose="020F0502020204030204" pitchFamily="34" charset="0"/>
                <a:cs typeface="Times New Roman" panose="02020603050405020304" pitchFamily="18" charset="0"/>
              </a:rPr>
              <a:t>)</a:t>
            </a:r>
          </a:p>
          <a:p>
            <a:pPr marL="571500" lvl="1" indent="-228600">
              <a:lnSpc>
                <a:spcPct val="100000"/>
              </a:lnSpc>
              <a:spcBef>
                <a:spcPts val="0"/>
              </a:spcBef>
              <a:buFont typeface="Courier New" panose="02070309020205020404" pitchFamily="49" charset="0"/>
              <a:buChar char="o"/>
            </a:pPr>
            <a:r>
              <a:rPr lang="en-US" sz="1800" dirty="0">
                <a:solidFill>
                  <a:schemeClr val="tx1"/>
                </a:solidFill>
                <a:ea typeface="Calibri" panose="020F0502020204030204" pitchFamily="34" charset="0"/>
                <a:cs typeface="Times New Roman" panose="02020603050405020304" pitchFamily="18" charset="0"/>
              </a:rPr>
              <a:t>Service Bus </a:t>
            </a:r>
            <a:r>
              <a:rPr lang="ru-RU" sz="1800" dirty="0">
                <a:solidFill>
                  <a:schemeClr val="tx1"/>
                </a:solidFill>
                <a:ea typeface="Calibri" panose="020F0502020204030204" pitchFamily="34" charset="0"/>
                <a:cs typeface="Times New Roman" panose="02020603050405020304" pitchFamily="18" charset="0"/>
              </a:rPr>
              <a:t>использует только исходящие порты. Не требуется открывать порты для входящих запросов</a:t>
            </a:r>
            <a:endParaRPr lang="en-US" sz="1800" dirty="0">
              <a:solidFill>
                <a:schemeClr val="tx1"/>
              </a:solidFill>
              <a:ea typeface="Calibri" panose="020F0502020204030204" pitchFamily="34" charset="0"/>
              <a:cs typeface="Times New Roman" panose="02020603050405020304" pitchFamily="18" charset="0"/>
            </a:endParaRPr>
          </a:p>
        </p:txBody>
      </p:sp>
      <p:grpSp>
        <p:nvGrpSpPr>
          <p:cNvPr id="8" name="Group 7"/>
          <p:cNvGrpSpPr/>
          <p:nvPr/>
        </p:nvGrpSpPr>
        <p:grpSpPr>
          <a:xfrm>
            <a:off x="8180053" y="1167593"/>
            <a:ext cx="3370594" cy="4678412"/>
            <a:chOff x="8096278" y="1684639"/>
            <a:chExt cx="3370594" cy="4678412"/>
          </a:xfrm>
        </p:grpSpPr>
        <p:sp>
          <p:nvSpPr>
            <p:cNvPr id="84" name="Freeform 83"/>
            <p:cNvSpPr>
              <a:spLocks/>
            </p:cNvSpPr>
            <p:nvPr/>
          </p:nvSpPr>
          <p:spPr bwMode="auto">
            <a:xfrm>
              <a:off x="8387719" y="5354067"/>
              <a:ext cx="3079152" cy="207004"/>
            </a:xfrm>
            <a:custGeom>
              <a:avLst/>
              <a:gdLst>
                <a:gd name="T0" fmla="*/ 2028 w 2087"/>
                <a:gd name="T1" fmla="*/ 139 h 139"/>
                <a:gd name="T2" fmla="*/ 59 w 2087"/>
                <a:gd name="T3" fmla="*/ 139 h 139"/>
                <a:gd name="T4" fmla="*/ 26 w 2087"/>
                <a:gd name="T5" fmla="*/ 65 h 139"/>
                <a:gd name="T6" fmla="*/ 73 w 2087"/>
                <a:gd name="T7" fmla="*/ 14 h 139"/>
                <a:gd name="T8" fmla="*/ 106 w 2087"/>
                <a:gd name="T9" fmla="*/ 0 h 139"/>
                <a:gd name="T10" fmla="*/ 1981 w 2087"/>
                <a:gd name="T11" fmla="*/ 0 h 139"/>
                <a:gd name="T12" fmla="*/ 2014 w 2087"/>
                <a:gd name="T13" fmla="*/ 14 h 139"/>
                <a:gd name="T14" fmla="*/ 2061 w 2087"/>
                <a:gd name="T15" fmla="*/ 65 h 139"/>
                <a:gd name="T16" fmla="*/ 2028 w 2087"/>
                <a:gd name="T1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7" h="139">
                  <a:moveTo>
                    <a:pt x="2028" y="139"/>
                  </a:moveTo>
                  <a:cubicBezTo>
                    <a:pt x="59" y="139"/>
                    <a:pt x="59" y="139"/>
                    <a:pt x="59" y="139"/>
                  </a:cubicBezTo>
                  <a:cubicBezTo>
                    <a:pt x="20" y="139"/>
                    <a:pt x="0" y="94"/>
                    <a:pt x="26" y="65"/>
                  </a:cubicBezTo>
                  <a:cubicBezTo>
                    <a:pt x="73" y="14"/>
                    <a:pt x="73" y="14"/>
                    <a:pt x="73" y="14"/>
                  </a:cubicBezTo>
                  <a:cubicBezTo>
                    <a:pt x="82" y="5"/>
                    <a:pt x="94" y="0"/>
                    <a:pt x="106" y="0"/>
                  </a:cubicBezTo>
                  <a:cubicBezTo>
                    <a:pt x="1981" y="0"/>
                    <a:pt x="1981" y="0"/>
                    <a:pt x="1981" y="0"/>
                  </a:cubicBezTo>
                  <a:cubicBezTo>
                    <a:pt x="1994" y="0"/>
                    <a:pt x="2006" y="5"/>
                    <a:pt x="2014" y="14"/>
                  </a:cubicBezTo>
                  <a:cubicBezTo>
                    <a:pt x="2061" y="65"/>
                    <a:pt x="2061" y="65"/>
                    <a:pt x="2061" y="65"/>
                  </a:cubicBezTo>
                  <a:cubicBezTo>
                    <a:pt x="2087" y="94"/>
                    <a:pt x="2067" y="139"/>
                    <a:pt x="2028" y="139"/>
                  </a:cubicBezTo>
                  <a:close/>
                </a:path>
              </a:pathLst>
            </a:custGeom>
            <a:solidFill>
              <a:srgbClr val="DD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sp>
          <p:nvSpPr>
            <p:cNvPr id="85" name="Freeform 84"/>
            <p:cNvSpPr>
              <a:spLocks/>
            </p:cNvSpPr>
            <p:nvPr/>
          </p:nvSpPr>
          <p:spPr bwMode="auto">
            <a:xfrm>
              <a:off x="10435792" y="2919095"/>
              <a:ext cx="840165" cy="516268"/>
            </a:xfrm>
            <a:custGeom>
              <a:avLst/>
              <a:gdLst>
                <a:gd name="T0" fmla="*/ 860 w 994"/>
                <a:gd name="T1" fmla="*/ 342 h 610"/>
                <a:gd name="T2" fmla="*/ 858 w 994"/>
                <a:gd name="T3" fmla="*/ 342 h 610"/>
                <a:gd name="T4" fmla="*/ 860 w 994"/>
                <a:gd name="T5" fmla="*/ 305 h 610"/>
                <a:gd name="T6" fmla="*/ 555 w 994"/>
                <a:gd name="T7" fmla="*/ 0 h 610"/>
                <a:gd name="T8" fmla="*/ 272 w 994"/>
                <a:gd name="T9" fmla="*/ 193 h 610"/>
                <a:gd name="T10" fmla="*/ 212 w 994"/>
                <a:gd name="T11" fmla="*/ 185 h 610"/>
                <a:gd name="T12" fmla="*/ 0 w 994"/>
                <a:gd name="T13" fmla="*/ 397 h 610"/>
                <a:gd name="T14" fmla="*/ 212 w 994"/>
                <a:gd name="T15" fmla="*/ 610 h 610"/>
                <a:gd name="T16" fmla="*/ 860 w 994"/>
                <a:gd name="T17" fmla="*/ 610 h 610"/>
                <a:gd name="T18" fmla="*/ 994 w 994"/>
                <a:gd name="T19" fmla="*/ 476 h 610"/>
                <a:gd name="T20" fmla="*/ 860 w 994"/>
                <a:gd name="T21" fmla="*/ 34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4" h="610">
                  <a:moveTo>
                    <a:pt x="860" y="342"/>
                  </a:moveTo>
                  <a:cubicBezTo>
                    <a:pt x="859" y="342"/>
                    <a:pt x="858" y="342"/>
                    <a:pt x="858" y="342"/>
                  </a:cubicBezTo>
                  <a:cubicBezTo>
                    <a:pt x="859" y="330"/>
                    <a:pt x="860" y="318"/>
                    <a:pt x="860" y="305"/>
                  </a:cubicBezTo>
                  <a:cubicBezTo>
                    <a:pt x="860" y="137"/>
                    <a:pt x="723" y="0"/>
                    <a:pt x="555" y="0"/>
                  </a:cubicBezTo>
                  <a:cubicBezTo>
                    <a:pt x="426" y="0"/>
                    <a:pt x="316" y="80"/>
                    <a:pt x="272" y="193"/>
                  </a:cubicBezTo>
                  <a:cubicBezTo>
                    <a:pt x="253" y="188"/>
                    <a:pt x="233" y="185"/>
                    <a:pt x="212" y="185"/>
                  </a:cubicBezTo>
                  <a:cubicBezTo>
                    <a:pt x="95" y="185"/>
                    <a:pt x="0" y="280"/>
                    <a:pt x="0" y="397"/>
                  </a:cubicBezTo>
                  <a:cubicBezTo>
                    <a:pt x="0" y="515"/>
                    <a:pt x="95" y="610"/>
                    <a:pt x="212" y="610"/>
                  </a:cubicBezTo>
                  <a:cubicBezTo>
                    <a:pt x="860" y="610"/>
                    <a:pt x="860" y="610"/>
                    <a:pt x="860" y="610"/>
                  </a:cubicBezTo>
                  <a:cubicBezTo>
                    <a:pt x="934" y="610"/>
                    <a:pt x="994" y="550"/>
                    <a:pt x="994" y="476"/>
                  </a:cubicBezTo>
                  <a:cubicBezTo>
                    <a:pt x="994" y="402"/>
                    <a:pt x="934" y="342"/>
                    <a:pt x="860" y="342"/>
                  </a:cubicBezTo>
                  <a:close/>
                </a:path>
              </a:pathLst>
            </a:custGeom>
            <a:solidFill>
              <a:schemeClr val="accent6">
                <a:lumMod val="20000"/>
                <a:lumOff val="80000"/>
              </a:schemeClr>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sp>
          <p:nvSpPr>
            <p:cNvPr id="86" name="Freeform 85"/>
            <p:cNvSpPr>
              <a:spLocks/>
            </p:cNvSpPr>
            <p:nvPr/>
          </p:nvSpPr>
          <p:spPr bwMode="auto">
            <a:xfrm>
              <a:off x="10495556" y="3120790"/>
              <a:ext cx="971316" cy="439564"/>
            </a:xfrm>
            <a:custGeom>
              <a:avLst/>
              <a:gdLst>
                <a:gd name="T0" fmla="*/ 951 w 1004"/>
                <a:gd name="T1" fmla="*/ 296 h 454"/>
                <a:gd name="T2" fmla="*/ 809 w 1004"/>
                <a:gd name="T3" fmla="*/ 168 h 454"/>
                <a:gd name="T4" fmla="*/ 730 w 1004"/>
                <a:gd name="T5" fmla="*/ 191 h 454"/>
                <a:gd name="T6" fmla="*/ 506 w 1004"/>
                <a:gd name="T7" fmla="*/ 0 h 454"/>
                <a:gd name="T8" fmla="*/ 286 w 1004"/>
                <a:gd name="T9" fmla="*/ 169 h 454"/>
                <a:gd name="T10" fmla="*/ 266 w 1004"/>
                <a:gd name="T11" fmla="*/ 168 h 454"/>
                <a:gd name="T12" fmla="*/ 133 w 1004"/>
                <a:gd name="T13" fmla="*/ 256 h 454"/>
                <a:gd name="T14" fmla="*/ 102 w 1004"/>
                <a:gd name="T15" fmla="*/ 251 h 454"/>
                <a:gd name="T16" fmla="*/ 0 w 1004"/>
                <a:gd name="T17" fmla="*/ 353 h 454"/>
                <a:gd name="T18" fmla="*/ 102 w 1004"/>
                <a:gd name="T19" fmla="*/ 454 h 454"/>
                <a:gd name="T20" fmla="*/ 921 w 1004"/>
                <a:gd name="T21" fmla="*/ 454 h 454"/>
                <a:gd name="T22" fmla="*/ 1004 w 1004"/>
                <a:gd name="T23" fmla="*/ 372 h 454"/>
                <a:gd name="T24" fmla="*/ 951 w 1004"/>
                <a:gd name="T25" fmla="*/ 2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4" h="454">
                  <a:moveTo>
                    <a:pt x="951" y="296"/>
                  </a:moveTo>
                  <a:cubicBezTo>
                    <a:pt x="944" y="224"/>
                    <a:pt x="883" y="168"/>
                    <a:pt x="809" y="168"/>
                  </a:cubicBezTo>
                  <a:cubicBezTo>
                    <a:pt x="780" y="168"/>
                    <a:pt x="753" y="176"/>
                    <a:pt x="730" y="191"/>
                  </a:cubicBezTo>
                  <a:cubicBezTo>
                    <a:pt x="713" y="83"/>
                    <a:pt x="619" y="0"/>
                    <a:pt x="506" y="0"/>
                  </a:cubicBezTo>
                  <a:cubicBezTo>
                    <a:pt x="401" y="0"/>
                    <a:pt x="312" y="72"/>
                    <a:pt x="286" y="169"/>
                  </a:cubicBezTo>
                  <a:cubicBezTo>
                    <a:pt x="280" y="168"/>
                    <a:pt x="273" y="168"/>
                    <a:pt x="266" y="168"/>
                  </a:cubicBezTo>
                  <a:cubicBezTo>
                    <a:pt x="206" y="168"/>
                    <a:pt x="155" y="204"/>
                    <a:pt x="133" y="256"/>
                  </a:cubicBezTo>
                  <a:cubicBezTo>
                    <a:pt x="123" y="253"/>
                    <a:pt x="113" y="251"/>
                    <a:pt x="102" y="251"/>
                  </a:cubicBezTo>
                  <a:cubicBezTo>
                    <a:pt x="45" y="251"/>
                    <a:pt x="0" y="297"/>
                    <a:pt x="0" y="353"/>
                  </a:cubicBezTo>
                  <a:cubicBezTo>
                    <a:pt x="0" y="409"/>
                    <a:pt x="45" y="454"/>
                    <a:pt x="102" y="454"/>
                  </a:cubicBezTo>
                  <a:cubicBezTo>
                    <a:pt x="921" y="454"/>
                    <a:pt x="921" y="454"/>
                    <a:pt x="921" y="454"/>
                  </a:cubicBezTo>
                  <a:cubicBezTo>
                    <a:pt x="967" y="454"/>
                    <a:pt x="1004" y="417"/>
                    <a:pt x="1004" y="372"/>
                  </a:cubicBezTo>
                  <a:cubicBezTo>
                    <a:pt x="1004" y="337"/>
                    <a:pt x="982" y="308"/>
                    <a:pt x="951" y="296"/>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pic>
          <p:nvPicPr>
            <p:cNvPr id="89" name="Picture 88"/>
            <p:cNvPicPr>
              <a:picLocks noChangeAspect="1"/>
            </p:cNvPicPr>
            <p:nvPr/>
          </p:nvPicPr>
          <p:blipFill rotWithShape="1">
            <a:blip r:embed="rId3" cstate="email">
              <a:extLst>
                <a:ext uri="{28A0092B-C50C-407E-A947-70E740481C1C}">
                  <a14:useLocalDpi xmlns:a14="http://schemas.microsoft.com/office/drawing/2010/main" val="0"/>
                </a:ext>
              </a:extLst>
            </a:blip>
            <a:srcRect b="5767"/>
            <a:stretch/>
          </p:blipFill>
          <p:spPr>
            <a:xfrm>
              <a:off x="8290002" y="2379761"/>
              <a:ext cx="1475024" cy="781854"/>
            </a:xfrm>
            <a:prstGeom prst="rect">
              <a:avLst/>
            </a:prstGeom>
            <a:ln>
              <a:noFill/>
            </a:ln>
            <a:effectLst>
              <a:outerShdw blurRad="292100" dist="139700" dir="2700000" algn="tl" rotWithShape="0">
                <a:srgbClr val="333333">
                  <a:alpha val="65000"/>
                </a:srgbClr>
              </a:outerShdw>
            </a:effectLst>
          </p:spPr>
        </p:pic>
        <p:sp>
          <p:nvSpPr>
            <p:cNvPr id="90" name="TextBox 89"/>
            <p:cNvSpPr txBox="1"/>
            <p:nvPr/>
          </p:nvSpPr>
          <p:spPr>
            <a:xfrm>
              <a:off x="8096278" y="1684639"/>
              <a:ext cx="1846387" cy="913252"/>
            </a:xfrm>
            <a:prstGeom prst="rect">
              <a:avLst/>
            </a:prstGeom>
            <a:noFill/>
          </p:spPr>
          <p:txBody>
            <a:bodyPr wrap="square" lIns="175711" tIns="140568" rIns="175711" bIns="140568" rtlCol="0" anchor="ctr">
              <a:noAutofit/>
            </a:bodyPr>
            <a:lstStyle/>
            <a:p>
              <a:pPr defTabSz="895165" fontAlgn="base">
                <a:lnSpc>
                  <a:spcPct val="90000"/>
                </a:lnSpc>
                <a:spcBef>
                  <a:spcPct val="0"/>
                </a:spcBef>
                <a:spcAft>
                  <a:spcPts val="576"/>
                </a:spcAft>
              </a:pPr>
              <a:r>
                <a:rPr lang="ru-RU" sz="1000" dirty="0">
                  <a:latin typeface="Segoe UI Semilight" panose="020B0402040204020203" pitchFamily="34" charset="0"/>
                  <a:ea typeface="MS PGothic" charset="0"/>
                  <a:cs typeface="Segoe UI Semilight" panose="020B0402040204020203" pitchFamily="34" charset="0"/>
                </a:rPr>
                <a:t>«Живые» панели и отчеты</a:t>
              </a:r>
              <a:endParaRPr lang="en-US" sz="1000" dirty="0">
                <a:latin typeface="Segoe UI Semilight" panose="020B0402040204020203" pitchFamily="34" charset="0"/>
                <a:ea typeface="MS PGothic" charset="0"/>
                <a:cs typeface="Segoe UI Semilight" panose="020B0402040204020203" pitchFamily="34" charset="0"/>
              </a:endParaRPr>
            </a:p>
          </p:txBody>
        </p:sp>
        <p:cxnSp>
          <p:nvCxnSpPr>
            <p:cNvPr id="91" name="Straight Connector 90"/>
            <p:cNvCxnSpPr/>
            <p:nvPr/>
          </p:nvCxnSpPr>
          <p:spPr>
            <a:xfrm flipV="1">
              <a:off x="8364398" y="3953739"/>
              <a:ext cx="3102473" cy="1660"/>
            </a:xfrm>
            <a:prstGeom prst="line">
              <a:avLst/>
            </a:prstGeom>
            <a:ln w="158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10166287" y="3676772"/>
              <a:ext cx="1233027" cy="136528"/>
            </a:xfrm>
            <a:prstGeom prst="rect">
              <a:avLst/>
            </a:prstGeom>
            <a:noFill/>
          </p:spPr>
          <p:txBody>
            <a:bodyPr wrap="square" lIns="179285" tIns="143428" rIns="179285" bIns="143428" rtlCol="0" anchor="ctr">
              <a:noAutofit/>
            </a:bodyPr>
            <a:lstStyle/>
            <a:p>
              <a:pPr algn="r" defTabSz="914367">
                <a:lnSpc>
                  <a:spcPct val="90000"/>
                </a:lnSpc>
                <a:spcAft>
                  <a:spcPts val="588"/>
                </a:spcAft>
              </a:pPr>
              <a:r>
                <a:rPr lang="ru-RU" sz="1176" dirty="0"/>
                <a:t>Облако</a:t>
              </a:r>
              <a:endParaRPr lang="en-US" sz="1176" dirty="0"/>
            </a:p>
          </p:txBody>
        </p:sp>
        <p:sp>
          <p:nvSpPr>
            <p:cNvPr id="93" name="TextBox 92"/>
            <p:cNvSpPr txBox="1"/>
            <p:nvPr/>
          </p:nvSpPr>
          <p:spPr>
            <a:xfrm>
              <a:off x="10161324" y="4160509"/>
              <a:ext cx="1233027" cy="136528"/>
            </a:xfrm>
            <a:prstGeom prst="rect">
              <a:avLst/>
            </a:prstGeom>
            <a:noFill/>
          </p:spPr>
          <p:txBody>
            <a:bodyPr wrap="square" lIns="179285" tIns="143428" rIns="179285" bIns="143428" rtlCol="0" anchor="ctr">
              <a:noAutofit/>
            </a:bodyPr>
            <a:lstStyle/>
            <a:p>
              <a:pPr algn="r" defTabSz="914367">
                <a:lnSpc>
                  <a:spcPct val="90000"/>
                </a:lnSpc>
                <a:spcAft>
                  <a:spcPts val="588"/>
                </a:spcAft>
              </a:pPr>
              <a:r>
                <a:rPr lang="ru-RU" sz="1176" dirty="0"/>
                <a:t>Компания</a:t>
              </a:r>
              <a:endParaRPr lang="en-US" sz="1176" dirty="0"/>
            </a:p>
          </p:txBody>
        </p:sp>
        <p:grpSp>
          <p:nvGrpSpPr>
            <p:cNvPr id="96" name="Group 95"/>
            <p:cNvGrpSpPr/>
            <p:nvPr/>
          </p:nvGrpSpPr>
          <p:grpSpPr>
            <a:xfrm>
              <a:off x="10450809" y="4562304"/>
              <a:ext cx="721698" cy="889417"/>
              <a:chOff x="3679497" y="5365893"/>
              <a:chExt cx="718733" cy="736366"/>
            </a:xfrm>
          </p:grpSpPr>
          <p:sp>
            <p:nvSpPr>
              <p:cNvPr id="97" name="Freeform 96"/>
              <p:cNvSpPr>
                <a:spLocks noEditPoints="1"/>
              </p:cNvSpPr>
              <p:nvPr/>
            </p:nvSpPr>
            <p:spPr bwMode="auto">
              <a:xfrm>
                <a:off x="4077050" y="5424650"/>
                <a:ext cx="321180" cy="677609"/>
              </a:xfrm>
              <a:custGeom>
                <a:avLst/>
                <a:gdLst>
                  <a:gd name="T0" fmla="*/ 148 w 164"/>
                  <a:gd name="T1" fmla="*/ 181 h 346"/>
                  <a:gd name="T2" fmla="*/ 148 w 164"/>
                  <a:gd name="T3" fmla="*/ 136 h 346"/>
                  <a:gd name="T4" fmla="*/ 123 w 164"/>
                  <a:gd name="T5" fmla="*/ 136 h 346"/>
                  <a:gd name="T6" fmla="*/ 123 w 164"/>
                  <a:gd name="T7" fmla="*/ 82 h 346"/>
                  <a:gd name="T8" fmla="*/ 101 w 164"/>
                  <a:gd name="T9" fmla="*/ 82 h 346"/>
                  <a:gd name="T10" fmla="*/ 101 w 164"/>
                  <a:gd name="T11" fmla="*/ 45 h 346"/>
                  <a:gd name="T12" fmla="*/ 87 w 164"/>
                  <a:gd name="T13" fmla="*/ 45 h 346"/>
                  <a:gd name="T14" fmla="*/ 87 w 164"/>
                  <a:gd name="T15" fmla="*/ 0 h 346"/>
                  <a:gd name="T16" fmla="*/ 77 w 164"/>
                  <a:gd name="T17" fmla="*/ 0 h 346"/>
                  <a:gd name="T18" fmla="*/ 77 w 164"/>
                  <a:gd name="T19" fmla="*/ 45 h 346"/>
                  <a:gd name="T20" fmla="*/ 63 w 164"/>
                  <a:gd name="T21" fmla="*/ 45 h 346"/>
                  <a:gd name="T22" fmla="*/ 63 w 164"/>
                  <a:gd name="T23" fmla="*/ 82 h 346"/>
                  <a:gd name="T24" fmla="*/ 42 w 164"/>
                  <a:gd name="T25" fmla="*/ 82 h 346"/>
                  <a:gd name="T26" fmla="*/ 42 w 164"/>
                  <a:gd name="T27" fmla="*/ 136 h 346"/>
                  <a:gd name="T28" fmla="*/ 16 w 164"/>
                  <a:gd name="T29" fmla="*/ 136 h 346"/>
                  <a:gd name="T30" fmla="*/ 16 w 164"/>
                  <a:gd name="T31" fmla="*/ 181 h 346"/>
                  <a:gd name="T32" fmla="*/ 0 w 164"/>
                  <a:gd name="T33" fmla="*/ 181 h 346"/>
                  <a:gd name="T34" fmla="*/ 0 w 164"/>
                  <a:gd name="T35" fmla="*/ 346 h 346"/>
                  <a:gd name="T36" fmla="*/ 164 w 164"/>
                  <a:gd name="T37" fmla="*/ 346 h 346"/>
                  <a:gd name="T38" fmla="*/ 164 w 164"/>
                  <a:gd name="T39" fmla="*/ 181 h 346"/>
                  <a:gd name="T40" fmla="*/ 148 w 164"/>
                  <a:gd name="T41" fmla="*/ 181 h 346"/>
                  <a:gd name="T42" fmla="*/ 35 w 164"/>
                  <a:gd name="T43" fmla="*/ 158 h 346"/>
                  <a:gd name="T44" fmla="*/ 82 w 164"/>
                  <a:gd name="T45" fmla="*/ 158 h 346"/>
                  <a:gd name="T46" fmla="*/ 82 w 164"/>
                  <a:gd name="T47" fmla="*/ 200 h 346"/>
                  <a:gd name="T48" fmla="*/ 35 w 164"/>
                  <a:gd name="T49" fmla="*/ 200 h 346"/>
                  <a:gd name="T50" fmla="*/ 35 w 164"/>
                  <a:gd name="T51" fmla="*/ 158 h 346"/>
                  <a:gd name="T52" fmla="*/ 82 w 164"/>
                  <a:gd name="T53" fmla="*/ 302 h 346"/>
                  <a:gd name="T54" fmla="*/ 35 w 164"/>
                  <a:gd name="T55" fmla="*/ 302 h 346"/>
                  <a:gd name="T56" fmla="*/ 35 w 164"/>
                  <a:gd name="T57" fmla="*/ 260 h 346"/>
                  <a:gd name="T58" fmla="*/ 82 w 164"/>
                  <a:gd name="T59" fmla="*/ 260 h 346"/>
                  <a:gd name="T60" fmla="*/ 82 w 164"/>
                  <a:gd name="T61" fmla="*/ 302 h 346"/>
                  <a:gd name="T62" fmla="*/ 129 w 164"/>
                  <a:gd name="T63" fmla="*/ 251 h 346"/>
                  <a:gd name="T64" fmla="*/ 82 w 164"/>
                  <a:gd name="T65" fmla="*/ 251 h 346"/>
                  <a:gd name="T66" fmla="*/ 82 w 164"/>
                  <a:gd name="T67" fmla="*/ 209 h 346"/>
                  <a:gd name="T68" fmla="*/ 129 w 164"/>
                  <a:gd name="T69" fmla="*/ 209 h 346"/>
                  <a:gd name="T70" fmla="*/ 129 w 164"/>
                  <a:gd name="T71" fmla="*/ 25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346">
                    <a:moveTo>
                      <a:pt x="148" y="181"/>
                    </a:moveTo>
                    <a:lnTo>
                      <a:pt x="148" y="136"/>
                    </a:lnTo>
                    <a:lnTo>
                      <a:pt x="123" y="136"/>
                    </a:lnTo>
                    <a:lnTo>
                      <a:pt x="123" y="82"/>
                    </a:lnTo>
                    <a:lnTo>
                      <a:pt x="101" y="82"/>
                    </a:lnTo>
                    <a:lnTo>
                      <a:pt x="101" y="45"/>
                    </a:lnTo>
                    <a:lnTo>
                      <a:pt x="87" y="45"/>
                    </a:lnTo>
                    <a:lnTo>
                      <a:pt x="87" y="0"/>
                    </a:lnTo>
                    <a:lnTo>
                      <a:pt x="77" y="0"/>
                    </a:lnTo>
                    <a:lnTo>
                      <a:pt x="77" y="45"/>
                    </a:lnTo>
                    <a:lnTo>
                      <a:pt x="63" y="45"/>
                    </a:lnTo>
                    <a:lnTo>
                      <a:pt x="63" y="82"/>
                    </a:lnTo>
                    <a:lnTo>
                      <a:pt x="42" y="82"/>
                    </a:lnTo>
                    <a:lnTo>
                      <a:pt x="42" y="136"/>
                    </a:lnTo>
                    <a:lnTo>
                      <a:pt x="16" y="136"/>
                    </a:lnTo>
                    <a:lnTo>
                      <a:pt x="16" y="181"/>
                    </a:lnTo>
                    <a:lnTo>
                      <a:pt x="0" y="181"/>
                    </a:lnTo>
                    <a:lnTo>
                      <a:pt x="0" y="346"/>
                    </a:lnTo>
                    <a:lnTo>
                      <a:pt x="164" y="346"/>
                    </a:lnTo>
                    <a:lnTo>
                      <a:pt x="164" y="181"/>
                    </a:lnTo>
                    <a:lnTo>
                      <a:pt x="148" y="181"/>
                    </a:lnTo>
                    <a:close/>
                    <a:moveTo>
                      <a:pt x="35" y="158"/>
                    </a:moveTo>
                    <a:lnTo>
                      <a:pt x="82" y="158"/>
                    </a:lnTo>
                    <a:lnTo>
                      <a:pt x="82" y="200"/>
                    </a:lnTo>
                    <a:lnTo>
                      <a:pt x="35" y="200"/>
                    </a:lnTo>
                    <a:lnTo>
                      <a:pt x="35" y="158"/>
                    </a:lnTo>
                    <a:close/>
                    <a:moveTo>
                      <a:pt x="82" y="302"/>
                    </a:moveTo>
                    <a:lnTo>
                      <a:pt x="35" y="302"/>
                    </a:lnTo>
                    <a:lnTo>
                      <a:pt x="35" y="260"/>
                    </a:lnTo>
                    <a:lnTo>
                      <a:pt x="82" y="260"/>
                    </a:lnTo>
                    <a:lnTo>
                      <a:pt x="82" y="302"/>
                    </a:lnTo>
                    <a:close/>
                    <a:moveTo>
                      <a:pt x="129" y="251"/>
                    </a:moveTo>
                    <a:lnTo>
                      <a:pt x="82" y="251"/>
                    </a:lnTo>
                    <a:lnTo>
                      <a:pt x="82" y="209"/>
                    </a:lnTo>
                    <a:lnTo>
                      <a:pt x="129" y="209"/>
                    </a:lnTo>
                    <a:lnTo>
                      <a:pt x="129" y="251"/>
                    </a:lnTo>
                    <a:close/>
                  </a:path>
                </a:pathLst>
              </a:custGeom>
              <a:solidFill>
                <a:schemeClr val="accent6">
                  <a:lumMod val="75000"/>
                </a:schemeClr>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sp>
            <p:nvSpPr>
              <p:cNvPr id="98" name="Freeform 97"/>
              <p:cNvSpPr>
                <a:spLocks noEditPoints="1"/>
              </p:cNvSpPr>
              <p:nvPr/>
            </p:nvSpPr>
            <p:spPr bwMode="auto">
              <a:xfrm>
                <a:off x="3679497" y="5365893"/>
                <a:ext cx="362307" cy="736363"/>
              </a:xfrm>
              <a:custGeom>
                <a:avLst/>
                <a:gdLst>
                  <a:gd name="T0" fmla="*/ 0 w 185"/>
                  <a:gd name="T1" fmla="*/ 0 h 376"/>
                  <a:gd name="T2" fmla="*/ 0 w 185"/>
                  <a:gd name="T3" fmla="*/ 376 h 376"/>
                  <a:gd name="T4" fmla="*/ 185 w 185"/>
                  <a:gd name="T5" fmla="*/ 376 h 376"/>
                  <a:gd name="T6" fmla="*/ 185 w 185"/>
                  <a:gd name="T7" fmla="*/ 0 h 376"/>
                  <a:gd name="T8" fmla="*/ 0 w 185"/>
                  <a:gd name="T9" fmla="*/ 0 h 376"/>
                  <a:gd name="T10" fmla="*/ 86 w 185"/>
                  <a:gd name="T11" fmla="*/ 304 h 376"/>
                  <a:gd name="T12" fmla="*/ 20 w 185"/>
                  <a:gd name="T13" fmla="*/ 304 h 376"/>
                  <a:gd name="T14" fmla="*/ 20 w 185"/>
                  <a:gd name="T15" fmla="*/ 244 h 376"/>
                  <a:gd name="T16" fmla="*/ 86 w 185"/>
                  <a:gd name="T17" fmla="*/ 244 h 376"/>
                  <a:gd name="T18" fmla="*/ 86 w 185"/>
                  <a:gd name="T19" fmla="*/ 304 h 376"/>
                  <a:gd name="T20" fmla="*/ 86 w 185"/>
                  <a:gd name="T21" fmla="*/ 230 h 376"/>
                  <a:gd name="T22" fmla="*/ 20 w 185"/>
                  <a:gd name="T23" fmla="*/ 230 h 376"/>
                  <a:gd name="T24" fmla="*/ 20 w 185"/>
                  <a:gd name="T25" fmla="*/ 171 h 376"/>
                  <a:gd name="T26" fmla="*/ 86 w 185"/>
                  <a:gd name="T27" fmla="*/ 171 h 376"/>
                  <a:gd name="T28" fmla="*/ 86 w 185"/>
                  <a:gd name="T29" fmla="*/ 230 h 376"/>
                  <a:gd name="T30" fmla="*/ 86 w 185"/>
                  <a:gd name="T31" fmla="*/ 157 h 376"/>
                  <a:gd name="T32" fmla="*/ 20 w 185"/>
                  <a:gd name="T33" fmla="*/ 157 h 376"/>
                  <a:gd name="T34" fmla="*/ 20 w 185"/>
                  <a:gd name="T35" fmla="*/ 98 h 376"/>
                  <a:gd name="T36" fmla="*/ 86 w 185"/>
                  <a:gd name="T37" fmla="*/ 98 h 376"/>
                  <a:gd name="T38" fmla="*/ 86 w 185"/>
                  <a:gd name="T39" fmla="*/ 157 h 376"/>
                  <a:gd name="T40" fmla="*/ 86 w 185"/>
                  <a:gd name="T41" fmla="*/ 85 h 376"/>
                  <a:gd name="T42" fmla="*/ 20 w 185"/>
                  <a:gd name="T43" fmla="*/ 85 h 376"/>
                  <a:gd name="T44" fmla="*/ 20 w 185"/>
                  <a:gd name="T45" fmla="*/ 25 h 376"/>
                  <a:gd name="T46" fmla="*/ 86 w 185"/>
                  <a:gd name="T47" fmla="*/ 25 h 376"/>
                  <a:gd name="T48" fmla="*/ 86 w 185"/>
                  <a:gd name="T49" fmla="*/ 85 h 376"/>
                  <a:gd name="T50" fmla="*/ 166 w 185"/>
                  <a:gd name="T51" fmla="*/ 304 h 376"/>
                  <a:gd name="T52" fmla="*/ 99 w 185"/>
                  <a:gd name="T53" fmla="*/ 304 h 376"/>
                  <a:gd name="T54" fmla="*/ 99 w 185"/>
                  <a:gd name="T55" fmla="*/ 244 h 376"/>
                  <a:gd name="T56" fmla="*/ 166 w 185"/>
                  <a:gd name="T57" fmla="*/ 244 h 376"/>
                  <a:gd name="T58" fmla="*/ 166 w 185"/>
                  <a:gd name="T59" fmla="*/ 304 h 376"/>
                  <a:gd name="T60" fmla="*/ 166 w 185"/>
                  <a:gd name="T61" fmla="*/ 230 h 376"/>
                  <a:gd name="T62" fmla="*/ 99 w 185"/>
                  <a:gd name="T63" fmla="*/ 230 h 376"/>
                  <a:gd name="T64" fmla="*/ 99 w 185"/>
                  <a:gd name="T65" fmla="*/ 171 h 376"/>
                  <a:gd name="T66" fmla="*/ 166 w 185"/>
                  <a:gd name="T67" fmla="*/ 171 h 376"/>
                  <a:gd name="T68" fmla="*/ 166 w 185"/>
                  <a:gd name="T69" fmla="*/ 230 h 376"/>
                  <a:gd name="T70" fmla="*/ 166 w 185"/>
                  <a:gd name="T71" fmla="*/ 157 h 376"/>
                  <a:gd name="T72" fmla="*/ 99 w 185"/>
                  <a:gd name="T73" fmla="*/ 157 h 376"/>
                  <a:gd name="T74" fmla="*/ 99 w 185"/>
                  <a:gd name="T75" fmla="*/ 98 h 376"/>
                  <a:gd name="T76" fmla="*/ 166 w 185"/>
                  <a:gd name="T77" fmla="*/ 98 h 376"/>
                  <a:gd name="T78" fmla="*/ 166 w 185"/>
                  <a:gd name="T79" fmla="*/ 157 h 376"/>
                  <a:gd name="T80" fmla="*/ 166 w 185"/>
                  <a:gd name="T81" fmla="*/ 85 h 376"/>
                  <a:gd name="T82" fmla="*/ 99 w 185"/>
                  <a:gd name="T83" fmla="*/ 85 h 376"/>
                  <a:gd name="T84" fmla="*/ 99 w 185"/>
                  <a:gd name="T85" fmla="*/ 25 h 376"/>
                  <a:gd name="T86" fmla="*/ 166 w 185"/>
                  <a:gd name="T87" fmla="*/ 25 h 376"/>
                  <a:gd name="T88" fmla="*/ 166 w 185"/>
                  <a:gd name="T89" fmla="*/ 8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76">
                    <a:moveTo>
                      <a:pt x="0" y="0"/>
                    </a:moveTo>
                    <a:lnTo>
                      <a:pt x="0" y="376"/>
                    </a:lnTo>
                    <a:lnTo>
                      <a:pt x="185" y="376"/>
                    </a:lnTo>
                    <a:lnTo>
                      <a:pt x="185" y="0"/>
                    </a:lnTo>
                    <a:lnTo>
                      <a:pt x="0" y="0"/>
                    </a:lnTo>
                    <a:close/>
                    <a:moveTo>
                      <a:pt x="86" y="304"/>
                    </a:moveTo>
                    <a:lnTo>
                      <a:pt x="20" y="304"/>
                    </a:lnTo>
                    <a:lnTo>
                      <a:pt x="20" y="244"/>
                    </a:lnTo>
                    <a:lnTo>
                      <a:pt x="86" y="244"/>
                    </a:lnTo>
                    <a:lnTo>
                      <a:pt x="86" y="304"/>
                    </a:lnTo>
                    <a:close/>
                    <a:moveTo>
                      <a:pt x="86" y="230"/>
                    </a:moveTo>
                    <a:lnTo>
                      <a:pt x="20" y="230"/>
                    </a:lnTo>
                    <a:lnTo>
                      <a:pt x="20" y="171"/>
                    </a:lnTo>
                    <a:lnTo>
                      <a:pt x="86" y="171"/>
                    </a:lnTo>
                    <a:lnTo>
                      <a:pt x="86" y="230"/>
                    </a:lnTo>
                    <a:close/>
                    <a:moveTo>
                      <a:pt x="86" y="157"/>
                    </a:moveTo>
                    <a:lnTo>
                      <a:pt x="20" y="157"/>
                    </a:lnTo>
                    <a:lnTo>
                      <a:pt x="20" y="98"/>
                    </a:lnTo>
                    <a:lnTo>
                      <a:pt x="86" y="98"/>
                    </a:lnTo>
                    <a:lnTo>
                      <a:pt x="86" y="157"/>
                    </a:lnTo>
                    <a:close/>
                    <a:moveTo>
                      <a:pt x="86" y="85"/>
                    </a:moveTo>
                    <a:lnTo>
                      <a:pt x="20" y="85"/>
                    </a:lnTo>
                    <a:lnTo>
                      <a:pt x="20" y="25"/>
                    </a:lnTo>
                    <a:lnTo>
                      <a:pt x="86" y="25"/>
                    </a:lnTo>
                    <a:lnTo>
                      <a:pt x="86" y="85"/>
                    </a:lnTo>
                    <a:close/>
                    <a:moveTo>
                      <a:pt x="166" y="304"/>
                    </a:moveTo>
                    <a:lnTo>
                      <a:pt x="99" y="304"/>
                    </a:lnTo>
                    <a:lnTo>
                      <a:pt x="99" y="244"/>
                    </a:lnTo>
                    <a:lnTo>
                      <a:pt x="166" y="244"/>
                    </a:lnTo>
                    <a:lnTo>
                      <a:pt x="166" y="304"/>
                    </a:lnTo>
                    <a:close/>
                    <a:moveTo>
                      <a:pt x="166" y="230"/>
                    </a:moveTo>
                    <a:lnTo>
                      <a:pt x="99" y="230"/>
                    </a:lnTo>
                    <a:lnTo>
                      <a:pt x="99" y="171"/>
                    </a:lnTo>
                    <a:lnTo>
                      <a:pt x="166" y="171"/>
                    </a:lnTo>
                    <a:lnTo>
                      <a:pt x="166" y="230"/>
                    </a:lnTo>
                    <a:close/>
                    <a:moveTo>
                      <a:pt x="166" y="157"/>
                    </a:moveTo>
                    <a:lnTo>
                      <a:pt x="99" y="157"/>
                    </a:lnTo>
                    <a:lnTo>
                      <a:pt x="99" y="98"/>
                    </a:lnTo>
                    <a:lnTo>
                      <a:pt x="166" y="98"/>
                    </a:lnTo>
                    <a:lnTo>
                      <a:pt x="166" y="157"/>
                    </a:lnTo>
                    <a:close/>
                    <a:moveTo>
                      <a:pt x="166" y="85"/>
                    </a:moveTo>
                    <a:lnTo>
                      <a:pt x="99" y="85"/>
                    </a:lnTo>
                    <a:lnTo>
                      <a:pt x="99" y="25"/>
                    </a:lnTo>
                    <a:lnTo>
                      <a:pt x="166" y="25"/>
                    </a:lnTo>
                    <a:lnTo>
                      <a:pt x="166" y="85"/>
                    </a:lnTo>
                    <a:close/>
                  </a:path>
                </a:pathLst>
              </a:custGeom>
              <a:solidFill>
                <a:schemeClr val="accent6">
                  <a:lumMod val="75000"/>
                </a:schemeClr>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grpSp>
        <p:cxnSp>
          <p:nvCxnSpPr>
            <p:cNvPr id="99" name="Straight Arrow Connector 98"/>
            <p:cNvCxnSpPr/>
            <p:nvPr/>
          </p:nvCxnSpPr>
          <p:spPr>
            <a:xfrm flipV="1">
              <a:off x="9138058" y="4650103"/>
              <a:ext cx="0" cy="331037"/>
            </a:xfrm>
            <a:prstGeom prst="straightConnector1">
              <a:avLst/>
            </a:prstGeom>
            <a:ln w="1270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9138058" y="3340591"/>
              <a:ext cx="0" cy="838506"/>
            </a:xfrm>
            <a:prstGeom prst="straightConnector1">
              <a:avLst/>
            </a:prstGeom>
            <a:ln w="12700">
              <a:solidFill>
                <a:schemeClr val="tx1"/>
              </a:solidFill>
              <a:headEnd type="none"/>
              <a:tailEnd type="arrow" w="sm" len="med"/>
            </a:ln>
          </p:spPr>
          <p:style>
            <a:lnRef idx="1">
              <a:schemeClr val="accent1"/>
            </a:lnRef>
            <a:fillRef idx="0">
              <a:schemeClr val="accent1"/>
            </a:fillRef>
            <a:effectRef idx="0">
              <a:schemeClr val="accent1"/>
            </a:effectRef>
            <a:fontRef idx="minor">
              <a:schemeClr val="tx1"/>
            </a:fontRef>
          </p:style>
        </p:cxnSp>
        <p:pic>
          <p:nvPicPr>
            <p:cNvPr id="108" name="Picture 107"/>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81109" y="4161012"/>
              <a:ext cx="514423" cy="514423"/>
            </a:xfrm>
            <a:prstGeom prst="rect">
              <a:avLst/>
            </a:prstGeom>
            <a:ln>
              <a:noFill/>
            </a:ln>
            <a:effectLst>
              <a:outerShdw blurRad="292100" dist="139700" dir="2700000" algn="tl" rotWithShape="0">
                <a:srgbClr val="333333">
                  <a:alpha val="65000"/>
                </a:srgbClr>
              </a:outerShdw>
            </a:effectLst>
          </p:spPr>
        </p:pic>
        <p:sp>
          <p:nvSpPr>
            <p:cNvPr id="173" name="TextBox 172"/>
            <p:cNvSpPr txBox="1"/>
            <p:nvPr/>
          </p:nvSpPr>
          <p:spPr>
            <a:xfrm>
              <a:off x="9151555" y="5449799"/>
              <a:ext cx="1043364" cy="913252"/>
            </a:xfrm>
            <a:prstGeom prst="rect">
              <a:avLst/>
            </a:prstGeom>
            <a:noFill/>
          </p:spPr>
          <p:txBody>
            <a:bodyPr wrap="square" lIns="175711" tIns="140568" rIns="175711" bIns="140568" rtlCol="0" anchor="ctr">
              <a:noAutofit/>
            </a:bodyPr>
            <a:lstStyle/>
            <a:p>
              <a:pPr defTabSz="895165" fontAlgn="base">
                <a:lnSpc>
                  <a:spcPct val="90000"/>
                </a:lnSpc>
                <a:spcBef>
                  <a:spcPct val="0"/>
                </a:spcBef>
                <a:spcAft>
                  <a:spcPts val="576"/>
                </a:spcAft>
              </a:pPr>
              <a:r>
                <a:rPr lang="en-US" sz="1000" dirty="0">
                  <a:latin typeface="Segoe UI Semilight" panose="020B0402040204020203" pitchFamily="34" charset="0"/>
                  <a:ea typeface="MS PGothic" charset="0"/>
                  <a:cs typeface="Segoe UI Semilight" panose="020B0402040204020203" pitchFamily="34" charset="0"/>
                </a:rPr>
                <a:t>SQL Server Analysis Services</a:t>
              </a:r>
            </a:p>
          </p:txBody>
        </p:sp>
        <p:sp>
          <p:nvSpPr>
            <p:cNvPr id="175" name="TextBox 174"/>
            <p:cNvSpPr txBox="1"/>
            <p:nvPr/>
          </p:nvSpPr>
          <p:spPr>
            <a:xfrm>
              <a:off x="8194390" y="3695076"/>
              <a:ext cx="946019" cy="913252"/>
            </a:xfrm>
            <a:prstGeom prst="rect">
              <a:avLst/>
            </a:prstGeom>
            <a:noFill/>
          </p:spPr>
          <p:txBody>
            <a:bodyPr wrap="square" lIns="175711" tIns="140568" rIns="175711" bIns="140568" rtlCol="0" anchor="ctr">
              <a:noAutofit/>
            </a:bodyPr>
            <a:lstStyle/>
            <a:p>
              <a:pPr algn="r" defTabSz="895165" fontAlgn="base">
                <a:lnSpc>
                  <a:spcPct val="90000"/>
                </a:lnSpc>
                <a:spcBef>
                  <a:spcPct val="0"/>
                </a:spcBef>
                <a:spcAft>
                  <a:spcPts val="576"/>
                </a:spcAft>
              </a:pPr>
              <a:r>
                <a:rPr lang="ru-RU" sz="1000" dirty="0">
                  <a:latin typeface="Segoe UI Semilight" panose="020B0402040204020203" pitchFamily="34" charset="0"/>
                  <a:ea typeface="MS PGothic" charset="0"/>
                  <a:cs typeface="Segoe UI Semilight" panose="020B0402040204020203" pitchFamily="34" charset="0"/>
                </a:rPr>
                <a:t>«Живой запрос»</a:t>
              </a:r>
              <a:endParaRPr lang="en-US" sz="1000" dirty="0">
                <a:latin typeface="Segoe UI Semilight" panose="020B0402040204020203" pitchFamily="34" charset="0"/>
                <a:ea typeface="MS PGothic" charset="0"/>
                <a:cs typeface="Segoe UI Semilight" panose="020B0402040204020203" pitchFamily="34" charset="0"/>
              </a:endParaRPr>
            </a:p>
          </p:txBody>
        </p:sp>
      </p:grpSp>
      <p:pic>
        <p:nvPicPr>
          <p:cNvPr id="74" name="Picture 2"/>
          <p:cNvPicPr>
            <a:picLocks noChangeAspect="1" noChangeArrowheads="1"/>
          </p:cNvPicPr>
          <p:nvPr/>
        </p:nvPicPr>
        <p:blipFill>
          <a:blip r:embed="rId5"/>
          <a:srcRect/>
          <a:stretch>
            <a:fillRect/>
          </a:stretch>
        </p:blipFill>
        <p:spPr bwMode="auto">
          <a:xfrm>
            <a:off x="8909458" y="5217885"/>
            <a:ext cx="457200" cy="342989"/>
          </a:xfrm>
          <a:prstGeom prst="rect">
            <a:avLst/>
          </a:prstGeom>
          <a:noFill/>
          <a:ln>
            <a:noFill/>
          </a:ln>
        </p:spPr>
      </p:pic>
      <p:sp>
        <p:nvSpPr>
          <p:cNvPr id="70" name="Title 10"/>
          <p:cNvSpPr txBox="1">
            <a:spLocks/>
          </p:cNvSpPr>
          <p:nvPr/>
        </p:nvSpPr>
        <p:spPr>
          <a:xfrm>
            <a:off x="2849060" y="0"/>
            <a:ext cx="9342940"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r>
              <a:rPr lang="ru-RU" sz="3600" dirty="0">
                <a:solidFill>
                  <a:schemeClr val="tx1"/>
                </a:solidFill>
              </a:rPr>
              <a:t>«Живое» подключение к локальным источникам данных</a:t>
            </a:r>
            <a:endParaRPr lang="en-US" sz="3600" dirty="0">
              <a:solidFill>
                <a:schemeClr val="tx1"/>
              </a:solidFill>
            </a:endParaRPr>
          </a:p>
          <a:p>
            <a:pPr marL="168275"/>
            <a:endParaRPr lang="en-IN" sz="3600" dirty="0">
              <a:solidFill>
                <a:schemeClr val="tx1"/>
              </a:solidFill>
            </a:endParaRPr>
          </a:p>
        </p:txBody>
      </p:sp>
      <p:pic>
        <p:nvPicPr>
          <p:cNvPr id="2" name="Picture 1"/>
          <p:cNvPicPr>
            <a:picLocks noChangeAspect="1"/>
          </p:cNvPicPr>
          <p:nvPr/>
        </p:nvPicPr>
        <p:blipFill>
          <a:blip r:embed="rId6"/>
          <a:stretch>
            <a:fillRect/>
          </a:stretch>
        </p:blipFill>
        <p:spPr>
          <a:xfrm>
            <a:off x="0" y="-21020"/>
            <a:ext cx="2825223" cy="6858000"/>
          </a:xfrm>
          <a:prstGeom prst="rect">
            <a:avLst/>
          </a:prstGeom>
        </p:spPr>
      </p:pic>
    </p:spTree>
    <p:extLst>
      <p:ext uri="{BB962C8B-B14F-4D97-AF65-F5344CB8AC3E}">
        <p14:creationId xmlns:p14="http://schemas.microsoft.com/office/powerpoint/2010/main" val="293602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0" name="Title 10"/>
          <p:cNvSpPr txBox="1">
            <a:spLocks/>
          </p:cNvSpPr>
          <p:nvPr/>
        </p:nvSpPr>
        <p:spPr>
          <a:xfrm>
            <a:off x="2849060" y="0"/>
            <a:ext cx="9342940"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r>
              <a:rPr lang="ru-RU" sz="3600" dirty="0">
                <a:solidFill>
                  <a:schemeClr val="tx1"/>
                </a:solidFill>
              </a:rPr>
              <a:t>Храните данные там, где они находятся</a:t>
            </a:r>
            <a:endParaRPr lang="en-US" sz="3600" dirty="0">
              <a:solidFill>
                <a:schemeClr val="tx1"/>
              </a:solidFill>
            </a:endParaRPr>
          </a:p>
          <a:p>
            <a:pPr marL="168275"/>
            <a:endParaRPr lang="en-IN" sz="3600" dirty="0">
              <a:solidFill>
                <a:schemeClr val="tx1"/>
              </a:solidFill>
            </a:endParaRPr>
          </a:p>
        </p:txBody>
      </p:sp>
      <p:sp>
        <p:nvSpPr>
          <p:cNvPr id="25" name="TextBox 24"/>
          <p:cNvSpPr txBox="1"/>
          <p:nvPr/>
        </p:nvSpPr>
        <p:spPr>
          <a:xfrm>
            <a:off x="2910807" y="1145838"/>
            <a:ext cx="5538483" cy="4604337"/>
          </a:xfrm>
          <a:prstGeom prst="rect">
            <a:avLst/>
          </a:prstGeom>
          <a:noFill/>
        </p:spPr>
        <p:txBody>
          <a:bodyPr wrap="square" lIns="182880" tIns="146304" rIns="182880" bIns="146304" rtlCol="0">
            <a:spAutoFit/>
          </a:bodyPr>
          <a:lstStyle/>
          <a:p>
            <a:pPr marL="342900" indent="-342900">
              <a:spcBef>
                <a:spcPts val="600"/>
              </a:spcBef>
              <a:spcAft>
                <a:spcPts val="600"/>
              </a:spcAft>
              <a:buFont typeface="Symbol" panose="05050102010706020507" pitchFamily="18" charset="2"/>
              <a:buChar char=""/>
            </a:pPr>
            <a:r>
              <a:rPr lang="ru-RU" sz="2000" dirty="0">
                <a:latin typeface="+mj-lt"/>
                <a:ea typeface="Calibri" panose="020F0502020204030204" pitchFamily="34" charset="0"/>
                <a:cs typeface="Times New Roman" panose="02020603050405020304" pitchFamily="18" charset="0"/>
              </a:rPr>
              <a:t>Используйте преимущества</a:t>
            </a:r>
            <a:r>
              <a:rPr lang="en-US" sz="2000" dirty="0">
                <a:latin typeface="+mj-lt"/>
                <a:ea typeface="Calibri" panose="020F0502020204030204" pitchFamily="34" charset="0"/>
                <a:cs typeface="Times New Roman" panose="02020603050405020304" pitchFamily="18" charset="0"/>
              </a:rPr>
              <a:t> Power BI </a:t>
            </a:r>
            <a:r>
              <a:rPr lang="ru-RU" sz="2000" dirty="0">
                <a:latin typeface="+mj-lt"/>
                <a:ea typeface="Calibri" panose="020F0502020204030204" pitchFamily="34" charset="0"/>
                <a:cs typeface="Times New Roman" panose="02020603050405020304" pitchFamily="18" charset="0"/>
              </a:rPr>
              <a:t>без перемещения Ваших данных в облако </a:t>
            </a:r>
          </a:p>
          <a:p>
            <a:pPr marL="342900" indent="-342900">
              <a:spcBef>
                <a:spcPts val="600"/>
              </a:spcBef>
              <a:spcAft>
                <a:spcPts val="600"/>
              </a:spcAft>
              <a:buFont typeface="Symbol" panose="05050102010706020507" pitchFamily="18" charset="2"/>
              <a:buChar char=""/>
            </a:pPr>
            <a:r>
              <a:rPr lang="ru-RU" sz="2000" dirty="0">
                <a:latin typeface="+mj-lt"/>
                <a:ea typeface="Calibri" panose="020F0502020204030204" pitchFamily="34" charset="0"/>
                <a:cs typeface="Times New Roman" panose="02020603050405020304" pitchFamily="18" charset="0"/>
              </a:rPr>
              <a:t>Всё зашифровано. </a:t>
            </a:r>
            <a:r>
              <a:rPr lang="en-US" sz="2000" dirty="0">
                <a:latin typeface="+mj-lt"/>
                <a:ea typeface="Calibri" panose="020F0502020204030204" pitchFamily="34" charset="0"/>
                <a:cs typeface="Times New Roman" panose="02020603050405020304" pitchFamily="18" charset="0"/>
              </a:rPr>
              <a:t>Power BI </a:t>
            </a:r>
            <a:r>
              <a:rPr lang="ru-RU" sz="2000" dirty="0">
                <a:latin typeface="+mj-lt"/>
                <a:ea typeface="Calibri" panose="020F0502020204030204" pitchFamily="34" charset="0"/>
                <a:cs typeface="Times New Roman" panose="02020603050405020304" pitchFamily="18" charset="0"/>
              </a:rPr>
              <a:t>использует</a:t>
            </a:r>
            <a:r>
              <a:rPr lang="en-US" sz="2000" dirty="0">
                <a:latin typeface="+mj-lt"/>
                <a:ea typeface="Calibri" panose="020F0502020204030204" pitchFamily="34" charset="0"/>
                <a:cs typeface="Times New Roman" panose="02020603050405020304" pitchFamily="18" charset="0"/>
              </a:rPr>
              <a:t> HTTPS </a:t>
            </a:r>
            <a:r>
              <a:rPr lang="ru-RU" sz="2000" dirty="0">
                <a:latin typeface="+mj-lt"/>
                <a:ea typeface="Calibri" panose="020F0502020204030204" pitchFamily="34" charset="0"/>
                <a:cs typeface="Times New Roman" panose="02020603050405020304" pitchFamily="18" charset="0"/>
              </a:rPr>
              <a:t>для всего траффика</a:t>
            </a:r>
            <a:endParaRPr lang="en-US" sz="2000" dirty="0">
              <a:latin typeface="+mj-lt"/>
              <a:ea typeface="Calibri" panose="020F0502020204030204" pitchFamily="34" charset="0"/>
              <a:cs typeface="Times New Roman" panose="02020603050405020304" pitchFamily="18" charset="0"/>
            </a:endParaRPr>
          </a:p>
          <a:p>
            <a:pPr marL="342900" indent="-342900">
              <a:spcBef>
                <a:spcPts val="600"/>
              </a:spcBef>
              <a:spcAft>
                <a:spcPts val="600"/>
              </a:spcAft>
              <a:buFont typeface="Symbol" panose="05050102010706020507" pitchFamily="18" charset="2"/>
              <a:buChar char=""/>
            </a:pPr>
            <a:r>
              <a:rPr lang="ru-RU" sz="2000" dirty="0">
                <a:latin typeface="+mj-lt"/>
                <a:ea typeface="Calibri" panose="020F0502020204030204" pitchFamily="34" charset="0"/>
                <a:cs typeface="Times New Roman" panose="02020603050405020304" pitchFamily="18" charset="0"/>
              </a:rPr>
              <a:t>Для локальных источников, таких как </a:t>
            </a:r>
            <a:r>
              <a:rPr lang="en-US" sz="2000" dirty="0">
                <a:latin typeface="+mj-lt"/>
                <a:ea typeface="Calibri" panose="020F0502020204030204" pitchFamily="34" charset="0"/>
                <a:cs typeface="Times New Roman" panose="02020603050405020304" pitchFamily="18" charset="0"/>
              </a:rPr>
              <a:t>SSAS </a:t>
            </a:r>
            <a:r>
              <a:rPr lang="ru-RU" sz="2000" dirty="0">
                <a:latin typeface="+mj-lt"/>
                <a:ea typeface="Calibri" panose="020F0502020204030204" pitchFamily="34" charset="0"/>
                <a:cs typeface="Times New Roman" panose="02020603050405020304" pitchFamily="18" charset="0"/>
              </a:rPr>
              <a:t>можно настраивать безопасность на базе ролей и на уровне строк</a:t>
            </a:r>
          </a:p>
          <a:p>
            <a:pPr marL="342900" indent="-342900">
              <a:spcBef>
                <a:spcPts val="600"/>
              </a:spcBef>
              <a:spcAft>
                <a:spcPts val="600"/>
              </a:spcAft>
              <a:buFont typeface="Symbol" panose="05050102010706020507" pitchFamily="18" charset="2"/>
              <a:buChar char=""/>
            </a:pPr>
            <a:r>
              <a:rPr lang="ru-RU" sz="2000" dirty="0">
                <a:latin typeface="+mj-lt"/>
                <a:ea typeface="Calibri" panose="020F0502020204030204" pitchFamily="34" charset="0"/>
                <a:cs typeface="Times New Roman" panose="02020603050405020304" pitchFamily="18" charset="0"/>
              </a:rPr>
              <a:t>Данные хранятся локально. Только запросы хранятся в </a:t>
            </a:r>
            <a:r>
              <a:rPr lang="en-US" sz="2000" dirty="0">
                <a:latin typeface="+mj-lt"/>
                <a:ea typeface="Calibri" panose="020F0502020204030204" pitchFamily="34" charset="0"/>
                <a:cs typeface="Times New Roman" panose="02020603050405020304" pitchFamily="18" charset="0"/>
              </a:rPr>
              <a:t>Power BI</a:t>
            </a:r>
          </a:p>
          <a:p>
            <a:pPr marL="342900" indent="-342900">
              <a:spcBef>
                <a:spcPts val="600"/>
              </a:spcBef>
              <a:spcAft>
                <a:spcPts val="600"/>
              </a:spcAft>
              <a:buFont typeface="Symbol" panose="05050102010706020507" pitchFamily="18" charset="2"/>
              <a:buChar char=""/>
            </a:pPr>
            <a:r>
              <a:rPr lang="en-US" sz="2000" dirty="0">
                <a:latin typeface="+mj-lt"/>
                <a:ea typeface="Calibri" panose="020F0502020204030204" pitchFamily="34" charset="0"/>
                <a:cs typeface="Times New Roman" panose="02020603050405020304" pitchFamily="18" charset="0"/>
              </a:rPr>
              <a:t>Power BI </a:t>
            </a:r>
            <a:r>
              <a:rPr lang="ru-RU" sz="2000" dirty="0">
                <a:latin typeface="+mj-lt"/>
                <a:ea typeface="Calibri" panose="020F0502020204030204" pitchFamily="34" charset="0"/>
                <a:cs typeface="Times New Roman" panose="02020603050405020304" pitchFamily="18" charset="0"/>
              </a:rPr>
              <a:t>требует использовать аккаунт, который соответствует требованиям соответствующего источника данных</a:t>
            </a:r>
            <a:endParaRPr lang="en-US" sz="2000" dirty="0">
              <a:latin typeface="+mj-lt"/>
              <a:ea typeface="Calibri" panose="020F0502020204030204" pitchFamily="34" charset="0"/>
              <a:cs typeface="Times New Roman" panose="02020603050405020304" pitchFamily="18" charset="0"/>
            </a:endParaRPr>
          </a:p>
        </p:txBody>
      </p:sp>
      <p:graphicFrame>
        <p:nvGraphicFramePr>
          <p:cNvPr id="26" name="Table 31"/>
          <p:cNvGraphicFramePr>
            <a:graphicFrameLocks noGrp="1"/>
          </p:cNvGraphicFramePr>
          <p:nvPr>
            <p:extLst/>
          </p:nvPr>
        </p:nvGraphicFramePr>
        <p:xfrm>
          <a:off x="8524978" y="2572486"/>
          <a:ext cx="3448919" cy="2094848"/>
        </p:xfrm>
        <a:graphic>
          <a:graphicData uri="http://schemas.openxmlformats.org/drawingml/2006/table">
            <a:tbl>
              <a:tblPr firstRow="1">
                <a:tableStyleId>{793D81CF-94F2-401A-BA57-92F5A7B2D0C5}</a:tableStyleId>
              </a:tblPr>
              <a:tblGrid>
                <a:gridCol w="1570492">
                  <a:extLst>
                    <a:ext uri="{9D8B030D-6E8A-4147-A177-3AD203B41FA5}">
                      <a16:colId xmlns:a16="http://schemas.microsoft.com/office/drawing/2014/main" val="20000"/>
                    </a:ext>
                  </a:extLst>
                </a:gridCol>
                <a:gridCol w="1878427">
                  <a:extLst>
                    <a:ext uri="{9D8B030D-6E8A-4147-A177-3AD203B41FA5}">
                      <a16:colId xmlns:a16="http://schemas.microsoft.com/office/drawing/2014/main" val="20001"/>
                    </a:ext>
                  </a:extLst>
                </a:gridCol>
              </a:tblGrid>
              <a:tr h="527976">
                <a:tc>
                  <a:txBody>
                    <a:bodyPr/>
                    <a:lstStyle/>
                    <a:p>
                      <a:pPr marL="0" algn="l" defTabSz="914367" rtl="0" eaLnBrk="1" latinLnBrk="0" hangingPunct="1"/>
                      <a:r>
                        <a:rPr lang="ru-RU" sz="1200" kern="1200" dirty="0"/>
                        <a:t>Метод аутентификации</a:t>
                      </a:r>
                      <a:endParaRPr lang="en-US" sz="1200" b="0" kern="1200" dirty="0">
                        <a:solidFill>
                          <a:schemeClr val="tx1"/>
                        </a:solidFill>
                        <a:latin typeface="+mj-lt"/>
                        <a:ea typeface="+mn-ea"/>
                        <a:cs typeface="+mn-cs"/>
                      </a:endParaRPr>
                    </a:p>
                  </a:txBody>
                  <a:tcPr>
                    <a:lnR w="12700" cap="flat" cmpd="sng" algn="ctr">
                      <a:solidFill>
                        <a:schemeClr val="tx1"/>
                      </a:solidFill>
                      <a:prstDash val="solid"/>
                      <a:round/>
                      <a:headEnd type="none" w="med" len="med"/>
                      <a:tailEnd type="none" w="med" len="med"/>
                    </a:lnR>
                  </a:tcPr>
                </a:tc>
                <a:tc>
                  <a:txBody>
                    <a:bodyPr/>
                    <a:lstStyle/>
                    <a:p>
                      <a:r>
                        <a:rPr lang="ru-RU" sz="1200" dirty="0"/>
                        <a:t>Источники данных</a:t>
                      </a:r>
                      <a:endParaRPr lang="en-US" sz="1200" b="0" dirty="0">
                        <a:solidFill>
                          <a:schemeClr val="tx1"/>
                        </a:solidFill>
                        <a:latin typeface="+mj-lt"/>
                      </a:endParaRPr>
                    </a:p>
                  </a:txBody>
                  <a:tcPr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3464">
                <a:tc>
                  <a:txBody>
                    <a:bodyPr/>
                    <a:lstStyle/>
                    <a:p>
                      <a:pPr marL="0" algn="l" defTabSz="914367" rtl="0" eaLnBrk="1" latinLnBrk="0" hangingPunct="1">
                        <a:spcAft>
                          <a:spcPts val="0"/>
                        </a:spcAft>
                      </a:pPr>
                      <a:r>
                        <a:rPr lang="en-US" sz="1100" kern="1200" dirty="0"/>
                        <a:t>Basic</a:t>
                      </a:r>
                      <a:endParaRPr lang="en-US" sz="1100" kern="1200" dirty="0">
                        <a:solidFill>
                          <a:schemeClr val="tx1"/>
                        </a:solidFill>
                        <a:latin typeface="+mn-lt"/>
                        <a:ea typeface="+mn-ea"/>
                        <a:cs typeface="+mn-cs"/>
                      </a:endParaRPr>
                    </a:p>
                  </a:txBody>
                  <a:tcPr marL="39652" marR="39652" marT="0" marB="0" anchor="ctr">
                    <a:lnR w="12700" cap="flat" cmpd="sng" algn="ctr">
                      <a:solidFill>
                        <a:schemeClr val="tx1"/>
                      </a:solidFill>
                      <a:prstDash val="solid"/>
                      <a:round/>
                      <a:headEnd type="none" w="med" len="med"/>
                      <a:tailEnd type="none" w="med" len="med"/>
                    </a:lnR>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100" kern="1200" dirty="0"/>
                        <a:t>SQL Azure,</a:t>
                      </a:r>
                      <a:r>
                        <a:rPr lang="en-US" sz="1100" kern="1200" baseline="0" dirty="0"/>
                        <a:t> </a:t>
                      </a:r>
                      <a:r>
                        <a:rPr lang="en-US" sz="1100" kern="1200" dirty="0" err="1"/>
                        <a:t>Marketo</a:t>
                      </a:r>
                      <a:r>
                        <a:rPr lang="en-US" sz="1100" kern="1200" dirty="0"/>
                        <a:t>, ODATA Feed</a:t>
                      </a:r>
                      <a:endParaRPr lang="en-US" sz="1100" kern="1200" dirty="0">
                        <a:solidFill>
                          <a:schemeClr val="tx1"/>
                        </a:solidFill>
                        <a:latin typeface="+mn-lt"/>
                        <a:ea typeface="+mn-ea"/>
                        <a:cs typeface="+mn-cs"/>
                      </a:endParaRPr>
                    </a:p>
                  </a:txBody>
                  <a:tcPr marL="39652" marR="396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0516">
                <a:tc>
                  <a:txBody>
                    <a:bodyPr/>
                    <a:lstStyle/>
                    <a:p>
                      <a:pPr marL="0" algn="l" defTabSz="914367" rtl="0" eaLnBrk="1" latinLnBrk="0" hangingPunct="1">
                        <a:spcAft>
                          <a:spcPts val="0"/>
                        </a:spcAft>
                      </a:pPr>
                      <a:r>
                        <a:rPr lang="en-US" sz="1100" kern="1200" dirty="0"/>
                        <a:t>Account</a:t>
                      </a:r>
                      <a:r>
                        <a:rPr lang="en-US" sz="1100" kern="1200" baseline="0" dirty="0"/>
                        <a:t> key</a:t>
                      </a:r>
                      <a:endParaRPr lang="en-US" sz="1100" kern="1200" dirty="0">
                        <a:solidFill>
                          <a:schemeClr val="tx1"/>
                        </a:solidFill>
                        <a:latin typeface="+mn-lt"/>
                        <a:ea typeface="+mn-ea"/>
                        <a:cs typeface="+mn-cs"/>
                      </a:endParaRPr>
                    </a:p>
                  </a:txBody>
                  <a:tcPr marL="39652" marR="39652" marT="0" marB="0" anchor="ctr">
                    <a:lnR w="12700" cap="flat" cmpd="sng" algn="ctr">
                      <a:solidFill>
                        <a:schemeClr val="tx1"/>
                      </a:solidFill>
                      <a:prstDash val="solid"/>
                      <a:round/>
                      <a:headEnd type="none" w="med" len="med"/>
                      <a:tailEnd type="none" w="med" len="med"/>
                    </a:lnR>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100" kern="1200" dirty="0"/>
                        <a:t>Blob store.</a:t>
                      </a:r>
                      <a:r>
                        <a:rPr lang="en-US" sz="1100" kern="1200" baseline="0" dirty="0"/>
                        <a:t> </a:t>
                      </a:r>
                      <a:r>
                        <a:rPr lang="en-US" sz="1100" kern="1200" dirty="0"/>
                        <a:t>Table store,</a:t>
                      </a:r>
                      <a:r>
                        <a:rPr lang="en-US" sz="1100" kern="1200" baseline="0" dirty="0"/>
                        <a:t> </a:t>
                      </a:r>
                      <a:r>
                        <a:rPr lang="en-US" sz="1100" kern="1200" dirty="0" err="1"/>
                        <a:t>HDInsight</a:t>
                      </a:r>
                      <a:endParaRPr lang="en-US" sz="1100" kern="1200" dirty="0">
                        <a:solidFill>
                          <a:schemeClr val="tx1"/>
                        </a:solidFill>
                        <a:latin typeface="+mn-lt"/>
                        <a:ea typeface="+mn-ea"/>
                        <a:cs typeface="+mn-cs"/>
                      </a:endParaRPr>
                    </a:p>
                  </a:txBody>
                  <a:tcPr marL="39652" marR="396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0516">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100" kern="1200" dirty="0"/>
                        <a:t>OAuth</a:t>
                      </a:r>
                      <a:endParaRPr lang="en-US" sz="1100" kern="1200" dirty="0">
                        <a:solidFill>
                          <a:schemeClr val="tx1"/>
                        </a:solidFill>
                        <a:latin typeface="+mn-lt"/>
                        <a:ea typeface="+mn-ea"/>
                        <a:cs typeface="+mn-cs"/>
                      </a:endParaRPr>
                    </a:p>
                  </a:txBody>
                  <a:tcPr marL="39652" marR="39652" marT="0" marB="0" anchor="ctr">
                    <a:lnR w="12700" cap="flat" cmpd="sng" algn="ctr">
                      <a:solidFill>
                        <a:schemeClr val="tx1"/>
                      </a:solidFill>
                      <a:prstDash val="solid"/>
                      <a:round/>
                      <a:headEnd type="none" w="med" len="med"/>
                      <a:tailEnd type="none" w="med" len="med"/>
                    </a:lnR>
                  </a:tcPr>
                </a:tc>
                <a:tc>
                  <a:txBody>
                    <a:bodyPr/>
                    <a:lstStyle/>
                    <a:p>
                      <a:pPr marL="0" algn="l" defTabSz="914367" rtl="0" eaLnBrk="1" latinLnBrk="0" hangingPunct="1">
                        <a:spcAft>
                          <a:spcPts val="0"/>
                        </a:spcAft>
                      </a:pPr>
                      <a:r>
                        <a:rPr lang="en-US" sz="1100" kern="1200" dirty="0"/>
                        <a:t>Salesforce, Google Analytics, ODATA Feed</a:t>
                      </a:r>
                      <a:endParaRPr lang="en-US" sz="1100" kern="1200" dirty="0">
                        <a:solidFill>
                          <a:schemeClr val="tx1"/>
                        </a:solidFill>
                        <a:latin typeface="+mn-lt"/>
                        <a:ea typeface="+mn-ea"/>
                        <a:cs typeface="+mn-cs"/>
                      </a:endParaRPr>
                    </a:p>
                  </a:txBody>
                  <a:tcPr marL="39652" marR="396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0516">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100" kern="1200" dirty="0"/>
                        <a:t>Marketplace key</a:t>
                      </a:r>
                      <a:endParaRPr lang="en-US" sz="1100" kern="1200" dirty="0">
                        <a:solidFill>
                          <a:schemeClr val="tx1"/>
                        </a:solidFill>
                        <a:latin typeface="+mn-lt"/>
                        <a:ea typeface="+mn-ea"/>
                        <a:cs typeface="+mn-cs"/>
                      </a:endParaRPr>
                    </a:p>
                  </a:txBody>
                  <a:tcPr marL="39652" marR="39652" marT="0" marB="0" anchor="ctr">
                    <a:lnR w="12700" cap="flat" cmpd="sng" algn="ctr">
                      <a:solidFill>
                        <a:schemeClr val="tx1"/>
                      </a:solidFill>
                      <a:prstDash val="solid"/>
                      <a:round/>
                      <a:headEnd type="none" w="med" len="med"/>
                      <a:tailEnd type="none" w="med" len="med"/>
                    </a:lnR>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100" kern="1200" dirty="0"/>
                        <a:t>Azure Marketplace</a:t>
                      </a:r>
                      <a:endParaRPr lang="en-US" sz="1100" kern="1200" dirty="0">
                        <a:solidFill>
                          <a:schemeClr val="tx1"/>
                        </a:solidFill>
                        <a:latin typeface="+mn-lt"/>
                        <a:ea typeface="+mn-ea"/>
                        <a:cs typeface="+mn-cs"/>
                      </a:endParaRPr>
                    </a:p>
                  </a:txBody>
                  <a:tcPr marL="39652" marR="396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0516">
                <a:tc>
                  <a:txBody>
                    <a:bodyPr/>
                    <a:lstStyle/>
                    <a:p>
                      <a:pPr marL="0" algn="l" defTabSz="914367" rtl="0" eaLnBrk="1" latinLnBrk="0" hangingPunct="1">
                        <a:spcAft>
                          <a:spcPts val="0"/>
                        </a:spcAft>
                        <a:tabLst>
                          <a:tab pos="838200" algn="l"/>
                        </a:tabLst>
                      </a:pPr>
                      <a:r>
                        <a:rPr lang="en-US" sz="1100" kern="1200" dirty="0"/>
                        <a:t>Anonymous</a:t>
                      </a:r>
                      <a:endParaRPr lang="en-US" sz="1100" kern="1200" dirty="0">
                        <a:solidFill>
                          <a:schemeClr val="tx1"/>
                        </a:solidFill>
                        <a:latin typeface="+mn-lt"/>
                        <a:ea typeface="+mn-ea"/>
                        <a:cs typeface="+mn-cs"/>
                      </a:endParaRPr>
                    </a:p>
                  </a:txBody>
                  <a:tcPr marL="39652" marR="39652" marT="0" marB="0" anchor="ctr">
                    <a:lnR w="12700" cap="flat" cmpd="sng" algn="ctr">
                      <a:solidFill>
                        <a:schemeClr val="tx1"/>
                      </a:solidFill>
                      <a:prstDash val="solid"/>
                      <a:round/>
                      <a:headEnd type="none" w="med" len="med"/>
                      <a:tailEnd type="none" w="med" len="med"/>
                    </a:lnR>
                  </a:tcPr>
                </a:tc>
                <a:tc>
                  <a:txBody>
                    <a:bodyPr/>
                    <a:lstStyle/>
                    <a:p>
                      <a:pPr marL="0" algn="l" defTabSz="914367" rtl="0" eaLnBrk="1" latinLnBrk="0" hangingPunct="1">
                        <a:spcAft>
                          <a:spcPts val="0"/>
                        </a:spcAft>
                      </a:pPr>
                      <a:r>
                        <a:rPr lang="en-US" sz="1100" kern="1200" dirty="0"/>
                        <a:t>ODATA Feed, Web</a:t>
                      </a:r>
                      <a:endParaRPr lang="en-US" sz="1100" kern="1200" dirty="0">
                        <a:solidFill>
                          <a:schemeClr val="tx1"/>
                        </a:solidFill>
                        <a:latin typeface="+mn-lt"/>
                        <a:ea typeface="+mn-ea"/>
                        <a:cs typeface="+mn-cs"/>
                      </a:endParaRPr>
                    </a:p>
                  </a:txBody>
                  <a:tcPr marL="39652" marR="396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7" name="Rectangle 56"/>
          <p:cNvSpPr/>
          <p:nvPr/>
        </p:nvSpPr>
        <p:spPr>
          <a:xfrm>
            <a:off x="8449290" y="2147770"/>
            <a:ext cx="3365242" cy="400110"/>
          </a:xfrm>
          <a:prstGeom prst="rect">
            <a:avLst/>
          </a:prstGeom>
        </p:spPr>
        <p:txBody>
          <a:bodyPr wrap="square">
            <a:spAutoFit/>
          </a:bodyPr>
          <a:lstStyle/>
          <a:p>
            <a:r>
              <a:rPr lang="ru-RU" sz="2000" dirty="0">
                <a:latin typeface="+mj-lt"/>
              </a:rPr>
              <a:t>Методы аутентификации</a:t>
            </a:r>
            <a:endParaRPr lang="en-US" sz="2000" dirty="0">
              <a:latin typeface="+mj-lt"/>
            </a:endParaRPr>
          </a:p>
        </p:txBody>
      </p:sp>
      <p:pic>
        <p:nvPicPr>
          <p:cNvPr id="2" name="Picture 1"/>
          <p:cNvPicPr>
            <a:picLocks noChangeAspect="1"/>
          </p:cNvPicPr>
          <p:nvPr/>
        </p:nvPicPr>
        <p:blipFill>
          <a:blip r:embed="rId3"/>
          <a:stretch>
            <a:fillRect/>
          </a:stretch>
        </p:blipFill>
        <p:spPr>
          <a:xfrm>
            <a:off x="-1" y="-21020"/>
            <a:ext cx="2825223" cy="6858000"/>
          </a:xfrm>
          <a:prstGeom prst="rect">
            <a:avLst/>
          </a:prstGeom>
        </p:spPr>
      </p:pic>
    </p:spTree>
    <p:extLst>
      <p:ext uri="{BB962C8B-B14F-4D97-AF65-F5344CB8AC3E}">
        <p14:creationId xmlns:p14="http://schemas.microsoft.com/office/powerpoint/2010/main" val="19479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a:t>PowerBI</a:t>
            </a:r>
            <a:endParaRPr lang="en-US" dirty="0"/>
          </a:p>
        </p:txBody>
      </p:sp>
      <p:sp>
        <p:nvSpPr>
          <p:cNvPr id="3" name="Объект 2"/>
          <p:cNvSpPr>
            <a:spLocks noGrp="1"/>
          </p:cNvSpPr>
          <p:nvPr>
            <p:ph sz="half" idx="1"/>
          </p:nvPr>
        </p:nvSpPr>
        <p:spPr/>
        <p:txBody>
          <a:bodyPr/>
          <a:lstStyle/>
          <a:p>
            <a:r>
              <a:rPr lang="ru-RU" dirty="0"/>
              <a:t>Отчеты доступны в любое время</a:t>
            </a:r>
          </a:p>
          <a:p>
            <a:r>
              <a:rPr lang="ru-RU" dirty="0"/>
              <a:t>С любого устройства руководителя</a:t>
            </a:r>
            <a:endParaRPr lang="en-US" dirty="0"/>
          </a:p>
        </p:txBody>
      </p:sp>
      <p:pic>
        <p:nvPicPr>
          <p:cNvPr id="8" name="Picture Placeholder 2"/>
          <p:cNvPicPr>
            <a:picLocks noChangeAspect="1"/>
          </p:cNvPicPr>
          <p:nvPr/>
        </p:nvPicPr>
        <p:blipFill>
          <a:blip r:embed="rId2">
            <a:extLst>
              <a:ext uri="{28A0092B-C50C-407E-A947-70E740481C1C}">
                <a14:useLocalDpi xmlns:a14="http://schemas.microsoft.com/office/drawing/2010/main" val="0"/>
              </a:ext>
            </a:extLst>
          </a:blip>
          <a:srcRect t="795" b="795"/>
          <a:stretch>
            <a:fillRect/>
          </a:stretch>
        </p:blipFill>
        <p:spPr>
          <a:xfrm>
            <a:off x="6919677" y="1125399"/>
            <a:ext cx="4480560" cy="4995471"/>
          </a:xfrm>
          <a:prstGeom prst="rect">
            <a:avLst/>
          </a:prstGeom>
        </p:spPr>
      </p:pic>
    </p:spTree>
    <p:extLst>
      <p:ext uri="{BB962C8B-B14F-4D97-AF65-F5344CB8AC3E}">
        <p14:creationId xmlns:p14="http://schemas.microsoft.com/office/powerpoint/2010/main" val="3277743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Placeholder 2"/>
          <p:cNvSpPr>
            <a:spLocks noGrp="1" noChangeAspect="1"/>
          </p:cNvSpPr>
          <p:nvPr>
            <p:ph type="body" sz="quarter" idx="10"/>
          </p:nvPr>
        </p:nvSpPr>
        <p:spPr>
          <a:xfrm>
            <a:off x="2999040" y="1215612"/>
            <a:ext cx="4969616" cy="4632407"/>
          </a:xfrm>
        </p:spPr>
        <p:txBody>
          <a:bodyPr vert="horz" wrap="square" lIns="182880" tIns="146304" rIns="182880" bIns="146304" rtlCol="0">
            <a:noAutofit/>
          </a:bodyPr>
          <a:lstStyle/>
          <a:p>
            <a:pPr marL="342900" lvl="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Пакеты содержимого помогают пользователям быстрее находить нужные данные</a:t>
            </a:r>
            <a:endParaRPr lang="en-US" sz="2000" dirty="0">
              <a:solidFill>
                <a:schemeClr val="tx1"/>
              </a:solidFill>
              <a:ea typeface="Calibri" panose="020F0502020204030204" pitchFamily="34" charset="0"/>
              <a:cs typeface="Times New Roman" panose="02020603050405020304" pitchFamily="18" charset="0"/>
            </a:endParaRPr>
          </a:p>
          <a:p>
            <a:pPr marL="342900" lvl="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Пакеты содержимого включают</a:t>
            </a:r>
            <a:endParaRPr lang="en-US" sz="20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err="1">
                <a:solidFill>
                  <a:schemeClr val="tx1"/>
                </a:solidFill>
                <a:ea typeface="Calibri" panose="020F0502020204030204" pitchFamily="34" charset="0"/>
                <a:cs typeface="Times New Roman" panose="02020603050405020304" pitchFamily="18" charset="0"/>
              </a:rPr>
              <a:t>преднастроенные</a:t>
            </a:r>
            <a:r>
              <a:rPr lang="ru-RU" sz="1800" dirty="0">
                <a:solidFill>
                  <a:schemeClr val="tx1"/>
                </a:solidFill>
                <a:ea typeface="Calibri" panose="020F0502020204030204" pitchFamily="34" charset="0"/>
                <a:cs typeface="Times New Roman" panose="02020603050405020304" pitchFamily="18" charset="0"/>
              </a:rPr>
              <a:t> панели</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отчеты</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модели данных</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встроенные запросы</a:t>
            </a:r>
            <a:endParaRPr lang="en-US" sz="18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Возможна разработка уникальных коннекторов для получения данных из Ваших систем</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50000"/>
              </a:lnSpc>
              <a:spcAft>
                <a:spcPct val="0"/>
              </a:spcAft>
              <a:buFont typeface="Symbol" panose="05050102010706020507" pitchFamily="18" charset="2"/>
              <a:buChar char=""/>
            </a:pPr>
            <a:endParaRPr lang="en-US" sz="18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50000"/>
              </a:lnSpc>
              <a:spcAft>
                <a:spcPct val="0"/>
              </a:spcAft>
              <a:buFont typeface="Symbol" panose="05050102010706020507" pitchFamily="18" charset="2"/>
              <a:buChar char=""/>
            </a:pPr>
            <a:endParaRPr lang="en-US" sz="1800" dirty="0">
              <a:solidFill>
                <a:schemeClr val="tx1"/>
              </a:solidFill>
              <a:ea typeface="Calibri" panose="020F0502020204030204" pitchFamily="34" charset="0"/>
              <a:cs typeface="Times New Roman" panose="02020603050405020304" pitchFamily="18" charset="0"/>
            </a:endParaRPr>
          </a:p>
        </p:txBody>
      </p:sp>
      <p:sp>
        <p:nvSpPr>
          <p:cNvPr id="63" name="Title 10"/>
          <p:cNvSpPr txBox="1">
            <a:spLocks/>
          </p:cNvSpPr>
          <p:nvPr/>
        </p:nvSpPr>
        <p:spPr>
          <a:xfrm>
            <a:off x="2849060" y="0"/>
            <a:ext cx="9342940"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r>
              <a:rPr lang="ru-RU" sz="3600" dirty="0">
                <a:solidFill>
                  <a:schemeClr val="tx1"/>
                </a:solidFill>
              </a:rPr>
              <a:t>Используйте пакеты содержимого</a:t>
            </a:r>
            <a:endParaRPr lang="en-US" sz="3600" dirty="0">
              <a:solidFill>
                <a:schemeClr val="tx1"/>
              </a:solidFill>
            </a:endParaRPr>
          </a:p>
          <a:p>
            <a:pPr marL="168275"/>
            <a:endParaRPr lang="en-IN" sz="3600" dirty="0">
              <a:solidFill>
                <a:schemeClr val="tx1"/>
              </a:solidFill>
            </a:endParaRPr>
          </a:p>
        </p:txBody>
      </p:sp>
      <p:sp>
        <p:nvSpPr>
          <p:cNvPr id="82" name="TextBox 81"/>
          <p:cNvSpPr txBox="1"/>
          <p:nvPr/>
        </p:nvSpPr>
        <p:spPr>
          <a:xfrm>
            <a:off x="8746447" y="2551165"/>
            <a:ext cx="818550" cy="572464"/>
          </a:xfrm>
          <a:prstGeom prst="rect">
            <a:avLst/>
          </a:prstGeom>
          <a:noFill/>
        </p:spPr>
        <p:txBody>
          <a:bodyPr wrap="square" lIns="182880" tIns="146304" rIns="182880" bIns="146304" rtlCol="0">
            <a:spAutoFit/>
          </a:bodyPr>
          <a:lstStyle/>
          <a:p>
            <a:pPr algn="ctr">
              <a:lnSpc>
                <a:spcPct val="90000"/>
              </a:lnSpc>
              <a:spcAft>
                <a:spcPts val="600"/>
              </a:spcAft>
            </a:pPr>
            <a:r>
              <a:rPr lang="en-US" sz="1000" dirty="0">
                <a:solidFill>
                  <a:schemeClr val="bg1"/>
                </a:solidFill>
              </a:rPr>
              <a:t>Global Sales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325" y="1495168"/>
            <a:ext cx="3489933" cy="2862279"/>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 y="0"/>
            <a:ext cx="2825223" cy="6858000"/>
          </a:xfrm>
          <a:prstGeom prst="rect">
            <a:avLst/>
          </a:prstGeom>
        </p:spPr>
      </p:pic>
    </p:spTree>
    <p:extLst>
      <p:ext uri="{BB962C8B-B14F-4D97-AF65-F5344CB8AC3E}">
        <p14:creationId xmlns:p14="http://schemas.microsoft.com/office/powerpoint/2010/main" val="275804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Placeholder 2"/>
          <p:cNvSpPr>
            <a:spLocks noGrp="1" noChangeAspect="1"/>
          </p:cNvSpPr>
          <p:nvPr>
            <p:ph type="body" sz="quarter" idx="10"/>
          </p:nvPr>
        </p:nvSpPr>
        <p:spPr>
          <a:xfrm>
            <a:off x="3047695" y="1391882"/>
            <a:ext cx="4969616" cy="4632407"/>
          </a:xfrm>
        </p:spPr>
        <p:txBody>
          <a:bodyPr vert="horz" wrap="square" lIns="182880" tIns="146304" rIns="182880" bIns="146304" rtlCol="0">
            <a:noAutofit/>
          </a:bodyPr>
          <a:lstStyle/>
          <a:p>
            <a:pPr marL="342900" lvl="0" indent="-342900">
              <a:spcBef>
                <a:spcPts val="600"/>
              </a:spcBef>
              <a:spcAft>
                <a:spcPts val="600"/>
              </a:spcAft>
              <a:buFont typeface="Symbol" panose="05050102010706020507" pitchFamily="18" charset="2"/>
              <a:buChar char=""/>
            </a:pPr>
            <a:r>
              <a:rPr lang="ru-RU" sz="2000" dirty="0">
                <a:ea typeface="Calibri" panose="020F0502020204030204" pitchFamily="34" charset="0"/>
                <a:cs typeface="Times New Roman" panose="02020603050405020304" pitchFamily="18" charset="0"/>
              </a:rPr>
              <a:t>Подключайтесь напрямую к сервисам </a:t>
            </a:r>
            <a:r>
              <a:rPr lang="en-US" sz="2000" dirty="0">
                <a:ea typeface="Calibri" panose="020F0502020204030204" pitchFamily="34" charset="0"/>
                <a:cs typeface="Times New Roman" panose="02020603050405020304" pitchFamily="18" charset="0"/>
              </a:rPr>
              <a:t>Azure</a:t>
            </a:r>
          </a:p>
          <a:p>
            <a:pPr marL="800100" lvl="1" indent="-342900">
              <a:buFont typeface="Courier New" panose="02070309020205020404" pitchFamily="49" charset="0"/>
              <a:buChar char="o"/>
            </a:pPr>
            <a:r>
              <a:rPr lang="en-US" sz="1600" dirty="0">
                <a:ea typeface="Calibri" panose="020F0502020204030204" pitchFamily="34" charset="0"/>
                <a:cs typeface="Times New Roman" panose="02020603050405020304" pitchFamily="18" charset="0"/>
              </a:rPr>
              <a:t>Azure SQL Database</a:t>
            </a:r>
          </a:p>
          <a:p>
            <a:pPr marL="800100" lvl="1" indent="-342900">
              <a:buFont typeface="Courier New" panose="02070309020205020404" pitchFamily="49" charset="0"/>
              <a:buChar char="o"/>
            </a:pPr>
            <a:r>
              <a:rPr lang="en-US" sz="1600" dirty="0">
                <a:ea typeface="Calibri" panose="020F0502020204030204" pitchFamily="34" charset="0"/>
                <a:cs typeface="Times New Roman" panose="02020603050405020304" pitchFamily="18" charset="0"/>
              </a:rPr>
              <a:t>Azure SQL Database Auditing</a:t>
            </a:r>
          </a:p>
          <a:p>
            <a:pPr marL="800100" lvl="1" indent="-342900">
              <a:buFont typeface="Courier New" panose="02070309020205020404" pitchFamily="49" charset="0"/>
              <a:buChar char="o"/>
            </a:pPr>
            <a:r>
              <a:rPr lang="en-US" sz="1600" dirty="0">
                <a:ea typeface="Calibri" panose="020F0502020204030204" pitchFamily="34" charset="0"/>
                <a:cs typeface="Times New Roman" panose="02020603050405020304" pitchFamily="18" charset="0"/>
              </a:rPr>
              <a:t>Azure Stream Analytics</a:t>
            </a:r>
          </a:p>
          <a:p>
            <a:pPr marL="800100" lvl="1" indent="-342900">
              <a:buFont typeface="Courier New" panose="02070309020205020404" pitchFamily="49" charset="0"/>
              <a:buChar char="o"/>
            </a:pPr>
            <a:r>
              <a:rPr lang="en-US" sz="1600" dirty="0">
                <a:ea typeface="Calibri" panose="020F0502020204030204" pitchFamily="34" charset="0"/>
                <a:cs typeface="Times New Roman" panose="02020603050405020304" pitchFamily="18" charset="0"/>
              </a:rPr>
              <a:t>Azure Machine Learning</a:t>
            </a:r>
          </a:p>
          <a:p>
            <a:pPr marL="800100" lvl="1" indent="-342900">
              <a:buFont typeface="Courier New" panose="02070309020205020404" pitchFamily="49" charset="0"/>
              <a:buChar char="o"/>
            </a:pPr>
            <a:r>
              <a:rPr lang="en-US" sz="1600" dirty="0">
                <a:ea typeface="Calibri" panose="020F0502020204030204" pitchFamily="34" charset="0"/>
                <a:cs typeface="Times New Roman" panose="02020603050405020304" pitchFamily="18" charset="0"/>
              </a:rPr>
              <a:t>Azure SQL Data Warehouse</a:t>
            </a:r>
          </a:p>
          <a:p>
            <a:pPr marL="342900" indent="-342900">
              <a:spcBef>
                <a:spcPts val="600"/>
              </a:spcBef>
              <a:spcAft>
                <a:spcPts val="600"/>
              </a:spcAft>
              <a:buFont typeface="Symbol" panose="05050102010706020507" pitchFamily="18" charset="2"/>
              <a:buChar char=""/>
            </a:pPr>
            <a:r>
              <a:rPr lang="ru-RU" sz="2000" dirty="0">
                <a:ea typeface="Calibri" panose="020F0502020204030204" pitchFamily="34" charset="0"/>
                <a:cs typeface="Times New Roman" panose="02020603050405020304" pitchFamily="18" charset="0"/>
              </a:rPr>
              <a:t>Интеграция с </a:t>
            </a:r>
            <a:r>
              <a:rPr lang="en-US" sz="2000" dirty="0">
                <a:ea typeface="Calibri" panose="020F0502020204030204" pitchFamily="34" charset="0"/>
                <a:cs typeface="Times New Roman" panose="02020603050405020304" pitchFamily="18" charset="0"/>
              </a:rPr>
              <a:t>Azure HDInsight</a:t>
            </a:r>
          </a:p>
          <a:p>
            <a:pPr marL="342900" lvl="0" indent="-342900">
              <a:spcBef>
                <a:spcPts val="600"/>
              </a:spcBef>
              <a:spcAft>
                <a:spcPts val="600"/>
              </a:spcAft>
              <a:buFont typeface="Symbol" panose="05050102010706020507" pitchFamily="18" charset="2"/>
              <a:buChar char=""/>
            </a:pPr>
            <a:r>
              <a:rPr lang="ru-RU" sz="2000" dirty="0">
                <a:ea typeface="Calibri" panose="020F0502020204030204" pitchFamily="34" charset="0"/>
                <a:cs typeface="Times New Roman" panose="02020603050405020304" pitchFamily="18" charset="0"/>
              </a:rPr>
              <a:t>Интеграция с сервисом потоковой аналитики </a:t>
            </a:r>
            <a:r>
              <a:rPr lang="en-US" sz="2000" dirty="0">
                <a:ea typeface="Calibri" panose="020F0502020204030204" pitchFamily="34" charset="0"/>
                <a:cs typeface="Times New Roman" panose="02020603050405020304" pitchFamily="18" charset="0"/>
              </a:rPr>
              <a:t>Azure </a:t>
            </a:r>
            <a:r>
              <a:rPr lang="ru-RU" sz="2000" dirty="0" err="1">
                <a:ea typeface="Calibri" panose="020F0502020204030204" pitchFamily="34" charset="0"/>
                <a:cs typeface="Times New Roman" panose="02020603050405020304" pitchFamily="18" charset="0"/>
              </a:rPr>
              <a:t>позовляет</a:t>
            </a:r>
            <a:r>
              <a:rPr lang="ru-RU" sz="2000" dirty="0">
                <a:ea typeface="Calibri" panose="020F0502020204030204" pitchFamily="34" charset="0"/>
                <a:cs typeface="Times New Roman" panose="02020603050405020304" pitchFamily="18" charset="0"/>
              </a:rPr>
              <a:t> создавать панели для контроля показателей в реальном времени</a:t>
            </a:r>
            <a:endParaRPr lang="en-US" sz="2000" dirty="0">
              <a:ea typeface="Calibri" panose="020F0502020204030204" pitchFamily="34" charset="0"/>
              <a:cs typeface="Times New Roman" panose="02020603050405020304" pitchFamily="18" charset="0"/>
            </a:endParaRPr>
          </a:p>
        </p:txBody>
      </p:sp>
      <p:sp>
        <p:nvSpPr>
          <p:cNvPr id="62" name="Title 10"/>
          <p:cNvSpPr txBox="1">
            <a:spLocks/>
          </p:cNvSpPr>
          <p:nvPr/>
        </p:nvSpPr>
        <p:spPr>
          <a:xfrm>
            <a:off x="2849060" y="0"/>
            <a:ext cx="9342940"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lgn="ctr"/>
            <a:r>
              <a:rPr lang="ru-RU" sz="3600" dirty="0">
                <a:solidFill>
                  <a:srgbClr val="000000"/>
                </a:solidFill>
              </a:rPr>
              <a:t>Обрабатывайте структурированные и неструктурированные данные</a:t>
            </a:r>
            <a:endParaRPr lang="en-US" sz="3600" dirty="0">
              <a:solidFill>
                <a:srgbClr val="000000"/>
              </a:solidFill>
            </a:endParaRPr>
          </a:p>
        </p:txBody>
      </p:sp>
      <p:sp>
        <p:nvSpPr>
          <p:cNvPr id="63" name="Rectangle 62"/>
          <p:cNvSpPr/>
          <p:nvPr/>
        </p:nvSpPr>
        <p:spPr bwMode="auto">
          <a:xfrm>
            <a:off x="8394738" y="1553607"/>
            <a:ext cx="3242256" cy="4308956"/>
          </a:xfrm>
          <a:prstGeom prst="rect">
            <a:avLst/>
          </a:pr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4" name="Group 63"/>
          <p:cNvGrpSpPr/>
          <p:nvPr/>
        </p:nvGrpSpPr>
        <p:grpSpPr>
          <a:xfrm>
            <a:off x="9772754" y="4751760"/>
            <a:ext cx="943424" cy="756782"/>
            <a:chOff x="10233165" y="3488430"/>
            <a:chExt cx="943424" cy="756782"/>
          </a:xfrm>
        </p:grpSpPr>
        <p:pic>
          <p:nvPicPr>
            <p:cNvPr id="65" name="Picture 64"/>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476277" y="3488430"/>
              <a:ext cx="457200" cy="457200"/>
            </a:xfrm>
            <a:prstGeom prst="rect">
              <a:avLst/>
            </a:prstGeom>
          </p:spPr>
        </p:pic>
        <p:sp>
          <p:nvSpPr>
            <p:cNvPr id="68" name="TextBox 67"/>
            <p:cNvSpPr txBox="1"/>
            <p:nvPr/>
          </p:nvSpPr>
          <p:spPr>
            <a:xfrm>
              <a:off x="10233165" y="3811247"/>
              <a:ext cx="943424" cy="433965"/>
            </a:xfrm>
            <a:prstGeom prst="rect">
              <a:avLst/>
            </a:prstGeom>
            <a:noFill/>
          </p:spPr>
          <p:txBody>
            <a:bodyPr wrap="square" lIns="182880" tIns="146304" rIns="182880" bIns="146304" rtlCol="0">
              <a:spAutoFit/>
            </a:bodyPr>
            <a:lstStyle/>
            <a:p>
              <a:pPr>
                <a:lnSpc>
                  <a:spcPct val="90000"/>
                </a:lnSpc>
                <a:spcAft>
                  <a:spcPts val="600"/>
                </a:spcAft>
              </a:pPr>
              <a:r>
                <a:rPr lang="en-US" sz="1000" dirty="0"/>
                <a:t>HDInsight</a:t>
              </a:r>
            </a:p>
          </p:txBody>
        </p:sp>
      </p:grpSp>
      <p:grpSp>
        <p:nvGrpSpPr>
          <p:cNvPr id="71" name="Group 70"/>
          <p:cNvGrpSpPr/>
          <p:nvPr/>
        </p:nvGrpSpPr>
        <p:grpSpPr>
          <a:xfrm>
            <a:off x="8600016" y="3735604"/>
            <a:ext cx="943424" cy="786554"/>
            <a:chOff x="8600989" y="2320219"/>
            <a:chExt cx="943424" cy="786554"/>
          </a:xfrm>
        </p:grpSpPr>
        <p:pic>
          <p:nvPicPr>
            <p:cNvPr id="72" name="Picture 7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8844101" y="2320219"/>
              <a:ext cx="457200" cy="457200"/>
            </a:xfrm>
            <a:prstGeom prst="rect">
              <a:avLst/>
            </a:prstGeom>
          </p:spPr>
        </p:pic>
        <p:sp>
          <p:nvSpPr>
            <p:cNvPr id="73" name="TextBox 72"/>
            <p:cNvSpPr txBox="1"/>
            <p:nvPr/>
          </p:nvSpPr>
          <p:spPr>
            <a:xfrm>
              <a:off x="8600989" y="2672808"/>
              <a:ext cx="943424" cy="433965"/>
            </a:xfrm>
            <a:prstGeom prst="rect">
              <a:avLst/>
            </a:prstGeom>
            <a:noFill/>
          </p:spPr>
          <p:txBody>
            <a:bodyPr wrap="square" lIns="182880" tIns="146304" rIns="182880" bIns="146304" rtlCol="0">
              <a:spAutoFit/>
            </a:bodyPr>
            <a:lstStyle/>
            <a:p>
              <a:pPr algn="ctr">
                <a:lnSpc>
                  <a:spcPct val="90000"/>
                </a:lnSpc>
                <a:spcAft>
                  <a:spcPts val="600"/>
                </a:spcAft>
              </a:pPr>
              <a:r>
                <a:rPr lang="en-US" sz="1000" dirty="0"/>
                <a:t>Storage</a:t>
              </a:r>
            </a:p>
          </p:txBody>
        </p:sp>
      </p:grpSp>
      <p:grpSp>
        <p:nvGrpSpPr>
          <p:cNvPr id="74" name="Group 73"/>
          <p:cNvGrpSpPr/>
          <p:nvPr/>
        </p:nvGrpSpPr>
        <p:grpSpPr>
          <a:xfrm>
            <a:off x="9766273" y="1846951"/>
            <a:ext cx="943424" cy="950812"/>
            <a:chOff x="10610076" y="2020001"/>
            <a:chExt cx="943424" cy="950812"/>
          </a:xfrm>
        </p:grpSpPr>
        <p:pic>
          <p:nvPicPr>
            <p:cNvPr id="75" name="Picture 74"/>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0853188" y="2020001"/>
              <a:ext cx="457200" cy="457200"/>
            </a:xfrm>
            <a:prstGeom prst="rect">
              <a:avLst/>
            </a:prstGeom>
          </p:spPr>
        </p:pic>
        <p:sp>
          <p:nvSpPr>
            <p:cNvPr id="76" name="TextBox 75"/>
            <p:cNvSpPr txBox="1"/>
            <p:nvPr/>
          </p:nvSpPr>
          <p:spPr>
            <a:xfrm>
              <a:off x="10610076" y="2398349"/>
              <a:ext cx="943424" cy="572464"/>
            </a:xfrm>
            <a:prstGeom prst="rect">
              <a:avLst/>
            </a:prstGeom>
            <a:noFill/>
          </p:spPr>
          <p:txBody>
            <a:bodyPr wrap="square" lIns="182880" tIns="146304" rIns="182880" bIns="146304" rtlCol="0">
              <a:spAutoFit/>
            </a:bodyPr>
            <a:lstStyle/>
            <a:p>
              <a:pPr algn="ctr">
                <a:lnSpc>
                  <a:spcPct val="90000"/>
                </a:lnSpc>
                <a:spcAft>
                  <a:spcPts val="600"/>
                </a:spcAft>
              </a:pPr>
              <a:r>
                <a:rPr lang="en-US" sz="1000" dirty="0"/>
                <a:t>Event Hubs</a:t>
              </a:r>
            </a:p>
          </p:txBody>
        </p:sp>
      </p:grpSp>
      <p:grpSp>
        <p:nvGrpSpPr>
          <p:cNvPr id="77" name="Group 76"/>
          <p:cNvGrpSpPr/>
          <p:nvPr/>
        </p:nvGrpSpPr>
        <p:grpSpPr>
          <a:xfrm>
            <a:off x="8568483" y="2759970"/>
            <a:ext cx="943424" cy="948116"/>
            <a:chOff x="9002661" y="3227014"/>
            <a:chExt cx="943424" cy="948116"/>
          </a:xfrm>
        </p:grpSpPr>
        <p:pic>
          <p:nvPicPr>
            <p:cNvPr id="78" name="Picture 77"/>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9234246" y="3227014"/>
              <a:ext cx="457200" cy="457200"/>
            </a:xfrm>
            <a:prstGeom prst="rect">
              <a:avLst/>
            </a:prstGeom>
          </p:spPr>
        </p:pic>
        <p:sp>
          <p:nvSpPr>
            <p:cNvPr id="80" name="TextBox 79"/>
            <p:cNvSpPr txBox="1"/>
            <p:nvPr/>
          </p:nvSpPr>
          <p:spPr>
            <a:xfrm>
              <a:off x="9002661" y="3602666"/>
              <a:ext cx="943424" cy="572464"/>
            </a:xfrm>
            <a:prstGeom prst="rect">
              <a:avLst/>
            </a:prstGeom>
            <a:noFill/>
          </p:spPr>
          <p:txBody>
            <a:bodyPr wrap="square" lIns="182880" tIns="146304" rIns="182880" bIns="146304" rtlCol="0">
              <a:spAutoFit/>
            </a:bodyPr>
            <a:lstStyle/>
            <a:p>
              <a:pPr algn="ctr">
                <a:lnSpc>
                  <a:spcPct val="90000"/>
                </a:lnSpc>
                <a:spcAft>
                  <a:spcPts val="600"/>
                </a:spcAft>
              </a:pPr>
              <a:r>
                <a:rPr lang="en-US" sz="1000" dirty="0"/>
                <a:t>Machine Learning</a:t>
              </a:r>
            </a:p>
          </p:txBody>
        </p:sp>
      </p:grpSp>
      <p:grpSp>
        <p:nvGrpSpPr>
          <p:cNvPr id="81" name="Group 80"/>
          <p:cNvGrpSpPr/>
          <p:nvPr/>
        </p:nvGrpSpPr>
        <p:grpSpPr>
          <a:xfrm>
            <a:off x="9035599" y="4344290"/>
            <a:ext cx="1015682" cy="842205"/>
            <a:chOff x="10601932" y="1930074"/>
            <a:chExt cx="1015682" cy="842205"/>
          </a:xfrm>
        </p:grpSpPr>
        <p:pic>
          <p:nvPicPr>
            <p:cNvPr id="82" name="Picture 81"/>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10866422" y="1930074"/>
              <a:ext cx="457200" cy="457200"/>
            </a:xfrm>
            <a:prstGeom prst="rect">
              <a:avLst/>
            </a:prstGeom>
          </p:spPr>
        </p:pic>
        <p:sp>
          <p:nvSpPr>
            <p:cNvPr id="83" name="TextBox 82"/>
            <p:cNvSpPr txBox="1"/>
            <p:nvPr/>
          </p:nvSpPr>
          <p:spPr>
            <a:xfrm>
              <a:off x="10601932" y="2338314"/>
              <a:ext cx="1015682" cy="433965"/>
            </a:xfrm>
            <a:prstGeom prst="rect">
              <a:avLst/>
            </a:prstGeom>
            <a:noFill/>
          </p:spPr>
          <p:txBody>
            <a:bodyPr wrap="square" lIns="182880" tIns="146304" rIns="182880" bIns="146304" rtlCol="0">
              <a:spAutoFit/>
            </a:bodyPr>
            <a:lstStyle/>
            <a:p>
              <a:pPr algn="ctr">
                <a:lnSpc>
                  <a:spcPct val="90000"/>
                </a:lnSpc>
                <a:spcAft>
                  <a:spcPts val="600"/>
                </a:spcAft>
              </a:pPr>
              <a:r>
                <a:rPr lang="en-US" sz="1000" dirty="0"/>
                <a:t>SQL Server</a:t>
              </a:r>
            </a:p>
          </p:txBody>
        </p:sp>
      </p:grpSp>
      <p:grpSp>
        <p:nvGrpSpPr>
          <p:cNvPr id="84" name="Group 83"/>
          <p:cNvGrpSpPr/>
          <p:nvPr/>
        </p:nvGrpSpPr>
        <p:grpSpPr>
          <a:xfrm>
            <a:off x="9040195" y="1941060"/>
            <a:ext cx="943424" cy="887242"/>
            <a:chOff x="9002242" y="1575399"/>
            <a:chExt cx="943424" cy="887242"/>
          </a:xfrm>
        </p:grpSpPr>
        <p:pic>
          <p:nvPicPr>
            <p:cNvPr id="85" name="Picture 84"/>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9245773" y="1575399"/>
              <a:ext cx="457200" cy="457200"/>
            </a:xfrm>
            <a:prstGeom prst="rect">
              <a:avLst/>
            </a:prstGeom>
          </p:spPr>
        </p:pic>
        <p:sp>
          <p:nvSpPr>
            <p:cNvPr id="86" name="TextBox 85"/>
            <p:cNvSpPr txBox="1"/>
            <p:nvPr/>
          </p:nvSpPr>
          <p:spPr>
            <a:xfrm>
              <a:off x="9002242" y="1890177"/>
              <a:ext cx="943424" cy="572464"/>
            </a:xfrm>
            <a:prstGeom prst="rect">
              <a:avLst/>
            </a:prstGeom>
            <a:noFill/>
          </p:spPr>
          <p:txBody>
            <a:bodyPr wrap="square" lIns="182880" tIns="146304" rIns="182880" bIns="146304" rtlCol="0">
              <a:spAutoFit/>
            </a:bodyPr>
            <a:lstStyle/>
            <a:p>
              <a:pPr algn="ctr">
                <a:lnSpc>
                  <a:spcPct val="90000"/>
                </a:lnSpc>
                <a:spcAft>
                  <a:spcPts val="600"/>
                </a:spcAft>
              </a:pPr>
              <a:r>
                <a:rPr lang="en-US" sz="1000" dirty="0"/>
                <a:t>Stream Analytics</a:t>
              </a:r>
            </a:p>
          </p:txBody>
        </p:sp>
      </p:grpSp>
      <p:pic>
        <p:nvPicPr>
          <p:cNvPr id="87" name="Picture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4047" y="3228912"/>
            <a:ext cx="640080" cy="674100"/>
          </a:xfrm>
          <a:prstGeom prst="rect">
            <a:avLst/>
          </a:prstGeom>
        </p:spPr>
      </p:pic>
      <p:sp>
        <p:nvSpPr>
          <p:cNvPr id="88" name="TextBox 87"/>
          <p:cNvSpPr txBox="1"/>
          <p:nvPr/>
        </p:nvSpPr>
        <p:spPr>
          <a:xfrm>
            <a:off x="10304430" y="3778425"/>
            <a:ext cx="1087964" cy="489365"/>
          </a:xfrm>
          <a:prstGeom prst="rect">
            <a:avLst/>
          </a:prstGeom>
          <a:noFill/>
        </p:spPr>
        <p:txBody>
          <a:bodyPr wrap="square" lIns="182880" tIns="146304" rIns="182880" bIns="146304" rtlCol="0">
            <a:spAutoFit/>
          </a:bodyPr>
          <a:lstStyle/>
          <a:p>
            <a:pPr algn="ctr">
              <a:lnSpc>
                <a:spcPct val="90000"/>
              </a:lnSpc>
              <a:spcAft>
                <a:spcPts val="600"/>
              </a:spcAft>
            </a:pPr>
            <a:r>
              <a:rPr lang="en-US" sz="1400" dirty="0"/>
              <a:t>Power BI</a:t>
            </a:r>
          </a:p>
        </p:txBody>
      </p:sp>
      <p:cxnSp>
        <p:nvCxnSpPr>
          <p:cNvPr id="89" name="Straight Arrow Connector 88"/>
          <p:cNvCxnSpPr/>
          <p:nvPr/>
        </p:nvCxnSpPr>
        <p:spPr>
          <a:xfrm>
            <a:off x="9983619" y="2759970"/>
            <a:ext cx="267392" cy="298704"/>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9543440" y="3614383"/>
            <a:ext cx="541705" cy="2"/>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10009385" y="4192804"/>
            <a:ext cx="295045" cy="35739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15522" y="0"/>
            <a:ext cx="2825223" cy="6858000"/>
          </a:xfrm>
          <a:prstGeom prst="rect">
            <a:avLst/>
          </a:prstGeom>
        </p:spPr>
      </p:pic>
    </p:spTree>
    <p:extLst>
      <p:ext uri="{BB962C8B-B14F-4D97-AF65-F5344CB8AC3E}">
        <p14:creationId xmlns:p14="http://schemas.microsoft.com/office/powerpoint/2010/main" val="57464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Placeholder 2"/>
          <p:cNvSpPr>
            <a:spLocks noGrp="1" noChangeAspect="1"/>
          </p:cNvSpPr>
          <p:nvPr>
            <p:ph type="body" sz="quarter" idx="10"/>
          </p:nvPr>
        </p:nvSpPr>
        <p:spPr>
          <a:xfrm>
            <a:off x="2849060" y="1119226"/>
            <a:ext cx="4969616" cy="4632407"/>
          </a:xfrm>
        </p:spPr>
        <p:txBody>
          <a:bodyPr vert="horz" wrap="square" lIns="182880" tIns="146304" rIns="182880" bIns="146304" rtlCol="0">
            <a:noAutofit/>
          </a:bodyPr>
          <a:lstStyle/>
          <a:p>
            <a:pPr marL="342900" lvl="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Используйте книги </a:t>
            </a:r>
            <a:r>
              <a:rPr lang="en-US" sz="2000" dirty="0">
                <a:solidFill>
                  <a:schemeClr val="tx1"/>
                </a:solidFill>
                <a:ea typeface="Calibri" panose="020F0502020204030204" pitchFamily="34" charset="0"/>
                <a:cs typeface="Times New Roman" panose="02020603050405020304" pitchFamily="18" charset="0"/>
              </a:rPr>
              <a:t>Excel (2007-2013) </a:t>
            </a:r>
            <a:r>
              <a:rPr lang="ru-RU" sz="2000" dirty="0">
                <a:solidFill>
                  <a:schemeClr val="tx1"/>
                </a:solidFill>
                <a:ea typeface="Calibri" panose="020F0502020204030204" pitchFamily="34" charset="0"/>
                <a:cs typeface="Times New Roman" panose="02020603050405020304" pitchFamily="18" charset="0"/>
              </a:rPr>
              <a:t>как источник данных для отчетов и информационных панелей</a:t>
            </a:r>
            <a:endParaRPr lang="en-US" sz="2000" dirty="0">
              <a:solidFill>
                <a:schemeClr val="tx1"/>
              </a:solidFill>
              <a:ea typeface="Calibri" panose="020F0502020204030204" pitchFamily="34" charset="0"/>
              <a:cs typeface="Times New Roman" panose="02020603050405020304" pitchFamily="18" charset="0"/>
            </a:endParaRPr>
          </a:p>
          <a:p>
            <a:pPr marL="342900" lvl="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Загрузка книг</a:t>
            </a:r>
            <a:r>
              <a:rPr lang="en-US" sz="2000" dirty="0">
                <a:solidFill>
                  <a:schemeClr val="tx1"/>
                </a:solidFill>
                <a:ea typeface="Calibri" panose="020F0502020204030204" pitchFamily="34" charset="0"/>
                <a:cs typeface="Times New Roman" panose="02020603050405020304" pitchFamily="18" charset="0"/>
              </a:rPr>
              <a:t> Excel</a:t>
            </a:r>
            <a:r>
              <a:rPr lang="ru-RU" sz="2000" dirty="0">
                <a:solidFill>
                  <a:schemeClr val="tx1"/>
                </a:solidFill>
                <a:ea typeface="Calibri" panose="020F0502020204030204" pitchFamily="34" charset="0"/>
                <a:cs typeface="Times New Roman" panose="02020603050405020304" pitchFamily="18" charset="0"/>
              </a:rPr>
              <a:t> из:</a:t>
            </a:r>
            <a:endParaRPr lang="en-US" sz="2000" dirty="0">
              <a:solidFill>
                <a:schemeClr val="tx1"/>
              </a:solidFill>
              <a:ea typeface="Calibri" panose="020F0502020204030204" pitchFamily="34" charset="0"/>
              <a:cs typeface="Times New Roman" panose="02020603050405020304" pitchFamily="18" charset="0"/>
            </a:endParaRPr>
          </a:p>
          <a:p>
            <a:pPr marL="692150" lvl="1" indent="-349250">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Вашего компьютера</a:t>
            </a:r>
            <a:endParaRPr lang="en-US" sz="1800" dirty="0">
              <a:solidFill>
                <a:schemeClr val="tx1"/>
              </a:solidFill>
              <a:ea typeface="Calibri" panose="020F0502020204030204" pitchFamily="34" charset="0"/>
              <a:cs typeface="Times New Roman" panose="02020603050405020304" pitchFamily="18" charset="0"/>
            </a:endParaRPr>
          </a:p>
          <a:p>
            <a:pPr marL="692150" lvl="1" indent="-349250">
              <a:buFont typeface="Courier New" panose="02070309020205020404" pitchFamily="49" charset="0"/>
              <a:buChar char="o"/>
            </a:pPr>
            <a:r>
              <a:rPr lang="en-US" sz="1800" dirty="0">
                <a:solidFill>
                  <a:schemeClr val="tx1"/>
                </a:solidFill>
                <a:ea typeface="Calibri" panose="020F0502020204030204" pitchFamily="34" charset="0"/>
                <a:cs typeface="Times New Roman" panose="02020603050405020304" pitchFamily="18" charset="0"/>
              </a:rPr>
              <a:t>OneDrive </a:t>
            </a:r>
            <a:r>
              <a:rPr lang="ru-RU" sz="1800" dirty="0">
                <a:solidFill>
                  <a:schemeClr val="tx1"/>
                </a:solidFill>
                <a:ea typeface="Calibri" panose="020F0502020204030204" pitchFamily="34" charset="0"/>
                <a:cs typeface="Times New Roman" panose="02020603050405020304" pitchFamily="18" charset="0"/>
              </a:rPr>
              <a:t>для бизнеса</a:t>
            </a:r>
            <a:r>
              <a:rPr lang="en-US" sz="1800" dirty="0">
                <a:solidFill>
                  <a:schemeClr val="tx1"/>
                </a:solidFill>
                <a:ea typeface="Calibri" panose="020F0502020204030204" pitchFamily="34" charset="0"/>
                <a:cs typeface="Times New Roman" panose="02020603050405020304" pitchFamily="18" charset="0"/>
              </a:rPr>
              <a:t> </a:t>
            </a:r>
            <a:r>
              <a:rPr lang="ru-RU" sz="1800" dirty="0">
                <a:solidFill>
                  <a:schemeClr val="tx1"/>
                </a:solidFill>
                <a:ea typeface="Calibri" panose="020F0502020204030204" pitchFamily="34" charset="0"/>
                <a:cs typeface="Times New Roman" panose="02020603050405020304" pitchFamily="18" charset="0"/>
              </a:rPr>
              <a:t>или личного</a:t>
            </a:r>
            <a:endParaRPr lang="en-US" sz="1800" dirty="0">
              <a:solidFill>
                <a:schemeClr val="tx1"/>
              </a:solidFill>
              <a:ea typeface="Calibri" panose="020F0502020204030204" pitchFamily="34" charset="0"/>
              <a:cs typeface="Times New Roman" panose="02020603050405020304" pitchFamily="18" charset="0"/>
            </a:endParaRPr>
          </a:p>
          <a:p>
            <a:pPr marL="692150" lvl="1" indent="-349250">
              <a:buFont typeface="Courier New" panose="02070309020205020404" pitchFamily="49" charset="0"/>
              <a:buChar char="o"/>
            </a:pPr>
            <a:r>
              <a:rPr lang="en-US" sz="1800" dirty="0">
                <a:solidFill>
                  <a:schemeClr val="tx1"/>
                </a:solidFill>
                <a:ea typeface="Calibri" panose="020F0502020204030204" pitchFamily="34" charset="0"/>
                <a:cs typeface="Times New Roman" panose="02020603050405020304" pitchFamily="18" charset="0"/>
              </a:rPr>
              <a:t>SharePoint Online</a:t>
            </a: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Любые изменения в книге, расположенной в</a:t>
            </a:r>
            <a:r>
              <a:rPr lang="en-US" sz="2000" dirty="0">
                <a:solidFill>
                  <a:schemeClr val="tx1"/>
                </a:solidFill>
                <a:ea typeface="Calibri" panose="020F0502020204030204" pitchFamily="34" charset="0"/>
                <a:cs typeface="Times New Roman" panose="02020603050405020304" pitchFamily="18" charset="0"/>
              </a:rPr>
              <a:t> OneDrive </a:t>
            </a:r>
            <a:r>
              <a:rPr lang="ru-RU" sz="2000" dirty="0">
                <a:solidFill>
                  <a:schemeClr val="tx1"/>
                </a:solidFill>
                <a:ea typeface="Calibri" panose="020F0502020204030204" pitchFamily="34" charset="0"/>
                <a:cs typeface="Times New Roman" panose="02020603050405020304" pitchFamily="18" charset="0"/>
              </a:rPr>
              <a:t>или</a:t>
            </a:r>
            <a:r>
              <a:rPr lang="en-US" sz="2000" dirty="0">
                <a:solidFill>
                  <a:schemeClr val="tx1"/>
                </a:solidFill>
                <a:ea typeface="Calibri" panose="020F0502020204030204" pitchFamily="34" charset="0"/>
                <a:cs typeface="Times New Roman" panose="02020603050405020304" pitchFamily="18" charset="0"/>
              </a:rPr>
              <a:t> SharePoint Online </a:t>
            </a:r>
            <a:r>
              <a:rPr lang="ru-RU" sz="2000" dirty="0">
                <a:solidFill>
                  <a:schemeClr val="tx1"/>
                </a:solidFill>
                <a:ea typeface="Calibri" panose="020F0502020204030204" pitchFamily="34" charset="0"/>
                <a:cs typeface="Times New Roman" panose="02020603050405020304" pitchFamily="18" charset="0"/>
              </a:rPr>
              <a:t>автоматически отображаются в отчетах и панелях</a:t>
            </a:r>
            <a:endParaRPr lang="en-US" sz="2000" dirty="0">
              <a:solidFill>
                <a:schemeClr val="tx1"/>
              </a:solidFill>
              <a:ea typeface="Calibri" panose="020F0502020204030204" pitchFamily="34" charset="0"/>
              <a:cs typeface="Times New Roman" panose="02020603050405020304" pitchFamily="18" charset="0"/>
            </a:endParaRPr>
          </a:p>
        </p:txBody>
      </p:sp>
      <p:sp>
        <p:nvSpPr>
          <p:cNvPr id="5" name="Рисунок 4"/>
          <p:cNvSpPr>
            <a:spLocks noGrp="1"/>
          </p:cNvSpPr>
          <p:nvPr>
            <p:ph type="pic" sz="quarter" idx="12"/>
          </p:nvPr>
        </p:nvSpPr>
        <p:spPr/>
      </p:sp>
      <p:sp>
        <p:nvSpPr>
          <p:cNvPr id="58" name="Title 10"/>
          <p:cNvSpPr txBox="1">
            <a:spLocks/>
          </p:cNvSpPr>
          <p:nvPr/>
        </p:nvSpPr>
        <p:spPr>
          <a:xfrm>
            <a:off x="2849060" y="0"/>
            <a:ext cx="9342940"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r>
              <a:rPr lang="ru-RU" sz="3600" dirty="0">
                <a:solidFill>
                  <a:schemeClr val="tx1"/>
                </a:solidFill>
              </a:rPr>
              <a:t>Подключайтесь к данным из файлов</a:t>
            </a:r>
            <a:endParaRPr lang="en-IN" sz="3600" dirty="0">
              <a:solidFill>
                <a:schemeClr val="tx1"/>
              </a:solidFill>
            </a:endParaRPr>
          </a:p>
        </p:txBody>
      </p:sp>
      <p:pic>
        <p:nvPicPr>
          <p:cNvPr id="2" name="Picture 1"/>
          <p:cNvPicPr>
            <a:picLocks noChangeAspect="1"/>
          </p:cNvPicPr>
          <p:nvPr/>
        </p:nvPicPr>
        <p:blipFill>
          <a:blip r:embed="rId3"/>
          <a:stretch>
            <a:fillRect/>
          </a:stretch>
        </p:blipFill>
        <p:spPr>
          <a:xfrm>
            <a:off x="7898073" y="2113261"/>
            <a:ext cx="4114800" cy="190205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 y="0"/>
            <a:ext cx="2844121" cy="6858000"/>
          </a:xfrm>
          <a:prstGeom prst="rect">
            <a:avLst/>
          </a:prstGeom>
        </p:spPr>
      </p:pic>
    </p:spTree>
    <p:extLst>
      <p:ext uri="{BB962C8B-B14F-4D97-AF65-F5344CB8AC3E}">
        <p14:creationId xmlns:p14="http://schemas.microsoft.com/office/powerpoint/2010/main" val="95761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52" name="Right Triangle 3151"/>
          <p:cNvSpPr/>
          <p:nvPr/>
        </p:nvSpPr>
        <p:spPr bwMode="auto">
          <a:xfrm flipH="1">
            <a:off x="127035" y="164384"/>
            <a:ext cx="143031" cy="48216"/>
          </a:xfrm>
          <a:prstGeom prst="rtTriangl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142" name="Rectangle 3141"/>
          <p:cNvSpPr/>
          <p:nvPr/>
        </p:nvSpPr>
        <p:spPr bwMode="auto">
          <a:xfrm>
            <a:off x="270065" y="1460"/>
            <a:ext cx="11921070" cy="68560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149" name="Rectangle 3148"/>
          <p:cNvSpPr/>
          <p:nvPr/>
        </p:nvSpPr>
        <p:spPr bwMode="auto">
          <a:xfrm>
            <a:off x="-21990" y="1460"/>
            <a:ext cx="4094286" cy="68565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p:cNvSpPr/>
          <p:nvPr/>
        </p:nvSpPr>
        <p:spPr bwMode="auto">
          <a:xfrm>
            <a:off x="48234" y="1281415"/>
            <a:ext cx="4034099" cy="42599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spAutoFit/>
          </a:bodyPr>
          <a:lstStyle/>
          <a:p>
            <a:pPr marL="51345" defTabSz="895425" fontAlgn="base">
              <a:spcAft>
                <a:spcPts val="1765"/>
              </a:spcAft>
              <a:buClr>
                <a:srgbClr val="107C10"/>
              </a:buClr>
            </a:pPr>
            <a:r>
              <a:rPr lang="ru-RU" kern="0" dirty="0">
                <a:ln>
                  <a:solidFill>
                    <a:srgbClr val="FFFFFF">
                      <a:alpha val="0"/>
                    </a:srgbClr>
                  </a:solidFill>
                </a:ln>
                <a:solidFill>
                  <a:schemeClr val="bg1"/>
                </a:solidFill>
                <a:ea typeface="Segoe UI" pitchFamily="34" charset="0"/>
                <a:cs typeface="Segoe UI" pitchFamily="34" charset="0"/>
              </a:rPr>
              <a:t>Бесплатное приложение оптимизированное для работы с </a:t>
            </a:r>
            <a:r>
              <a:rPr lang="en-US" kern="0" dirty="0">
                <a:ln>
                  <a:solidFill>
                    <a:srgbClr val="FFFFFF">
                      <a:alpha val="0"/>
                    </a:srgbClr>
                  </a:solidFill>
                </a:ln>
                <a:solidFill>
                  <a:schemeClr val="bg1"/>
                </a:solidFill>
                <a:ea typeface="Segoe UI" pitchFamily="34" charset="0"/>
                <a:cs typeface="Segoe UI" pitchFamily="34" charset="0"/>
              </a:rPr>
              <a:t>Power BI </a:t>
            </a:r>
            <a:endParaRPr lang="ru-RU" kern="0" dirty="0">
              <a:ln>
                <a:solidFill>
                  <a:srgbClr val="FFFFFF">
                    <a:alpha val="0"/>
                  </a:srgbClr>
                </a:solidFill>
              </a:ln>
              <a:solidFill>
                <a:schemeClr val="bg1"/>
              </a:solidFill>
              <a:ea typeface="Segoe UI" pitchFamily="34" charset="0"/>
              <a:cs typeface="Segoe UI" pitchFamily="34" charset="0"/>
            </a:endParaRPr>
          </a:p>
          <a:p>
            <a:pPr marL="51345" defTabSz="895425" fontAlgn="base">
              <a:spcAft>
                <a:spcPts val="1765"/>
              </a:spcAft>
              <a:buClr>
                <a:srgbClr val="107C10"/>
              </a:buClr>
            </a:pPr>
            <a:r>
              <a:rPr lang="ru-RU" kern="0" dirty="0">
                <a:ln>
                  <a:solidFill>
                    <a:srgbClr val="FFFFFF">
                      <a:alpha val="0"/>
                    </a:srgbClr>
                  </a:solidFill>
                </a:ln>
                <a:solidFill>
                  <a:schemeClr val="bg1"/>
                </a:solidFill>
                <a:ea typeface="Segoe UI" pitchFamily="34" charset="0"/>
                <a:cs typeface="Segoe UI" pitchFamily="34" charset="0"/>
              </a:rPr>
              <a:t>Объединяет возможности </a:t>
            </a:r>
            <a:r>
              <a:rPr lang="en-US" kern="0" dirty="0">
                <a:ln>
                  <a:solidFill>
                    <a:srgbClr val="FFFFFF">
                      <a:alpha val="0"/>
                    </a:srgbClr>
                  </a:solidFill>
                </a:ln>
                <a:solidFill>
                  <a:schemeClr val="bg1"/>
                </a:solidFill>
                <a:ea typeface="Segoe UI" pitchFamily="34" charset="0"/>
                <a:cs typeface="Segoe UI" pitchFamily="34" charset="0"/>
              </a:rPr>
              <a:t>Power Query, Power Pivot and Power View</a:t>
            </a:r>
          </a:p>
          <a:p>
            <a:pPr marL="51345" defTabSz="895425" fontAlgn="base">
              <a:spcAft>
                <a:spcPts val="1765"/>
              </a:spcAft>
              <a:buClr>
                <a:srgbClr val="107C10"/>
              </a:buClr>
            </a:pPr>
            <a:r>
              <a:rPr lang="ru-RU" kern="0" dirty="0">
                <a:ln>
                  <a:solidFill>
                    <a:srgbClr val="FFFFFF">
                      <a:alpha val="0"/>
                    </a:srgbClr>
                  </a:solidFill>
                </a:ln>
                <a:solidFill>
                  <a:schemeClr val="bg1"/>
                </a:solidFill>
                <a:ea typeface="Segoe UI" pitchFamily="34" charset="0"/>
                <a:cs typeface="Segoe UI" pitchFamily="34" charset="0"/>
              </a:rPr>
              <a:t>Сфокусировано на интерактивной визуализации и анализе данных</a:t>
            </a:r>
            <a:endParaRPr lang="en-US" kern="0" dirty="0">
              <a:ln>
                <a:solidFill>
                  <a:srgbClr val="FFFFFF">
                    <a:alpha val="0"/>
                  </a:srgbClr>
                </a:solidFill>
              </a:ln>
              <a:solidFill>
                <a:schemeClr val="bg1"/>
              </a:solidFill>
              <a:ea typeface="Segoe UI" pitchFamily="34" charset="0"/>
              <a:cs typeface="Segoe UI" pitchFamily="34" charset="0"/>
            </a:endParaRPr>
          </a:p>
          <a:p>
            <a:pPr marL="51345" defTabSz="895425" fontAlgn="base">
              <a:spcAft>
                <a:spcPts val="1765"/>
              </a:spcAft>
              <a:buClr>
                <a:srgbClr val="107C10"/>
              </a:buClr>
            </a:pPr>
            <a:r>
              <a:rPr lang="ru-RU" kern="0" dirty="0">
                <a:ln>
                  <a:solidFill>
                    <a:srgbClr val="FFFFFF">
                      <a:alpha val="0"/>
                    </a:srgbClr>
                  </a:solidFill>
                </a:ln>
                <a:solidFill>
                  <a:schemeClr val="bg1"/>
                </a:solidFill>
                <a:ea typeface="Segoe UI" pitchFamily="34" charset="0"/>
                <a:cs typeface="Segoe UI" pitchFamily="34" charset="0"/>
              </a:rPr>
              <a:t>Основный результат работы: интерактивные отчеты</a:t>
            </a:r>
            <a:endParaRPr lang="en-US" kern="0" dirty="0">
              <a:ln>
                <a:solidFill>
                  <a:srgbClr val="FFFFFF">
                    <a:alpha val="0"/>
                  </a:srgbClr>
                </a:solidFill>
              </a:ln>
              <a:solidFill>
                <a:schemeClr val="bg1"/>
              </a:solidFill>
              <a:ea typeface="Segoe UI" pitchFamily="34" charset="0"/>
              <a:cs typeface="Segoe UI" pitchFamily="34" charset="0"/>
            </a:endParaRPr>
          </a:p>
          <a:p>
            <a:pPr marL="51345" defTabSz="895425" fontAlgn="base">
              <a:spcAft>
                <a:spcPts val="1765"/>
              </a:spcAft>
              <a:buClr>
                <a:srgbClr val="107C10"/>
              </a:buClr>
            </a:pPr>
            <a:r>
              <a:rPr lang="ru-RU" kern="0" dirty="0">
                <a:ln>
                  <a:solidFill>
                    <a:srgbClr val="FFFFFF">
                      <a:alpha val="0"/>
                    </a:srgbClr>
                  </a:solidFill>
                </a:ln>
                <a:solidFill>
                  <a:schemeClr val="bg1"/>
                </a:solidFill>
                <a:ea typeface="Segoe UI" pitchFamily="34" charset="0"/>
                <a:cs typeface="Segoe UI" pitchFamily="34" charset="0"/>
              </a:rPr>
              <a:t>Ежемесячное обновление</a:t>
            </a:r>
            <a:endParaRPr lang="en-US" kern="0" dirty="0">
              <a:ln>
                <a:solidFill>
                  <a:srgbClr val="FFFFFF">
                    <a:alpha val="0"/>
                  </a:srgbClr>
                </a:solidFill>
              </a:ln>
              <a:solidFill>
                <a:schemeClr val="bg1"/>
              </a:solidFill>
              <a:ea typeface="Segoe UI" pitchFamily="34" charset="0"/>
              <a:cs typeface="Segoe UI" pitchFamily="34" charset="0"/>
            </a:endParaRPr>
          </a:p>
        </p:txBody>
      </p:sp>
      <p:sp useBgFill="1">
        <p:nvSpPr>
          <p:cNvPr id="3153" name="Rectangle 3152"/>
          <p:cNvSpPr/>
          <p:nvPr/>
        </p:nvSpPr>
        <p:spPr bwMode="auto">
          <a:xfrm flipH="1">
            <a:off x="-44846" y="974"/>
            <a:ext cx="45712" cy="6856055"/>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a:xfrm>
            <a:off x="1" y="188492"/>
            <a:ext cx="4052974" cy="461665"/>
          </a:xfrm>
          <a:prstGeom prst="rect">
            <a:avLst/>
          </a:prstGeom>
        </p:spPr>
        <p:txBody>
          <a:bodyPr wrap="square">
            <a:spAutoFit/>
          </a:bodyPr>
          <a:lstStyle/>
          <a:p>
            <a:pPr defTabSz="914192"/>
            <a:r>
              <a:rPr lang="ru-RU" sz="2400" spc="-100" dirty="0">
                <a:ln w="3175">
                  <a:noFill/>
                </a:ln>
                <a:solidFill>
                  <a:srgbClr val="F2C812"/>
                </a:solidFill>
                <a:ea typeface="ＭＳ Ｐゴシック" charset="0"/>
                <a:cs typeface="Segoe UI" panose="020B0502040204020203" pitchFamily="34" charset="0"/>
              </a:rPr>
              <a:t>Что такое</a:t>
            </a:r>
            <a:r>
              <a:rPr lang="en-US" sz="2400" spc="-100" dirty="0">
                <a:ln w="3175">
                  <a:noFill/>
                </a:ln>
                <a:solidFill>
                  <a:srgbClr val="F2C812"/>
                </a:solidFill>
                <a:ea typeface="ＭＳ Ｐゴシック" charset="0"/>
                <a:cs typeface="Segoe UI" panose="020B0502040204020203" pitchFamily="34" charset="0"/>
              </a:rPr>
              <a:t> Power BI Desktop ?</a:t>
            </a:r>
          </a:p>
        </p:txBody>
      </p:sp>
      <p:sp>
        <p:nvSpPr>
          <p:cNvPr id="11" name="Title 10"/>
          <p:cNvSpPr txBox="1">
            <a:spLocks/>
          </p:cNvSpPr>
          <p:nvPr/>
        </p:nvSpPr>
        <p:spPr>
          <a:xfrm>
            <a:off x="4052974" y="0"/>
            <a:ext cx="8139025"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r>
              <a:rPr lang="ru-RU" sz="4400" dirty="0">
                <a:solidFill>
                  <a:schemeClr val="tx1"/>
                </a:solidFill>
              </a:rPr>
              <a:t>Создавайте контент для </a:t>
            </a:r>
            <a:r>
              <a:rPr lang="en-US" sz="4400" dirty="0">
                <a:solidFill>
                  <a:schemeClr val="tx1"/>
                </a:solidFill>
              </a:rPr>
              <a:t>Power BI</a:t>
            </a:r>
            <a:br>
              <a:rPr lang="en-US" sz="4400" dirty="0">
                <a:solidFill>
                  <a:schemeClr val="tx1"/>
                </a:solidFill>
              </a:rPr>
            </a:br>
            <a:endParaRPr lang="en-US" sz="4400" dirty="0">
              <a:solidFill>
                <a:schemeClr val="tx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7729" y="1951231"/>
            <a:ext cx="7437302" cy="3931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037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142"/>
                                        </p:tgtEl>
                                        <p:attrNameLst>
                                          <p:attrName>style.visibility</p:attrName>
                                        </p:attrNameLst>
                                      </p:cBhvr>
                                      <p:to>
                                        <p:strVal val="visible"/>
                                      </p:to>
                                    </p:set>
                                    <p:anim calcmode="lin" valueType="num">
                                      <p:cBhvr additive="base">
                                        <p:cTn id="7" dur="750" fill="hold"/>
                                        <p:tgtEl>
                                          <p:spTgt spid="3142"/>
                                        </p:tgtEl>
                                        <p:attrNameLst>
                                          <p:attrName>ppt_x</p:attrName>
                                        </p:attrNameLst>
                                      </p:cBhvr>
                                      <p:tavLst>
                                        <p:tav tm="0">
                                          <p:val>
                                            <p:strVal val="1+#ppt_w/2"/>
                                          </p:val>
                                        </p:tav>
                                        <p:tav tm="100000">
                                          <p:val>
                                            <p:strVal val="#ppt_x"/>
                                          </p:val>
                                        </p:tav>
                                      </p:tavLst>
                                    </p:anim>
                                    <p:anim calcmode="lin" valueType="num">
                                      <p:cBhvr additive="base">
                                        <p:cTn id="8" dur="750" fill="hold"/>
                                        <p:tgtEl>
                                          <p:spTgt spid="314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3152"/>
                                        </p:tgtEl>
                                        <p:attrNameLst>
                                          <p:attrName>style.visibility</p:attrName>
                                        </p:attrNameLst>
                                      </p:cBhvr>
                                      <p:to>
                                        <p:strVal val="visible"/>
                                      </p:to>
                                    </p:set>
                                    <p:anim calcmode="lin" valueType="num">
                                      <p:cBhvr additive="base">
                                        <p:cTn id="11" dur="750" fill="hold"/>
                                        <p:tgtEl>
                                          <p:spTgt spid="3152"/>
                                        </p:tgtEl>
                                        <p:attrNameLst>
                                          <p:attrName>ppt_x</p:attrName>
                                        </p:attrNameLst>
                                      </p:cBhvr>
                                      <p:tavLst>
                                        <p:tav tm="0">
                                          <p:val>
                                            <p:strVal val="1+#ppt_w/2"/>
                                          </p:val>
                                        </p:tav>
                                        <p:tav tm="100000">
                                          <p:val>
                                            <p:strVal val="#ppt_x"/>
                                          </p:val>
                                        </p:tav>
                                      </p:tavLst>
                                    </p:anim>
                                    <p:anim calcmode="lin" valueType="num">
                                      <p:cBhvr additive="base">
                                        <p:cTn id="12" dur="750" fill="hold"/>
                                        <p:tgtEl>
                                          <p:spTgt spid="315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950"/>
                                  </p:stCondLst>
                                  <p:childTnLst>
                                    <p:set>
                                      <p:cBhvr>
                                        <p:cTn id="14" dur="1" fill="hold">
                                          <p:stCondLst>
                                            <p:cond delay="0"/>
                                          </p:stCondLst>
                                        </p:cTn>
                                        <p:tgtEl>
                                          <p:spTgt spid="3149"/>
                                        </p:tgtEl>
                                        <p:attrNameLst>
                                          <p:attrName>style.visibility</p:attrName>
                                        </p:attrNameLst>
                                      </p:cBhvr>
                                      <p:to>
                                        <p:strVal val="visible"/>
                                      </p:to>
                                    </p:set>
                                    <p:anim calcmode="lin" valueType="num">
                                      <p:cBhvr additive="base">
                                        <p:cTn id="15" dur="500" fill="hold"/>
                                        <p:tgtEl>
                                          <p:spTgt spid="3149"/>
                                        </p:tgtEl>
                                        <p:attrNameLst>
                                          <p:attrName>ppt_x</p:attrName>
                                        </p:attrNameLst>
                                      </p:cBhvr>
                                      <p:tavLst>
                                        <p:tav tm="0">
                                          <p:val>
                                            <p:strVal val="0-#ppt_w/2"/>
                                          </p:val>
                                        </p:tav>
                                        <p:tav tm="100000">
                                          <p:val>
                                            <p:strVal val="#ppt_x"/>
                                          </p:val>
                                        </p:tav>
                                      </p:tavLst>
                                    </p:anim>
                                    <p:anim calcmode="lin" valueType="num">
                                      <p:cBhvr additive="base">
                                        <p:cTn id="16" dur="500" fill="hold"/>
                                        <p:tgtEl>
                                          <p:spTgt spid="3149"/>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750"/>
                                        <p:tgtEl>
                                          <p:spTgt spid="10">
                                            <p:txEl>
                                              <p:pRg st="0" end="0"/>
                                            </p:txEl>
                                          </p:spTgt>
                                        </p:tgtEl>
                                      </p:cBhvr>
                                    </p:animEffect>
                                  </p:childTnLst>
                                </p:cTn>
                              </p:par>
                              <p:par>
                                <p:cTn id="23" presetID="63" presetClass="path" presetSubtype="0" decel="100000" fill="hold" grpId="1" nodeType="withEffect">
                                  <p:stCondLst>
                                    <p:cond delay="100"/>
                                  </p:stCondLst>
                                  <p:childTnLst>
                                    <p:animMotion origin="layout" path="M -2.08333E-7 3.7037E-7 L 0.01654 3.7037E-7 " pathEditMode="relative" rAng="0" ptsTypes="AA">
                                      <p:cBhvr>
                                        <p:cTn id="24" dur="750" spd="-100000" fill="hold"/>
                                        <p:tgtEl>
                                          <p:spTgt spid="10">
                                            <p:txEl>
                                              <p:pRg st="0" end="0"/>
                                            </p:txEl>
                                          </p:spTgt>
                                        </p:tgtEl>
                                        <p:attrNameLst>
                                          <p:attrName>ppt_x</p:attrName>
                                          <p:attrName>ppt_y</p:attrName>
                                        </p:attrNameLst>
                                      </p:cBhvr>
                                      <p:rCtr x="82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2" grpId="0" animBg="1"/>
      <p:bldP spid="3142" grpId="0" animBg="1"/>
      <p:bldP spid="3149" grpId="0" animBg="1"/>
      <p:bldP spid="35" grpId="0"/>
      <p:bldP spid="10" grpId="0" build="p"/>
      <p:bldP spid="10" grpId="1"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Title 2"/>
          <p:cNvSpPr>
            <a:spLocks noGrp="1"/>
          </p:cNvSpPr>
          <p:nvPr>
            <p:ph type="title"/>
          </p:nvPr>
        </p:nvSpPr>
        <p:spPr/>
        <p:txBody>
          <a:bodyPr/>
          <a:lstStyle/>
          <a:p>
            <a:pPr lvl="0"/>
            <a:r>
              <a:rPr lang="en-US" dirty="0"/>
              <a:t>Power BI </a:t>
            </a:r>
            <a:r>
              <a:rPr lang="ru-RU" dirty="0"/>
              <a:t>обзор</a:t>
            </a:r>
            <a:endParaRPr lang="en-US" sz="3921" dirty="0">
              <a:gradFill>
                <a:gsLst>
                  <a:gs pos="16814">
                    <a:schemeClr val="tx2"/>
                  </a:gs>
                  <a:gs pos="23000">
                    <a:schemeClr val="tx2"/>
                  </a:gs>
                </a:gsLst>
                <a:lin ang="5400000" scaled="0"/>
              </a:gradFill>
            </a:endParaRPr>
          </a:p>
        </p:txBody>
      </p:sp>
      <p:grpSp>
        <p:nvGrpSpPr>
          <p:cNvPr id="190" name="Group 189"/>
          <p:cNvGrpSpPr/>
          <p:nvPr/>
        </p:nvGrpSpPr>
        <p:grpSpPr>
          <a:xfrm>
            <a:off x="8563791" y="1465629"/>
            <a:ext cx="3452340" cy="2354001"/>
            <a:chOff x="8785859" y="1494521"/>
            <a:chExt cx="3521567" cy="2401204"/>
          </a:xfrm>
          <a:effectLst/>
        </p:grpSpPr>
        <p:grpSp>
          <p:nvGrpSpPr>
            <p:cNvPr id="191" name="Group 190"/>
            <p:cNvGrpSpPr/>
            <p:nvPr/>
          </p:nvGrpSpPr>
          <p:grpSpPr>
            <a:xfrm>
              <a:off x="8785859" y="1579444"/>
              <a:ext cx="3431366" cy="2316281"/>
              <a:chOff x="8785859" y="1579444"/>
              <a:chExt cx="3431366" cy="2316281"/>
            </a:xfrm>
          </p:grpSpPr>
          <p:sp>
            <p:nvSpPr>
              <p:cNvPr id="193" name="Rectangle 192"/>
              <p:cNvSpPr/>
              <p:nvPr/>
            </p:nvSpPr>
            <p:spPr bwMode="auto">
              <a:xfrm>
                <a:off x="8785859" y="1579444"/>
                <a:ext cx="3431366" cy="2316281"/>
              </a:xfrm>
              <a:prstGeom prst="rect">
                <a:avLst/>
              </a:prstGeom>
              <a:solidFill>
                <a:schemeClr val="tx1">
                  <a:lumMod val="20000"/>
                  <a:lumOff val="80000"/>
                </a:schemeClr>
              </a:solidFill>
              <a:ln w="10795" cap="flat" cmpd="sng" algn="ctr">
                <a:noFill/>
                <a:prstDash val="dash"/>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03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endParaRPr>
              </a:p>
            </p:txBody>
          </p:sp>
          <p:sp>
            <p:nvSpPr>
              <p:cNvPr id="194" name="TextBox 193"/>
              <p:cNvSpPr txBox="1"/>
              <p:nvPr/>
            </p:nvSpPr>
            <p:spPr>
              <a:xfrm>
                <a:off x="8785859" y="1579444"/>
                <a:ext cx="1645902" cy="461665"/>
              </a:xfrm>
              <a:prstGeom prst="rect">
                <a:avLst/>
              </a:prstGeom>
              <a:noFill/>
            </p:spPr>
            <p:txBody>
              <a:bodyPr wrap="square" lIns="179285" tIns="143428" rIns="179285" bIns="89642"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1"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defRPr>
                </a:lvl1p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568" b="1" i="0" u="none" strike="noStrike" kern="0" cap="none" spc="0" normalizeH="0" baseline="0" noProof="0" dirty="0">
                    <a:ln>
                      <a:noFill/>
                    </a:ln>
                    <a:gradFill>
                      <a:gsLst>
                        <a:gs pos="80342">
                          <a:srgbClr val="0078D7"/>
                        </a:gs>
                        <a:gs pos="46000">
                          <a:srgbClr val="0078D7"/>
                        </a:gs>
                      </a:gsLst>
                      <a:lin ang="5400000" scaled="0"/>
                    </a:gradFill>
                    <a:effectLst/>
                    <a:uLnTx/>
                    <a:uFillTx/>
                    <a:latin typeface="Segoe UI"/>
                  </a:rPr>
                  <a:t>Web browser</a:t>
                </a:r>
              </a:p>
            </p:txBody>
          </p:sp>
          <p:pic>
            <p:nvPicPr>
              <p:cNvPr id="195" name="Picture 19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1812742" y="1769701"/>
                <a:ext cx="264505" cy="284798"/>
              </a:xfrm>
              <a:prstGeom prst="rect">
                <a:avLst/>
              </a:prstGeom>
            </p:spPr>
          </p:pic>
          <p:pic>
            <p:nvPicPr>
              <p:cNvPr id="200" name="Picture 1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7752" y="2136839"/>
                <a:ext cx="2729426" cy="1642235"/>
              </a:xfrm>
              <a:prstGeom prst="rect">
                <a:avLst/>
              </a:prstGeom>
              <a:ln>
                <a:solidFill>
                  <a:schemeClr val="bg1">
                    <a:lumMod val="50000"/>
                  </a:schemeClr>
                </a:solidFill>
              </a:ln>
            </p:spPr>
          </p:pic>
        </p:grpSp>
        <p:sp>
          <p:nvSpPr>
            <p:cNvPr id="192" name="TextBox 191"/>
            <p:cNvSpPr txBox="1"/>
            <p:nvPr/>
          </p:nvSpPr>
          <p:spPr>
            <a:xfrm>
              <a:off x="11617939" y="1494521"/>
              <a:ext cx="689487" cy="406265"/>
            </a:xfrm>
            <a:prstGeom prst="rect">
              <a:avLst/>
            </a:prstGeom>
            <a:noFill/>
          </p:spPr>
          <p:txBody>
            <a:bodyPr wrap="square" lIns="179285" tIns="143428" rIns="179285" bIns="143428"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784" b="1"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rPr>
                <a:t>HTML</a:t>
              </a:r>
            </a:p>
          </p:txBody>
        </p:sp>
      </p:grpSp>
      <p:grpSp>
        <p:nvGrpSpPr>
          <p:cNvPr id="202" name="Group 201"/>
          <p:cNvGrpSpPr/>
          <p:nvPr/>
        </p:nvGrpSpPr>
        <p:grpSpPr>
          <a:xfrm>
            <a:off x="3090878" y="1548882"/>
            <a:ext cx="5246185" cy="1497029"/>
            <a:chOff x="3241650" y="1579444"/>
            <a:chExt cx="5351382" cy="1527048"/>
          </a:xfrm>
          <a:effectLst/>
        </p:grpSpPr>
        <p:sp>
          <p:nvSpPr>
            <p:cNvPr id="203" name="Rectangle 202"/>
            <p:cNvSpPr/>
            <p:nvPr/>
          </p:nvSpPr>
          <p:spPr bwMode="auto">
            <a:xfrm>
              <a:off x="3241650" y="1579444"/>
              <a:ext cx="5351382" cy="1527048"/>
            </a:xfrm>
            <a:prstGeom prst="rect">
              <a:avLst/>
            </a:prstGeom>
            <a:solidFill>
              <a:schemeClr val="tx1">
                <a:lumMod val="20000"/>
                <a:lumOff val="80000"/>
              </a:schemeClr>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03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endParaRPr>
            </a:p>
          </p:txBody>
        </p:sp>
        <p:sp>
          <p:nvSpPr>
            <p:cNvPr id="204" name="TextBox 203"/>
            <p:cNvSpPr txBox="1"/>
            <p:nvPr/>
          </p:nvSpPr>
          <p:spPr>
            <a:xfrm>
              <a:off x="3241650" y="1592262"/>
              <a:ext cx="2585840" cy="461665"/>
            </a:xfrm>
            <a:prstGeom prst="rect">
              <a:avLst/>
            </a:prstGeom>
            <a:noFill/>
          </p:spPr>
          <p:txBody>
            <a:bodyPr wrap="square" lIns="179285" tIns="143428" rIns="179285" bIns="89642"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1"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defRPr>
              </a:lvl1p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568" b="1" i="0" u="none" strike="noStrike" kern="0" cap="none" spc="0" normalizeH="0" baseline="0" noProof="0" dirty="0">
                  <a:ln>
                    <a:noFill/>
                  </a:ln>
                  <a:gradFill>
                    <a:gsLst>
                      <a:gs pos="80342">
                        <a:srgbClr val="0078D7"/>
                      </a:gs>
                      <a:gs pos="46000">
                        <a:srgbClr val="0078D7"/>
                      </a:gs>
                    </a:gsLst>
                    <a:lin ang="5400000" scaled="0"/>
                  </a:gradFill>
                  <a:effectLst/>
                  <a:uLnTx/>
                  <a:uFillTx/>
                  <a:latin typeface="Segoe UI"/>
                </a:rPr>
                <a:t>Microsoft cloud</a:t>
              </a:r>
            </a:p>
          </p:txBody>
        </p:sp>
        <p:grpSp>
          <p:nvGrpSpPr>
            <p:cNvPr id="205" name="Group 204"/>
            <p:cNvGrpSpPr/>
            <p:nvPr/>
          </p:nvGrpSpPr>
          <p:grpSpPr>
            <a:xfrm>
              <a:off x="3382408" y="2125663"/>
              <a:ext cx="5101851" cy="737000"/>
              <a:chOff x="3382408" y="1942967"/>
              <a:chExt cx="5101851" cy="737000"/>
            </a:xfrm>
          </p:grpSpPr>
          <p:pic>
            <p:nvPicPr>
              <p:cNvPr id="207" name="Picture 206"/>
              <p:cNvPicPr>
                <a:picLocks noChangeAspect="1"/>
              </p:cNvPicPr>
              <p:nvPr/>
            </p:nvPicPr>
            <p:blipFill rotWithShape="1">
              <a:blip r:embed="rId5">
                <a:duotone>
                  <a:schemeClr val="bg2">
                    <a:shade val="45000"/>
                    <a:satMod val="135000"/>
                  </a:schemeClr>
                  <a:prstClr val="white"/>
                </a:duotone>
                <a:lum bright="-28000"/>
              </a:blip>
              <a:srcRect l="-119947" t="-15357" r="-301267" b="-9626"/>
              <a:stretch/>
            </p:blipFill>
            <p:spPr>
              <a:xfrm>
                <a:off x="3382408" y="1942967"/>
                <a:ext cx="5101851" cy="737000"/>
              </a:xfrm>
              <a:prstGeom prst="rect">
                <a:avLst/>
              </a:prstGeom>
              <a:solidFill>
                <a:schemeClr val="bg1"/>
              </a:solidFill>
            </p:spPr>
          </p:pic>
          <p:sp>
            <p:nvSpPr>
              <p:cNvPr id="206" name="Rectangle 205"/>
              <p:cNvSpPr/>
              <p:nvPr/>
            </p:nvSpPr>
            <p:spPr bwMode="auto">
              <a:xfrm>
                <a:off x="4931450" y="2019579"/>
                <a:ext cx="1977244" cy="598563"/>
              </a:xfrm>
              <a:prstGeom prst="rect">
                <a:avLst/>
              </a:prstGeom>
              <a:no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030" eaLnBrk="1" fontAlgn="base" latinLnBrk="0" hangingPunct="1">
                  <a:lnSpc>
                    <a:spcPct val="90000"/>
                  </a:lnSpc>
                  <a:spcBef>
                    <a:spcPct val="0"/>
                  </a:spcBef>
                  <a:spcAft>
                    <a:spcPct val="0"/>
                  </a:spcAft>
                  <a:buClrTx/>
                  <a:buSzTx/>
                  <a:buFontTx/>
                  <a:buNone/>
                  <a:tabLst/>
                  <a:defRPr/>
                </a:pPr>
                <a:r>
                  <a:rPr kumimoji="0" lang="en-US" sz="2059" b="0" i="0" u="none" strike="noStrike" kern="0" cap="none" spc="0" normalizeH="0" baseline="0" noProof="0" dirty="0">
                    <a:ln>
                      <a:noFill/>
                    </a:ln>
                    <a:gradFill>
                      <a:gsLst>
                        <a:gs pos="1709">
                          <a:srgbClr val="505050"/>
                        </a:gs>
                        <a:gs pos="30000">
                          <a:srgbClr val="505050"/>
                        </a:gs>
                      </a:gsLst>
                      <a:lin ang="5400000" scaled="0"/>
                    </a:gradFill>
                    <a:effectLst/>
                    <a:uLnTx/>
                    <a:uFillTx/>
                    <a:latin typeface="Segoe UI Semibold" panose="020B0702040204020203" pitchFamily="34" charset="0"/>
                    <a:cs typeface="Segoe UI Semibold" panose="020B0702040204020203" pitchFamily="34" charset="0"/>
                  </a:rPr>
                  <a:t>   Power BI</a:t>
                </a:r>
              </a:p>
            </p:txBody>
          </p:sp>
        </p:grpSp>
      </p:grpSp>
      <p:cxnSp>
        <p:nvCxnSpPr>
          <p:cNvPr id="208" name="Straight Arrow Connector 207"/>
          <p:cNvCxnSpPr/>
          <p:nvPr/>
        </p:nvCxnSpPr>
        <p:spPr>
          <a:xfrm flipH="1">
            <a:off x="8235904" y="2452868"/>
            <a:ext cx="609395" cy="0"/>
          </a:xfrm>
          <a:prstGeom prst="straightConnector1">
            <a:avLst/>
          </a:prstGeom>
          <a:noFill/>
          <a:ln w="22225" cap="flat" cmpd="sng" algn="ctr">
            <a:solidFill>
              <a:schemeClr val="tx2"/>
            </a:solidFill>
            <a:prstDash val="solid"/>
            <a:miter lim="800000"/>
            <a:headEnd type="arrow" w="med" len="sm"/>
            <a:tailEnd type="none" w="med" len="med"/>
          </a:ln>
          <a:effectLst/>
        </p:spPr>
      </p:cxnSp>
      <p:cxnSp>
        <p:nvCxnSpPr>
          <p:cNvPr id="213" name="Straight Arrow Connector 212"/>
          <p:cNvCxnSpPr/>
          <p:nvPr/>
        </p:nvCxnSpPr>
        <p:spPr>
          <a:xfrm flipH="1">
            <a:off x="2958514" y="2426747"/>
            <a:ext cx="614736" cy="0"/>
          </a:xfrm>
          <a:prstGeom prst="straightConnector1">
            <a:avLst/>
          </a:prstGeom>
          <a:noFill/>
          <a:ln w="22225" cap="flat" cmpd="sng" algn="ctr">
            <a:solidFill>
              <a:schemeClr val="tx2"/>
            </a:solidFill>
            <a:prstDash val="solid"/>
            <a:miter lim="800000"/>
            <a:headEnd type="arrow" w="med" len="sm"/>
            <a:tailEnd type="none" w="med" len="med"/>
          </a:ln>
          <a:effectLst/>
        </p:spPr>
      </p:cxnSp>
      <p:grpSp>
        <p:nvGrpSpPr>
          <p:cNvPr id="214" name="Group 213"/>
          <p:cNvGrpSpPr/>
          <p:nvPr/>
        </p:nvGrpSpPr>
        <p:grpSpPr>
          <a:xfrm>
            <a:off x="3090877" y="2833624"/>
            <a:ext cx="2665873" cy="3209948"/>
            <a:chOff x="3241649" y="2889948"/>
            <a:chExt cx="2719329" cy="3274314"/>
          </a:xfrm>
          <a:effectLst/>
        </p:grpSpPr>
        <p:sp>
          <p:nvSpPr>
            <p:cNvPr id="215" name="Rectangle 214"/>
            <p:cNvSpPr/>
            <p:nvPr/>
          </p:nvSpPr>
          <p:spPr bwMode="auto">
            <a:xfrm>
              <a:off x="3241650" y="3192461"/>
              <a:ext cx="2719328" cy="2971801"/>
            </a:xfrm>
            <a:prstGeom prst="rect">
              <a:avLst/>
            </a:prstGeom>
            <a:solidFill>
              <a:schemeClr val="tx1">
                <a:lumMod val="20000"/>
                <a:lumOff val="80000"/>
              </a:schemeClr>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defTabSz="91403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endParaRPr>
            </a:p>
          </p:txBody>
        </p:sp>
        <p:grpSp>
          <p:nvGrpSpPr>
            <p:cNvPr id="216" name="Group 215"/>
            <p:cNvGrpSpPr/>
            <p:nvPr/>
          </p:nvGrpSpPr>
          <p:grpSpPr>
            <a:xfrm>
              <a:off x="3362118" y="3456716"/>
              <a:ext cx="2520949" cy="2175734"/>
              <a:chOff x="4847969" y="3062745"/>
              <a:chExt cx="2520949" cy="2175734"/>
            </a:xfrm>
          </p:grpSpPr>
          <p:sp>
            <p:nvSpPr>
              <p:cNvPr id="219" name="Can 218"/>
              <p:cNvSpPr/>
              <p:nvPr/>
            </p:nvSpPr>
            <p:spPr>
              <a:xfrm>
                <a:off x="6614453" y="4179257"/>
                <a:ext cx="392619" cy="516319"/>
              </a:xfrm>
              <a:prstGeom prst="can">
                <a:avLst/>
              </a:prstGeom>
              <a:solidFill>
                <a:schemeClr val="tx1"/>
              </a:solidFill>
              <a:ln w="19050" cap="flat" cmpd="sng" algn="ctr">
                <a:solidFill>
                  <a:srgbClr val="E3E3E3"/>
                </a:solidFill>
                <a:prstDash val="solid"/>
                <a:miter lim="800000"/>
              </a:ln>
              <a:effectLst/>
            </p:spPr>
            <p:txBody>
              <a:bodyPr rtlCol="0" anchor="ctr"/>
              <a:lstStyle/>
              <a:p>
                <a:pPr marL="0" marR="0" lvl="0" indent="0" defTabSz="914049"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Light" panose="020B0502040204020203" pitchFamily="34" charset="0"/>
                </a:endParaRPr>
              </a:p>
            </p:txBody>
          </p:sp>
          <p:sp>
            <p:nvSpPr>
              <p:cNvPr id="220" name="TextBox 219"/>
              <p:cNvSpPr txBox="1"/>
              <p:nvPr/>
            </p:nvSpPr>
            <p:spPr>
              <a:xfrm>
                <a:off x="6146413" y="4695887"/>
                <a:ext cx="1197656" cy="286232"/>
              </a:xfrm>
              <a:prstGeom prst="rect">
                <a:avLst/>
              </a:prstGeom>
              <a:noFill/>
            </p:spPr>
            <p:txBody>
              <a:bodyPr wrap="square" rtlCol="0">
                <a:spAutoFit/>
              </a:bodyPr>
              <a:lstStyle>
                <a:defPPr>
                  <a:defRPr lang="en-US"/>
                </a:defPPr>
                <a:lvl1pPr marR="0" lvl="0" indent="0" algn="ctr" defTabSz="932418" fontAlgn="auto">
                  <a:lnSpc>
                    <a:spcPct val="100000"/>
                  </a:lnSpc>
                  <a:spcBef>
                    <a:spcPts val="0"/>
                  </a:spcBef>
                  <a:spcAft>
                    <a:spcPts val="0"/>
                  </a:spcAft>
                  <a:buClrTx/>
                  <a:buSzTx/>
                  <a:buFontTx/>
                  <a:buNone/>
                  <a:tabLst/>
                  <a:defRPr kumimoji="0" sz="1400" b="0"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latin typeface="Segoe UI" panose="020B0502040204020203" pitchFamily="34" charset="0"/>
                    <a:cs typeface="Segoe UI" panose="020B0502040204020203" pitchFamily="34" charset="0"/>
                  </a:defRPr>
                </a:lvl1pPr>
              </a:lstStyle>
              <a:p>
                <a:pPr marL="0" marR="0" lvl="0" indent="0" algn="l" defTabSz="914049" eaLnBrk="1" fontAlgn="auto" latinLnBrk="0" hangingPunct="1">
                  <a:lnSpc>
                    <a:spcPct val="9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t>Partner apps</a:t>
                </a:r>
              </a:p>
            </p:txBody>
          </p:sp>
          <p:sp>
            <p:nvSpPr>
              <p:cNvPr id="221" name="Can 220"/>
              <p:cNvSpPr/>
              <p:nvPr/>
            </p:nvSpPr>
            <p:spPr>
              <a:xfrm>
                <a:off x="6614453" y="3062745"/>
                <a:ext cx="392619" cy="516319"/>
              </a:xfrm>
              <a:prstGeom prst="can">
                <a:avLst/>
              </a:prstGeom>
              <a:solidFill>
                <a:schemeClr val="tx1"/>
              </a:solidFill>
              <a:ln w="19050" cap="flat" cmpd="sng" algn="ctr">
                <a:solidFill>
                  <a:srgbClr val="E3E3E3"/>
                </a:solidFill>
                <a:prstDash val="solid"/>
                <a:miter lim="800000"/>
              </a:ln>
              <a:effectLst/>
            </p:spPr>
            <p:txBody>
              <a:bodyPr rtlCol="0" anchor="ctr"/>
              <a:lstStyle/>
              <a:p>
                <a:pPr marL="0" marR="0" lvl="0" indent="0" defTabSz="914049"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Light" panose="020B0502040204020203" pitchFamily="34" charset="0"/>
                </a:endParaRPr>
              </a:p>
            </p:txBody>
          </p:sp>
          <p:sp>
            <p:nvSpPr>
              <p:cNvPr id="223" name="TextBox 222"/>
              <p:cNvSpPr txBox="1"/>
              <p:nvPr/>
            </p:nvSpPr>
            <p:spPr>
              <a:xfrm>
                <a:off x="6171673" y="3547888"/>
                <a:ext cx="1065410" cy="286232"/>
              </a:xfrm>
              <a:prstGeom prst="rect">
                <a:avLst/>
              </a:prstGeom>
              <a:noFill/>
            </p:spPr>
            <p:txBody>
              <a:bodyPr wrap="square" rtlCol="0">
                <a:spAutoFit/>
              </a:bodyPr>
              <a:lstStyle>
                <a:defPPr>
                  <a:defRPr lang="en-US"/>
                </a:defPPr>
                <a:lvl1pPr marR="0" lvl="0" indent="0" algn="ctr" defTabSz="932418" fontAlgn="auto">
                  <a:lnSpc>
                    <a:spcPct val="100000"/>
                  </a:lnSpc>
                  <a:spcBef>
                    <a:spcPts val="0"/>
                  </a:spcBef>
                  <a:spcAft>
                    <a:spcPts val="0"/>
                  </a:spcAft>
                  <a:buClrTx/>
                  <a:buSzTx/>
                  <a:buFontTx/>
                  <a:buNone/>
                  <a:tabLst/>
                  <a:defRPr kumimoji="0" sz="1400" b="0"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latin typeface="Segoe UI" panose="020B0502040204020203" pitchFamily="34" charset="0"/>
                    <a:cs typeface="Segoe UI" panose="020B0502040204020203" pitchFamily="34" charset="0"/>
                  </a:defRPr>
                </a:lvl1pPr>
              </a:lstStyle>
              <a:p>
                <a:pPr marL="0" marR="0" lvl="0" indent="0" algn="l" defTabSz="914049" eaLnBrk="1" fontAlgn="auto" latinLnBrk="0" hangingPunct="1">
                  <a:lnSpc>
                    <a:spcPct val="9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t>Office 365</a:t>
                </a:r>
              </a:p>
            </p:txBody>
          </p:sp>
          <p:sp>
            <p:nvSpPr>
              <p:cNvPr id="229" name="Can 228"/>
              <p:cNvSpPr/>
              <p:nvPr/>
            </p:nvSpPr>
            <p:spPr>
              <a:xfrm>
                <a:off x="5253277" y="4179257"/>
                <a:ext cx="392619" cy="516319"/>
              </a:xfrm>
              <a:prstGeom prst="can">
                <a:avLst/>
              </a:prstGeom>
              <a:solidFill>
                <a:schemeClr val="tx1"/>
              </a:solidFill>
              <a:ln w="19050" cap="flat" cmpd="sng" algn="ctr">
                <a:solidFill>
                  <a:srgbClr val="E3E3E3"/>
                </a:solidFill>
                <a:prstDash val="solid"/>
                <a:miter lim="800000"/>
              </a:ln>
              <a:effectLst/>
            </p:spPr>
            <p:txBody>
              <a:bodyPr rtlCol="0" anchor="ctr"/>
              <a:lstStyle/>
              <a:p>
                <a:pPr marL="0" marR="0" lvl="0" indent="0" defTabSz="914049"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Light" panose="020B0502040204020203" pitchFamily="34" charset="0"/>
                </a:endParaRPr>
              </a:p>
            </p:txBody>
          </p:sp>
          <p:sp>
            <p:nvSpPr>
              <p:cNvPr id="230" name="TextBox 229"/>
              <p:cNvSpPr txBox="1"/>
              <p:nvPr/>
            </p:nvSpPr>
            <p:spPr>
              <a:xfrm>
                <a:off x="5024226" y="4695887"/>
                <a:ext cx="947695" cy="286232"/>
              </a:xfrm>
              <a:prstGeom prst="rect">
                <a:avLst/>
              </a:prstGeom>
              <a:noFill/>
            </p:spPr>
            <p:txBody>
              <a:bodyPr wrap="none" rtlCol="0">
                <a:spAutoFit/>
              </a:bodyPr>
              <a:lstStyle>
                <a:defPPr>
                  <a:defRPr lang="en-US"/>
                </a:defPPr>
                <a:lvl1pPr marR="0" lvl="0" indent="0" algn="ctr" defTabSz="932418" fontAlgn="auto">
                  <a:lnSpc>
                    <a:spcPct val="100000"/>
                  </a:lnSpc>
                  <a:spcBef>
                    <a:spcPts val="0"/>
                  </a:spcBef>
                  <a:spcAft>
                    <a:spcPts val="0"/>
                  </a:spcAft>
                  <a:buClrTx/>
                  <a:buSzTx/>
                  <a:buFontTx/>
                  <a:buNone/>
                  <a:tabLst/>
                  <a:defRPr kumimoji="0" sz="1400" b="0"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latin typeface="Segoe UI" panose="020B0502040204020203" pitchFamily="34" charset="0"/>
                    <a:cs typeface="Segoe UI" panose="020B0502040204020203" pitchFamily="34" charset="0"/>
                  </a:defRPr>
                </a:lvl1pPr>
              </a:lstStyle>
              <a:p>
                <a:pPr marL="0" marR="0" lvl="0" indent="0" algn="l" defTabSz="914049" eaLnBrk="1" fontAlgn="auto" latinLnBrk="0" hangingPunct="1">
                  <a:lnSpc>
                    <a:spcPct val="9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t>Dynamics</a:t>
                </a:r>
              </a:p>
            </p:txBody>
          </p:sp>
          <p:sp>
            <p:nvSpPr>
              <p:cNvPr id="231" name="Can 230"/>
              <p:cNvSpPr/>
              <p:nvPr/>
            </p:nvSpPr>
            <p:spPr>
              <a:xfrm>
                <a:off x="5253277" y="3062745"/>
                <a:ext cx="392619" cy="516319"/>
              </a:xfrm>
              <a:prstGeom prst="can">
                <a:avLst/>
              </a:prstGeom>
              <a:solidFill>
                <a:schemeClr val="tx1"/>
              </a:solidFill>
              <a:ln w="19050" cap="flat" cmpd="sng" algn="ctr">
                <a:solidFill>
                  <a:srgbClr val="E3E3E3"/>
                </a:solidFill>
                <a:prstDash val="solid"/>
                <a:miter lim="800000"/>
              </a:ln>
              <a:effectLst/>
            </p:spPr>
            <p:txBody>
              <a:bodyPr rtlCol="0" anchor="ctr"/>
              <a:lstStyle/>
              <a:p>
                <a:pPr marL="0" marR="0" lvl="0" indent="0" defTabSz="914049"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Light" panose="020B0502040204020203" pitchFamily="34" charset="0"/>
                </a:endParaRPr>
              </a:p>
            </p:txBody>
          </p:sp>
          <p:sp>
            <p:nvSpPr>
              <p:cNvPr id="232" name="TextBox 231"/>
              <p:cNvSpPr txBox="1"/>
              <p:nvPr/>
            </p:nvSpPr>
            <p:spPr>
              <a:xfrm>
                <a:off x="5013374" y="3547887"/>
                <a:ext cx="1088760" cy="480131"/>
              </a:xfrm>
              <a:prstGeom prst="rect">
                <a:avLst/>
              </a:prstGeom>
              <a:noFill/>
            </p:spPr>
            <p:txBody>
              <a:bodyPr wrap="none" rtlCol="0">
                <a:spAutoFit/>
              </a:bodyPr>
              <a:lstStyle>
                <a:defPPr>
                  <a:defRPr lang="en-US"/>
                </a:defPPr>
                <a:lvl1pPr marR="0" lvl="0" indent="0" algn="ctr" defTabSz="932418" fontAlgn="auto">
                  <a:lnSpc>
                    <a:spcPct val="100000"/>
                  </a:lnSpc>
                  <a:spcBef>
                    <a:spcPts val="0"/>
                  </a:spcBef>
                  <a:spcAft>
                    <a:spcPts val="0"/>
                  </a:spcAft>
                  <a:buClrTx/>
                  <a:buSzTx/>
                  <a:buFontTx/>
                  <a:buNone/>
                  <a:tabLst/>
                  <a:defRPr kumimoji="0" sz="1400" b="0"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latin typeface="Segoe UI" panose="020B0502040204020203" pitchFamily="34" charset="0"/>
                    <a:cs typeface="Segoe UI" panose="020B0502040204020203" pitchFamily="34" charset="0"/>
                  </a:defRPr>
                </a:lvl1pPr>
              </a:lstStyle>
              <a:p>
                <a:pPr marL="0" marR="0" lvl="0" indent="0" algn="l" defTabSz="914049" eaLnBrk="1" fontAlgn="auto" latinLnBrk="0" hangingPunct="1">
                  <a:lnSpc>
                    <a:spcPct val="9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t>Azure data </a:t>
                </a:r>
                <a:b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b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t>services</a:t>
                </a:r>
              </a:p>
            </p:txBody>
          </p:sp>
          <p:cxnSp>
            <p:nvCxnSpPr>
              <p:cNvPr id="233" name="Straight Connector 232"/>
              <p:cNvCxnSpPr/>
              <p:nvPr/>
            </p:nvCxnSpPr>
            <p:spPr>
              <a:xfrm>
                <a:off x="5645897" y="4421440"/>
                <a:ext cx="500517" cy="0"/>
              </a:xfrm>
              <a:prstGeom prst="line">
                <a:avLst/>
              </a:prstGeom>
              <a:noFill/>
              <a:ln w="15875" cap="flat" cmpd="sng" algn="ctr">
                <a:solidFill>
                  <a:schemeClr val="tx2"/>
                </a:solidFill>
                <a:prstDash val="sysDash"/>
                <a:miter lim="800000"/>
                <a:headEnd type="none"/>
              </a:ln>
              <a:effectLst/>
            </p:spPr>
          </p:cxnSp>
          <p:cxnSp>
            <p:nvCxnSpPr>
              <p:cNvPr id="234" name="Straight Connector 233"/>
              <p:cNvCxnSpPr/>
              <p:nvPr/>
            </p:nvCxnSpPr>
            <p:spPr>
              <a:xfrm>
                <a:off x="6084707" y="4421440"/>
                <a:ext cx="534799" cy="0"/>
              </a:xfrm>
              <a:prstGeom prst="line">
                <a:avLst/>
              </a:prstGeom>
              <a:noFill/>
              <a:ln w="15875" cap="flat" cmpd="sng" algn="ctr">
                <a:solidFill>
                  <a:schemeClr val="tx2"/>
                </a:solidFill>
                <a:prstDash val="sysDash"/>
                <a:miter lim="800000"/>
                <a:headEnd type="none"/>
              </a:ln>
              <a:effectLst/>
            </p:spPr>
          </p:cxnSp>
          <p:cxnSp>
            <p:nvCxnSpPr>
              <p:cNvPr id="235" name="Straight Connector 234"/>
              <p:cNvCxnSpPr/>
              <p:nvPr/>
            </p:nvCxnSpPr>
            <p:spPr>
              <a:xfrm>
                <a:off x="5652753" y="3320821"/>
                <a:ext cx="493660" cy="0"/>
              </a:xfrm>
              <a:prstGeom prst="line">
                <a:avLst/>
              </a:prstGeom>
              <a:noFill/>
              <a:ln w="15875" cap="flat" cmpd="sng" algn="ctr">
                <a:solidFill>
                  <a:schemeClr val="tx2"/>
                </a:solidFill>
                <a:prstDash val="sysDash"/>
                <a:miter lim="800000"/>
                <a:headEnd type="none"/>
              </a:ln>
              <a:effectLst/>
            </p:spPr>
          </p:cxnSp>
          <p:cxnSp>
            <p:nvCxnSpPr>
              <p:cNvPr id="236" name="Straight Connector 235"/>
              <p:cNvCxnSpPr/>
              <p:nvPr/>
            </p:nvCxnSpPr>
            <p:spPr>
              <a:xfrm>
                <a:off x="6084706" y="3320821"/>
                <a:ext cx="521086" cy="0"/>
              </a:xfrm>
              <a:prstGeom prst="line">
                <a:avLst/>
              </a:prstGeom>
              <a:noFill/>
              <a:ln w="15875" cap="flat" cmpd="sng" algn="ctr">
                <a:solidFill>
                  <a:schemeClr val="tx2"/>
                </a:solidFill>
                <a:prstDash val="sysDash"/>
                <a:miter lim="800000"/>
                <a:headEnd type="none"/>
              </a:ln>
              <a:effectLst/>
            </p:spPr>
          </p:cxnSp>
          <p:cxnSp>
            <p:nvCxnSpPr>
              <p:cNvPr id="237" name="Straight Connector 236"/>
              <p:cNvCxnSpPr/>
              <p:nvPr/>
            </p:nvCxnSpPr>
            <p:spPr>
              <a:xfrm flipV="1">
                <a:off x="4854318" y="5234239"/>
                <a:ext cx="2514600" cy="1"/>
              </a:xfrm>
              <a:prstGeom prst="line">
                <a:avLst/>
              </a:prstGeom>
              <a:noFill/>
              <a:ln w="15875" cap="flat" cmpd="sng" algn="ctr">
                <a:solidFill>
                  <a:schemeClr val="tx2"/>
                </a:solidFill>
                <a:prstDash val="sysDash"/>
                <a:miter lim="800000"/>
                <a:headEnd type="none"/>
                <a:tailEnd type="none"/>
              </a:ln>
              <a:effectLst/>
            </p:spPr>
          </p:cxnSp>
          <p:cxnSp>
            <p:nvCxnSpPr>
              <p:cNvPr id="238" name="Straight Connector 237"/>
              <p:cNvCxnSpPr/>
              <p:nvPr/>
            </p:nvCxnSpPr>
            <p:spPr>
              <a:xfrm flipH="1" flipV="1">
                <a:off x="4847969" y="3320905"/>
                <a:ext cx="13940" cy="1917574"/>
              </a:xfrm>
              <a:prstGeom prst="line">
                <a:avLst/>
              </a:prstGeom>
              <a:noFill/>
              <a:ln w="15875" cap="flat" cmpd="sng" algn="ctr">
                <a:solidFill>
                  <a:schemeClr val="tx2"/>
                </a:solidFill>
                <a:prstDash val="sysDash"/>
                <a:miter lim="800000"/>
                <a:headEnd type="none"/>
                <a:tailEnd type="none"/>
              </a:ln>
              <a:effectLst/>
            </p:spPr>
          </p:cxnSp>
          <p:cxnSp>
            <p:nvCxnSpPr>
              <p:cNvPr id="239" name="Straight Connector 238"/>
              <p:cNvCxnSpPr/>
              <p:nvPr/>
            </p:nvCxnSpPr>
            <p:spPr>
              <a:xfrm flipH="1" flipV="1">
                <a:off x="7349868" y="3320905"/>
                <a:ext cx="9627" cy="1917574"/>
              </a:xfrm>
              <a:prstGeom prst="line">
                <a:avLst/>
              </a:prstGeom>
              <a:noFill/>
              <a:ln w="15875" cap="flat" cmpd="sng" algn="ctr">
                <a:solidFill>
                  <a:schemeClr val="tx2"/>
                </a:solidFill>
                <a:prstDash val="sysDash"/>
                <a:miter lim="800000"/>
                <a:headEnd type="none"/>
                <a:tailEnd type="none"/>
              </a:ln>
              <a:effectLst/>
            </p:spPr>
          </p:cxnSp>
          <p:cxnSp>
            <p:nvCxnSpPr>
              <p:cNvPr id="240" name="Straight Arrow Connector 239"/>
              <p:cNvCxnSpPr/>
              <p:nvPr/>
            </p:nvCxnSpPr>
            <p:spPr>
              <a:xfrm>
                <a:off x="4854318" y="3320904"/>
                <a:ext cx="304800" cy="2889"/>
              </a:xfrm>
              <a:prstGeom prst="straightConnector1">
                <a:avLst/>
              </a:prstGeom>
              <a:noFill/>
              <a:ln w="15875" cap="flat" cmpd="sng" algn="ctr">
                <a:solidFill>
                  <a:schemeClr val="tx2"/>
                </a:solidFill>
                <a:prstDash val="sysDash"/>
                <a:miter lim="800000"/>
                <a:headEnd type="none"/>
                <a:tailEnd type="arrow"/>
              </a:ln>
              <a:effectLst/>
            </p:spPr>
          </p:cxnSp>
          <p:cxnSp>
            <p:nvCxnSpPr>
              <p:cNvPr id="241" name="Straight Arrow Connector 240"/>
              <p:cNvCxnSpPr/>
              <p:nvPr/>
            </p:nvCxnSpPr>
            <p:spPr>
              <a:xfrm flipH="1">
                <a:off x="7067395" y="3320904"/>
                <a:ext cx="288824" cy="0"/>
              </a:xfrm>
              <a:prstGeom prst="straightConnector1">
                <a:avLst/>
              </a:prstGeom>
              <a:noFill/>
              <a:ln w="15875" cap="flat" cmpd="sng" algn="ctr">
                <a:solidFill>
                  <a:schemeClr val="tx2"/>
                </a:solidFill>
                <a:prstDash val="sysDash"/>
                <a:miter lim="800000"/>
                <a:headEnd type="none"/>
                <a:tailEnd type="arrow"/>
              </a:ln>
              <a:effectLst/>
            </p:spPr>
          </p:cxnSp>
          <p:cxnSp>
            <p:nvCxnSpPr>
              <p:cNvPr id="242" name="Straight Arrow Connector 241"/>
              <p:cNvCxnSpPr/>
              <p:nvPr/>
            </p:nvCxnSpPr>
            <p:spPr>
              <a:xfrm flipH="1">
                <a:off x="7088709" y="4421440"/>
                <a:ext cx="267510" cy="0"/>
              </a:xfrm>
              <a:prstGeom prst="straightConnector1">
                <a:avLst/>
              </a:prstGeom>
              <a:noFill/>
              <a:ln w="15875" cap="flat" cmpd="sng" algn="ctr">
                <a:solidFill>
                  <a:schemeClr val="tx2"/>
                </a:solidFill>
                <a:prstDash val="sysDash"/>
                <a:miter lim="800000"/>
                <a:headEnd type="none"/>
                <a:tailEnd type="arrow"/>
              </a:ln>
              <a:effectLst/>
            </p:spPr>
          </p:cxnSp>
          <p:cxnSp>
            <p:nvCxnSpPr>
              <p:cNvPr id="244" name="Straight Arrow Connector 243"/>
              <p:cNvCxnSpPr/>
              <p:nvPr/>
            </p:nvCxnSpPr>
            <p:spPr>
              <a:xfrm>
                <a:off x="4854318" y="4441387"/>
                <a:ext cx="304800" cy="0"/>
              </a:xfrm>
              <a:prstGeom prst="straightConnector1">
                <a:avLst/>
              </a:prstGeom>
              <a:noFill/>
              <a:ln w="15875" cap="flat" cmpd="sng" algn="ctr">
                <a:solidFill>
                  <a:schemeClr val="tx2"/>
                </a:solidFill>
                <a:prstDash val="sysDash"/>
                <a:miter lim="800000"/>
                <a:headEnd type="none"/>
                <a:tailEnd type="arrow"/>
              </a:ln>
              <a:effectLst/>
            </p:spPr>
          </p:cxnSp>
        </p:grpSp>
        <p:cxnSp>
          <p:nvCxnSpPr>
            <p:cNvPr id="217" name="Straight Connector 216"/>
            <p:cNvCxnSpPr/>
            <p:nvPr/>
          </p:nvCxnSpPr>
          <p:spPr>
            <a:xfrm>
              <a:off x="4649990" y="2889948"/>
              <a:ext cx="4454" cy="2736152"/>
            </a:xfrm>
            <a:prstGeom prst="line">
              <a:avLst/>
            </a:prstGeom>
            <a:noFill/>
            <a:ln w="15875" cap="flat" cmpd="sng" algn="ctr">
              <a:solidFill>
                <a:schemeClr val="tx2"/>
              </a:solidFill>
              <a:prstDash val="sysDash"/>
              <a:miter lim="800000"/>
              <a:headEnd type="arrow"/>
              <a:tailEnd type="none"/>
            </a:ln>
            <a:effectLst/>
          </p:spPr>
        </p:cxnSp>
        <p:sp>
          <p:nvSpPr>
            <p:cNvPr id="218" name="TextBox 217"/>
            <p:cNvSpPr txBox="1"/>
            <p:nvPr/>
          </p:nvSpPr>
          <p:spPr>
            <a:xfrm>
              <a:off x="3241649" y="5626397"/>
              <a:ext cx="2711609" cy="517065"/>
            </a:xfrm>
            <a:prstGeom prst="rect">
              <a:avLst/>
            </a:prstGeom>
            <a:noFill/>
          </p:spPr>
          <p:txBody>
            <a:bodyPr wrap="square" lIns="179285" tIns="143428" rIns="179285" bIns="143428"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1"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defRPr>
              </a:lvl1p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568" b="1" i="0" u="none" strike="noStrike" kern="0" cap="none" spc="0" normalizeH="0" baseline="0" noProof="0" dirty="0">
                  <a:ln>
                    <a:noFill/>
                  </a:ln>
                  <a:gradFill>
                    <a:gsLst>
                      <a:gs pos="80342">
                        <a:srgbClr val="0078D7"/>
                      </a:gs>
                      <a:gs pos="46000">
                        <a:srgbClr val="0078D7"/>
                      </a:gs>
                    </a:gsLst>
                    <a:lin ang="5400000" scaled="0"/>
                  </a:gradFill>
                  <a:effectLst/>
                  <a:uLnTx/>
                  <a:uFillTx/>
                  <a:latin typeface="Segoe UI"/>
                </a:rPr>
                <a:t>Microsoft cloud</a:t>
              </a:r>
            </a:p>
          </p:txBody>
        </p:sp>
      </p:grpSp>
      <p:grpSp>
        <p:nvGrpSpPr>
          <p:cNvPr id="245" name="Group 244"/>
          <p:cNvGrpSpPr/>
          <p:nvPr/>
        </p:nvGrpSpPr>
        <p:grpSpPr>
          <a:xfrm>
            <a:off x="5851662" y="2833624"/>
            <a:ext cx="2485203" cy="3209948"/>
            <a:chOff x="5969000" y="2889948"/>
            <a:chExt cx="2535036" cy="3274314"/>
          </a:xfrm>
          <a:effectLst/>
        </p:grpSpPr>
        <p:sp>
          <p:nvSpPr>
            <p:cNvPr id="246" name="Rectangle 245"/>
            <p:cNvSpPr/>
            <p:nvPr/>
          </p:nvSpPr>
          <p:spPr bwMode="auto">
            <a:xfrm>
              <a:off x="5969000" y="3192462"/>
              <a:ext cx="2535036" cy="2971800"/>
            </a:xfrm>
            <a:prstGeom prst="rect">
              <a:avLst/>
            </a:prstGeom>
            <a:solidFill>
              <a:schemeClr val="tx1">
                <a:lumMod val="20000"/>
                <a:lumOff val="80000"/>
              </a:schemeClr>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defTabSz="91403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endParaRPr>
            </a:p>
          </p:txBody>
        </p:sp>
        <p:sp>
          <p:nvSpPr>
            <p:cNvPr id="247" name="TextBox 246"/>
            <p:cNvSpPr txBox="1"/>
            <p:nvPr/>
          </p:nvSpPr>
          <p:spPr>
            <a:xfrm>
              <a:off x="6096000" y="3991653"/>
              <a:ext cx="2299466" cy="1052520"/>
            </a:xfrm>
            <a:prstGeom prst="rect">
              <a:avLst/>
            </a:prstGeom>
            <a:solidFill>
              <a:schemeClr val="bg1"/>
            </a:solidFill>
          </p:spPr>
          <p:txBody>
            <a:bodyPr wrap="square" rIns="0" rtlCol="0">
              <a:noAutofit/>
            </a:bodyPr>
            <a:lstStyle>
              <a:defPPr>
                <a:defRPr lang="en-US"/>
              </a:defPPr>
              <a:lvl1pPr marR="0" lvl="0" indent="0" algn="ctr" defTabSz="932418" fontAlgn="auto">
                <a:lnSpc>
                  <a:spcPct val="100000"/>
                </a:lnSpc>
                <a:spcBef>
                  <a:spcPts val="0"/>
                </a:spcBef>
                <a:spcAft>
                  <a:spcPts val="0"/>
                </a:spcAft>
                <a:buClrTx/>
                <a:buSzTx/>
                <a:buFontTx/>
                <a:buNone/>
                <a:tabLst/>
                <a:defRPr kumimoji="0" sz="1400" b="0"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latin typeface="Segoe UI" panose="020B0502040204020203" pitchFamily="34" charset="0"/>
                  <a:cs typeface="Segoe UI" panose="020B0502040204020203" pitchFamily="34" charset="0"/>
                </a:defRPr>
              </a:lvl1pPr>
            </a:lstStyle>
            <a:p>
              <a:pPr marL="0" marR="0" lvl="0" indent="0" algn="l" defTabSz="914049" eaLnBrk="1" fontAlgn="auto" latinLnBrk="0" hangingPunct="1">
                <a:lnSpc>
                  <a:spcPct val="9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t>Non Microsoft cloud software systems</a:t>
              </a:r>
            </a:p>
            <a:p>
              <a:pPr marL="0" marR="0" lvl="0" indent="0" algn="l" defTabSz="914049"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t>(e.g., SaaS applications, </a:t>
              </a:r>
              <a:br>
                <a:rPr kumimoji="0" lang="en-US" sz="1176"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br>
              <a:r>
                <a:rPr kumimoji="0" lang="en-US" sz="1176" b="0" i="0" u="none" strike="noStrike" kern="0" cap="none" spc="-29"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panose="020B0502040204020203" pitchFamily="34" charset="0"/>
                  <a:cs typeface="Segoe UI" panose="020B0502040204020203" pitchFamily="34" charset="0"/>
                </a:rPr>
                <a:t>IOT scenarios, and data streams)</a:t>
              </a:r>
            </a:p>
          </p:txBody>
        </p:sp>
        <p:cxnSp>
          <p:nvCxnSpPr>
            <p:cNvPr id="248" name="Straight Connector 247"/>
            <p:cNvCxnSpPr/>
            <p:nvPr/>
          </p:nvCxnSpPr>
          <p:spPr>
            <a:xfrm>
              <a:off x="7268435" y="2889948"/>
              <a:ext cx="0" cy="1091502"/>
            </a:xfrm>
            <a:prstGeom prst="line">
              <a:avLst/>
            </a:prstGeom>
            <a:noFill/>
            <a:ln w="22225" cap="flat" cmpd="sng" algn="ctr">
              <a:solidFill>
                <a:schemeClr val="tx2"/>
              </a:solidFill>
              <a:prstDash val="solid"/>
              <a:miter lim="800000"/>
              <a:headEnd type="arrow" w="med" len="sm"/>
              <a:tailEnd type="none" w="med" len="med"/>
            </a:ln>
            <a:effectLst/>
          </p:spPr>
        </p:cxnSp>
        <p:sp>
          <p:nvSpPr>
            <p:cNvPr id="249" name="TextBox 248"/>
            <p:cNvSpPr txBox="1"/>
            <p:nvPr/>
          </p:nvSpPr>
          <p:spPr>
            <a:xfrm>
              <a:off x="5994503" y="5639097"/>
              <a:ext cx="2470183" cy="517065"/>
            </a:xfrm>
            <a:prstGeom prst="rect">
              <a:avLst/>
            </a:prstGeom>
            <a:noFill/>
          </p:spPr>
          <p:txBody>
            <a:bodyPr wrap="square" lIns="179285" tIns="143428" rIns="179285" bIns="143428"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1"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defRPr>
              </a:lvl1p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568" b="1" i="0" u="none" strike="noStrike" kern="0" cap="none" spc="0" normalizeH="0" baseline="0" noProof="0" dirty="0">
                  <a:ln>
                    <a:noFill/>
                  </a:ln>
                  <a:gradFill>
                    <a:gsLst>
                      <a:gs pos="80342">
                        <a:srgbClr val="0078D7"/>
                      </a:gs>
                      <a:gs pos="46000">
                        <a:srgbClr val="0078D7"/>
                      </a:gs>
                    </a:gsLst>
                    <a:lin ang="5400000" scaled="0"/>
                  </a:gradFill>
                  <a:effectLst/>
                  <a:uLnTx/>
                  <a:uFillTx/>
                  <a:latin typeface="Segoe UI"/>
                </a:rPr>
                <a:t>Non-Microsoft cloud</a:t>
              </a:r>
            </a:p>
          </p:txBody>
        </p:sp>
      </p:grpSp>
      <p:cxnSp>
        <p:nvCxnSpPr>
          <p:cNvPr id="250" name="Straight Arrow Connector 249"/>
          <p:cNvCxnSpPr/>
          <p:nvPr/>
        </p:nvCxnSpPr>
        <p:spPr>
          <a:xfrm>
            <a:off x="2953067" y="4698342"/>
            <a:ext cx="226441" cy="0"/>
          </a:xfrm>
          <a:prstGeom prst="straightConnector1">
            <a:avLst/>
          </a:prstGeom>
          <a:noFill/>
          <a:ln w="22225" cap="flat" cmpd="sng" algn="ctr">
            <a:solidFill>
              <a:schemeClr val="tx2"/>
            </a:solidFill>
            <a:prstDash val="solid"/>
            <a:miter lim="800000"/>
            <a:headEnd type="none" w="med" len="sm"/>
            <a:tailEnd type="arrow" w="sm" len="sm"/>
          </a:ln>
          <a:effectLst/>
        </p:spPr>
      </p:cxnSp>
      <p:cxnSp>
        <p:nvCxnSpPr>
          <p:cNvPr id="251" name="Straight Connector 250"/>
          <p:cNvCxnSpPr/>
          <p:nvPr/>
        </p:nvCxnSpPr>
        <p:spPr>
          <a:xfrm>
            <a:off x="2961997" y="2426748"/>
            <a:ext cx="0" cy="2270632"/>
          </a:xfrm>
          <a:prstGeom prst="line">
            <a:avLst/>
          </a:prstGeom>
          <a:noFill/>
          <a:ln w="22225" cap="flat" cmpd="sng" algn="ctr">
            <a:solidFill>
              <a:schemeClr val="tx2"/>
            </a:solidFill>
            <a:prstDash val="solid"/>
            <a:miter lim="800000"/>
            <a:headEnd type="none" w="med" len="sm"/>
            <a:tailEnd type="none"/>
          </a:ln>
          <a:effectLst/>
        </p:spPr>
      </p:cxnSp>
      <p:grpSp>
        <p:nvGrpSpPr>
          <p:cNvPr id="252" name="Group 251"/>
          <p:cNvGrpSpPr/>
          <p:nvPr/>
        </p:nvGrpSpPr>
        <p:grpSpPr>
          <a:xfrm>
            <a:off x="275897" y="3578404"/>
            <a:ext cx="2568664" cy="2465168"/>
            <a:chOff x="175865" y="3649662"/>
            <a:chExt cx="2620171" cy="2514600"/>
          </a:xfrm>
          <a:effectLst/>
        </p:grpSpPr>
        <p:sp>
          <p:nvSpPr>
            <p:cNvPr id="253" name="Rectangle 252"/>
            <p:cNvSpPr/>
            <p:nvPr/>
          </p:nvSpPr>
          <p:spPr bwMode="auto">
            <a:xfrm>
              <a:off x="175865" y="3649662"/>
              <a:ext cx="2620171" cy="2514600"/>
            </a:xfrm>
            <a:prstGeom prst="rect">
              <a:avLst/>
            </a:prstGeom>
            <a:solidFill>
              <a:schemeClr val="tx1">
                <a:lumMod val="20000"/>
                <a:lumOff val="80000"/>
              </a:schemeClr>
            </a:solidFill>
            <a:ln w="10795" cap="flat" cmpd="sng" algn="ctr">
              <a:noFill/>
              <a:prstDash val="dash"/>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03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endParaRPr>
            </a:p>
          </p:txBody>
        </p:sp>
        <p:sp>
          <p:nvSpPr>
            <p:cNvPr id="254" name="TextBox 253"/>
            <p:cNvSpPr txBox="1"/>
            <p:nvPr/>
          </p:nvSpPr>
          <p:spPr>
            <a:xfrm>
              <a:off x="175865" y="5636346"/>
              <a:ext cx="2605074" cy="517065"/>
            </a:xfrm>
            <a:prstGeom prst="rect">
              <a:avLst/>
            </a:prstGeom>
            <a:noFill/>
          </p:spPr>
          <p:txBody>
            <a:bodyPr wrap="square" lIns="179285" tIns="143428" rIns="179285" bIns="143428"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1"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defRPr>
              </a:lvl1p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568" b="1" i="0" u="none" strike="noStrike" kern="0" cap="none" spc="0" normalizeH="0" baseline="0" noProof="0" dirty="0">
                  <a:ln>
                    <a:noFill/>
                  </a:ln>
                  <a:gradFill>
                    <a:gsLst>
                      <a:gs pos="80342">
                        <a:srgbClr val="0078D7"/>
                      </a:gs>
                      <a:gs pos="46000">
                        <a:srgbClr val="0078D7"/>
                      </a:gs>
                    </a:gsLst>
                    <a:lin ang="5400000" scaled="0"/>
                  </a:gradFill>
                  <a:effectLst/>
                  <a:uLnTx/>
                  <a:uFillTx/>
                  <a:latin typeface="Segoe UI"/>
                </a:rPr>
                <a:t>On-premises data </a:t>
              </a:r>
            </a:p>
          </p:txBody>
        </p:sp>
        <p:sp>
          <p:nvSpPr>
            <p:cNvPr id="255" name="Freeform 23"/>
            <p:cNvSpPr>
              <a:spLocks noEditPoints="1"/>
            </p:cNvSpPr>
            <p:nvPr/>
          </p:nvSpPr>
          <p:spPr bwMode="black">
            <a:xfrm>
              <a:off x="492432" y="4096349"/>
              <a:ext cx="502538" cy="520539"/>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chemeClr val="tx1"/>
            </a:solidFill>
            <a:ln>
              <a:noFill/>
            </a:ln>
          </p:spPr>
          <p:txBody>
            <a:bodyPr vert="horz" wrap="square" lIns="80664" tIns="40332" rIns="80664" bIns="40332" numCol="1" anchor="t" anchorCtr="0" compatLnSpc="1">
              <a:prstTxWarp prst="textNoShape">
                <a:avLst/>
              </a:prstTxWarp>
            </a:bodyPr>
            <a:lstStyle/>
            <a:p>
              <a:pPr marL="0" marR="0" lvl="0" indent="0" defTabSz="914016" eaLnBrk="1" fontAlgn="auto" latinLnBrk="0" hangingPunct="1">
                <a:lnSpc>
                  <a:spcPct val="90000"/>
                </a:lnSpc>
                <a:spcBef>
                  <a:spcPts val="0"/>
                </a:spcBef>
                <a:spcAft>
                  <a:spcPts val="0"/>
                </a:spcAft>
                <a:buClrTx/>
                <a:buSzTx/>
                <a:buFontTx/>
                <a:buNone/>
                <a:tabLst/>
                <a:defRPr/>
              </a:pPr>
              <a:endParaRPr kumimoji="0" lang="en-US" sz="1567" b="0" i="0" u="none" strike="noStrike" kern="0" cap="none" spc="0" normalizeH="0" baseline="0" noProof="0" dirty="0">
                <a:ln>
                  <a:solidFill>
                    <a:srgbClr val="FFFFFF">
                      <a:alpha val="0"/>
                    </a:srgbClr>
                  </a:solidFill>
                </a:ln>
                <a:gradFill>
                  <a:gsLst>
                    <a:gs pos="93162">
                      <a:srgbClr val="505050">
                        <a:lumMod val="50000"/>
                      </a:srgbClr>
                    </a:gs>
                    <a:gs pos="68000">
                      <a:srgbClr val="505050">
                        <a:lumMod val="50000"/>
                      </a:srgbClr>
                    </a:gs>
                  </a:gsLst>
                  <a:lin ang="5400000" scaled="0"/>
                </a:gradFill>
                <a:effectLst/>
                <a:uLnTx/>
                <a:uFillTx/>
                <a:latin typeface="Segoe UI"/>
              </a:endParaRPr>
            </a:p>
          </p:txBody>
        </p:sp>
        <p:sp>
          <p:nvSpPr>
            <p:cNvPr id="256" name="Can 255"/>
            <p:cNvSpPr/>
            <p:nvPr/>
          </p:nvSpPr>
          <p:spPr>
            <a:xfrm>
              <a:off x="510546" y="4861883"/>
              <a:ext cx="465665" cy="534029"/>
            </a:xfrm>
            <a:prstGeom prst="can">
              <a:avLst/>
            </a:prstGeom>
            <a:solidFill>
              <a:schemeClr val="tx1"/>
            </a:solidFill>
            <a:ln w="19050" cap="flat" cmpd="sng" algn="ctr">
              <a:solidFill>
                <a:srgbClr val="E3E3E3"/>
              </a:solidFill>
              <a:prstDash val="solid"/>
              <a:miter lim="800000"/>
            </a:ln>
            <a:effectLst/>
          </p:spPr>
          <p:txBody>
            <a:bodyPr rtlCol="0" anchor="ctr"/>
            <a:lstStyle/>
            <a:p>
              <a:pPr marL="0" marR="0" lvl="0" indent="0" algn="ctr" defTabSz="914049"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Light" panose="020B0502040204020203" pitchFamily="34" charset="0"/>
              </a:endParaRPr>
            </a:p>
          </p:txBody>
        </p:sp>
        <p:sp>
          <p:nvSpPr>
            <p:cNvPr id="257" name="TextBox 256"/>
            <p:cNvSpPr txBox="1"/>
            <p:nvPr/>
          </p:nvSpPr>
          <p:spPr>
            <a:xfrm>
              <a:off x="1016260" y="4107342"/>
              <a:ext cx="1463862" cy="480131"/>
            </a:xfrm>
            <a:prstGeom prst="rect">
              <a:avLst/>
            </a:prstGeom>
            <a:noFill/>
          </p:spPr>
          <p:txBody>
            <a:bodyPr wrap="none" rtlCol="0">
              <a:spAutoFit/>
            </a:bodyPr>
            <a:lstStyle/>
            <a:p>
              <a:pPr marL="0" marR="0" lvl="0" indent="0" defTabSz="914049" eaLnBrk="1" fontAlgn="auto" latinLnBrk="0" hangingPunct="1">
                <a:lnSpc>
                  <a:spcPct val="9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cs typeface="Segoe UI" panose="020B0502040204020203" pitchFamily="34" charset="0"/>
                </a:rPr>
                <a:t>SQL Server </a:t>
              </a:r>
              <a:b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cs typeface="Segoe UI" panose="020B0502040204020203" pitchFamily="34" charset="0"/>
                </a:rPr>
              </a:b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cs typeface="Segoe UI" panose="020B0502040204020203" pitchFamily="34" charset="0"/>
                </a:rPr>
                <a:t>analysis services</a:t>
              </a:r>
            </a:p>
          </p:txBody>
        </p:sp>
        <p:sp>
          <p:nvSpPr>
            <p:cNvPr id="258" name="TextBox 257"/>
            <p:cNvSpPr txBox="1"/>
            <p:nvPr/>
          </p:nvSpPr>
          <p:spPr>
            <a:xfrm>
              <a:off x="1016260" y="4891018"/>
              <a:ext cx="1659429" cy="480131"/>
            </a:xfrm>
            <a:prstGeom prst="rect">
              <a:avLst/>
            </a:prstGeom>
            <a:noFill/>
          </p:spPr>
          <p:txBody>
            <a:bodyPr wrap="none" rtlCol="0">
              <a:spAutoFit/>
            </a:bodyPr>
            <a:lstStyle/>
            <a:p>
              <a:pPr marL="0" marR="0" lvl="0" indent="0" defTabSz="914049" eaLnBrk="1" fontAlgn="auto" latinLnBrk="0" hangingPunct="1">
                <a:lnSpc>
                  <a:spcPct val="90000"/>
                </a:lnSpc>
                <a:spcBef>
                  <a:spcPts val="0"/>
                </a:spcBef>
                <a:spcAft>
                  <a:spcPts val="0"/>
                </a:spcAft>
                <a:buClrTx/>
                <a:buSzTx/>
                <a:buFontTx/>
                <a:buNone/>
                <a:tabLst/>
                <a:defRPr/>
              </a:pP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cs typeface="Segoe UI" panose="020B0502040204020203" pitchFamily="34" charset="0"/>
                </a:rPr>
                <a:t>Databases and</a:t>
              </a:r>
              <a:b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cs typeface="Segoe UI" panose="020B0502040204020203" pitchFamily="34" charset="0"/>
                </a:rPr>
              </a:br>
              <a:r>
                <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cs typeface="Segoe UI" panose="020B0502040204020203" pitchFamily="34" charset="0"/>
                </a:rPr>
                <a:t>other data sources</a:t>
              </a:r>
            </a:p>
          </p:txBody>
        </p:sp>
      </p:grpSp>
      <p:grpSp>
        <p:nvGrpSpPr>
          <p:cNvPr id="267" name="Group 266"/>
          <p:cNvGrpSpPr/>
          <p:nvPr/>
        </p:nvGrpSpPr>
        <p:grpSpPr>
          <a:xfrm>
            <a:off x="8438345" y="3896594"/>
            <a:ext cx="3486736" cy="2146978"/>
            <a:chOff x="8670980" y="3974232"/>
            <a:chExt cx="3556652" cy="2190029"/>
          </a:xfrm>
          <a:effectLst/>
        </p:grpSpPr>
        <p:sp>
          <p:nvSpPr>
            <p:cNvPr id="268" name="Rectangle 267"/>
            <p:cNvSpPr/>
            <p:nvPr/>
          </p:nvSpPr>
          <p:spPr bwMode="auto">
            <a:xfrm>
              <a:off x="8796266" y="3974232"/>
              <a:ext cx="3431366" cy="2190029"/>
            </a:xfrm>
            <a:prstGeom prst="rect">
              <a:avLst/>
            </a:prstGeom>
            <a:solidFill>
              <a:schemeClr val="tx1">
                <a:lumMod val="20000"/>
                <a:lumOff val="80000"/>
              </a:schemeClr>
            </a:solidFill>
            <a:ln w="10795" cap="flat" cmpd="sng" algn="ctr">
              <a:noFill/>
              <a:prstDash val="dash"/>
              <a:headEnd type="none" w="med" len="med"/>
              <a:tailEnd type="none" w="med" len="med"/>
            </a:ln>
            <a:effectLst/>
          </p:spPr>
          <p:txBody>
            <a:bodyPr vert="horz" wrap="square" lIns="0" tIns="45720" rIns="0" bIns="89642" numCol="1" rtlCol="0" anchor="ctr" anchorCtr="0" compatLnSpc="1">
              <a:prstTxWarp prst="textNoShape">
                <a:avLst/>
              </a:prstTxWarp>
            </a:bodyPr>
            <a:lstStyle/>
            <a:p>
              <a:pPr marL="0" marR="0" lvl="0" indent="0" algn="ctr" defTabSz="91403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endParaRPr>
            </a:p>
          </p:txBody>
        </p:sp>
        <p:pic>
          <p:nvPicPr>
            <p:cNvPr id="273" name="Picture 2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0980" y="4143293"/>
              <a:ext cx="3387876" cy="1833562"/>
            </a:xfrm>
            <a:prstGeom prst="rect">
              <a:avLst/>
            </a:prstGeom>
          </p:spPr>
        </p:pic>
        <p:sp>
          <p:nvSpPr>
            <p:cNvPr id="269" name="TextBox 268"/>
            <p:cNvSpPr txBox="1"/>
            <p:nvPr/>
          </p:nvSpPr>
          <p:spPr>
            <a:xfrm>
              <a:off x="8796266" y="5647196"/>
              <a:ext cx="1645902" cy="517065"/>
            </a:xfrm>
            <a:prstGeom prst="rect">
              <a:avLst/>
            </a:prstGeom>
            <a:noFill/>
          </p:spPr>
          <p:txBody>
            <a:bodyPr wrap="square" lIns="179285" tIns="143428" rIns="179285" bIns="143428"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1"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defRPr>
              </a:lvl1p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568" b="1" i="0" u="none" strike="noStrike" kern="0" cap="none" spc="0" normalizeH="0" baseline="0" noProof="0" dirty="0">
                  <a:ln>
                    <a:noFill/>
                  </a:ln>
                  <a:gradFill>
                    <a:gsLst>
                      <a:gs pos="80342">
                        <a:srgbClr val="0078D7"/>
                      </a:gs>
                      <a:gs pos="46000">
                        <a:srgbClr val="0078D7"/>
                      </a:gs>
                    </a:gsLst>
                    <a:lin ang="5400000" scaled="0"/>
                  </a:gradFill>
                  <a:effectLst/>
                  <a:uLnTx/>
                  <a:uFillTx/>
                  <a:latin typeface="Segoe UI"/>
                </a:rPr>
                <a:t>Mobile apps</a:t>
              </a:r>
            </a:p>
          </p:txBody>
        </p:sp>
        <p:sp>
          <p:nvSpPr>
            <p:cNvPr id="270" name="Freeform 269"/>
            <p:cNvSpPr>
              <a:spLocks noChangeAspect="1" noEditPoints="1"/>
            </p:cNvSpPr>
            <p:nvPr/>
          </p:nvSpPr>
          <p:spPr bwMode="black">
            <a:xfrm>
              <a:off x="11011432" y="4133232"/>
              <a:ext cx="1046320" cy="233415"/>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chemeClr val="tx1"/>
            </a:solidFill>
            <a:ln>
              <a:noFill/>
            </a:ln>
          </p:spPr>
          <p:txBody>
            <a:bodyPr vert="horz" wrap="square" lIns="86152" tIns="43076" rIns="86152" bIns="43076" numCol="1" anchor="t" anchorCtr="0" compatLnSpc="1">
              <a:prstTxWarp prst="textNoShape">
                <a:avLst/>
              </a:prstTxWarp>
            </a:bodyPr>
            <a:lstStyle/>
            <a:p>
              <a:pPr marL="0" marR="0" lvl="0" indent="0" defTabSz="878696" eaLnBrk="1" fontAlgn="auto" latinLnBrk="0" hangingPunct="1">
                <a:lnSpc>
                  <a:spcPct val="90000"/>
                </a:lnSpc>
                <a:spcBef>
                  <a:spcPts val="0"/>
                </a:spcBef>
                <a:spcAft>
                  <a:spcPts val="0"/>
                </a:spcAft>
                <a:buClrTx/>
                <a:buSzTx/>
                <a:buFontTx/>
                <a:buNone/>
                <a:tabLst/>
                <a:defRPr/>
              </a:pPr>
              <a:endParaRPr kumimoji="0" lang="en-US" sz="1696" b="0" i="0" u="none" strike="noStrike" kern="0" cap="none" spc="0" normalizeH="0" baseline="0" noProof="0">
                <a:ln>
                  <a:noFill/>
                </a:ln>
                <a:gradFill>
                  <a:gsLst>
                    <a:gs pos="93162">
                      <a:srgbClr val="505050">
                        <a:lumMod val="50000"/>
                      </a:srgbClr>
                    </a:gs>
                    <a:gs pos="68000">
                      <a:srgbClr val="505050">
                        <a:lumMod val="50000"/>
                      </a:srgbClr>
                    </a:gs>
                  </a:gsLst>
                  <a:lin ang="5400000" scaled="0"/>
                </a:gradFill>
                <a:effectLst/>
                <a:uLnTx/>
                <a:uFillTx/>
                <a:latin typeface="Segoe UI"/>
              </a:endParaRPr>
            </a:p>
          </p:txBody>
        </p:sp>
        <p:grpSp>
          <p:nvGrpSpPr>
            <p:cNvPr id="271" name="Group 270"/>
            <p:cNvGrpSpPr>
              <a:grpSpLocks noChangeAspect="1"/>
            </p:cNvGrpSpPr>
            <p:nvPr/>
          </p:nvGrpSpPr>
          <p:grpSpPr bwMode="black">
            <a:xfrm>
              <a:off x="11667513" y="4463731"/>
              <a:ext cx="420593" cy="409727"/>
              <a:chOff x="3531142" y="2077961"/>
              <a:chExt cx="3241962" cy="3158213"/>
            </a:xfrm>
            <a:solidFill>
              <a:srgbClr val="FFFFFF"/>
            </a:solidFill>
          </p:grpSpPr>
          <p:sp>
            <p:nvSpPr>
              <p:cNvPr id="278" name="Freeform 11"/>
              <p:cNvSpPr>
                <a:spLocks noEditPoints="1"/>
              </p:cNvSpPr>
              <p:nvPr/>
            </p:nvSpPr>
            <p:spPr bwMode="black">
              <a:xfrm>
                <a:off x="4147041" y="2077961"/>
                <a:ext cx="1875336" cy="2308858"/>
              </a:xfrm>
              <a:custGeom>
                <a:avLst/>
                <a:gdLst>
                  <a:gd name="T0" fmla="*/ 574 w 618"/>
                  <a:gd name="T1" fmla="*/ 227 h 723"/>
                  <a:gd name="T2" fmla="*/ 530 w 618"/>
                  <a:gd name="T3" fmla="*/ 272 h 723"/>
                  <a:gd name="T4" fmla="*/ 530 w 618"/>
                  <a:gd name="T5" fmla="*/ 446 h 723"/>
                  <a:gd name="T6" fmla="*/ 574 w 618"/>
                  <a:gd name="T7" fmla="*/ 491 h 723"/>
                  <a:gd name="T8" fmla="*/ 618 w 618"/>
                  <a:gd name="T9" fmla="*/ 446 h 723"/>
                  <a:gd name="T10" fmla="*/ 618 w 618"/>
                  <a:gd name="T11" fmla="*/ 272 h 723"/>
                  <a:gd name="T12" fmla="*/ 574 w 618"/>
                  <a:gd name="T13" fmla="*/ 227 h 723"/>
                  <a:gd name="T14" fmla="*/ 44 w 618"/>
                  <a:gd name="T15" fmla="*/ 227 h 723"/>
                  <a:gd name="T16" fmla="*/ 0 w 618"/>
                  <a:gd name="T17" fmla="*/ 272 h 723"/>
                  <a:gd name="T18" fmla="*/ 0 w 618"/>
                  <a:gd name="T19" fmla="*/ 446 h 723"/>
                  <a:gd name="T20" fmla="*/ 44 w 618"/>
                  <a:gd name="T21" fmla="*/ 491 h 723"/>
                  <a:gd name="T22" fmla="*/ 88 w 618"/>
                  <a:gd name="T23" fmla="*/ 446 h 723"/>
                  <a:gd name="T24" fmla="*/ 88 w 618"/>
                  <a:gd name="T25" fmla="*/ 272 h 723"/>
                  <a:gd name="T26" fmla="*/ 44 w 618"/>
                  <a:gd name="T27" fmla="*/ 227 h 723"/>
                  <a:gd name="T28" fmla="*/ 505 w 618"/>
                  <a:gd name="T29" fmla="*/ 228 h 723"/>
                  <a:gd name="T30" fmla="*/ 505 w 618"/>
                  <a:gd name="T31" fmla="*/ 547 h 723"/>
                  <a:gd name="T32" fmla="*/ 471 w 618"/>
                  <a:gd name="T33" fmla="*/ 581 h 723"/>
                  <a:gd name="T34" fmla="*/ 432 w 618"/>
                  <a:gd name="T35" fmla="*/ 581 h 723"/>
                  <a:gd name="T36" fmla="*/ 432 w 618"/>
                  <a:gd name="T37" fmla="*/ 678 h 723"/>
                  <a:gd name="T38" fmla="*/ 388 w 618"/>
                  <a:gd name="T39" fmla="*/ 723 h 723"/>
                  <a:gd name="T40" fmla="*/ 344 w 618"/>
                  <a:gd name="T41" fmla="*/ 678 h 723"/>
                  <a:gd name="T42" fmla="*/ 344 w 618"/>
                  <a:gd name="T43" fmla="*/ 581 h 723"/>
                  <a:gd name="T44" fmla="*/ 276 w 618"/>
                  <a:gd name="T45" fmla="*/ 581 h 723"/>
                  <a:gd name="T46" fmla="*/ 276 w 618"/>
                  <a:gd name="T47" fmla="*/ 678 h 723"/>
                  <a:gd name="T48" fmla="*/ 232 w 618"/>
                  <a:gd name="T49" fmla="*/ 723 h 723"/>
                  <a:gd name="T50" fmla="*/ 188 w 618"/>
                  <a:gd name="T51" fmla="*/ 678 h 723"/>
                  <a:gd name="T52" fmla="*/ 188 w 618"/>
                  <a:gd name="T53" fmla="*/ 581 h 723"/>
                  <a:gd name="T54" fmla="*/ 149 w 618"/>
                  <a:gd name="T55" fmla="*/ 581 h 723"/>
                  <a:gd name="T56" fmla="*/ 115 w 618"/>
                  <a:gd name="T57" fmla="*/ 547 h 723"/>
                  <a:gd name="T58" fmla="*/ 115 w 618"/>
                  <a:gd name="T59" fmla="*/ 228 h 723"/>
                  <a:gd name="T60" fmla="*/ 505 w 618"/>
                  <a:gd name="T61" fmla="*/ 228 h 723"/>
                  <a:gd name="T62" fmla="*/ 402 w 618"/>
                  <a:gd name="T63" fmla="*/ 63 h 723"/>
                  <a:gd name="T64" fmla="*/ 438 w 618"/>
                  <a:gd name="T65" fmla="*/ 11 h 723"/>
                  <a:gd name="T66" fmla="*/ 437 w 618"/>
                  <a:gd name="T67" fmla="*/ 2 h 723"/>
                  <a:gd name="T68" fmla="*/ 428 w 618"/>
                  <a:gd name="T69" fmla="*/ 4 h 723"/>
                  <a:gd name="T70" fmla="*/ 390 w 618"/>
                  <a:gd name="T71" fmla="*/ 59 h 723"/>
                  <a:gd name="T72" fmla="*/ 309 w 618"/>
                  <a:gd name="T73" fmla="*/ 43 h 723"/>
                  <a:gd name="T74" fmla="*/ 228 w 618"/>
                  <a:gd name="T75" fmla="*/ 59 h 723"/>
                  <a:gd name="T76" fmla="*/ 190 w 618"/>
                  <a:gd name="T77" fmla="*/ 4 h 723"/>
                  <a:gd name="T78" fmla="*/ 181 w 618"/>
                  <a:gd name="T79" fmla="*/ 2 h 723"/>
                  <a:gd name="T80" fmla="*/ 180 w 618"/>
                  <a:gd name="T81" fmla="*/ 11 h 723"/>
                  <a:gd name="T82" fmla="*/ 216 w 618"/>
                  <a:gd name="T83" fmla="*/ 63 h 723"/>
                  <a:gd name="T84" fmla="*/ 114 w 618"/>
                  <a:gd name="T85" fmla="*/ 200 h 723"/>
                  <a:gd name="T86" fmla="*/ 504 w 618"/>
                  <a:gd name="T87" fmla="*/ 200 h 723"/>
                  <a:gd name="T88" fmla="*/ 402 w 618"/>
                  <a:gd name="T89" fmla="*/ 63 h 723"/>
                  <a:gd name="T90" fmla="*/ 227 w 618"/>
                  <a:gd name="T91" fmla="*/ 146 h 723"/>
                  <a:gd name="T92" fmla="*/ 205 w 618"/>
                  <a:gd name="T93" fmla="*/ 124 h 723"/>
                  <a:gd name="T94" fmla="*/ 227 w 618"/>
                  <a:gd name="T95" fmla="*/ 103 h 723"/>
                  <a:gd name="T96" fmla="*/ 248 w 618"/>
                  <a:gd name="T97" fmla="*/ 124 h 723"/>
                  <a:gd name="T98" fmla="*/ 227 w 618"/>
                  <a:gd name="T99" fmla="*/ 146 h 723"/>
                  <a:gd name="T100" fmla="*/ 394 w 618"/>
                  <a:gd name="T101" fmla="*/ 146 h 723"/>
                  <a:gd name="T102" fmla="*/ 373 w 618"/>
                  <a:gd name="T103" fmla="*/ 124 h 723"/>
                  <a:gd name="T104" fmla="*/ 394 w 618"/>
                  <a:gd name="T105" fmla="*/ 103 h 723"/>
                  <a:gd name="T106" fmla="*/ 416 w 618"/>
                  <a:gd name="T107" fmla="*/ 124 h 723"/>
                  <a:gd name="T108" fmla="*/ 394 w 618"/>
                  <a:gd name="T109" fmla="*/ 14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723">
                    <a:moveTo>
                      <a:pt x="574" y="227"/>
                    </a:moveTo>
                    <a:cubicBezTo>
                      <a:pt x="550" y="227"/>
                      <a:pt x="530" y="247"/>
                      <a:pt x="530" y="272"/>
                    </a:cubicBezTo>
                    <a:cubicBezTo>
                      <a:pt x="530" y="446"/>
                      <a:pt x="530" y="446"/>
                      <a:pt x="530" y="446"/>
                    </a:cubicBezTo>
                    <a:cubicBezTo>
                      <a:pt x="530" y="471"/>
                      <a:pt x="550" y="491"/>
                      <a:pt x="574" y="491"/>
                    </a:cubicBezTo>
                    <a:cubicBezTo>
                      <a:pt x="598" y="491"/>
                      <a:pt x="618" y="471"/>
                      <a:pt x="618" y="446"/>
                    </a:cubicBezTo>
                    <a:cubicBezTo>
                      <a:pt x="618" y="272"/>
                      <a:pt x="618" y="272"/>
                      <a:pt x="618" y="272"/>
                    </a:cubicBezTo>
                    <a:cubicBezTo>
                      <a:pt x="618" y="247"/>
                      <a:pt x="598" y="227"/>
                      <a:pt x="574" y="227"/>
                    </a:cubicBezTo>
                    <a:close/>
                    <a:moveTo>
                      <a:pt x="44" y="227"/>
                    </a:moveTo>
                    <a:cubicBezTo>
                      <a:pt x="20" y="227"/>
                      <a:pt x="0" y="247"/>
                      <a:pt x="0" y="272"/>
                    </a:cubicBezTo>
                    <a:cubicBezTo>
                      <a:pt x="0" y="446"/>
                      <a:pt x="0" y="446"/>
                      <a:pt x="0" y="446"/>
                    </a:cubicBezTo>
                    <a:cubicBezTo>
                      <a:pt x="0" y="471"/>
                      <a:pt x="20" y="491"/>
                      <a:pt x="44" y="491"/>
                    </a:cubicBezTo>
                    <a:cubicBezTo>
                      <a:pt x="68" y="491"/>
                      <a:pt x="88" y="471"/>
                      <a:pt x="88" y="446"/>
                    </a:cubicBezTo>
                    <a:cubicBezTo>
                      <a:pt x="88" y="272"/>
                      <a:pt x="88" y="272"/>
                      <a:pt x="88" y="272"/>
                    </a:cubicBezTo>
                    <a:cubicBezTo>
                      <a:pt x="88" y="247"/>
                      <a:pt x="68" y="227"/>
                      <a:pt x="44" y="227"/>
                    </a:cubicBezTo>
                    <a:close/>
                    <a:moveTo>
                      <a:pt x="505" y="228"/>
                    </a:moveTo>
                    <a:cubicBezTo>
                      <a:pt x="505" y="547"/>
                      <a:pt x="505" y="547"/>
                      <a:pt x="505" y="547"/>
                    </a:cubicBezTo>
                    <a:cubicBezTo>
                      <a:pt x="505" y="566"/>
                      <a:pt x="490" y="581"/>
                      <a:pt x="471" y="581"/>
                    </a:cubicBezTo>
                    <a:cubicBezTo>
                      <a:pt x="432" y="581"/>
                      <a:pt x="432" y="581"/>
                      <a:pt x="432" y="581"/>
                    </a:cubicBezTo>
                    <a:cubicBezTo>
                      <a:pt x="432" y="678"/>
                      <a:pt x="432" y="678"/>
                      <a:pt x="432" y="678"/>
                    </a:cubicBezTo>
                    <a:cubicBezTo>
                      <a:pt x="432" y="703"/>
                      <a:pt x="412" y="723"/>
                      <a:pt x="388" y="723"/>
                    </a:cubicBezTo>
                    <a:cubicBezTo>
                      <a:pt x="364" y="723"/>
                      <a:pt x="344" y="703"/>
                      <a:pt x="344" y="678"/>
                    </a:cubicBezTo>
                    <a:cubicBezTo>
                      <a:pt x="344" y="581"/>
                      <a:pt x="344" y="581"/>
                      <a:pt x="344" y="581"/>
                    </a:cubicBezTo>
                    <a:cubicBezTo>
                      <a:pt x="276" y="581"/>
                      <a:pt x="276" y="581"/>
                      <a:pt x="276" y="581"/>
                    </a:cubicBezTo>
                    <a:cubicBezTo>
                      <a:pt x="276" y="678"/>
                      <a:pt x="276" y="678"/>
                      <a:pt x="276" y="678"/>
                    </a:cubicBezTo>
                    <a:cubicBezTo>
                      <a:pt x="276" y="703"/>
                      <a:pt x="256" y="723"/>
                      <a:pt x="232" y="723"/>
                    </a:cubicBezTo>
                    <a:cubicBezTo>
                      <a:pt x="208" y="723"/>
                      <a:pt x="188" y="703"/>
                      <a:pt x="188" y="678"/>
                    </a:cubicBezTo>
                    <a:cubicBezTo>
                      <a:pt x="188" y="581"/>
                      <a:pt x="188" y="581"/>
                      <a:pt x="188" y="581"/>
                    </a:cubicBezTo>
                    <a:cubicBezTo>
                      <a:pt x="149" y="581"/>
                      <a:pt x="149" y="581"/>
                      <a:pt x="149" y="581"/>
                    </a:cubicBezTo>
                    <a:cubicBezTo>
                      <a:pt x="130" y="581"/>
                      <a:pt x="115" y="566"/>
                      <a:pt x="115" y="547"/>
                    </a:cubicBezTo>
                    <a:cubicBezTo>
                      <a:pt x="115" y="228"/>
                      <a:pt x="115" y="228"/>
                      <a:pt x="115" y="228"/>
                    </a:cubicBezTo>
                    <a:lnTo>
                      <a:pt x="505" y="228"/>
                    </a:lnTo>
                    <a:close/>
                    <a:moveTo>
                      <a:pt x="402" y="63"/>
                    </a:moveTo>
                    <a:cubicBezTo>
                      <a:pt x="438" y="11"/>
                      <a:pt x="438" y="11"/>
                      <a:pt x="438" y="11"/>
                    </a:cubicBezTo>
                    <a:cubicBezTo>
                      <a:pt x="440" y="8"/>
                      <a:pt x="439" y="4"/>
                      <a:pt x="437" y="2"/>
                    </a:cubicBezTo>
                    <a:cubicBezTo>
                      <a:pt x="434" y="0"/>
                      <a:pt x="430" y="1"/>
                      <a:pt x="428" y="4"/>
                    </a:cubicBezTo>
                    <a:cubicBezTo>
                      <a:pt x="390" y="59"/>
                      <a:pt x="390" y="59"/>
                      <a:pt x="390" y="59"/>
                    </a:cubicBezTo>
                    <a:cubicBezTo>
                      <a:pt x="365" y="49"/>
                      <a:pt x="338" y="43"/>
                      <a:pt x="309" y="43"/>
                    </a:cubicBezTo>
                    <a:cubicBezTo>
                      <a:pt x="280" y="43"/>
                      <a:pt x="253" y="49"/>
                      <a:pt x="228" y="59"/>
                    </a:cubicBezTo>
                    <a:cubicBezTo>
                      <a:pt x="190" y="4"/>
                      <a:pt x="190" y="4"/>
                      <a:pt x="190" y="4"/>
                    </a:cubicBezTo>
                    <a:cubicBezTo>
                      <a:pt x="188" y="1"/>
                      <a:pt x="184" y="0"/>
                      <a:pt x="181" y="2"/>
                    </a:cubicBezTo>
                    <a:cubicBezTo>
                      <a:pt x="179" y="4"/>
                      <a:pt x="178" y="8"/>
                      <a:pt x="180" y="11"/>
                    </a:cubicBezTo>
                    <a:cubicBezTo>
                      <a:pt x="216" y="63"/>
                      <a:pt x="216" y="63"/>
                      <a:pt x="216" y="63"/>
                    </a:cubicBezTo>
                    <a:cubicBezTo>
                      <a:pt x="159" y="90"/>
                      <a:pt x="119" y="141"/>
                      <a:pt x="114" y="200"/>
                    </a:cubicBezTo>
                    <a:cubicBezTo>
                      <a:pt x="504" y="200"/>
                      <a:pt x="504" y="200"/>
                      <a:pt x="504" y="200"/>
                    </a:cubicBezTo>
                    <a:cubicBezTo>
                      <a:pt x="499" y="141"/>
                      <a:pt x="459" y="90"/>
                      <a:pt x="402" y="63"/>
                    </a:cubicBezTo>
                    <a:close/>
                    <a:moveTo>
                      <a:pt x="227" y="146"/>
                    </a:moveTo>
                    <a:cubicBezTo>
                      <a:pt x="215" y="146"/>
                      <a:pt x="205" y="136"/>
                      <a:pt x="205" y="124"/>
                    </a:cubicBezTo>
                    <a:cubicBezTo>
                      <a:pt x="205" y="113"/>
                      <a:pt x="215" y="103"/>
                      <a:pt x="227" y="103"/>
                    </a:cubicBezTo>
                    <a:cubicBezTo>
                      <a:pt x="239" y="103"/>
                      <a:pt x="248" y="113"/>
                      <a:pt x="248" y="124"/>
                    </a:cubicBezTo>
                    <a:cubicBezTo>
                      <a:pt x="248" y="136"/>
                      <a:pt x="239" y="146"/>
                      <a:pt x="227" y="146"/>
                    </a:cubicBezTo>
                    <a:close/>
                    <a:moveTo>
                      <a:pt x="394" y="146"/>
                    </a:moveTo>
                    <a:cubicBezTo>
                      <a:pt x="382" y="146"/>
                      <a:pt x="373" y="136"/>
                      <a:pt x="373" y="124"/>
                    </a:cubicBezTo>
                    <a:cubicBezTo>
                      <a:pt x="373" y="113"/>
                      <a:pt x="382" y="103"/>
                      <a:pt x="394" y="103"/>
                    </a:cubicBezTo>
                    <a:cubicBezTo>
                      <a:pt x="406" y="103"/>
                      <a:pt x="416" y="113"/>
                      <a:pt x="416" y="124"/>
                    </a:cubicBezTo>
                    <a:cubicBezTo>
                      <a:pt x="416" y="136"/>
                      <a:pt x="406" y="146"/>
                      <a:pt x="394" y="146"/>
                    </a:cubicBezTo>
                    <a:close/>
                  </a:path>
                </a:pathLst>
              </a:custGeom>
              <a:solidFill>
                <a:schemeClr val="tx1"/>
              </a:solidFill>
              <a:ln>
                <a:noFill/>
              </a:ln>
            </p:spPr>
            <p:txBody>
              <a:bodyPr vert="horz" wrap="square" lIns="86152" tIns="43076" rIns="86152" bIns="43076" numCol="1" anchor="t" anchorCtr="0" compatLnSpc="1">
                <a:prstTxWarp prst="textNoShape">
                  <a:avLst/>
                </a:prstTxWarp>
              </a:bodyPr>
              <a:lstStyle/>
              <a:p>
                <a:pPr marL="0" marR="0" lvl="0" indent="0" defTabSz="878696" eaLnBrk="1" fontAlgn="auto" latinLnBrk="0" hangingPunct="1">
                  <a:lnSpc>
                    <a:spcPct val="90000"/>
                  </a:lnSpc>
                  <a:spcBef>
                    <a:spcPts val="0"/>
                  </a:spcBef>
                  <a:spcAft>
                    <a:spcPts val="0"/>
                  </a:spcAft>
                  <a:buClrTx/>
                  <a:buSzTx/>
                  <a:buFontTx/>
                  <a:buNone/>
                  <a:tabLst/>
                  <a:defRPr/>
                </a:pPr>
                <a:endParaRPr kumimoji="0" lang="en-US" sz="1696" b="0" i="0" u="none" strike="noStrike" kern="0" cap="none" spc="0" normalizeH="0" baseline="0" noProof="0">
                  <a:ln>
                    <a:noFill/>
                  </a:ln>
                  <a:gradFill>
                    <a:gsLst>
                      <a:gs pos="93162">
                        <a:srgbClr val="505050">
                          <a:lumMod val="50000"/>
                        </a:srgbClr>
                      </a:gs>
                      <a:gs pos="68000">
                        <a:srgbClr val="505050">
                          <a:lumMod val="50000"/>
                        </a:srgbClr>
                      </a:gs>
                    </a:gsLst>
                    <a:lin ang="5400000" scaled="0"/>
                  </a:gradFill>
                  <a:effectLst/>
                  <a:uLnTx/>
                  <a:uFillTx/>
                  <a:latin typeface="Segoe UI"/>
                </a:endParaRPr>
              </a:p>
            </p:txBody>
          </p:sp>
          <p:sp>
            <p:nvSpPr>
              <p:cNvPr id="279" name="Freeform 15"/>
              <p:cNvSpPr>
                <a:spLocks noEditPoints="1"/>
              </p:cNvSpPr>
              <p:nvPr/>
            </p:nvSpPr>
            <p:spPr bwMode="black">
              <a:xfrm>
                <a:off x="3531142" y="4776024"/>
                <a:ext cx="3241962" cy="460150"/>
              </a:xfrm>
              <a:custGeom>
                <a:avLst/>
                <a:gdLst>
                  <a:gd name="T0" fmla="*/ 125 w 1047"/>
                  <a:gd name="T1" fmla="*/ 35 h 146"/>
                  <a:gd name="T2" fmla="*/ 32 w 1047"/>
                  <a:gd name="T3" fmla="*/ 75 h 146"/>
                  <a:gd name="T4" fmla="*/ 100 w 1047"/>
                  <a:gd name="T5" fmla="*/ 115 h 146"/>
                  <a:gd name="T6" fmla="*/ 76 w 1047"/>
                  <a:gd name="T7" fmla="*/ 146 h 146"/>
                  <a:gd name="T8" fmla="*/ 76 w 1047"/>
                  <a:gd name="T9" fmla="*/ 5 h 146"/>
                  <a:gd name="T10" fmla="*/ 155 w 1047"/>
                  <a:gd name="T11" fmla="*/ 146 h 146"/>
                  <a:gd name="T12" fmla="*/ 256 w 1047"/>
                  <a:gd name="T13" fmla="*/ 0 h 146"/>
                  <a:gd name="T14" fmla="*/ 182 w 1047"/>
                  <a:gd name="T15" fmla="*/ 146 h 146"/>
                  <a:gd name="T16" fmla="*/ 212 w 1047"/>
                  <a:gd name="T17" fmla="*/ 68 h 146"/>
                  <a:gd name="T18" fmla="*/ 298 w 1047"/>
                  <a:gd name="T19" fmla="*/ 68 h 146"/>
                  <a:gd name="T20" fmla="*/ 329 w 1047"/>
                  <a:gd name="T21" fmla="*/ 146 h 146"/>
                  <a:gd name="T22" fmla="*/ 256 w 1047"/>
                  <a:gd name="T23" fmla="*/ 0 h 146"/>
                  <a:gd name="T24" fmla="*/ 426 w 1047"/>
                  <a:gd name="T25" fmla="*/ 5 h 146"/>
                  <a:gd name="T26" fmla="*/ 359 w 1047"/>
                  <a:gd name="T27" fmla="*/ 35 h 146"/>
                  <a:gd name="T28" fmla="*/ 464 w 1047"/>
                  <a:gd name="T29" fmla="*/ 74 h 146"/>
                  <a:gd name="T30" fmla="*/ 359 w 1047"/>
                  <a:gd name="T31" fmla="*/ 115 h 146"/>
                  <a:gd name="T32" fmla="*/ 426 w 1047"/>
                  <a:gd name="T33" fmla="*/ 145 h 146"/>
                  <a:gd name="T34" fmla="*/ 1047 w 1047"/>
                  <a:gd name="T35" fmla="*/ 74 h 146"/>
                  <a:gd name="T36" fmla="*/ 913 w 1047"/>
                  <a:gd name="T37" fmla="*/ 5 h 146"/>
                  <a:gd name="T38" fmla="*/ 982 w 1047"/>
                  <a:gd name="T39" fmla="*/ 35 h 146"/>
                  <a:gd name="T40" fmla="*/ 981 w 1047"/>
                  <a:gd name="T41" fmla="*/ 115 h 146"/>
                  <a:gd name="T42" fmla="*/ 913 w 1047"/>
                  <a:gd name="T43" fmla="*/ 145 h 146"/>
                  <a:gd name="T44" fmla="*/ 1047 w 1047"/>
                  <a:gd name="T45" fmla="*/ 74 h 146"/>
                  <a:gd name="T46" fmla="*/ 652 w 1047"/>
                  <a:gd name="T47" fmla="*/ 56 h 146"/>
                  <a:gd name="T48" fmla="*/ 524 w 1047"/>
                  <a:gd name="T49" fmla="*/ 5 h 146"/>
                  <a:gd name="T50" fmla="*/ 592 w 1047"/>
                  <a:gd name="T51" fmla="*/ 35 h 146"/>
                  <a:gd name="T52" fmla="*/ 593 w 1047"/>
                  <a:gd name="T53" fmla="*/ 77 h 146"/>
                  <a:gd name="T54" fmla="*/ 524 w 1047"/>
                  <a:gd name="T55" fmla="*/ 105 h 146"/>
                  <a:gd name="T56" fmla="*/ 593 w 1047"/>
                  <a:gd name="T57" fmla="*/ 105 h 146"/>
                  <a:gd name="T58" fmla="*/ 616 w 1047"/>
                  <a:gd name="T59" fmla="*/ 144 h 146"/>
                  <a:gd name="T60" fmla="*/ 645 w 1047"/>
                  <a:gd name="T61" fmla="*/ 146 h 146"/>
                  <a:gd name="T62" fmla="*/ 749 w 1047"/>
                  <a:gd name="T63" fmla="*/ 1 h 146"/>
                  <a:gd name="T64" fmla="*/ 749 w 1047"/>
                  <a:gd name="T65" fmla="*/ 146 h 146"/>
                  <a:gd name="T66" fmla="*/ 749 w 1047"/>
                  <a:gd name="T67" fmla="*/ 1 h 146"/>
                  <a:gd name="T68" fmla="*/ 790 w 1047"/>
                  <a:gd name="T69" fmla="*/ 73 h 146"/>
                  <a:gd name="T70" fmla="*/ 707 w 1047"/>
                  <a:gd name="T71" fmla="*/ 73 h 146"/>
                  <a:gd name="T72" fmla="*/ 852 w 1047"/>
                  <a:gd name="T73" fmla="*/ 146 h 146"/>
                  <a:gd name="T74" fmla="*/ 883 w 1047"/>
                  <a:gd name="T75" fmla="*/ 5 h 146"/>
                  <a:gd name="T76" fmla="*/ 852 w 1047"/>
                  <a:gd name="T7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7" h="146">
                    <a:moveTo>
                      <a:pt x="125" y="146"/>
                    </a:moveTo>
                    <a:cubicBezTo>
                      <a:pt x="125" y="35"/>
                      <a:pt x="125" y="35"/>
                      <a:pt x="125" y="35"/>
                    </a:cubicBezTo>
                    <a:cubicBezTo>
                      <a:pt x="75" y="35"/>
                      <a:pt x="75" y="35"/>
                      <a:pt x="75" y="35"/>
                    </a:cubicBezTo>
                    <a:cubicBezTo>
                      <a:pt x="51" y="35"/>
                      <a:pt x="32" y="53"/>
                      <a:pt x="32" y="75"/>
                    </a:cubicBezTo>
                    <a:cubicBezTo>
                      <a:pt x="32" y="98"/>
                      <a:pt x="52" y="115"/>
                      <a:pt x="76" y="115"/>
                    </a:cubicBezTo>
                    <a:cubicBezTo>
                      <a:pt x="100" y="115"/>
                      <a:pt x="100" y="115"/>
                      <a:pt x="100" y="115"/>
                    </a:cubicBezTo>
                    <a:cubicBezTo>
                      <a:pt x="100" y="146"/>
                      <a:pt x="100" y="146"/>
                      <a:pt x="100" y="146"/>
                    </a:cubicBezTo>
                    <a:cubicBezTo>
                      <a:pt x="76" y="146"/>
                      <a:pt x="76" y="146"/>
                      <a:pt x="76" y="146"/>
                    </a:cubicBezTo>
                    <a:cubicBezTo>
                      <a:pt x="34" y="146"/>
                      <a:pt x="0" y="114"/>
                      <a:pt x="0" y="75"/>
                    </a:cubicBezTo>
                    <a:cubicBezTo>
                      <a:pt x="0" y="36"/>
                      <a:pt x="34" y="5"/>
                      <a:pt x="76" y="5"/>
                    </a:cubicBezTo>
                    <a:cubicBezTo>
                      <a:pt x="155" y="5"/>
                      <a:pt x="155" y="5"/>
                      <a:pt x="155" y="5"/>
                    </a:cubicBezTo>
                    <a:cubicBezTo>
                      <a:pt x="155" y="146"/>
                      <a:pt x="155" y="146"/>
                      <a:pt x="155" y="146"/>
                    </a:cubicBezTo>
                    <a:lnTo>
                      <a:pt x="125" y="146"/>
                    </a:lnTo>
                    <a:close/>
                    <a:moveTo>
                      <a:pt x="256" y="0"/>
                    </a:moveTo>
                    <a:cubicBezTo>
                      <a:pt x="215" y="0"/>
                      <a:pt x="182" y="27"/>
                      <a:pt x="182" y="69"/>
                    </a:cubicBezTo>
                    <a:cubicBezTo>
                      <a:pt x="182" y="146"/>
                      <a:pt x="182" y="146"/>
                      <a:pt x="182" y="146"/>
                    </a:cubicBezTo>
                    <a:cubicBezTo>
                      <a:pt x="212" y="146"/>
                      <a:pt x="212" y="146"/>
                      <a:pt x="212" y="146"/>
                    </a:cubicBezTo>
                    <a:cubicBezTo>
                      <a:pt x="212" y="68"/>
                      <a:pt x="212" y="68"/>
                      <a:pt x="212" y="68"/>
                    </a:cubicBezTo>
                    <a:cubicBezTo>
                      <a:pt x="212" y="41"/>
                      <a:pt x="235" y="25"/>
                      <a:pt x="256" y="25"/>
                    </a:cubicBezTo>
                    <a:cubicBezTo>
                      <a:pt x="276" y="25"/>
                      <a:pt x="298" y="41"/>
                      <a:pt x="298" y="68"/>
                    </a:cubicBezTo>
                    <a:cubicBezTo>
                      <a:pt x="298" y="146"/>
                      <a:pt x="298" y="146"/>
                      <a:pt x="298" y="146"/>
                    </a:cubicBezTo>
                    <a:cubicBezTo>
                      <a:pt x="329" y="146"/>
                      <a:pt x="329" y="146"/>
                      <a:pt x="329" y="146"/>
                    </a:cubicBezTo>
                    <a:cubicBezTo>
                      <a:pt x="329" y="69"/>
                      <a:pt x="329" y="69"/>
                      <a:pt x="329" y="69"/>
                    </a:cubicBezTo>
                    <a:cubicBezTo>
                      <a:pt x="329" y="27"/>
                      <a:pt x="296" y="0"/>
                      <a:pt x="256" y="0"/>
                    </a:cubicBezTo>
                    <a:close/>
                    <a:moveTo>
                      <a:pt x="493" y="74"/>
                    </a:moveTo>
                    <a:cubicBezTo>
                      <a:pt x="493" y="34"/>
                      <a:pt x="466" y="5"/>
                      <a:pt x="426" y="5"/>
                    </a:cubicBezTo>
                    <a:cubicBezTo>
                      <a:pt x="359" y="5"/>
                      <a:pt x="359" y="5"/>
                      <a:pt x="359" y="5"/>
                    </a:cubicBezTo>
                    <a:cubicBezTo>
                      <a:pt x="359" y="35"/>
                      <a:pt x="359" y="35"/>
                      <a:pt x="359" y="35"/>
                    </a:cubicBezTo>
                    <a:cubicBezTo>
                      <a:pt x="428" y="35"/>
                      <a:pt x="428" y="35"/>
                      <a:pt x="428" y="35"/>
                    </a:cubicBezTo>
                    <a:cubicBezTo>
                      <a:pt x="454" y="35"/>
                      <a:pt x="464" y="54"/>
                      <a:pt x="464" y="74"/>
                    </a:cubicBezTo>
                    <a:cubicBezTo>
                      <a:pt x="464" y="94"/>
                      <a:pt x="453" y="115"/>
                      <a:pt x="427" y="115"/>
                    </a:cubicBezTo>
                    <a:cubicBezTo>
                      <a:pt x="359" y="115"/>
                      <a:pt x="359" y="115"/>
                      <a:pt x="359" y="115"/>
                    </a:cubicBezTo>
                    <a:cubicBezTo>
                      <a:pt x="359" y="145"/>
                      <a:pt x="359" y="145"/>
                      <a:pt x="359" y="145"/>
                    </a:cubicBezTo>
                    <a:cubicBezTo>
                      <a:pt x="426" y="145"/>
                      <a:pt x="426" y="145"/>
                      <a:pt x="426" y="145"/>
                    </a:cubicBezTo>
                    <a:cubicBezTo>
                      <a:pt x="466" y="145"/>
                      <a:pt x="493" y="115"/>
                      <a:pt x="493" y="74"/>
                    </a:cubicBezTo>
                    <a:close/>
                    <a:moveTo>
                      <a:pt x="1047" y="74"/>
                    </a:moveTo>
                    <a:cubicBezTo>
                      <a:pt x="1047" y="34"/>
                      <a:pt x="1021" y="5"/>
                      <a:pt x="980" y="5"/>
                    </a:cubicBezTo>
                    <a:cubicBezTo>
                      <a:pt x="913" y="5"/>
                      <a:pt x="913" y="5"/>
                      <a:pt x="913" y="5"/>
                    </a:cubicBezTo>
                    <a:cubicBezTo>
                      <a:pt x="913" y="35"/>
                      <a:pt x="913" y="35"/>
                      <a:pt x="913" y="35"/>
                    </a:cubicBezTo>
                    <a:cubicBezTo>
                      <a:pt x="982" y="35"/>
                      <a:pt x="982" y="35"/>
                      <a:pt x="982" y="35"/>
                    </a:cubicBezTo>
                    <a:cubicBezTo>
                      <a:pt x="1008" y="35"/>
                      <a:pt x="1019" y="54"/>
                      <a:pt x="1019" y="74"/>
                    </a:cubicBezTo>
                    <a:cubicBezTo>
                      <a:pt x="1019" y="94"/>
                      <a:pt x="1008" y="115"/>
                      <a:pt x="981" y="115"/>
                    </a:cubicBezTo>
                    <a:cubicBezTo>
                      <a:pt x="913" y="115"/>
                      <a:pt x="913" y="115"/>
                      <a:pt x="913" y="115"/>
                    </a:cubicBezTo>
                    <a:cubicBezTo>
                      <a:pt x="913" y="145"/>
                      <a:pt x="913" y="145"/>
                      <a:pt x="913" y="145"/>
                    </a:cubicBezTo>
                    <a:cubicBezTo>
                      <a:pt x="980" y="145"/>
                      <a:pt x="980" y="145"/>
                      <a:pt x="980" y="145"/>
                    </a:cubicBezTo>
                    <a:cubicBezTo>
                      <a:pt x="1020" y="145"/>
                      <a:pt x="1047" y="115"/>
                      <a:pt x="1047" y="74"/>
                    </a:cubicBezTo>
                    <a:close/>
                    <a:moveTo>
                      <a:pt x="632" y="98"/>
                    </a:moveTo>
                    <a:cubicBezTo>
                      <a:pt x="645" y="91"/>
                      <a:pt x="652" y="78"/>
                      <a:pt x="652" y="56"/>
                    </a:cubicBezTo>
                    <a:cubicBezTo>
                      <a:pt x="652" y="17"/>
                      <a:pt x="631" y="5"/>
                      <a:pt x="590" y="5"/>
                    </a:cubicBezTo>
                    <a:cubicBezTo>
                      <a:pt x="524" y="5"/>
                      <a:pt x="524" y="5"/>
                      <a:pt x="524" y="5"/>
                    </a:cubicBezTo>
                    <a:cubicBezTo>
                      <a:pt x="524" y="35"/>
                      <a:pt x="524" y="35"/>
                      <a:pt x="524" y="35"/>
                    </a:cubicBezTo>
                    <a:cubicBezTo>
                      <a:pt x="592" y="35"/>
                      <a:pt x="592" y="35"/>
                      <a:pt x="592" y="35"/>
                    </a:cubicBezTo>
                    <a:cubicBezTo>
                      <a:pt x="618" y="35"/>
                      <a:pt x="623" y="44"/>
                      <a:pt x="623" y="55"/>
                    </a:cubicBezTo>
                    <a:cubicBezTo>
                      <a:pt x="623" y="67"/>
                      <a:pt x="619" y="77"/>
                      <a:pt x="593" y="77"/>
                    </a:cubicBezTo>
                    <a:cubicBezTo>
                      <a:pt x="524" y="77"/>
                      <a:pt x="524" y="77"/>
                      <a:pt x="524" y="77"/>
                    </a:cubicBezTo>
                    <a:cubicBezTo>
                      <a:pt x="524" y="105"/>
                      <a:pt x="524" y="105"/>
                      <a:pt x="524" y="105"/>
                    </a:cubicBezTo>
                    <a:cubicBezTo>
                      <a:pt x="591" y="105"/>
                      <a:pt x="591" y="105"/>
                      <a:pt x="591" y="105"/>
                    </a:cubicBezTo>
                    <a:cubicBezTo>
                      <a:pt x="592" y="105"/>
                      <a:pt x="593" y="105"/>
                      <a:pt x="593" y="105"/>
                    </a:cubicBezTo>
                    <a:cubicBezTo>
                      <a:pt x="607" y="107"/>
                      <a:pt x="617" y="118"/>
                      <a:pt x="617" y="132"/>
                    </a:cubicBezTo>
                    <a:cubicBezTo>
                      <a:pt x="617" y="136"/>
                      <a:pt x="618" y="140"/>
                      <a:pt x="616" y="144"/>
                    </a:cubicBezTo>
                    <a:cubicBezTo>
                      <a:pt x="616" y="145"/>
                      <a:pt x="618" y="145"/>
                      <a:pt x="618" y="146"/>
                    </a:cubicBezTo>
                    <a:cubicBezTo>
                      <a:pt x="645" y="146"/>
                      <a:pt x="645" y="146"/>
                      <a:pt x="645" y="146"/>
                    </a:cubicBezTo>
                    <a:cubicBezTo>
                      <a:pt x="645" y="146"/>
                      <a:pt x="650" y="116"/>
                      <a:pt x="632" y="98"/>
                    </a:cubicBezTo>
                    <a:close/>
                    <a:moveTo>
                      <a:pt x="749" y="1"/>
                    </a:moveTo>
                    <a:cubicBezTo>
                      <a:pt x="787" y="1"/>
                      <a:pt x="818" y="33"/>
                      <a:pt x="818" y="73"/>
                    </a:cubicBezTo>
                    <a:cubicBezTo>
                      <a:pt x="818" y="113"/>
                      <a:pt x="787" y="146"/>
                      <a:pt x="749" y="146"/>
                    </a:cubicBezTo>
                    <a:cubicBezTo>
                      <a:pt x="710" y="146"/>
                      <a:pt x="679" y="113"/>
                      <a:pt x="679" y="73"/>
                    </a:cubicBezTo>
                    <a:cubicBezTo>
                      <a:pt x="679" y="33"/>
                      <a:pt x="710" y="1"/>
                      <a:pt x="749" y="1"/>
                    </a:cubicBezTo>
                    <a:close/>
                    <a:moveTo>
                      <a:pt x="749" y="117"/>
                    </a:moveTo>
                    <a:cubicBezTo>
                      <a:pt x="772" y="117"/>
                      <a:pt x="790" y="97"/>
                      <a:pt x="790" y="73"/>
                    </a:cubicBezTo>
                    <a:cubicBezTo>
                      <a:pt x="790" y="49"/>
                      <a:pt x="772" y="30"/>
                      <a:pt x="749" y="30"/>
                    </a:cubicBezTo>
                    <a:cubicBezTo>
                      <a:pt x="726" y="30"/>
                      <a:pt x="707" y="49"/>
                      <a:pt x="707" y="73"/>
                    </a:cubicBezTo>
                    <a:cubicBezTo>
                      <a:pt x="707" y="97"/>
                      <a:pt x="726" y="117"/>
                      <a:pt x="749" y="117"/>
                    </a:cubicBezTo>
                    <a:close/>
                    <a:moveTo>
                      <a:pt x="852" y="146"/>
                    </a:moveTo>
                    <a:cubicBezTo>
                      <a:pt x="883" y="146"/>
                      <a:pt x="883" y="146"/>
                      <a:pt x="883" y="146"/>
                    </a:cubicBezTo>
                    <a:cubicBezTo>
                      <a:pt x="883" y="5"/>
                      <a:pt x="883" y="5"/>
                      <a:pt x="883" y="5"/>
                    </a:cubicBezTo>
                    <a:cubicBezTo>
                      <a:pt x="852" y="5"/>
                      <a:pt x="852" y="5"/>
                      <a:pt x="852" y="5"/>
                    </a:cubicBezTo>
                    <a:lnTo>
                      <a:pt x="852" y="146"/>
                    </a:lnTo>
                    <a:close/>
                  </a:path>
                </a:pathLst>
              </a:custGeom>
              <a:solidFill>
                <a:schemeClr val="tx1"/>
              </a:solidFill>
              <a:ln>
                <a:noFill/>
              </a:ln>
            </p:spPr>
            <p:txBody>
              <a:bodyPr vert="horz" wrap="square" lIns="86152" tIns="43076" rIns="86152" bIns="43076" numCol="1" anchor="t" anchorCtr="0" compatLnSpc="1">
                <a:prstTxWarp prst="textNoShape">
                  <a:avLst/>
                </a:prstTxWarp>
              </a:bodyPr>
              <a:lstStyle/>
              <a:p>
                <a:pPr marL="0" marR="0" lvl="0" indent="0" defTabSz="878696" eaLnBrk="1" fontAlgn="auto" latinLnBrk="0" hangingPunct="1">
                  <a:lnSpc>
                    <a:spcPct val="90000"/>
                  </a:lnSpc>
                  <a:spcBef>
                    <a:spcPts val="0"/>
                  </a:spcBef>
                  <a:spcAft>
                    <a:spcPts val="0"/>
                  </a:spcAft>
                  <a:buClrTx/>
                  <a:buSzTx/>
                  <a:buFontTx/>
                  <a:buNone/>
                  <a:tabLst/>
                  <a:defRPr/>
                </a:pPr>
                <a:endParaRPr kumimoji="0" lang="en-US" sz="1696" b="0" i="0" u="none" strike="noStrike" kern="0" cap="none" spc="0" normalizeH="0" baseline="0" noProof="0">
                  <a:ln>
                    <a:noFill/>
                  </a:ln>
                  <a:gradFill>
                    <a:gsLst>
                      <a:gs pos="93162">
                        <a:srgbClr val="505050">
                          <a:lumMod val="50000"/>
                        </a:srgbClr>
                      </a:gs>
                      <a:gs pos="68000">
                        <a:srgbClr val="505050">
                          <a:lumMod val="50000"/>
                        </a:srgbClr>
                      </a:gs>
                    </a:gsLst>
                    <a:lin ang="5400000" scaled="0"/>
                  </a:gradFill>
                  <a:effectLst/>
                  <a:uLnTx/>
                  <a:uFillTx/>
                  <a:latin typeface="Segoe UI"/>
                </a:endParaRPr>
              </a:p>
            </p:txBody>
          </p:sp>
        </p:grpSp>
        <p:grpSp>
          <p:nvGrpSpPr>
            <p:cNvPr id="272" name="Group 271"/>
            <p:cNvGrpSpPr/>
            <p:nvPr/>
          </p:nvGrpSpPr>
          <p:grpSpPr>
            <a:xfrm>
              <a:off x="10998260" y="4463731"/>
              <a:ext cx="606051" cy="298978"/>
              <a:chOff x="1898651" y="4472456"/>
              <a:chExt cx="618203" cy="304974"/>
            </a:xfrm>
            <a:solidFill>
              <a:srgbClr val="FFFFFF"/>
            </a:solidFill>
          </p:grpSpPr>
          <p:grpSp>
            <p:nvGrpSpPr>
              <p:cNvPr id="274" name="Group 273"/>
              <p:cNvGrpSpPr>
                <a:grpSpLocks noChangeAspect="1"/>
              </p:cNvGrpSpPr>
              <p:nvPr/>
            </p:nvGrpSpPr>
            <p:grpSpPr bwMode="black">
              <a:xfrm>
                <a:off x="1898651" y="4472456"/>
                <a:ext cx="253214" cy="304974"/>
                <a:chOff x="498253" y="184806"/>
                <a:chExt cx="1435623" cy="1729081"/>
              </a:xfrm>
              <a:grpFill/>
            </p:grpSpPr>
            <p:sp>
              <p:nvSpPr>
                <p:cNvPr id="276" name="Freeform 275"/>
                <p:cNvSpPr>
                  <a:spLocks/>
                </p:cNvSpPr>
                <p:nvPr/>
              </p:nvSpPr>
              <p:spPr bwMode="black">
                <a:xfrm>
                  <a:off x="498253" y="629270"/>
                  <a:ext cx="1435623" cy="1284617"/>
                </a:xfrm>
                <a:custGeom>
                  <a:avLst/>
                  <a:gdLst>
                    <a:gd name="T0" fmla="*/ 455 w 539"/>
                    <a:gd name="T1" fmla="*/ 186 h 482"/>
                    <a:gd name="T2" fmla="*/ 522 w 539"/>
                    <a:gd name="T3" fmla="*/ 67 h 482"/>
                    <a:gd name="T4" fmla="*/ 408 w 539"/>
                    <a:gd name="T5" fmla="*/ 5 h 482"/>
                    <a:gd name="T6" fmla="*/ 288 w 539"/>
                    <a:gd name="T7" fmla="*/ 34 h 482"/>
                    <a:gd name="T8" fmla="*/ 184 w 539"/>
                    <a:gd name="T9" fmla="*/ 7 h 482"/>
                    <a:gd name="T10" fmla="*/ 55 w 539"/>
                    <a:gd name="T11" fmla="*/ 86 h 482"/>
                    <a:gd name="T12" fmla="*/ 95 w 539"/>
                    <a:gd name="T13" fmla="*/ 401 h 482"/>
                    <a:gd name="T14" fmla="*/ 194 w 539"/>
                    <a:gd name="T15" fmla="*/ 480 h 482"/>
                    <a:gd name="T16" fmla="*/ 296 w 539"/>
                    <a:gd name="T17" fmla="*/ 455 h 482"/>
                    <a:gd name="T18" fmla="*/ 400 w 539"/>
                    <a:gd name="T19" fmla="*/ 479 h 482"/>
                    <a:gd name="T20" fmla="*/ 496 w 539"/>
                    <a:gd name="T21" fmla="*/ 402 h 482"/>
                    <a:gd name="T22" fmla="*/ 539 w 539"/>
                    <a:gd name="T23" fmla="*/ 313 h 482"/>
                    <a:gd name="T24" fmla="*/ 455 w 539"/>
                    <a:gd name="T25" fmla="*/ 18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9" h="482">
                      <a:moveTo>
                        <a:pt x="455" y="186"/>
                      </a:moveTo>
                      <a:cubicBezTo>
                        <a:pt x="454" y="107"/>
                        <a:pt x="519" y="69"/>
                        <a:pt x="522" y="67"/>
                      </a:cubicBezTo>
                      <a:cubicBezTo>
                        <a:pt x="485" y="13"/>
                        <a:pt x="428" y="6"/>
                        <a:pt x="408" y="5"/>
                      </a:cubicBezTo>
                      <a:cubicBezTo>
                        <a:pt x="359" y="0"/>
                        <a:pt x="312" y="34"/>
                        <a:pt x="288" y="34"/>
                      </a:cubicBezTo>
                      <a:cubicBezTo>
                        <a:pt x="263" y="34"/>
                        <a:pt x="225" y="6"/>
                        <a:pt x="184" y="7"/>
                      </a:cubicBezTo>
                      <a:cubicBezTo>
                        <a:pt x="131" y="8"/>
                        <a:pt x="82" y="38"/>
                        <a:pt x="55" y="86"/>
                      </a:cubicBezTo>
                      <a:cubicBezTo>
                        <a:pt x="0" y="182"/>
                        <a:pt x="41" y="323"/>
                        <a:pt x="95" y="401"/>
                      </a:cubicBezTo>
                      <a:cubicBezTo>
                        <a:pt x="121" y="439"/>
                        <a:pt x="153" y="482"/>
                        <a:pt x="194" y="480"/>
                      </a:cubicBezTo>
                      <a:cubicBezTo>
                        <a:pt x="234" y="479"/>
                        <a:pt x="248" y="455"/>
                        <a:pt x="296" y="455"/>
                      </a:cubicBezTo>
                      <a:cubicBezTo>
                        <a:pt x="344" y="454"/>
                        <a:pt x="358" y="480"/>
                        <a:pt x="400" y="479"/>
                      </a:cubicBezTo>
                      <a:cubicBezTo>
                        <a:pt x="443" y="478"/>
                        <a:pt x="470" y="440"/>
                        <a:pt x="496" y="402"/>
                      </a:cubicBezTo>
                      <a:cubicBezTo>
                        <a:pt x="526" y="358"/>
                        <a:pt x="538" y="315"/>
                        <a:pt x="539" y="313"/>
                      </a:cubicBezTo>
                      <a:cubicBezTo>
                        <a:pt x="538" y="313"/>
                        <a:pt x="456" y="281"/>
                        <a:pt x="455" y="186"/>
                      </a:cubicBezTo>
                    </a:path>
                  </a:pathLst>
                </a:custGeom>
                <a:solidFill>
                  <a:schemeClr val="tx1"/>
                </a:solidFill>
                <a:ln>
                  <a:noFill/>
                </a:ln>
                <a:extLst/>
              </p:spPr>
              <p:txBody>
                <a:bodyPr vert="horz" wrap="square" lIns="86152" tIns="43076" rIns="86152" bIns="43076" numCol="1" anchor="t" anchorCtr="0" compatLnSpc="1">
                  <a:prstTxWarp prst="textNoShape">
                    <a:avLst/>
                  </a:prstTxWarp>
                </a:bodyPr>
                <a:lstStyle/>
                <a:p>
                  <a:pPr marL="0" marR="0" lvl="0" indent="0" defTabSz="878696" eaLnBrk="1" fontAlgn="auto" latinLnBrk="0" hangingPunct="1">
                    <a:lnSpc>
                      <a:spcPct val="90000"/>
                    </a:lnSpc>
                    <a:spcBef>
                      <a:spcPts val="0"/>
                    </a:spcBef>
                    <a:spcAft>
                      <a:spcPts val="0"/>
                    </a:spcAft>
                    <a:buClrTx/>
                    <a:buSzTx/>
                    <a:buFontTx/>
                    <a:buNone/>
                    <a:tabLst/>
                    <a:defRPr/>
                  </a:pPr>
                  <a:endParaRPr kumimoji="0" lang="en-US" sz="1696" b="0" i="0" u="none" strike="noStrike" kern="0" cap="none" spc="0" normalizeH="0" baseline="0" noProof="0">
                    <a:ln>
                      <a:noFill/>
                    </a:ln>
                    <a:gradFill>
                      <a:gsLst>
                        <a:gs pos="93162">
                          <a:srgbClr val="505050">
                            <a:lumMod val="50000"/>
                          </a:srgbClr>
                        </a:gs>
                        <a:gs pos="68000">
                          <a:srgbClr val="505050">
                            <a:lumMod val="50000"/>
                          </a:srgbClr>
                        </a:gs>
                      </a:gsLst>
                      <a:lin ang="5400000" scaled="0"/>
                    </a:gradFill>
                    <a:effectLst/>
                    <a:uLnTx/>
                    <a:uFillTx/>
                    <a:latin typeface="Segoe UI"/>
                  </a:endParaRPr>
                </a:p>
              </p:txBody>
            </p:sp>
            <p:sp>
              <p:nvSpPr>
                <p:cNvPr id="277" name="Freeform 276"/>
                <p:cNvSpPr>
                  <a:spLocks/>
                </p:cNvSpPr>
                <p:nvPr/>
              </p:nvSpPr>
              <p:spPr bwMode="black">
                <a:xfrm>
                  <a:off x="1245232" y="184806"/>
                  <a:ext cx="356944" cy="392241"/>
                </a:xfrm>
                <a:custGeom>
                  <a:avLst/>
                  <a:gdLst>
                    <a:gd name="T0" fmla="*/ 98 w 134"/>
                    <a:gd name="T1" fmla="*/ 100 h 147"/>
                    <a:gd name="T2" fmla="*/ 130 w 134"/>
                    <a:gd name="T3" fmla="*/ 0 h 147"/>
                    <a:gd name="T4" fmla="*/ 38 w 134"/>
                    <a:gd name="T5" fmla="*/ 47 h 147"/>
                    <a:gd name="T6" fmla="*/ 5 w 134"/>
                    <a:gd name="T7" fmla="*/ 144 h 147"/>
                    <a:gd name="T8" fmla="*/ 98 w 134"/>
                    <a:gd name="T9" fmla="*/ 100 h 147"/>
                  </a:gdLst>
                  <a:ahLst/>
                  <a:cxnLst>
                    <a:cxn ang="0">
                      <a:pos x="T0" y="T1"/>
                    </a:cxn>
                    <a:cxn ang="0">
                      <a:pos x="T2" y="T3"/>
                    </a:cxn>
                    <a:cxn ang="0">
                      <a:pos x="T4" y="T5"/>
                    </a:cxn>
                    <a:cxn ang="0">
                      <a:pos x="T6" y="T7"/>
                    </a:cxn>
                    <a:cxn ang="0">
                      <a:pos x="T8" y="T9"/>
                    </a:cxn>
                  </a:cxnLst>
                  <a:rect l="0" t="0" r="r" b="b"/>
                  <a:pathLst>
                    <a:path w="134" h="147">
                      <a:moveTo>
                        <a:pt x="98" y="100"/>
                      </a:moveTo>
                      <a:cubicBezTo>
                        <a:pt x="120" y="73"/>
                        <a:pt x="134" y="36"/>
                        <a:pt x="130" y="0"/>
                      </a:cubicBezTo>
                      <a:cubicBezTo>
                        <a:pt x="99" y="1"/>
                        <a:pt x="61" y="21"/>
                        <a:pt x="38" y="47"/>
                      </a:cubicBezTo>
                      <a:cubicBezTo>
                        <a:pt x="18" y="71"/>
                        <a:pt x="0" y="108"/>
                        <a:pt x="5" y="144"/>
                      </a:cubicBezTo>
                      <a:cubicBezTo>
                        <a:pt x="40" y="147"/>
                        <a:pt x="76" y="126"/>
                        <a:pt x="98" y="100"/>
                      </a:cubicBezTo>
                    </a:path>
                  </a:pathLst>
                </a:custGeom>
                <a:solidFill>
                  <a:schemeClr val="tx1"/>
                </a:solidFill>
                <a:ln>
                  <a:noFill/>
                </a:ln>
                <a:extLst/>
              </p:spPr>
              <p:txBody>
                <a:bodyPr vert="horz" wrap="square" lIns="86152" tIns="43076" rIns="86152" bIns="43076" numCol="1" anchor="t" anchorCtr="0" compatLnSpc="1">
                  <a:prstTxWarp prst="textNoShape">
                    <a:avLst/>
                  </a:prstTxWarp>
                </a:bodyPr>
                <a:lstStyle/>
                <a:p>
                  <a:pPr marL="0" marR="0" lvl="0" indent="0" defTabSz="878696" eaLnBrk="1" fontAlgn="auto" latinLnBrk="0" hangingPunct="1">
                    <a:lnSpc>
                      <a:spcPct val="90000"/>
                    </a:lnSpc>
                    <a:spcBef>
                      <a:spcPts val="0"/>
                    </a:spcBef>
                    <a:spcAft>
                      <a:spcPts val="0"/>
                    </a:spcAft>
                    <a:buClrTx/>
                    <a:buSzTx/>
                    <a:buFontTx/>
                    <a:buNone/>
                    <a:tabLst/>
                    <a:defRPr/>
                  </a:pPr>
                  <a:endParaRPr kumimoji="0" lang="en-US" sz="1696" b="0" i="0" u="none" strike="noStrike" kern="0" cap="none" spc="0" normalizeH="0" baseline="0" noProof="0">
                    <a:ln>
                      <a:noFill/>
                    </a:ln>
                    <a:gradFill>
                      <a:gsLst>
                        <a:gs pos="93162">
                          <a:srgbClr val="505050">
                            <a:lumMod val="50000"/>
                          </a:srgbClr>
                        </a:gs>
                        <a:gs pos="68000">
                          <a:srgbClr val="505050">
                            <a:lumMod val="50000"/>
                          </a:srgbClr>
                        </a:gs>
                      </a:gsLst>
                      <a:lin ang="5400000" scaled="0"/>
                    </a:gradFill>
                    <a:effectLst/>
                    <a:uLnTx/>
                    <a:uFillTx/>
                    <a:latin typeface="Segoe UI"/>
                  </a:endParaRPr>
                </a:p>
              </p:txBody>
            </p:sp>
          </p:grpSp>
          <p:sp>
            <p:nvSpPr>
              <p:cNvPr id="275" name="TextBox 274"/>
              <p:cNvSpPr txBox="1"/>
              <p:nvPr/>
            </p:nvSpPr>
            <p:spPr>
              <a:xfrm>
                <a:off x="2104732" y="4579373"/>
                <a:ext cx="412122" cy="169532"/>
              </a:xfrm>
              <a:prstGeom prst="rect">
                <a:avLst/>
              </a:prstGeom>
              <a:noFill/>
            </p:spPr>
            <p:txBody>
              <a:bodyPr wrap="square" lIns="0" tIns="0" rIns="0" bIns="0" rtlCol="0">
                <a:spAutoFit/>
              </a:bodyPr>
              <a:lstStyle/>
              <a:p>
                <a:pPr marL="0" marR="0" lvl="0" indent="0" algn="ctr" defTabSz="878696" eaLnBrk="1" fontAlgn="auto" latinLnBrk="0" hangingPunct="1">
                  <a:lnSpc>
                    <a:spcPct val="90000"/>
                  </a:lnSpc>
                  <a:spcBef>
                    <a:spcPts val="0"/>
                  </a:spcBef>
                  <a:spcAft>
                    <a:spcPts val="565"/>
                  </a:spcAft>
                  <a:buClrTx/>
                  <a:buSzTx/>
                  <a:buFontTx/>
                  <a:buNone/>
                  <a:tabLst/>
                  <a:defRPr/>
                </a:pPr>
                <a:r>
                  <a:rPr kumimoji="0" lang="en-US" sz="1176" b="0" i="0" u="none" strike="noStrike" kern="0" cap="none" spc="0" normalizeH="0" baseline="0" noProof="0" dirty="0">
                    <a:ln>
                      <a:noFill/>
                    </a:ln>
                    <a:gradFill>
                      <a:gsLst>
                        <a:gs pos="12821">
                          <a:srgbClr val="505050"/>
                        </a:gs>
                        <a:gs pos="23000">
                          <a:srgbClr val="505050"/>
                        </a:gs>
                      </a:gsLst>
                      <a:lin ang="5400000" scaled="0"/>
                    </a:gradFill>
                    <a:effectLst/>
                    <a:uLnTx/>
                    <a:uFillTx/>
                    <a:latin typeface="Segoe UI"/>
                  </a:rPr>
                  <a:t>iOS</a:t>
                </a:r>
              </a:p>
            </p:txBody>
          </p:sp>
        </p:grpSp>
      </p:grpSp>
      <p:cxnSp>
        <p:nvCxnSpPr>
          <p:cNvPr id="281" name="Straight Arrow Connector 280"/>
          <p:cNvCxnSpPr/>
          <p:nvPr/>
        </p:nvCxnSpPr>
        <p:spPr>
          <a:xfrm flipH="1">
            <a:off x="2710285" y="4698342"/>
            <a:ext cx="261457" cy="0"/>
          </a:xfrm>
          <a:prstGeom prst="straightConnector1">
            <a:avLst/>
          </a:prstGeom>
          <a:noFill/>
          <a:ln w="22225" cap="flat" cmpd="sng" algn="ctr">
            <a:solidFill>
              <a:schemeClr val="tx2"/>
            </a:solidFill>
            <a:prstDash val="solid"/>
            <a:miter lim="800000"/>
            <a:headEnd type="none" w="med" len="sm"/>
            <a:tailEnd type="arrow" w="sm" len="sm"/>
          </a:ln>
          <a:effectLst/>
        </p:spPr>
      </p:cxnSp>
      <p:grpSp>
        <p:nvGrpSpPr>
          <p:cNvPr id="16" name="Group 15"/>
          <p:cNvGrpSpPr/>
          <p:nvPr/>
        </p:nvGrpSpPr>
        <p:grpSpPr>
          <a:xfrm>
            <a:off x="275896" y="1548883"/>
            <a:ext cx="2786413" cy="1945908"/>
            <a:chOff x="281428" y="1579444"/>
            <a:chExt cx="2842286" cy="1984928"/>
          </a:xfrm>
        </p:grpSpPr>
        <p:sp>
          <p:nvSpPr>
            <p:cNvPr id="262" name="Rectangle 261"/>
            <p:cNvSpPr/>
            <p:nvPr/>
          </p:nvSpPr>
          <p:spPr bwMode="auto">
            <a:xfrm>
              <a:off x="281428" y="1579444"/>
              <a:ext cx="2614039" cy="1984928"/>
            </a:xfrm>
            <a:prstGeom prst="rect">
              <a:avLst/>
            </a:prstGeom>
            <a:solidFill>
              <a:schemeClr val="tx1">
                <a:lumMod val="20000"/>
                <a:lumOff val="80000"/>
              </a:schemeClr>
            </a:solidFill>
            <a:ln w="10795" cap="flat" cmpd="sng" algn="ctr">
              <a:noFill/>
              <a:prstDash val="dash"/>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03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endParaRPr>
            </a:p>
          </p:txBody>
        </p:sp>
        <p:sp>
          <p:nvSpPr>
            <p:cNvPr id="263" name="Rectangle 262"/>
            <p:cNvSpPr/>
            <p:nvPr/>
          </p:nvSpPr>
          <p:spPr bwMode="auto">
            <a:xfrm>
              <a:off x="433664" y="2125662"/>
              <a:ext cx="2309566" cy="597575"/>
            </a:xfrm>
            <a:prstGeom prst="rect">
              <a:avLst/>
            </a:prstGeom>
            <a:solidFill>
              <a:srgbClr val="FFFFFF"/>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030" eaLnBrk="1" fontAlgn="base" latinLnBrk="0" hangingPunct="1">
                <a:lnSpc>
                  <a:spcPct val="90000"/>
                </a:lnSpc>
                <a:spcBef>
                  <a:spcPct val="0"/>
                </a:spcBef>
                <a:spcAft>
                  <a:spcPct val="0"/>
                </a:spcAft>
                <a:buClrTx/>
                <a:buSzTx/>
                <a:buFontTx/>
                <a:buNone/>
                <a:tabLst/>
                <a:defRPr/>
              </a:pPr>
              <a:endParaRPr kumimoji="0" lang="en-US" sz="1372" b="0" i="0" u="none" strike="noStrike" kern="0" cap="none" spc="0" normalizeH="0" baseline="0" noProof="0" dirty="0">
                <a:ln>
                  <a:noFill/>
                </a:ln>
                <a:gradFill>
                  <a:gsLst>
                    <a:gs pos="93162">
                      <a:srgbClr val="505050">
                        <a:lumMod val="50000"/>
                      </a:srgbClr>
                    </a:gs>
                    <a:gs pos="68000">
                      <a:srgbClr val="505050">
                        <a:lumMod val="50000"/>
                      </a:srgbClr>
                    </a:gs>
                  </a:gsLst>
                  <a:lin ang="5400000" scaled="0"/>
                </a:gradFill>
                <a:effectLst/>
                <a:uLnTx/>
                <a:uFillTx/>
                <a:latin typeface="Segoe UI"/>
              </a:endParaRPr>
            </a:p>
          </p:txBody>
        </p:sp>
        <p:sp>
          <p:nvSpPr>
            <p:cNvPr id="264" name="Rectangle 263"/>
            <p:cNvSpPr/>
            <p:nvPr/>
          </p:nvSpPr>
          <p:spPr bwMode="auto">
            <a:xfrm>
              <a:off x="433664" y="2773565"/>
              <a:ext cx="2309566" cy="640080"/>
            </a:xfrm>
            <a:prstGeom prst="rect">
              <a:avLst/>
            </a:prstGeom>
            <a:solidFill>
              <a:srgbClr val="FFFFFF"/>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030"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dirty="0">
                  <a:ln>
                    <a:noFill/>
                  </a:ln>
                  <a:gradFill>
                    <a:gsLst>
                      <a:gs pos="17094">
                        <a:srgbClr val="505050"/>
                      </a:gs>
                      <a:gs pos="53000">
                        <a:srgbClr val="505050"/>
                      </a:gs>
                    </a:gsLst>
                    <a:lin ang="5400000" scaled="0"/>
                  </a:gradFill>
                  <a:effectLst/>
                  <a:uLnTx/>
                  <a:uFillTx/>
                  <a:latin typeface="Segoe UI"/>
                  <a:cs typeface="Segoe UI Semibold" panose="020B0702040204020203" pitchFamily="34" charset="0"/>
                </a:rPr>
                <a:t>          Power BI Designer</a:t>
              </a:r>
            </a:p>
          </p:txBody>
        </p:sp>
        <p:sp>
          <p:nvSpPr>
            <p:cNvPr id="265" name="TextBox 264"/>
            <p:cNvSpPr txBox="1"/>
            <p:nvPr/>
          </p:nvSpPr>
          <p:spPr>
            <a:xfrm>
              <a:off x="281428" y="1592262"/>
              <a:ext cx="2599574" cy="461665"/>
            </a:xfrm>
            <a:prstGeom prst="rect">
              <a:avLst/>
            </a:prstGeom>
            <a:noFill/>
          </p:spPr>
          <p:txBody>
            <a:bodyPr wrap="square" lIns="179285" tIns="143428" rIns="179285" bIns="89642" rtlCol="0">
              <a:spAutoFit/>
            </a:bodyPr>
            <a:lstStyle>
              <a:defPPr>
                <a:defRPr lang="en-US"/>
              </a:defPPr>
              <a:lvl1pPr marR="0" lvl="0" indent="0" defTabSz="914400" fontAlgn="auto">
                <a:lnSpc>
                  <a:spcPct val="90000"/>
                </a:lnSpc>
                <a:spcBef>
                  <a:spcPts val="0"/>
                </a:spcBef>
                <a:spcAft>
                  <a:spcPts val="600"/>
                </a:spcAft>
                <a:buClrTx/>
                <a:buSzTx/>
                <a:buFontTx/>
                <a:buNone/>
                <a:tabLst/>
                <a:defRPr kumimoji="0" sz="1600" b="1" i="0" u="none" strike="noStrike" kern="0" cap="none" spc="0" normalizeH="0" baseline="0">
                  <a:ln>
                    <a:noFill/>
                  </a:ln>
                  <a:gradFill>
                    <a:gsLst>
                      <a:gs pos="93162">
                        <a:schemeClr val="tx1">
                          <a:lumMod val="50000"/>
                        </a:schemeClr>
                      </a:gs>
                      <a:gs pos="68000">
                        <a:schemeClr val="tx1">
                          <a:lumMod val="50000"/>
                        </a:schemeClr>
                      </a:gs>
                    </a:gsLst>
                    <a:lin ang="5400000" scaled="0"/>
                  </a:gradFill>
                  <a:effectLst/>
                  <a:uLnTx/>
                  <a:uFillTx/>
                </a:defRPr>
              </a:lvl1p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1568" b="1" i="0" u="none" strike="noStrike" kern="0" cap="none" spc="0" normalizeH="0" baseline="0" noProof="0" dirty="0">
                  <a:ln>
                    <a:noFill/>
                  </a:ln>
                  <a:gradFill>
                    <a:gsLst>
                      <a:gs pos="80342">
                        <a:srgbClr val="0078D7"/>
                      </a:gs>
                      <a:gs pos="46000">
                        <a:srgbClr val="0078D7"/>
                      </a:gs>
                    </a:gsLst>
                    <a:lin ang="5400000" scaled="0"/>
                  </a:gradFill>
                  <a:effectLst/>
                  <a:uLnTx/>
                  <a:uFillTx/>
                  <a:latin typeface="Segoe UI"/>
                </a:rPr>
                <a:t>Business analyst tools </a:t>
              </a:r>
            </a:p>
          </p:txBody>
        </p:sp>
        <p:pic>
          <p:nvPicPr>
            <p:cNvPr id="261" name="Picture 260"/>
            <p:cNvPicPr>
              <a:picLocks noChangeAspect="1"/>
            </p:cNvPicPr>
            <p:nvPr/>
          </p:nvPicPr>
          <p:blipFill>
            <a:blip r:embed="rId7">
              <a:duotone>
                <a:schemeClr val="bg2">
                  <a:shade val="45000"/>
                  <a:satMod val="135000"/>
                </a:schemeClr>
                <a:prstClr val="white"/>
              </a:duotone>
              <a:lum bright="-32000"/>
            </a:blip>
            <a:stretch>
              <a:fillRect/>
            </a:stretch>
          </p:blipFill>
          <p:spPr>
            <a:xfrm>
              <a:off x="490452" y="2863087"/>
              <a:ext cx="484908" cy="445325"/>
            </a:xfrm>
            <a:prstGeom prst="rect">
              <a:avLst/>
            </a:prstGeom>
          </p:spPr>
        </p:pic>
        <p:cxnSp>
          <p:nvCxnSpPr>
            <p:cNvPr id="280" name="Straight Connector 279"/>
            <p:cNvCxnSpPr/>
            <p:nvPr/>
          </p:nvCxnSpPr>
          <p:spPr>
            <a:xfrm>
              <a:off x="2742714" y="2474912"/>
              <a:ext cx="381000" cy="0"/>
            </a:xfrm>
            <a:prstGeom prst="line">
              <a:avLst/>
            </a:prstGeom>
            <a:noFill/>
            <a:ln w="22225" cap="flat" cmpd="sng" algn="ctr">
              <a:solidFill>
                <a:schemeClr val="tx2"/>
              </a:solidFill>
              <a:prstDash val="solid"/>
              <a:miter lim="800000"/>
              <a:headEnd type="none" w="med" len="sm"/>
              <a:tailEnd type="none" w="med" len="med"/>
            </a:ln>
            <a:effectLst/>
          </p:spPr>
        </p:cxnSp>
        <p:sp>
          <p:nvSpPr>
            <p:cNvPr id="290" name="Freeform 5"/>
            <p:cNvSpPr>
              <a:spLocks noChangeAspect="1" noEditPoints="1"/>
            </p:cNvSpPr>
            <p:nvPr/>
          </p:nvSpPr>
          <p:spPr bwMode="black">
            <a:xfrm>
              <a:off x="1074482" y="2200709"/>
              <a:ext cx="933226" cy="410780"/>
            </a:xfrm>
            <a:custGeom>
              <a:avLst/>
              <a:gdLst>
                <a:gd name="T0" fmla="*/ 533 w 804"/>
                <a:gd name="T1" fmla="*/ 115 h 352"/>
                <a:gd name="T2" fmla="*/ 529 w 804"/>
                <a:gd name="T3" fmla="*/ 169 h 352"/>
                <a:gd name="T4" fmla="*/ 535 w 804"/>
                <a:gd name="T5" fmla="*/ 225 h 352"/>
                <a:gd name="T6" fmla="*/ 616 w 804"/>
                <a:gd name="T7" fmla="*/ 238 h 352"/>
                <a:gd name="T8" fmla="*/ 578 w 804"/>
                <a:gd name="T9" fmla="*/ 203 h 352"/>
                <a:gd name="T10" fmla="*/ 542 w 804"/>
                <a:gd name="T11" fmla="*/ 150 h 352"/>
                <a:gd name="T12" fmla="*/ 601 w 804"/>
                <a:gd name="T13" fmla="*/ 150 h 352"/>
                <a:gd name="T14" fmla="*/ 642 w 804"/>
                <a:gd name="T15" fmla="*/ 235 h 352"/>
                <a:gd name="T16" fmla="*/ 668 w 804"/>
                <a:gd name="T17" fmla="*/ 148 h 352"/>
                <a:gd name="T18" fmla="*/ 645 w 804"/>
                <a:gd name="T19" fmla="*/ 170 h 352"/>
                <a:gd name="T20" fmla="*/ 688 w 804"/>
                <a:gd name="T21" fmla="*/ 221 h 352"/>
                <a:gd name="T22" fmla="*/ 720 w 804"/>
                <a:gd name="T23" fmla="*/ 220 h 352"/>
                <a:gd name="T24" fmla="*/ 738 w 804"/>
                <a:gd name="T25" fmla="*/ 240 h 352"/>
                <a:gd name="T26" fmla="*/ 718 w 804"/>
                <a:gd name="T27" fmla="*/ 154 h 352"/>
                <a:gd name="T28" fmla="*/ 774 w 804"/>
                <a:gd name="T29" fmla="*/ 198 h 352"/>
                <a:gd name="T30" fmla="*/ 721 w 804"/>
                <a:gd name="T31" fmla="*/ 167 h 352"/>
                <a:gd name="T32" fmla="*/ 790 w 804"/>
                <a:gd name="T33" fmla="*/ 238 h 352"/>
                <a:gd name="T34" fmla="*/ 255 w 804"/>
                <a:gd name="T35" fmla="*/ 204 h 352"/>
                <a:gd name="T36" fmla="*/ 255 w 804"/>
                <a:gd name="T37" fmla="*/ 204 h 352"/>
                <a:gd name="T38" fmla="*/ 311 w 804"/>
                <a:gd name="T39" fmla="*/ 160 h 352"/>
                <a:gd name="T40" fmla="*/ 311 w 804"/>
                <a:gd name="T41" fmla="*/ 276 h 352"/>
                <a:gd name="T42" fmla="*/ 255 w 804"/>
                <a:gd name="T43" fmla="*/ 144 h 352"/>
                <a:gd name="T44" fmla="*/ 255 w 804"/>
                <a:gd name="T45" fmla="*/ 72 h 352"/>
                <a:gd name="T46" fmla="*/ 255 w 804"/>
                <a:gd name="T47" fmla="*/ 72 h 352"/>
                <a:gd name="T48" fmla="*/ 255 w 804"/>
                <a:gd name="T49" fmla="*/ 248 h 352"/>
                <a:gd name="T50" fmla="*/ 311 w 804"/>
                <a:gd name="T51" fmla="*/ 204 h 352"/>
                <a:gd name="T52" fmla="*/ 311 w 804"/>
                <a:gd name="T53" fmla="*/ 188 h 352"/>
                <a:gd name="T54" fmla="*/ 255 w 804"/>
                <a:gd name="T55" fmla="*/ 144 h 352"/>
                <a:gd name="T56" fmla="*/ 255 w 804"/>
                <a:gd name="T57" fmla="*/ 144 h 352"/>
                <a:gd name="T58" fmla="*/ 311 w 804"/>
                <a:gd name="T59" fmla="*/ 72 h 352"/>
                <a:gd name="T60" fmla="*/ 208 w 804"/>
                <a:gd name="T61" fmla="*/ 0 h 352"/>
                <a:gd name="T62" fmla="*/ 208 w 804"/>
                <a:gd name="T63" fmla="*/ 312 h 352"/>
                <a:gd name="T64" fmla="*/ 339 w 804"/>
                <a:gd name="T65" fmla="*/ 36 h 352"/>
                <a:gd name="T66" fmla="*/ 99 w 804"/>
                <a:gd name="T67" fmla="*/ 194 h 352"/>
                <a:gd name="T68" fmla="*/ 97 w 804"/>
                <a:gd name="T69" fmla="*/ 190 h 352"/>
                <a:gd name="T70" fmla="*/ 78 w 804"/>
                <a:gd name="T71" fmla="*/ 237 h 352"/>
                <a:gd name="T72" fmla="*/ 81 w 804"/>
                <a:gd name="T73" fmla="*/ 112 h 352"/>
                <a:gd name="T74" fmla="*/ 98 w 804"/>
                <a:gd name="T75" fmla="*/ 157 h 352"/>
                <a:gd name="T76" fmla="*/ 100 w 804"/>
                <a:gd name="T77" fmla="*/ 155 h 352"/>
                <a:gd name="T78" fmla="*/ 146 w 804"/>
                <a:gd name="T79" fmla="*/ 108 h 352"/>
                <a:gd name="T80" fmla="*/ 339 w 804"/>
                <a:gd name="T81" fmla="*/ 300 h 352"/>
                <a:gd name="T82" fmla="*/ 239 w 804"/>
                <a:gd name="T83" fmla="*/ 248 h 352"/>
                <a:gd name="T84" fmla="*/ 239 w 804"/>
                <a:gd name="T85" fmla="*/ 204 h 352"/>
                <a:gd name="T86" fmla="*/ 239 w 804"/>
                <a:gd name="T87" fmla="*/ 160 h 352"/>
                <a:gd name="T88" fmla="*/ 239 w 804"/>
                <a:gd name="T89" fmla="*/ 116 h 352"/>
                <a:gd name="T90" fmla="*/ 239 w 804"/>
                <a:gd name="T91" fmla="*/ 72 h 352"/>
                <a:gd name="T92" fmla="*/ 339 w 804"/>
                <a:gd name="T93" fmla="*/ 300 h 352"/>
                <a:gd name="T94" fmla="*/ 311 w 804"/>
                <a:gd name="T95" fmla="*/ 276 h 352"/>
                <a:gd name="T96" fmla="*/ 255 w 804"/>
                <a:gd name="T97" fmla="*/ 232 h 352"/>
                <a:gd name="T98" fmla="*/ 255 w 804"/>
                <a:gd name="T99" fmla="*/ 160 h 352"/>
                <a:gd name="T100" fmla="*/ 311 w 804"/>
                <a:gd name="T101" fmla="*/ 116 h 352"/>
                <a:gd name="T102" fmla="*/ 311 w 804"/>
                <a:gd name="T103" fmla="*/ 116 h 352"/>
                <a:gd name="T104" fmla="*/ 311 w 804"/>
                <a:gd name="T105" fmla="*/ 10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4" h="352">
                  <a:moveTo>
                    <a:pt x="535" y="238"/>
                  </a:moveTo>
                  <a:cubicBezTo>
                    <a:pt x="470" y="238"/>
                    <a:pt x="470" y="238"/>
                    <a:pt x="470" y="238"/>
                  </a:cubicBezTo>
                  <a:cubicBezTo>
                    <a:pt x="470" y="115"/>
                    <a:pt x="470" y="115"/>
                    <a:pt x="470" y="115"/>
                  </a:cubicBezTo>
                  <a:cubicBezTo>
                    <a:pt x="533" y="115"/>
                    <a:pt x="533" y="115"/>
                    <a:pt x="533" y="115"/>
                  </a:cubicBezTo>
                  <a:cubicBezTo>
                    <a:pt x="533" y="128"/>
                    <a:pt x="533" y="128"/>
                    <a:pt x="533" y="128"/>
                  </a:cubicBezTo>
                  <a:cubicBezTo>
                    <a:pt x="485" y="128"/>
                    <a:pt x="485" y="128"/>
                    <a:pt x="485" y="128"/>
                  </a:cubicBezTo>
                  <a:cubicBezTo>
                    <a:pt x="485" y="169"/>
                    <a:pt x="485" y="169"/>
                    <a:pt x="485" y="169"/>
                  </a:cubicBezTo>
                  <a:cubicBezTo>
                    <a:pt x="529" y="169"/>
                    <a:pt x="529" y="169"/>
                    <a:pt x="529" y="169"/>
                  </a:cubicBezTo>
                  <a:cubicBezTo>
                    <a:pt x="529" y="182"/>
                    <a:pt x="529" y="182"/>
                    <a:pt x="529" y="182"/>
                  </a:cubicBezTo>
                  <a:cubicBezTo>
                    <a:pt x="485" y="182"/>
                    <a:pt x="485" y="182"/>
                    <a:pt x="485" y="182"/>
                  </a:cubicBezTo>
                  <a:cubicBezTo>
                    <a:pt x="485" y="225"/>
                    <a:pt x="485" y="225"/>
                    <a:pt x="485" y="225"/>
                  </a:cubicBezTo>
                  <a:cubicBezTo>
                    <a:pt x="535" y="225"/>
                    <a:pt x="535" y="225"/>
                    <a:pt x="535" y="225"/>
                  </a:cubicBezTo>
                  <a:lnTo>
                    <a:pt x="535" y="238"/>
                  </a:lnTo>
                  <a:close/>
                  <a:moveTo>
                    <a:pt x="617" y="150"/>
                  </a:moveTo>
                  <a:cubicBezTo>
                    <a:pt x="587" y="195"/>
                    <a:pt x="587" y="195"/>
                    <a:pt x="587" y="195"/>
                  </a:cubicBezTo>
                  <a:cubicBezTo>
                    <a:pt x="616" y="238"/>
                    <a:pt x="616" y="238"/>
                    <a:pt x="616" y="238"/>
                  </a:cubicBezTo>
                  <a:cubicBezTo>
                    <a:pt x="600" y="238"/>
                    <a:pt x="600" y="238"/>
                    <a:pt x="600" y="238"/>
                  </a:cubicBezTo>
                  <a:cubicBezTo>
                    <a:pt x="583" y="210"/>
                    <a:pt x="583" y="210"/>
                    <a:pt x="583" y="210"/>
                  </a:cubicBezTo>
                  <a:cubicBezTo>
                    <a:pt x="579" y="203"/>
                    <a:pt x="579" y="203"/>
                    <a:pt x="579" y="203"/>
                  </a:cubicBezTo>
                  <a:cubicBezTo>
                    <a:pt x="578" y="203"/>
                    <a:pt x="578" y="203"/>
                    <a:pt x="578" y="203"/>
                  </a:cubicBezTo>
                  <a:cubicBezTo>
                    <a:pt x="557" y="238"/>
                    <a:pt x="557" y="238"/>
                    <a:pt x="557" y="238"/>
                  </a:cubicBezTo>
                  <a:cubicBezTo>
                    <a:pt x="541" y="238"/>
                    <a:pt x="541" y="238"/>
                    <a:pt x="541" y="238"/>
                  </a:cubicBezTo>
                  <a:cubicBezTo>
                    <a:pt x="571" y="195"/>
                    <a:pt x="571" y="195"/>
                    <a:pt x="571" y="195"/>
                  </a:cubicBezTo>
                  <a:cubicBezTo>
                    <a:pt x="542" y="150"/>
                    <a:pt x="542" y="150"/>
                    <a:pt x="542" y="150"/>
                  </a:cubicBezTo>
                  <a:cubicBezTo>
                    <a:pt x="558" y="150"/>
                    <a:pt x="558" y="150"/>
                    <a:pt x="558" y="150"/>
                  </a:cubicBezTo>
                  <a:cubicBezTo>
                    <a:pt x="570" y="172"/>
                    <a:pt x="577" y="184"/>
                    <a:pt x="579" y="187"/>
                  </a:cubicBezTo>
                  <a:cubicBezTo>
                    <a:pt x="579" y="187"/>
                    <a:pt x="579" y="187"/>
                    <a:pt x="579" y="187"/>
                  </a:cubicBezTo>
                  <a:cubicBezTo>
                    <a:pt x="601" y="150"/>
                    <a:pt x="601" y="150"/>
                    <a:pt x="601" y="150"/>
                  </a:cubicBezTo>
                  <a:lnTo>
                    <a:pt x="617" y="150"/>
                  </a:lnTo>
                  <a:close/>
                  <a:moveTo>
                    <a:pt x="688" y="234"/>
                  </a:moveTo>
                  <a:cubicBezTo>
                    <a:pt x="681" y="238"/>
                    <a:pt x="673" y="240"/>
                    <a:pt x="664" y="240"/>
                  </a:cubicBezTo>
                  <a:cubicBezTo>
                    <a:pt x="656" y="240"/>
                    <a:pt x="649" y="239"/>
                    <a:pt x="642" y="235"/>
                  </a:cubicBezTo>
                  <a:cubicBezTo>
                    <a:pt x="636" y="231"/>
                    <a:pt x="631" y="226"/>
                    <a:pt x="627" y="219"/>
                  </a:cubicBezTo>
                  <a:cubicBezTo>
                    <a:pt x="624" y="212"/>
                    <a:pt x="622" y="205"/>
                    <a:pt x="622" y="196"/>
                  </a:cubicBezTo>
                  <a:cubicBezTo>
                    <a:pt x="622" y="182"/>
                    <a:pt x="626" y="170"/>
                    <a:pt x="634" y="161"/>
                  </a:cubicBezTo>
                  <a:cubicBezTo>
                    <a:pt x="643" y="152"/>
                    <a:pt x="654" y="148"/>
                    <a:pt x="668" y="148"/>
                  </a:cubicBezTo>
                  <a:cubicBezTo>
                    <a:pt x="675" y="148"/>
                    <a:pt x="682" y="150"/>
                    <a:pt x="688" y="153"/>
                  </a:cubicBezTo>
                  <a:cubicBezTo>
                    <a:pt x="688" y="167"/>
                    <a:pt x="688" y="167"/>
                    <a:pt x="688" y="167"/>
                  </a:cubicBezTo>
                  <a:cubicBezTo>
                    <a:pt x="681" y="162"/>
                    <a:pt x="674" y="160"/>
                    <a:pt x="667" y="160"/>
                  </a:cubicBezTo>
                  <a:cubicBezTo>
                    <a:pt x="658" y="160"/>
                    <a:pt x="651" y="163"/>
                    <a:pt x="645" y="170"/>
                  </a:cubicBezTo>
                  <a:cubicBezTo>
                    <a:pt x="639" y="176"/>
                    <a:pt x="636" y="185"/>
                    <a:pt x="636" y="195"/>
                  </a:cubicBezTo>
                  <a:cubicBezTo>
                    <a:pt x="636" y="205"/>
                    <a:pt x="639" y="213"/>
                    <a:pt x="644" y="219"/>
                  </a:cubicBezTo>
                  <a:cubicBezTo>
                    <a:pt x="650" y="225"/>
                    <a:pt x="657" y="228"/>
                    <a:pt x="666" y="228"/>
                  </a:cubicBezTo>
                  <a:cubicBezTo>
                    <a:pt x="674" y="228"/>
                    <a:pt x="681" y="226"/>
                    <a:pt x="688" y="221"/>
                  </a:cubicBezTo>
                  <a:lnTo>
                    <a:pt x="688" y="234"/>
                  </a:lnTo>
                  <a:close/>
                  <a:moveTo>
                    <a:pt x="774" y="198"/>
                  </a:moveTo>
                  <a:cubicBezTo>
                    <a:pt x="712" y="198"/>
                    <a:pt x="712" y="198"/>
                    <a:pt x="712" y="198"/>
                  </a:cubicBezTo>
                  <a:cubicBezTo>
                    <a:pt x="713" y="208"/>
                    <a:pt x="715" y="215"/>
                    <a:pt x="720" y="220"/>
                  </a:cubicBezTo>
                  <a:cubicBezTo>
                    <a:pt x="725" y="226"/>
                    <a:pt x="732" y="228"/>
                    <a:pt x="741" y="228"/>
                  </a:cubicBezTo>
                  <a:cubicBezTo>
                    <a:pt x="751" y="228"/>
                    <a:pt x="760" y="225"/>
                    <a:pt x="768" y="219"/>
                  </a:cubicBezTo>
                  <a:cubicBezTo>
                    <a:pt x="768" y="232"/>
                    <a:pt x="768" y="232"/>
                    <a:pt x="768" y="232"/>
                  </a:cubicBezTo>
                  <a:cubicBezTo>
                    <a:pt x="761" y="238"/>
                    <a:pt x="750" y="240"/>
                    <a:pt x="738" y="240"/>
                  </a:cubicBezTo>
                  <a:cubicBezTo>
                    <a:pt x="725" y="240"/>
                    <a:pt x="715" y="236"/>
                    <a:pt x="708" y="228"/>
                  </a:cubicBezTo>
                  <a:cubicBezTo>
                    <a:pt x="701" y="220"/>
                    <a:pt x="698" y="209"/>
                    <a:pt x="698" y="195"/>
                  </a:cubicBezTo>
                  <a:cubicBezTo>
                    <a:pt x="698" y="186"/>
                    <a:pt x="700" y="178"/>
                    <a:pt x="703" y="171"/>
                  </a:cubicBezTo>
                  <a:cubicBezTo>
                    <a:pt x="707" y="164"/>
                    <a:pt x="711" y="158"/>
                    <a:pt x="718" y="154"/>
                  </a:cubicBezTo>
                  <a:cubicBezTo>
                    <a:pt x="724" y="150"/>
                    <a:pt x="731" y="148"/>
                    <a:pt x="738" y="148"/>
                  </a:cubicBezTo>
                  <a:cubicBezTo>
                    <a:pt x="750" y="148"/>
                    <a:pt x="759" y="152"/>
                    <a:pt x="765" y="159"/>
                  </a:cubicBezTo>
                  <a:cubicBezTo>
                    <a:pt x="771" y="167"/>
                    <a:pt x="774" y="177"/>
                    <a:pt x="774" y="190"/>
                  </a:cubicBezTo>
                  <a:lnTo>
                    <a:pt x="774" y="198"/>
                  </a:lnTo>
                  <a:close/>
                  <a:moveTo>
                    <a:pt x="760" y="186"/>
                  </a:moveTo>
                  <a:cubicBezTo>
                    <a:pt x="760" y="178"/>
                    <a:pt x="758" y="171"/>
                    <a:pt x="754" y="167"/>
                  </a:cubicBezTo>
                  <a:cubicBezTo>
                    <a:pt x="750" y="162"/>
                    <a:pt x="745" y="160"/>
                    <a:pt x="738" y="160"/>
                  </a:cubicBezTo>
                  <a:cubicBezTo>
                    <a:pt x="732" y="160"/>
                    <a:pt x="726" y="162"/>
                    <a:pt x="721" y="167"/>
                  </a:cubicBezTo>
                  <a:cubicBezTo>
                    <a:pt x="717" y="172"/>
                    <a:pt x="714" y="178"/>
                    <a:pt x="713" y="186"/>
                  </a:cubicBezTo>
                  <a:lnTo>
                    <a:pt x="760" y="186"/>
                  </a:lnTo>
                  <a:close/>
                  <a:moveTo>
                    <a:pt x="804" y="238"/>
                  </a:moveTo>
                  <a:cubicBezTo>
                    <a:pt x="790" y="238"/>
                    <a:pt x="790" y="238"/>
                    <a:pt x="790" y="238"/>
                  </a:cubicBezTo>
                  <a:cubicBezTo>
                    <a:pt x="790" y="108"/>
                    <a:pt x="790" y="108"/>
                    <a:pt x="790" y="108"/>
                  </a:cubicBezTo>
                  <a:cubicBezTo>
                    <a:pt x="804" y="108"/>
                    <a:pt x="804" y="108"/>
                    <a:pt x="804" y="108"/>
                  </a:cubicBezTo>
                  <a:lnTo>
                    <a:pt x="804" y="238"/>
                  </a:lnTo>
                  <a:close/>
                  <a:moveTo>
                    <a:pt x="255" y="204"/>
                  </a:moveTo>
                  <a:cubicBezTo>
                    <a:pt x="255" y="232"/>
                    <a:pt x="255" y="232"/>
                    <a:pt x="255" y="232"/>
                  </a:cubicBezTo>
                  <a:cubicBezTo>
                    <a:pt x="311" y="232"/>
                    <a:pt x="311" y="232"/>
                    <a:pt x="311" y="232"/>
                  </a:cubicBezTo>
                  <a:cubicBezTo>
                    <a:pt x="311" y="204"/>
                    <a:pt x="311" y="204"/>
                    <a:pt x="311" y="204"/>
                  </a:cubicBezTo>
                  <a:lnTo>
                    <a:pt x="255" y="204"/>
                  </a:lnTo>
                  <a:close/>
                  <a:moveTo>
                    <a:pt x="255" y="160"/>
                  </a:moveTo>
                  <a:cubicBezTo>
                    <a:pt x="255" y="188"/>
                    <a:pt x="255" y="188"/>
                    <a:pt x="255" y="188"/>
                  </a:cubicBezTo>
                  <a:cubicBezTo>
                    <a:pt x="311" y="188"/>
                    <a:pt x="311" y="188"/>
                    <a:pt x="311" y="188"/>
                  </a:cubicBezTo>
                  <a:cubicBezTo>
                    <a:pt x="311" y="160"/>
                    <a:pt x="311" y="160"/>
                    <a:pt x="311" y="160"/>
                  </a:cubicBezTo>
                  <a:lnTo>
                    <a:pt x="255" y="160"/>
                  </a:lnTo>
                  <a:close/>
                  <a:moveTo>
                    <a:pt x="255" y="248"/>
                  </a:moveTo>
                  <a:cubicBezTo>
                    <a:pt x="255" y="276"/>
                    <a:pt x="255" y="276"/>
                    <a:pt x="255" y="276"/>
                  </a:cubicBezTo>
                  <a:cubicBezTo>
                    <a:pt x="311" y="276"/>
                    <a:pt x="311" y="276"/>
                    <a:pt x="311" y="276"/>
                  </a:cubicBezTo>
                  <a:cubicBezTo>
                    <a:pt x="311" y="248"/>
                    <a:pt x="311" y="248"/>
                    <a:pt x="311" y="248"/>
                  </a:cubicBezTo>
                  <a:lnTo>
                    <a:pt x="255" y="248"/>
                  </a:lnTo>
                  <a:close/>
                  <a:moveTo>
                    <a:pt x="255" y="116"/>
                  </a:moveTo>
                  <a:cubicBezTo>
                    <a:pt x="255" y="144"/>
                    <a:pt x="255" y="144"/>
                    <a:pt x="255" y="144"/>
                  </a:cubicBezTo>
                  <a:cubicBezTo>
                    <a:pt x="311" y="144"/>
                    <a:pt x="311" y="144"/>
                    <a:pt x="311" y="144"/>
                  </a:cubicBezTo>
                  <a:cubicBezTo>
                    <a:pt x="311" y="116"/>
                    <a:pt x="311" y="116"/>
                    <a:pt x="311" y="116"/>
                  </a:cubicBezTo>
                  <a:lnTo>
                    <a:pt x="255" y="116"/>
                  </a:lnTo>
                  <a:close/>
                  <a:moveTo>
                    <a:pt x="255" y="72"/>
                  </a:moveTo>
                  <a:cubicBezTo>
                    <a:pt x="255" y="100"/>
                    <a:pt x="255" y="100"/>
                    <a:pt x="255" y="100"/>
                  </a:cubicBezTo>
                  <a:cubicBezTo>
                    <a:pt x="311" y="100"/>
                    <a:pt x="311" y="100"/>
                    <a:pt x="311" y="100"/>
                  </a:cubicBezTo>
                  <a:cubicBezTo>
                    <a:pt x="311" y="72"/>
                    <a:pt x="311" y="72"/>
                    <a:pt x="311" y="72"/>
                  </a:cubicBezTo>
                  <a:lnTo>
                    <a:pt x="255" y="72"/>
                  </a:lnTo>
                  <a:close/>
                  <a:moveTo>
                    <a:pt x="255" y="276"/>
                  </a:moveTo>
                  <a:cubicBezTo>
                    <a:pt x="311" y="276"/>
                    <a:pt x="311" y="276"/>
                    <a:pt x="311" y="276"/>
                  </a:cubicBezTo>
                  <a:cubicBezTo>
                    <a:pt x="311" y="248"/>
                    <a:pt x="311" y="248"/>
                    <a:pt x="311" y="248"/>
                  </a:cubicBezTo>
                  <a:cubicBezTo>
                    <a:pt x="255" y="248"/>
                    <a:pt x="255" y="248"/>
                    <a:pt x="255" y="248"/>
                  </a:cubicBezTo>
                  <a:lnTo>
                    <a:pt x="255" y="276"/>
                  </a:lnTo>
                  <a:close/>
                  <a:moveTo>
                    <a:pt x="255" y="232"/>
                  </a:moveTo>
                  <a:cubicBezTo>
                    <a:pt x="311" y="232"/>
                    <a:pt x="311" y="232"/>
                    <a:pt x="311" y="232"/>
                  </a:cubicBezTo>
                  <a:cubicBezTo>
                    <a:pt x="311" y="204"/>
                    <a:pt x="311" y="204"/>
                    <a:pt x="311" y="204"/>
                  </a:cubicBezTo>
                  <a:cubicBezTo>
                    <a:pt x="255" y="204"/>
                    <a:pt x="255" y="204"/>
                    <a:pt x="255" y="204"/>
                  </a:cubicBezTo>
                  <a:lnTo>
                    <a:pt x="255" y="232"/>
                  </a:lnTo>
                  <a:close/>
                  <a:moveTo>
                    <a:pt x="255" y="188"/>
                  </a:moveTo>
                  <a:cubicBezTo>
                    <a:pt x="311" y="188"/>
                    <a:pt x="311" y="188"/>
                    <a:pt x="311" y="188"/>
                  </a:cubicBezTo>
                  <a:cubicBezTo>
                    <a:pt x="311" y="160"/>
                    <a:pt x="311" y="160"/>
                    <a:pt x="311" y="160"/>
                  </a:cubicBezTo>
                  <a:cubicBezTo>
                    <a:pt x="255" y="160"/>
                    <a:pt x="255" y="160"/>
                    <a:pt x="255" y="160"/>
                  </a:cubicBezTo>
                  <a:lnTo>
                    <a:pt x="255" y="188"/>
                  </a:lnTo>
                  <a:close/>
                  <a:moveTo>
                    <a:pt x="255" y="144"/>
                  </a:moveTo>
                  <a:cubicBezTo>
                    <a:pt x="311" y="144"/>
                    <a:pt x="311" y="144"/>
                    <a:pt x="311" y="144"/>
                  </a:cubicBezTo>
                  <a:cubicBezTo>
                    <a:pt x="311" y="116"/>
                    <a:pt x="311" y="116"/>
                    <a:pt x="311" y="116"/>
                  </a:cubicBezTo>
                  <a:cubicBezTo>
                    <a:pt x="255" y="116"/>
                    <a:pt x="255" y="116"/>
                    <a:pt x="255" y="116"/>
                  </a:cubicBezTo>
                  <a:lnTo>
                    <a:pt x="255" y="144"/>
                  </a:lnTo>
                  <a:close/>
                  <a:moveTo>
                    <a:pt x="255" y="72"/>
                  </a:moveTo>
                  <a:cubicBezTo>
                    <a:pt x="255" y="100"/>
                    <a:pt x="255" y="100"/>
                    <a:pt x="255" y="100"/>
                  </a:cubicBezTo>
                  <a:cubicBezTo>
                    <a:pt x="311" y="100"/>
                    <a:pt x="311" y="100"/>
                    <a:pt x="311" y="100"/>
                  </a:cubicBezTo>
                  <a:cubicBezTo>
                    <a:pt x="311" y="72"/>
                    <a:pt x="311" y="72"/>
                    <a:pt x="311" y="72"/>
                  </a:cubicBezTo>
                  <a:lnTo>
                    <a:pt x="255" y="72"/>
                  </a:lnTo>
                  <a:close/>
                  <a:moveTo>
                    <a:pt x="339" y="36"/>
                  </a:moveTo>
                  <a:cubicBezTo>
                    <a:pt x="208" y="36"/>
                    <a:pt x="208" y="36"/>
                    <a:pt x="208" y="36"/>
                  </a:cubicBezTo>
                  <a:cubicBezTo>
                    <a:pt x="208" y="0"/>
                    <a:pt x="208" y="0"/>
                    <a:pt x="208" y="0"/>
                  </a:cubicBezTo>
                  <a:cubicBezTo>
                    <a:pt x="0" y="36"/>
                    <a:pt x="0" y="36"/>
                    <a:pt x="0" y="36"/>
                  </a:cubicBezTo>
                  <a:cubicBezTo>
                    <a:pt x="0" y="316"/>
                    <a:pt x="0" y="316"/>
                    <a:pt x="0" y="316"/>
                  </a:cubicBezTo>
                  <a:cubicBezTo>
                    <a:pt x="208" y="352"/>
                    <a:pt x="208" y="352"/>
                    <a:pt x="208" y="352"/>
                  </a:cubicBezTo>
                  <a:cubicBezTo>
                    <a:pt x="208" y="312"/>
                    <a:pt x="208" y="312"/>
                    <a:pt x="208" y="312"/>
                  </a:cubicBezTo>
                  <a:cubicBezTo>
                    <a:pt x="340" y="312"/>
                    <a:pt x="340" y="312"/>
                    <a:pt x="340" y="312"/>
                  </a:cubicBezTo>
                  <a:cubicBezTo>
                    <a:pt x="347" y="312"/>
                    <a:pt x="351" y="307"/>
                    <a:pt x="351" y="300"/>
                  </a:cubicBezTo>
                  <a:cubicBezTo>
                    <a:pt x="351" y="48"/>
                    <a:pt x="351" y="48"/>
                    <a:pt x="351" y="48"/>
                  </a:cubicBezTo>
                  <a:cubicBezTo>
                    <a:pt x="351" y="42"/>
                    <a:pt x="346" y="36"/>
                    <a:pt x="339" y="36"/>
                  </a:cubicBezTo>
                  <a:close/>
                  <a:moveTo>
                    <a:pt x="118" y="239"/>
                  </a:moveTo>
                  <a:cubicBezTo>
                    <a:pt x="100" y="197"/>
                    <a:pt x="100" y="197"/>
                    <a:pt x="100" y="197"/>
                  </a:cubicBezTo>
                  <a:cubicBezTo>
                    <a:pt x="100" y="196"/>
                    <a:pt x="100" y="196"/>
                    <a:pt x="100" y="195"/>
                  </a:cubicBezTo>
                  <a:cubicBezTo>
                    <a:pt x="99" y="195"/>
                    <a:pt x="99" y="194"/>
                    <a:pt x="99" y="194"/>
                  </a:cubicBezTo>
                  <a:cubicBezTo>
                    <a:pt x="99" y="193"/>
                    <a:pt x="99" y="192"/>
                    <a:pt x="99" y="191"/>
                  </a:cubicBezTo>
                  <a:cubicBezTo>
                    <a:pt x="98" y="190"/>
                    <a:pt x="98" y="189"/>
                    <a:pt x="98" y="188"/>
                  </a:cubicBezTo>
                  <a:cubicBezTo>
                    <a:pt x="98" y="188"/>
                    <a:pt x="98" y="188"/>
                    <a:pt x="98" y="188"/>
                  </a:cubicBezTo>
                  <a:cubicBezTo>
                    <a:pt x="98" y="189"/>
                    <a:pt x="97" y="189"/>
                    <a:pt x="97" y="190"/>
                  </a:cubicBezTo>
                  <a:cubicBezTo>
                    <a:pt x="97" y="190"/>
                    <a:pt x="97" y="191"/>
                    <a:pt x="97" y="192"/>
                  </a:cubicBezTo>
                  <a:cubicBezTo>
                    <a:pt x="97" y="193"/>
                    <a:pt x="96" y="193"/>
                    <a:pt x="96" y="194"/>
                  </a:cubicBezTo>
                  <a:cubicBezTo>
                    <a:pt x="96" y="195"/>
                    <a:pt x="96" y="196"/>
                    <a:pt x="95" y="197"/>
                  </a:cubicBezTo>
                  <a:cubicBezTo>
                    <a:pt x="78" y="237"/>
                    <a:pt x="78" y="237"/>
                    <a:pt x="78" y="237"/>
                  </a:cubicBezTo>
                  <a:cubicBezTo>
                    <a:pt x="52" y="235"/>
                    <a:pt x="52" y="235"/>
                    <a:pt x="52" y="235"/>
                  </a:cubicBezTo>
                  <a:cubicBezTo>
                    <a:pt x="83" y="175"/>
                    <a:pt x="83" y="175"/>
                    <a:pt x="83" y="175"/>
                  </a:cubicBezTo>
                  <a:cubicBezTo>
                    <a:pt x="55" y="114"/>
                    <a:pt x="55" y="114"/>
                    <a:pt x="55" y="114"/>
                  </a:cubicBezTo>
                  <a:cubicBezTo>
                    <a:pt x="81" y="112"/>
                    <a:pt x="81" y="112"/>
                    <a:pt x="81" y="112"/>
                  </a:cubicBezTo>
                  <a:cubicBezTo>
                    <a:pt x="96" y="149"/>
                    <a:pt x="96" y="149"/>
                    <a:pt x="96" y="149"/>
                  </a:cubicBezTo>
                  <a:cubicBezTo>
                    <a:pt x="96" y="150"/>
                    <a:pt x="96" y="151"/>
                    <a:pt x="97" y="152"/>
                  </a:cubicBezTo>
                  <a:cubicBezTo>
                    <a:pt x="97" y="152"/>
                    <a:pt x="97" y="153"/>
                    <a:pt x="97" y="154"/>
                  </a:cubicBezTo>
                  <a:cubicBezTo>
                    <a:pt x="98" y="155"/>
                    <a:pt x="98" y="156"/>
                    <a:pt x="98" y="157"/>
                  </a:cubicBezTo>
                  <a:cubicBezTo>
                    <a:pt x="98" y="158"/>
                    <a:pt x="98" y="159"/>
                    <a:pt x="99" y="160"/>
                  </a:cubicBezTo>
                  <a:cubicBezTo>
                    <a:pt x="99" y="160"/>
                    <a:pt x="99" y="160"/>
                    <a:pt x="99" y="160"/>
                  </a:cubicBezTo>
                  <a:cubicBezTo>
                    <a:pt x="99" y="159"/>
                    <a:pt x="99" y="159"/>
                    <a:pt x="100" y="158"/>
                  </a:cubicBezTo>
                  <a:cubicBezTo>
                    <a:pt x="100" y="157"/>
                    <a:pt x="100" y="156"/>
                    <a:pt x="100" y="155"/>
                  </a:cubicBezTo>
                  <a:cubicBezTo>
                    <a:pt x="100" y="154"/>
                    <a:pt x="101" y="153"/>
                    <a:pt x="101" y="152"/>
                  </a:cubicBezTo>
                  <a:cubicBezTo>
                    <a:pt x="101" y="151"/>
                    <a:pt x="102" y="150"/>
                    <a:pt x="102" y="149"/>
                  </a:cubicBezTo>
                  <a:cubicBezTo>
                    <a:pt x="119" y="110"/>
                    <a:pt x="119" y="110"/>
                    <a:pt x="119" y="110"/>
                  </a:cubicBezTo>
                  <a:cubicBezTo>
                    <a:pt x="146" y="108"/>
                    <a:pt x="146" y="108"/>
                    <a:pt x="146" y="108"/>
                  </a:cubicBezTo>
                  <a:cubicBezTo>
                    <a:pt x="114" y="174"/>
                    <a:pt x="114" y="174"/>
                    <a:pt x="114" y="174"/>
                  </a:cubicBezTo>
                  <a:cubicBezTo>
                    <a:pt x="147" y="241"/>
                    <a:pt x="147" y="241"/>
                    <a:pt x="147" y="241"/>
                  </a:cubicBezTo>
                  <a:lnTo>
                    <a:pt x="118" y="239"/>
                  </a:lnTo>
                  <a:close/>
                  <a:moveTo>
                    <a:pt x="339" y="300"/>
                  </a:moveTo>
                  <a:cubicBezTo>
                    <a:pt x="208" y="300"/>
                    <a:pt x="208" y="300"/>
                    <a:pt x="208" y="300"/>
                  </a:cubicBezTo>
                  <a:cubicBezTo>
                    <a:pt x="208" y="276"/>
                    <a:pt x="208" y="276"/>
                    <a:pt x="208" y="276"/>
                  </a:cubicBezTo>
                  <a:cubicBezTo>
                    <a:pt x="239" y="276"/>
                    <a:pt x="239" y="276"/>
                    <a:pt x="239" y="276"/>
                  </a:cubicBezTo>
                  <a:cubicBezTo>
                    <a:pt x="239" y="248"/>
                    <a:pt x="239" y="248"/>
                    <a:pt x="239" y="248"/>
                  </a:cubicBezTo>
                  <a:cubicBezTo>
                    <a:pt x="208" y="248"/>
                    <a:pt x="208" y="248"/>
                    <a:pt x="208" y="248"/>
                  </a:cubicBezTo>
                  <a:cubicBezTo>
                    <a:pt x="208" y="232"/>
                    <a:pt x="208" y="232"/>
                    <a:pt x="208" y="232"/>
                  </a:cubicBezTo>
                  <a:cubicBezTo>
                    <a:pt x="239" y="232"/>
                    <a:pt x="239" y="232"/>
                    <a:pt x="239" y="232"/>
                  </a:cubicBezTo>
                  <a:cubicBezTo>
                    <a:pt x="239" y="204"/>
                    <a:pt x="239" y="204"/>
                    <a:pt x="239" y="204"/>
                  </a:cubicBezTo>
                  <a:cubicBezTo>
                    <a:pt x="208" y="204"/>
                    <a:pt x="208" y="204"/>
                    <a:pt x="208" y="204"/>
                  </a:cubicBezTo>
                  <a:cubicBezTo>
                    <a:pt x="208" y="188"/>
                    <a:pt x="208" y="188"/>
                    <a:pt x="208" y="188"/>
                  </a:cubicBezTo>
                  <a:cubicBezTo>
                    <a:pt x="239" y="188"/>
                    <a:pt x="239" y="188"/>
                    <a:pt x="239" y="188"/>
                  </a:cubicBezTo>
                  <a:cubicBezTo>
                    <a:pt x="239" y="160"/>
                    <a:pt x="239" y="160"/>
                    <a:pt x="239" y="160"/>
                  </a:cubicBezTo>
                  <a:cubicBezTo>
                    <a:pt x="208" y="160"/>
                    <a:pt x="208" y="160"/>
                    <a:pt x="208" y="160"/>
                  </a:cubicBezTo>
                  <a:cubicBezTo>
                    <a:pt x="208" y="144"/>
                    <a:pt x="208" y="144"/>
                    <a:pt x="208" y="144"/>
                  </a:cubicBezTo>
                  <a:cubicBezTo>
                    <a:pt x="239" y="144"/>
                    <a:pt x="239" y="144"/>
                    <a:pt x="239" y="144"/>
                  </a:cubicBezTo>
                  <a:cubicBezTo>
                    <a:pt x="239" y="116"/>
                    <a:pt x="239" y="116"/>
                    <a:pt x="239" y="116"/>
                  </a:cubicBezTo>
                  <a:cubicBezTo>
                    <a:pt x="208" y="116"/>
                    <a:pt x="208" y="116"/>
                    <a:pt x="208" y="116"/>
                  </a:cubicBezTo>
                  <a:cubicBezTo>
                    <a:pt x="208" y="100"/>
                    <a:pt x="208" y="100"/>
                    <a:pt x="208" y="100"/>
                  </a:cubicBezTo>
                  <a:cubicBezTo>
                    <a:pt x="239" y="100"/>
                    <a:pt x="239" y="100"/>
                    <a:pt x="239" y="100"/>
                  </a:cubicBezTo>
                  <a:cubicBezTo>
                    <a:pt x="239" y="72"/>
                    <a:pt x="239" y="72"/>
                    <a:pt x="239" y="72"/>
                  </a:cubicBezTo>
                  <a:cubicBezTo>
                    <a:pt x="208" y="72"/>
                    <a:pt x="208" y="72"/>
                    <a:pt x="208" y="72"/>
                  </a:cubicBezTo>
                  <a:cubicBezTo>
                    <a:pt x="208" y="48"/>
                    <a:pt x="208" y="48"/>
                    <a:pt x="208" y="48"/>
                  </a:cubicBezTo>
                  <a:cubicBezTo>
                    <a:pt x="339" y="48"/>
                    <a:pt x="339" y="48"/>
                    <a:pt x="339" y="48"/>
                  </a:cubicBezTo>
                  <a:lnTo>
                    <a:pt x="339" y="300"/>
                  </a:lnTo>
                  <a:close/>
                  <a:moveTo>
                    <a:pt x="311" y="248"/>
                  </a:moveTo>
                  <a:cubicBezTo>
                    <a:pt x="255" y="248"/>
                    <a:pt x="255" y="248"/>
                    <a:pt x="255" y="248"/>
                  </a:cubicBezTo>
                  <a:cubicBezTo>
                    <a:pt x="255" y="276"/>
                    <a:pt x="255" y="276"/>
                    <a:pt x="255" y="276"/>
                  </a:cubicBezTo>
                  <a:cubicBezTo>
                    <a:pt x="311" y="276"/>
                    <a:pt x="311" y="276"/>
                    <a:pt x="311" y="276"/>
                  </a:cubicBezTo>
                  <a:lnTo>
                    <a:pt x="311" y="248"/>
                  </a:lnTo>
                  <a:close/>
                  <a:moveTo>
                    <a:pt x="311" y="204"/>
                  </a:moveTo>
                  <a:cubicBezTo>
                    <a:pt x="255" y="204"/>
                    <a:pt x="255" y="204"/>
                    <a:pt x="255" y="204"/>
                  </a:cubicBezTo>
                  <a:cubicBezTo>
                    <a:pt x="255" y="232"/>
                    <a:pt x="255" y="232"/>
                    <a:pt x="255" y="232"/>
                  </a:cubicBezTo>
                  <a:cubicBezTo>
                    <a:pt x="311" y="232"/>
                    <a:pt x="311" y="232"/>
                    <a:pt x="311" y="232"/>
                  </a:cubicBezTo>
                  <a:lnTo>
                    <a:pt x="311" y="204"/>
                  </a:lnTo>
                  <a:close/>
                  <a:moveTo>
                    <a:pt x="311" y="160"/>
                  </a:moveTo>
                  <a:cubicBezTo>
                    <a:pt x="255" y="160"/>
                    <a:pt x="255" y="160"/>
                    <a:pt x="255" y="160"/>
                  </a:cubicBezTo>
                  <a:cubicBezTo>
                    <a:pt x="255" y="188"/>
                    <a:pt x="255" y="188"/>
                    <a:pt x="255" y="188"/>
                  </a:cubicBezTo>
                  <a:cubicBezTo>
                    <a:pt x="311" y="188"/>
                    <a:pt x="311" y="188"/>
                    <a:pt x="311" y="188"/>
                  </a:cubicBezTo>
                  <a:lnTo>
                    <a:pt x="311" y="160"/>
                  </a:lnTo>
                  <a:close/>
                  <a:moveTo>
                    <a:pt x="311" y="116"/>
                  </a:moveTo>
                  <a:cubicBezTo>
                    <a:pt x="255" y="116"/>
                    <a:pt x="255" y="116"/>
                    <a:pt x="255" y="116"/>
                  </a:cubicBezTo>
                  <a:cubicBezTo>
                    <a:pt x="255" y="144"/>
                    <a:pt x="255" y="144"/>
                    <a:pt x="255" y="144"/>
                  </a:cubicBezTo>
                  <a:cubicBezTo>
                    <a:pt x="311" y="144"/>
                    <a:pt x="311" y="144"/>
                    <a:pt x="311" y="144"/>
                  </a:cubicBezTo>
                  <a:lnTo>
                    <a:pt x="311" y="116"/>
                  </a:lnTo>
                  <a:close/>
                  <a:moveTo>
                    <a:pt x="311" y="72"/>
                  </a:moveTo>
                  <a:cubicBezTo>
                    <a:pt x="255" y="72"/>
                    <a:pt x="255" y="72"/>
                    <a:pt x="255" y="72"/>
                  </a:cubicBezTo>
                  <a:cubicBezTo>
                    <a:pt x="255" y="100"/>
                    <a:pt x="255" y="100"/>
                    <a:pt x="255" y="100"/>
                  </a:cubicBezTo>
                  <a:cubicBezTo>
                    <a:pt x="311" y="100"/>
                    <a:pt x="311" y="100"/>
                    <a:pt x="311" y="100"/>
                  </a:cubicBezTo>
                  <a:lnTo>
                    <a:pt x="311" y="72"/>
                  </a:lnTo>
                  <a:close/>
                </a:path>
              </a:pathLst>
            </a:custGeom>
            <a:solidFill>
              <a:schemeClr val="tx1">
                <a:lumMod val="75000"/>
              </a:schemeClr>
            </a:solidFill>
            <a:ln>
              <a:noFill/>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9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ndParaRPr>
            </a:p>
          </p:txBody>
        </p:sp>
      </p:grpSp>
      <p:sp>
        <p:nvSpPr>
          <p:cNvPr id="17" name="Rectangle 16"/>
          <p:cNvSpPr/>
          <p:nvPr/>
        </p:nvSpPr>
        <p:spPr bwMode="auto">
          <a:xfrm>
            <a:off x="273908" y="6247446"/>
            <a:ext cx="11651173" cy="31374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09" name="Elbow Connector 208"/>
          <p:cNvCxnSpPr/>
          <p:nvPr/>
        </p:nvCxnSpPr>
        <p:spPr>
          <a:xfrm rot="10800000">
            <a:off x="8434553" y="2466977"/>
            <a:ext cx="245688" cy="2605469"/>
          </a:xfrm>
          <a:prstGeom prst="bentConnector2">
            <a:avLst/>
          </a:prstGeom>
          <a:noFill/>
          <a:ln w="22225" cap="flat" cmpd="sng" algn="ctr">
            <a:solidFill>
              <a:schemeClr val="tx2"/>
            </a:solidFill>
            <a:prstDash val="solid"/>
            <a:miter lim="800000"/>
            <a:headEnd type="arrow" w="med" len="sm"/>
            <a:tailEnd type="none"/>
          </a:ln>
          <a:effectLst/>
        </p:spPr>
      </p:cxnSp>
    </p:spTree>
    <p:extLst>
      <p:ext uri="{BB962C8B-B14F-4D97-AF65-F5344CB8AC3E}">
        <p14:creationId xmlns:p14="http://schemas.microsoft.com/office/powerpoint/2010/main" val="1782646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gtEl>
                                        <p:attrNameLst>
                                          <p:attrName>style.visibility</p:attrName>
                                        </p:attrNameLst>
                                      </p:cBhvr>
                                      <p:to>
                                        <p:strVal val="visible"/>
                                      </p:to>
                                    </p:set>
                                    <p:animEffect transition="in" filter="fade">
                                      <p:cBhvr>
                                        <p:cTn id="12" dur="500"/>
                                        <p:tgtEl>
                                          <p:spTgt spid="252"/>
                                        </p:tgtEl>
                                      </p:cBhvr>
                                    </p:animEffect>
                                  </p:childTnLst>
                                </p:cTn>
                              </p:par>
                              <p:par>
                                <p:cTn id="13" presetID="10" presetClass="entr" presetSubtype="0" fill="hold" nodeType="withEffect">
                                  <p:stCondLst>
                                    <p:cond delay="0"/>
                                  </p:stCondLst>
                                  <p:childTnLst>
                                    <p:set>
                                      <p:cBhvr>
                                        <p:cTn id="14" dur="1" fill="hold">
                                          <p:stCondLst>
                                            <p:cond delay="0"/>
                                          </p:stCondLst>
                                        </p:cTn>
                                        <p:tgtEl>
                                          <p:spTgt spid="281"/>
                                        </p:tgtEl>
                                        <p:attrNameLst>
                                          <p:attrName>style.visibility</p:attrName>
                                        </p:attrNameLst>
                                      </p:cBhvr>
                                      <p:to>
                                        <p:strVal val="visible"/>
                                      </p:to>
                                    </p:set>
                                    <p:animEffect transition="in" filter="fade">
                                      <p:cBhvr>
                                        <p:cTn id="15" dur="500"/>
                                        <p:tgtEl>
                                          <p:spTgt spid="281"/>
                                        </p:tgtEl>
                                      </p:cBhvr>
                                    </p:animEffect>
                                  </p:childTnLst>
                                </p:cTn>
                              </p:par>
                              <p:par>
                                <p:cTn id="16" presetID="10" presetClass="entr" presetSubtype="0" fill="hold" nodeType="withEffect">
                                  <p:stCondLst>
                                    <p:cond delay="0"/>
                                  </p:stCondLst>
                                  <p:childTnLst>
                                    <p:set>
                                      <p:cBhvr>
                                        <p:cTn id="17" dur="1" fill="hold">
                                          <p:stCondLst>
                                            <p:cond delay="0"/>
                                          </p:stCondLst>
                                        </p:cTn>
                                        <p:tgtEl>
                                          <p:spTgt spid="213"/>
                                        </p:tgtEl>
                                        <p:attrNameLst>
                                          <p:attrName>style.visibility</p:attrName>
                                        </p:attrNameLst>
                                      </p:cBhvr>
                                      <p:to>
                                        <p:strVal val="visible"/>
                                      </p:to>
                                    </p:set>
                                    <p:animEffect transition="in" filter="fade">
                                      <p:cBhvr>
                                        <p:cTn id="18" dur="500"/>
                                        <p:tgtEl>
                                          <p:spTgt spid="213"/>
                                        </p:tgtEl>
                                      </p:cBhvr>
                                    </p:animEffect>
                                  </p:childTnLst>
                                </p:cTn>
                              </p:par>
                              <p:par>
                                <p:cTn id="19" presetID="10" presetClass="entr" presetSubtype="0" fill="hold" nodeType="withEffect">
                                  <p:stCondLst>
                                    <p:cond delay="0"/>
                                  </p:stCondLst>
                                  <p:childTnLst>
                                    <p:set>
                                      <p:cBhvr>
                                        <p:cTn id="20" dur="1" fill="hold">
                                          <p:stCondLst>
                                            <p:cond delay="0"/>
                                          </p:stCondLst>
                                        </p:cTn>
                                        <p:tgtEl>
                                          <p:spTgt spid="251"/>
                                        </p:tgtEl>
                                        <p:attrNameLst>
                                          <p:attrName>style.visibility</p:attrName>
                                        </p:attrNameLst>
                                      </p:cBhvr>
                                      <p:to>
                                        <p:strVal val="visible"/>
                                      </p:to>
                                    </p:set>
                                    <p:animEffect transition="in" filter="fade">
                                      <p:cBhvr>
                                        <p:cTn id="21" dur="500"/>
                                        <p:tgtEl>
                                          <p:spTgt spid="2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0"/>
                                        </p:tgtEl>
                                        <p:attrNameLst>
                                          <p:attrName>style.visibility</p:attrName>
                                        </p:attrNameLst>
                                      </p:cBhvr>
                                      <p:to>
                                        <p:strVal val="visible"/>
                                      </p:to>
                                    </p:set>
                                    <p:animEffect transition="in" filter="fade">
                                      <p:cBhvr>
                                        <p:cTn id="26" dur="500"/>
                                        <p:tgtEl>
                                          <p:spTgt spid="250"/>
                                        </p:tgtEl>
                                      </p:cBhvr>
                                    </p:animEffect>
                                  </p:childTnLst>
                                </p:cTn>
                              </p:par>
                              <p:par>
                                <p:cTn id="27" presetID="10" presetClass="entr" presetSubtype="0" fill="hold" nodeType="withEffect">
                                  <p:stCondLst>
                                    <p:cond delay="0"/>
                                  </p:stCondLst>
                                  <p:childTnLst>
                                    <p:set>
                                      <p:cBhvr>
                                        <p:cTn id="28" dur="1" fill="hold">
                                          <p:stCondLst>
                                            <p:cond delay="0"/>
                                          </p:stCondLst>
                                        </p:cTn>
                                        <p:tgtEl>
                                          <p:spTgt spid="214"/>
                                        </p:tgtEl>
                                        <p:attrNameLst>
                                          <p:attrName>style.visibility</p:attrName>
                                        </p:attrNameLst>
                                      </p:cBhvr>
                                      <p:to>
                                        <p:strVal val="visible"/>
                                      </p:to>
                                    </p:set>
                                    <p:animEffect transition="in" filter="fade">
                                      <p:cBhvr>
                                        <p:cTn id="29" dur="500"/>
                                        <p:tgtEl>
                                          <p:spTgt spid="2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5"/>
                                        </p:tgtEl>
                                        <p:attrNameLst>
                                          <p:attrName>style.visibility</p:attrName>
                                        </p:attrNameLst>
                                      </p:cBhvr>
                                      <p:to>
                                        <p:strVal val="visible"/>
                                      </p:to>
                                    </p:set>
                                    <p:animEffect transition="in" filter="fade">
                                      <p:cBhvr>
                                        <p:cTn id="34" dur="500"/>
                                        <p:tgtEl>
                                          <p:spTgt spid="2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8"/>
                                        </p:tgtEl>
                                        <p:attrNameLst>
                                          <p:attrName>style.visibility</p:attrName>
                                        </p:attrNameLst>
                                      </p:cBhvr>
                                      <p:to>
                                        <p:strVal val="visible"/>
                                      </p:to>
                                    </p:set>
                                    <p:animEffect transition="in" filter="fade">
                                      <p:cBhvr>
                                        <p:cTn id="44" dur="500"/>
                                        <p:tgtEl>
                                          <p:spTgt spid="208"/>
                                        </p:tgtEl>
                                      </p:cBhvr>
                                    </p:animEffect>
                                  </p:childTnLst>
                                </p:cTn>
                              </p:par>
                              <p:par>
                                <p:cTn id="45" presetID="10" presetClass="entr" presetSubtype="0" fill="hold" nodeType="withEffect">
                                  <p:stCondLst>
                                    <p:cond delay="0"/>
                                  </p:stCondLst>
                                  <p:childTnLst>
                                    <p:set>
                                      <p:cBhvr>
                                        <p:cTn id="46" dur="1" fill="hold">
                                          <p:stCondLst>
                                            <p:cond delay="0"/>
                                          </p:stCondLst>
                                        </p:cTn>
                                        <p:tgtEl>
                                          <p:spTgt spid="190"/>
                                        </p:tgtEl>
                                        <p:attrNameLst>
                                          <p:attrName>style.visibility</p:attrName>
                                        </p:attrNameLst>
                                      </p:cBhvr>
                                      <p:to>
                                        <p:strVal val="visible"/>
                                      </p:to>
                                    </p:set>
                                    <p:animEffect transition="in" filter="fade">
                                      <p:cBhvr>
                                        <p:cTn id="47" dur="500"/>
                                        <p:tgtEl>
                                          <p:spTgt spid="19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9"/>
                                        </p:tgtEl>
                                        <p:attrNameLst>
                                          <p:attrName>style.visibility</p:attrName>
                                        </p:attrNameLst>
                                      </p:cBhvr>
                                      <p:to>
                                        <p:strVal val="visible"/>
                                      </p:to>
                                    </p:set>
                                    <p:animEffect transition="in" filter="fade">
                                      <p:cBhvr>
                                        <p:cTn id="52" dur="500"/>
                                        <p:tgtEl>
                                          <p:spTgt spid="209"/>
                                        </p:tgtEl>
                                      </p:cBhvr>
                                    </p:animEffect>
                                  </p:childTnLst>
                                </p:cTn>
                              </p:par>
                              <p:par>
                                <p:cTn id="53" presetID="10" presetClass="entr" presetSubtype="0" fill="hold" nodeType="withEffect">
                                  <p:stCondLst>
                                    <p:cond delay="0"/>
                                  </p:stCondLst>
                                  <p:childTnLst>
                                    <p:set>
                                      <p:cBhvr>
                                        <p:cTn id="54" dur="1" fill="hold">
                                          <p:stCondLst>
                                            <p:cond delay="0"/>
                                          </p:stCondLst>
                                        </p:cTn>
                                        <p:tgtEl>
                                          <p:spTgt spid="267"/>
                                        </p:tgtEl>
                                        <p:attrNameLst>
                                          <p:attrName>style.visibility</p:attrName>
                                        </p:attrNameLst>
                                      </p:cBhvr>
                                      <p:to>
                                        <p:strVal val="visible"/>
                                      </p:to>
                                    </p:set>
                                    <p:animEffect transition="in" filter="fade">
                                      <p:cBhvr>
                                        <p:cTn id="55"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49060" y="0"/>
            <a:ext cx="9342940" cy="1280656"/>
          </a:xfrm>
          <a:solidFill>
            <a:schemeClr val="bg1"/>
          </a:solidFill>
        </p:spPr>
        <p:txBody>
          <a:bodyPr/>
          <a:lstStyle/>
          <a:p>
            <a:r>
              <a:rPr lang="ru-RU" sz="3600" dirty="0">
                <a:solidFill>
                  <a:schemeClr val="tx1"/>
                </a:solidFill>
              </a:rPr>
              <a:t>Подготавливайте, изучайте данные и готовьте классные отчёты в </a:t>
            </a:r>
            <a:r>
              <a:rPr lang="en-US" sz="3600" dirty="0">
                <a:solidFill>
                  <a:schemeClr val="tx1"/>
                </a:solidFill>
              </a:rPr>
              <a:t>Power BI Desktop</a:t>
            </a:r>
          </a:p>
        </p:txBody>
      </p:sp>
      <p:sp>
        <p:nvSpPr>
          <p:cNvPr id="3" name="Text Placeholder 2"/>
          <p:cNvSpPr>
            <a:spLocks noGrp="1"/>
          </p:cNvSpPr>
          <p:nvPr>
            <p:ph type="body" sz="quarter" idx="10"/>
          </p:nvPr>
        </p:nvSpPr>
        <p:spPr>
          <a:xfrm>
            <a:off x="2974849" y="1737360"/>
            <a:ext cx="4969616" cy="4632407"/>
          </a:xfrm>
        </p:spPr>
        <p:txBody>
          <a:bodyPr/>
          <a:lstStyle/>
          <a:p>
            <a:pPr>
              <a:lnSpc>
                <a:spcPct val="100000"/>
              </a:lnSpc>
              <a:spcBef>
                <a:spcPts val="600"/>
              </a:spcBef>
              <a:spcAft>
                <a:spcPts val="600"/>
              </a:spcAft>
            </a:pPr>
            <a:r>
              <a:rPr lang="ru-RU" sz="2000" dirty="0">
                <a:ln w="3175">
                  <a:noFill/>
                </a:ln>
                <a:solidFill>
                  <a:schemeClr val="tx1"/>
                </a:solidFill>
              </a:rPr>
              <a:t>Загружайте и подготавливайте данные с помощью продвинутых запросов</a:t>
            </a:r>
            <a:endParaRPr lang="en-GB" sz="2000" dirty="0">
              <a:ln w="3175">
                <a:noFill/>
              </a:ln>
              <a:solidFill>
                <a:schemeClr val="tx1"/>
              </a:solidFill>
            </a:endParaRPr>
          </a:p>
          <a:p>
            <a:pPr>
              <a:lnSpc>
                <a:spcPct val="100000"/>
              </a:lnSpc>
              <a:spcBef>
                <a:spcPts val="600"/>
              </a:spcBef>
              <a:spcAft>
                <a:spcPts val="600"/>
              </a:spcAft>
            </a:pPr>
            <a:r>
              <a:rPr lang="ru-RU" sz="2000" dirty="0">
                <a:ln w="3175">
                  <a:noFill/>
                </a:ln>
                <a:solidFill>
                  <a:schemeClr val="tx1"/>
                </a:solidFill>
              </a:rPr>
              <a:t>Определяйте структуру данных, анализируйте и преобразуйте</a:t>
            </a:r>
            <a:endParaRPr lang="en-US" sz="2000" dirty="0">
              <a:ln w="3175">
                <a:noFill/>
              </a:ln>
              <a:solidFill>
                <a:schemeClr val="tx1"/>
              </a:solidFill>
            </a:endParaRPr>
          </a:p>
          <a:p>
            <a:pPr>
              <a:lnSpc>
                <a:spcPct val="100000"/>
              </a:lnSpc>
              <a:spcBef>
                <a:spcPts val="600"/>
              </a:spcBef>
              <a:spcAft>
                <a:spcPts val="600"/>
              </a:spcAft>
            </a:pPr>
            <a:r>
              <a:rPr lang="ru-RU" sz="2000" dirty="0">
                <a:ln w="3175">
                  <a:noFill/>
                </a:ln>
                <a:solidFill>
                  <a:schemeClr val="tx1"/>
                </a:solidFill>
              </a:rPr>
              <a:t>Изучайте данные удобными Вам</a:t>
            </a:r>
            <a:r>
              <a:rPr lang="en-US" sz="2000" dirty="0">
                <a:ln w="3175">
                  <a:noFill/>
                </a:ln>
                <a:solidFill>
                  <a:schemeClr val="tx1"/>
                </a:solidFill>
              </a:rPr>
              <a:t> </a:t>
            </a:r>
            <a:r>
              <a:rPr lang="ru-RU" sz="2000" dirty="0">
                <a:ln w="3175">
                  <a:noFill/>
                </a:ln>
                <a:solidFill>
                  <a:schemeClr val="tx1"/>
                </a:solidFill>
              </a:rPr>
              <a:t>способами</a:t>
            </a:r>
            <a:endParaRPr lang="en-US" sz="2000" dirty="0">
              <a:ln w="3175">
                <a:noFill/>
              </a:ln>
              <a:solidFill>
                <a:schemeClr val="tx1"/>
              </a:solidFill>
            </a:endParaRPr>
          </a:p>
          <a:p>
            <a:pPr>
              <a:lnSpc>
                <a:spcPct val="100000"/>
              </a:lnSpc>
              <a:spcBef>
                <a:spcPts val="600"/>
              </a:spcBef>
              <a:spcAft>
                <a:spcPts val="600"/>
              </a:spcAft>
            </a:pPr>
            <a:r>
              <a:rPr lang="ru-RU" sz="2000" dirty="0">
                <a:ln w="3175">
                  <a:noFill/>
                </a:ln>
                <a:solidFill>
                  <a:schemeClr val="tx1"/>
                </a:solidFill>
              </a:rPr>
              <a:t>Подготавливайте красивые и понятные отчёты</a:t>
            </a:r>
            <a:endParaRPr lang="en-US" sz="2000" dirty="0">
              <a:ln w="3175">
                <a:noFill/>
              </a:ln>
              <a:solidFill>
                <a:schemeClr val="tx1"/>
              </a:solidFill>
            </a:endParaRPr>
          </a:p>
          <a:p>
            <a:pPr>
              <a:lnSpc>
                <a:spcPct val="100000"/>
              </a:lnSpc>
              <a:spcBef>
                <a:spcPts val="600"/>
              </a:spcBef>
              <a:spcAft>
                <a:spcPts val="600"/>
              </a:spcAft>
            </a:pPr>
            <a:r>
              <a:rPr lang="ru-RU" sz="2000" dirty="0">
                <a:ln w="3175">
                  <a:noFill/>
                </a:ln>
                <a:solidFill>
                  <a:schemeClr val="tx1"/>
                </a:solidFill>
              </a:rPr>
              <a:t>Публикуйте отчёты в </a:t>
            </a:r>
            <a:r>
              <a:rPr lang="en-US" sz="2000" dirty="0">
                <a:ln w="3175">
                  <a:noFill/>
                </a:ln>
                <a:solidFill>
                  <a:schemeClr val="tx1"/>
                </a:solidFill>
              </a:rPr>
              <a:t>Power BI</a:t>
            </a:r>
          </a:p>
        </p:txBody>
      </p:sp>
      <p:sp>
        <p:nvSpPr>
          <p:cNvPr id="24" name="Rectangle 23"/>
          <p:cNvSpPr/>
          <p:nvPr/>
        </p:nvSpPr>
        <p:spPr>
          <a:xfrm>
            <a:off x="7944465" y="4315189"/>
            <a:ext cx="3790335" cy="646331"/>
          </a:xfrm>
          <a:prstGeom prst="rect">
            <a:avLst/>
          </a:prstGeom>
        </p:spPr>
        <p:txBody>
          <a:bodyPr wrap="square">
            <a:spAutoFit/>
          </a:bodyPr>
          <a:lstStyle/>
          <a:p>
            <a:r>
              <a:rPr lang="en-US" sz="1200" i="1" dirty="0">
                <a:solidFill>
                  <a:srgbClr val="000000"/>
                </a:solidFill>
              </a:rPr>
              <a:t>Available as a free, downloadable desktop companion to the Power BI service, </a:t>
            </a:r>
            <a:r>
              <a:rPr lang="en-US" sz="1200" b="1" i="1" dirty="0">
                <a:solidFill>
                  <a:srgbClr val="000000"/>
                </a:solidFill>
              </a:rPr>
              <a:t>Power BI Desktop is a visual data exploration and reporting tool</a:t>
            </a:r>
            <a:endParaRPr lang="en-US" sz="1200" i="1" dirty="0">
              <a:solidFill>
                <a:srgbClr val="000000"/>
              </a:solidFill>
            </a:endParaRPr>
          </a:p>
        </p:txBody>
      </p:sp>
      <p:sp>
        <p:nvSpPr>
          <p:cNvPr id="41" name="Rectangle 40"/>
          <p:cNvSpPr/>
          <p:nvPr/>
        </p:nvSpPr>
        <p:spPr bwMode="auto">
          <a:xfrm>
            <a:off x="2" y="1"/>
            <a:ext cx="284905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TextBox 34"/>
          <p:cNvSpPr txBox="1"/>
          <p:nvPr/>
        </p:nvSpPr>
        <p:spPr>
          <a:xfrm>
            <a:off x="3" y="51415"/>
            <a:ext cx="2849058" cy="430887"/>
          </a:xfrm>
          <a:prstGeom prst="rect">
            <a:avLst/>
          </a:prstGeom>
        </p:spPr>
        <p:txBody>
          <a:bodyPr wrap="square">
            <a:spAutoFit/>
          </a:bodyPr>
          <a:lstStyle>
            <a:defPPr>
              <a:defRPr lang="en-US"/>
            </a:defPPr>
            <a:lvl1pPr defTabSz="914192">
              <a:defRPr sz="2800" b="1" spc="-100">
                <a:ln w="3175">
                  <a:noFill/>
                </a:ln>
                <a:solidFill>
                  <a:srgbClr val="F2C812"/>
                </a:solidFill>
                <a:latin typeface="Segoe UI" panose="020B0502040204020203" pitchFamily="34" charset="0"/>
                <a:ea typeface="ＭＳ Ｐゴシック" charset="0"/>
                <a:cs typeface="Segoe UI" panose="020B0502040204020203" pitchFamily="34" charset="0"/>
              </a:defRPr>
            </a:lvl1pPr>
          </a:lstStyle>
          <a:p>
            <a:r>
              <a:rPr lang="en-US" sz="2200" dirty="0">
                <a:latin typeface="Segoe UI Light"/>
              </a:rPr>
              <a:t>Power BI Desktop</a:t>
            </a:r>
          </a:p>
        </p:txBody>
      </p:sp>
      <p:sp>
        <p:nvSpPr>
          <p:cNvPr id="46" name="Oval 70"/>
          <p:cNvSpPr/>
          <p:nvPr/>
        </p:nvSpPr>
        <p:spPr>
          <a:xfrm>
            <a:off x="1413521" y="4951537"/>
            <a:ext cx="1119626" cy="1119626"/>
          </a:xfrm>
          <a:prstGeom prst="ellipse">
            <a:avLst/>
          </a:prstGeom>
          <a:solidFill>
            <a:srgbClr val="F2C812"/>
          </a:solidFill>
          <a:ln w="3175" cap="flat" cmpd="sng" algn="ctr">
            <a:noFill/>
            <a:prstDash val="solid"/>
          </a:ln>
          <a:effectLst/>
        </p:spPr>
        <p:txBody>
          <a:bodyPr vert="horz" wrap="none" lIns="0" tIns="0" rIns="0" bIns="0" rtlCol="0" anchor="t"/>
          <a:lstStyle/>
          <a:p>
            <a:pPr algn="ctr" defTabSz="932472" fontAlgn="base">
              <a:spcBef>
                <a:spcPct val="0"/>
              </a:spcBef>
              <a:spcAft>
                <a:spcPct val="0"/>
              </a:spcAft>
            </a:pPr>
            <a:r>
              <a:rPr lang="ru-RU" sz="1400" b="1" dirty="0">
                <a:solidFill>
                  <a:srgbClr val="000000"/>
                </a:solidFill>
                <a:ea typeface="Segoe UI" pitchFamily="34" charset="0"/>
                <a:cs typeface="Segoe UI" pitchFamily="34" charset="0"/>
              </a:rPr>
              <a:t>Общий </a:t>
            </a:r>
          </a:p>
          <a:p>
            <a:pPr algn="ctr" defTabSz="932472" fontAlgn="base">
              <a:spcBef>
                <a:spcPct val="0"/>
              </a:spcBef>
              <a:spcAft>
                <a:spcPct val="0"/>
              </a:spcAft>
            </a:pPr>
            <a:r>
              <a:rPr lang="ru-RU" sz="1400" b="1" dirty="0">
                <a:solidFill>
                  <a:srgbClr val="000000"/>
                </a:solidFill>
                <a:ea typeface="Segoe UI" pitchFamily="34" charset="0"/>
                <a:cs typeface="Segoe UI" pitchFamily="34" charset="0"/>
              </a:rPr>
              <a:t>доступ</a:t>
            </a:r>
            <a:endParaRPr lang="en-US" sz="1400" b="1" dirty="0">
              <a:solidFill>
                <a:srgbClr val="000000"/>
              </a:solidFill>
              <a:ea typeface="Segoe UI" pitchFamily="34" charset="0"/>
              <a:cs typeface="Segoe UI" pitchFamily="34" charset="0"/>
            </a:endParaRPr>
          </a:p>
        </p:txBody>
      </p:sp>
      <p:grpSp>
        <p:nvGrpSpPr>
          <p:cNvPr id="49" name="Group 38"/>
          <p:cNvGrpSpPr>
            <a:grpSpLocks noChangeAspect="1"/>
          </p:cNvGrpSpPr>
          <p:nvPr/>
        </p:nvGrpSpPr>
        <p:grpSpPr>
          <a:xfrm>
            <a:off x="676996" y="3930692"/>
            <a:ext cx="383905" cy="351536"/>
            <a:chOff x="4363684" y="5330386"/>
            <a:chExt cx="1409956" cy="1291077"/>
          </a:xfrm>
          <a:solidFill>
            <a:srgbClr val="217346"/>
          </a:solidFill>
        </p:grpSpPr>
        <p:sp>
          <p:nvSpPr>
            <p:cNvPr id="78" name="Donut 3"/>
            <p:cNvSpPr/>
            <p:nvPr/>
          </p:nvSpPr>
          <p:spPr bwMode="auto">
            <a:xfrm>
              <a:off x="4363684" y="5330386"/>
              <a:ext cx="1409956" cy="129107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FFFFFF"/>
                </a:solidFill>
              </a:endParaRPr>
            </a:p>
          </p:txBody>
        </p:sp>
        <p:sp>
          <p:nvSpPr>
            <p:cNvPr id="79" name="Rectangle 4"/>
            <p:cNvSpPr/>
            <p:nvPr/>
          </p:nvSpPr>
          <p:spPr>
            <a:xfrm>
              <a:off x="5058389" y="5528247"/>
              <a:ext cx="490885" cy="490020"/>
            </a:xfrm>
            <a:custGeom>
              <a:avLst/>
              <a:gdLst/>
              <a:ahLst/>
              <a:cxnLst/>
              <a:rect l="l" t="t" r="r" b="b"/>
              <a:pathLst>
                <a:path w="490885" h="490020">
                  <a:moveTo>
                    <a:pt x="240752" y="0"/>
                  </a:moveTo>
                  <a:cubicBezTo>
                    <a:pt x="253961" y="11844"/>
                    <a:pt x="293310" y="49692"/>
                    <a:pt x="337332" y="92439"/>
                  </a:cubicBezTo>
                  <a:lnTo>
                    <a:pt x="328342" y="81259"/>
                  </a:lnTo>
                  <a:cubicBezTo>
                    <a:pt x="356946" y="111282"/>
                    <a:pt x="377251" y="107167"/>
                    <a:pt x="382515" y="87941"/>
                  </a:cubicBezTo>
                  <a:cubicBezTo>
                    <a:pt x="383951" y="76921"/>
                    <a:pt x="384595" y="68732"/>
                    <a:pt x="396997" y="52239"/>
                  </a:cubicBezTo>
                  <a:cubicBezTo>
                    <a:pt x="420362" y="32084"/>
                    <a:pt x="442294" y="41736"/>
                    <a:pt x="454920" y="51330"/>
                  </a:cubicBezTo>
                  <a:cubicBezTo>
                    <a:pt x="467834" y="62761"/>
                    <a:pt x="477920" y="86882"/>
                    <a:pt x="460392" y="109714"/>
                  </a:cubicBezTo>
                  <a:cubicBezTo>
                    <a:pt x="451128" y="121912"/>
                    <a:pt x="437554" y="126838"/>
                    <a:pt x="425922" y="126505"/>
                  </a:cubicBezTo>
                  <a:cubicBezTo>
                    <a:pt x="424301" y="127609"/>
                    <a:pt x="382890" y="134974"/>
                    <a:pt x="427348" y="177672"/>
                  </a:cubicBezTo>
                  <a:lnTo>
                    <a:pt x="416886" y="169735"/>
                  </a:lnTo>
                  <a:cubicBezTo>
                    <a:pt x="450207" y="202177"/>
                    <a:pt x="478424" y="229744"/>
                    <a:pt x="490885" y="241900"/>
                  </a:cubicBezTo>
                  <a:lnTo>
                    <a:pt x="417150" y="317347"/>
                  </a:lnTo>
                  <a:cubicBezTo>
                    <a:pt x="417744" y="316535"/>
                    <a:pt x="418443" y="316123"/>
                    <a:pt x="419047" y="315822"/>
                  </a:cubicBezTo>
                  <a:cubicBezTo>
                    <a:pt x="389023" y="344426"/>
                    <a:pt x="393138" y="364731"/>
                    <a:pt x="412364" y="369995"/>
                  </a:cubicBezTo>
                  <a:cubicBezTo>
                    <a:pt x="423384" y="371431"/>
                    <a:pt x="431574" y="372075"/>
                    <a:pt x="448067" y="384477"/>
                  </a:cubicBezTo>
                  <a:cubicBezTo>
                    <a:pt x="468221" y="407842"/>
                    <a:pt x="458569" y="429774"/>
                    <a:pt x="448975" y="442400"/>
                  </a:cubicBezTo>
                  <a:cubicBezTo>
                    <a:pt x="437545" y="455314"/>
                    <a:pt x="413423" y="465400"/>
                    <a:pt x="390591" y="447872"/>
                  </a:cubicBezTo>
                  <a:cubicBezTo>
                    <a:pt x="378394" y="438608"/>
                    <a:pt x="373468" y="425034"/>
                    <a:pt x="373800" y="413402"/>
                  </a:cubicBezTo>
                  <a:cubicBezTo>
                    <a:pt x="372696" y="411781"/>
                    <a:pt x="365332" y="370370"/>
                    <a:pt x="322634" y="414828"/>
                  </a:cubicBezTo>
                  <a:lnTo>
                    <a:pt x="325243" y="411388"/>
                  </a:lnTo>
                  <a:lnTo>
                    <a:pt x="248395" y="490020"/>
                  </a:lnTo>
                  <a:cubicBezTo>
                    <a:pt x="208939" y="451897"/>
                    <a:pt x="199129" y="442073"/>
                    <a:pt x="174192" y="418236"/>
                  </a:cubicBezTo>
                  <a:cubicBezTo>
                    <a:pt x="145587" y="388212"/>
                    <a:pt x="125282" y="392327"/>
                    <a:pt x="120018" y="411553"/>
                  </a:cubicBezTo>
                  <a:cubicBezTo>
                    <a:pt x="118582" y="422573"/>
                    <a:pt x="117938" y="430763"/>
                    <a:pt x="105536" y="447256"/>
                  </a:cubicBezTo>
                  <a:cubicBezTo>
                    <a:pt x="82171" y="467410"/>
                    <a:pt x="60239" y="457758"/>
                    <a:pt x="47614" y="448164"/>
                  </a:cubicBezTo>
                  <a:cubicBezTo>
                    <a:pt x="34699" y="436734"/>
                    <a:pt x="24614" y="412612"/>
                    <a:pt x="42141" y="389780"/>
                  </a:cubicBezTo>
                  <a:cubicBezTo>
                    <a:pt x="51405" y="377583"/>
                    <a:pt x="64979" y="372657"/>
                    <a:pt x="76612" y="372989"/>
                  </a:cubicBezTo>
                  <a:cubicBezTo>
                    <a:pt x="78232" y="371886"/>
                    <a:pt x="119644" y="364521"/>
                    <a:pt x="75186" y="321823"/>
                  </a:cubicBezTo>
                  <a:cubicBezTo>
                    <a:pt x="58767" y="305402"/>
                    <a:pt x="23648" y="271235"/>
                    <a:pt x="0" y="248738"/>
                  </a:cubicBezTo>
                  <a:lnTo>
                    <a:pt x="77303" y="168146"/>
                  </a:lnTo>
                  <a:cubicBezTo>
                    <a:pt x="104269" y="140313"/>
                    <a:pt x="122130" y="156409"/>
                    <a:pt x="124388" y="175543"/>
                  </a:cubicBezTo>
                  <a:cubicBezTo>
                    <a:pt x="124457" y="182466"/>
                    <a:pt x="127106" y="193106"/>
                    <a:pt x="137575" y="203052"/>
                  </a:cubicBezTo>
                  <a:cubicBezTo>
                    <a:pt x="153931" y="220277"/>
                    <a:pt x="181252" y="217451"/>
                    <a:pt x="196721" y="201951"/>
                  </a:cubicBezTo>
                  <a:cubicBezTo>
                    <a:pt x="211961" y="185740"/>
                    <a:pt x="213057" y="157882"/>
                    <a:pt x="196146" y="142797"/>
                  </a:cubicBezTo>
                  <a:cubicBezTo>
                    <a:pt x="184301" y="132637"/>
                    <a:pt x="177155" y="131453"/>
                    <a:pt x="166513" y="129894"/>
                  </a:cubicBezTo>
                  <a:cubicBezTo>
                    <a:pt x="154522" y="129013"/>
                    <a:pt x="131185" y="112953"/>
                    <a:pt x="157905" y="85228"/>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50" name="Oval 47"/>
          <p:cNvSpPr/>
          <p:nvPr/>
        </p:nvSpPr>
        <p:spPr>
          <a:xfrm>
            <a:off x="388608" y="3710471"/>
            <a:ext cx="1119626" cy="1119626"/>
          </a:xfrm>
          <a:prstGeom prst="ellipse">
            <a:avLst/>
          </a:prstGeom>
          <a:solidFill>
            <a:srgbClr val="F2C812"/>
          </a:solidFill>
          <a:ln w="3175" cap="flat" cmpd="sng" algn="ctr">
            <a:noFill/>
            <a:prstDash val="solid"/>
          </a:ln>
          <a:effectLst/>
        </p:spPr>
        <p:txBody>
          <a:bodyPr vert="horz" wrap="none" lIns="0" tIns="0" rIns="0" bIns="0" rtlCol="0" anchor="t"/>
          <a:lstStyle/>
          <a:p>
            <a:pPr algn="ctr" defTabSz="932472" fontAlgn="base">
              <a:spcBef>
                <a:spcPct val="0"/>
              </a:spcBef>
              <a:spcAft>
                <a:spcPct val="0"/>
              </a:spcAft>
            </a:pPr>
            <a:r>
              <a:rPr lang="ru-RU" sz="1200" b="1" dirty="0">
                <a:solidFill>
                  <a:srgbClr val="000000"/>
                </a:solidFill>
                <a:ea typeface="Segoe UI" pitchFamily="34" charset="0"/>
                <a:cs typeface="Segoe UI" pitchFamily="34" charset="0"/>
              </a:rPr>
              <a:t>Отчеты</a:t>
            </a:r>
            <a:endParaRPr lang="en-US" sz="1400" b="1" dirty="0">
              <a:solidFill>
                <a:srgbClr val="000000"/>
              </a:solidFill>
              <a:ea typeface="Segoe UI" pitchFamily="34" charset="0"/>
              <a:cs typeface="Segoe UI" pitchFamily="34" charset="0"/>
            </a:endParaRPr>
          </a:p>
        </p:txBody>
      </p:sp>
      <p:sp>
        <p:nvSpPr>
          <p:cNvPr id="36" name="Oval 950"/>
          <p:cNvSpPr/>
          <p:nvPr/>
        </p:nvSpPr>
        <p:spPr>
          <a:xfrm>
            <a:off x="388608" y="1252295"/>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endParaRPr lang="en-US" sz="1600" b="1" dirty="0">
              <a:solidFill>
                <a:srgbClr val="217346"/>
              </a:solidFill>
              <a:ea typeface="Segoe UI" pitchFamily="34" charset="0"/>
              <a:cs typeface="Segoe UI" pitchFamily="34" charset="0"/>
            </a:endParaRPr>
          </a:p>
        </p:txBody>
      </p:sp>
      <p:grpSp>
        <p:nvGrpSpPr>
          <p:cNvPr id="11" name="Group 10"/>
          <p:cNvGrpSpPr/>
          <p:nvPr/>
        </p:nvGrpSpPr>
        <p:grpSpPr>
          <a:xfrm>
            <a:off x="1264851" y="3482890"/>
            <a:ext cx="292254" cy="354906"/>
            <a:chOff x="1296521" y="3253388"/>
            <a:chExt cx="292254" cy="354906"/>
          </a:xfrm>
          <a:solidFill>
            <a:srgbClr val="F2C812"/>
          </a:solidFill>
        </p:grpSpPr>
        <p:sp>
          <p:nvSpPr>
            <p:cNvPr id="59" name="Isosceles Triangle 58"/>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2" name="Isosceles Triangle 61"/>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3" name="Isosceles Triangle 62"/>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64" name="Group 63"/>
          <p:cNvGrpSpPr/>
          <p:nvPr/>
        </p:nvGrpSpPr>
        <p:grpSpPr>
          <a:xfrm rot="15940603">
            <a:off x="1334576" y="2204404"/>
            <a:ext cx="292254" cy="354906"/>
            <a:chOff x="1296521" y="3253388"/>
            <a:chExt cx="292254" cy="354906"/>
          </a:xfrm>
          <a:solidFill>
            <a:srgbClr val="F2C812"/>
          </a:solidFill>
        </p:grpSpPr>
        <p:sp>
          <p:nvSpPr>
            <p:cNvPr id="65" name="Isosceles Triangle 64"/>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Isosceles Triangle 67"/>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Isosceles Triangle 68"/>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0" name="Group 69"/>
          <p:cNvGrpSpPr/>
          <p:nvPr/>
        </p:nvGrpSpPr>
        <p:grpSpPr>
          <a:xfrm rot="16043978">
            <a:off x="1317220" y="4717577"/>
            <a:ext cx="292254" cy="354906"/>
            <a:chOff x="1296521" y="3253388"/>
            <a:chExt cx="292254" cy="354906"/>
          </a:xfrm>
          <a:solidFill>
            <a:srgbClr val="F2C812"/>
          </a:solidFill>
        </p:grpSpPr>
        <p:sp>
          <p:nvSpPr>
            <p:cNvPr id="82" name="Isosceles Triangle 81"/>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Isosceles Triangle 83"/>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5" name="Isosceles Triangle 84"/>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67" name="Oval 36"/>
          <p:cNvSpPr/>
          <p:nvPr/>
        </p:nvSpPr>
        <p:spPr>
          <a:xfrm>
            <a:off x="1413521" y="2481383"/>
            <a:ext cx="1119626" cy="1119626"/>
          </a:xfrm>
          <a:prstGeom prst="ellipse">
            <a:avLst/>
          </a:prstGeom>
          <a:solidFill>
            <a:srgbClr val="F2C812"/>
          </a:solidFill>
          <a:ln w="3175" cap="flat" cmpd="sng" algn="ctr">
            <a:noFill/>
            <a:prstDash val="solid"/>
          </a:ln>
          <a:effectLst/>
        </p:spPr>
        <p:txBody>
          <a:bodyPr vert="horz" wrap="none" lIns="0" tIns="0" rIns="0" bIns="0" rtlCol="0" anchor="t"/>
          <a:lstStyle/>
          <a:p>
            <a:pPr algn="ctr" defTabSz="932472" fontAlgn="base">
              <a:spcBef>
                <a:spcPct val="0"/>
              </a:spcBef>
              <a:spcAft>
                <a:spcPct val="0"/>
              </a:spcAft>
            </a:pPr>
            <a:endParaRPr lang="en-US" sz="1400" b="1" dirty="0">
              <a:solidFill>
                <a:srgbClr val="217346"/>
              </a:solidFill>
              <a:ea typeface="Segoe UI" pitchFamily="34" charset="0"/>
              <a:cs typeface="Segoe UI" pitchFamily="34" charset="0"/>
            </a:endParaRPr>
          </a:p>
        </p:txBody>
      </p:sp>
      <p:sp>
        <p:nvSpPr>
          <p:cNvPr id="72" name="Donut 3"/>
          <p:cNvSpPr/>
          <p:nvPr/>
        </p:nvSpPr>
        <p:spPr bwMode="auto">
          <a:xfrm>
            <a:off x="1742065" y="3002355"/>
            <a:ext cx="383905" cy="35153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FFFFFF"/>
              </a:solidFill>
            </a:endParaRPr>
          </a:p>
        </p:txBody>
      </p:sp>
      <p:sp>
        <p:nvSpPr>
          <p:cNvPr id="4" name="Rectangle 3"/>
          <p:cNvSpPr/>
          <p:nvPr/>
        </p:nvSpPr>
        <p:spPr>
          <a:xfrm>
            <a:off x="1553559" y="2677430"/>
            <a:ext cx="914032" cy="276999"/>
          </a:xfrm>
          <a:prstGeom prst="rect">
            <a:avLst/>
          </a:prstGeom>
        </p:spPr>
        <p:txBody>
          <a:bodyPr wrap="none">
            <a:spAutoFit/>
          </a:bodyPr>
          <a:lstStyle/>
          <a:p>
            <a:pPr algn="ctr"/>
            <a:r>
              <a:rPr lang="ru-RU" sz="1200" b="1" dirty="0">
                <a:solidFill>
                  <a:srgbClr val="000000"/>
                </a:solidFill>
                <a:ea typeface="Segoe UI" pitchFamily="34" charset="0"/>
                <a:cs typeface="Segoe UI" pitchFamily="34" charset="0"/>
              </a:rPr>
              <a:t>Изучение</a:t>
            </a:r>
            <a:endParaRPr lang="en-US" sz="1400" dirty="0">
              <a:solidFill>
                <a:srgbClr val="000000"/>
              </a:solidFill>
            </a:endParaRPr>
          </a:p>
        </p:txBody>
      </p:sp>
      <p:sp>
        <p:nvSpPr>
          <p:cNvPr id="52" name="Rectangle 51"/>
          <p:cNvSpPr/>
          <p:nvPr/>
        </p:nvSpPr>
        <p:spPr>
          <a:xfrm>
            <a:off x="394654" y="1465714"/>
            <a:ext cx="1064843" cy="276999"/>
          </a:xfrm>
          <a:prstGeom prst="rect">
            <a:avLst/>
          </a:prstGeom>
        </p:spPr>
        <p:txBody>
          <a:bodyPr wrap="none">
            <a:spAutoFit/>
          </a:bodyPr>
          <a:lstStyle/>
          <a:p>
            <a:r>
              <a:rPr lang="ru-RU" sz="1200" b="1" dirty="0">
                <a:solidFill>
                  <a:srgbClr val="000000"/>
                </a:solidFill>
                <a:cs typeface="Segoe UI" pitchFamily="34" charset="0"/>
              </a:rPr>
              <a:t>Подготовка</a:t>
            </a:r>
            <a:endParaRPr lang="en-US" sz="1200" dirty="0">
              <a:solidFill>
                <a:srgbClr val="000000"/>
              </a:solidFill>
            </a:endParaRPr>
          </a:p>
        </p:txBody>
      </p:sp>
      <p:sp>
        <p:nvSpPr>
          <p:cNvPr id="53" name="Freeform 52"/>
          <p:cNvSpPr>
            <a:spLocks noChangeAspect="1"/>
          </p:cNvSpPr>
          <p:nvPr/>
        </p:nvSpPr>
        <p:spPr bwMode="black">
          <a:xfrm>
            <a:off x="1836174" y="5643069"/>
            <a:ext cx="274320" cy="284173"/>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000000"/>
              </a:solidFill>
            </a:endParaRPr>
          </a:p>
        </p:txBody>
      </p:sp>
      <p:sp>
        <p:nvSpPr>
          <p:cNvPr id="54" name="Freeform 53"/>
          <p:cNvSpPr>
            <a:spLocks noChangeAspect="1" noEditPoints="1"/>
          </p:cNvSpPr>
          <p:nvPr/>
        </p:nvSpPr>
        <p:spPr bwMode="black">
          <a:xfrm>
            <a:off x="722320" y="1783009"/>
            <a:ext cx="452202" cy="36666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217346"/>
              </a:solidFill>
            </a:endParaRPr>
          </a:p>
        </p:txBody>
      </p:sp>
      <p:sp>
        <p:nvSpPr>
          <p:cNvPr id="56" name="Freeform 55"/>
          <p:cNvSpPr>
            <a:spLocks noChangeAspect="1"/>
          </p:cNvSpPr>
          <p:nvPr/>
        </p:nvSpPr>
        <p:spPr bwMode="black">
          <a:xfrm>
            <a:off x="776985" y="4213905"/>
            <a:ext cx="342871" cy="335728"/>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357" y="1943916"/>
            <a:ext cx="4114800" cy="2175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723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956009" y="686151"/>
            <a:ext cx="7957783" cy="2316204"/>
          </a:xfrm>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Используйте функционал Запросов для подключения к большому количеству источников данных, даже недоступных из</a:t>
            </a:r>
            <a:r>
              <a:rPr lang="en-US" sz="2000" dirty="0">
                <a:solidFill>
                  <a:schemeClr val="tx1"/>
                </a:solidFill>
                <a:ea typeface="Calibri" panose="020F0502020204030204" pitchFamily="34" charset="0"/>
                <a:cs typeface="Times New Roman" panose="02020603050405020304" pitchFamily="18" charset="0"/>
              </a:rPr>
              <a:t> powerbi.com</a:t>
            </a: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Быстрая навигация за счёт </a:t>
            </a:r>
            <a:r>
              <a:rPr lang="en-GB" sz="2000" dirty="0">
                <a:solidFill>
                  <a:schemeClr val="tx1"/>
                </a:solidFill>
                <a:ea typeface="Calibri" panose="020F0502020204030204" pitchFamily="34" charset="0"/>
                <a:cs typeface="Times New Roman" panose="02020603050405020304" pitchFamily="18" charset="0"/>
              </a:rPr>
              <a:t>in-memory </a:t>
            </a:r>
            <a:r>
              <a:rPr lang="ru-RU" sz="2000" dirty="0">
                <a:solidFill>
                  <a:schemeClr val="tx1"/>
                </a:solidFill>
                <a:ea typeface="Calibri" panose="020F0502020204030204" pitchFamily="34" charset="0"/>
                <a:cs typeface="Times New Roman" panose="02020603050405020304" pitchFamily="18" charset="0"/>
              </a:rPr>
              <a:t>обработки данных</a:t>
            </a:r>
            <a:endParaRPr lang="en-GB"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Упрощайте источники данных чтобы получить то, что нужно перед загрузкой данных</a:t>
            </a:r>
            <a:endParaRPr lang="en-US" sz="2000" dirty="0">
              <a:solidFill>
                <a:schemeClr val="tx1"/>
              </a:solidFill>
              <a:ea typeface="Calibri" panose="020F0502020204030204" pitchFamily="34" charset="0"/>
              <a:cs typeface="Times New Roman" panose="02020603050405020304" pitchFamily="18" charset="0"/>
            </a:endParaRPr>
          </a:p>
        </p:txBody>
      </p:sp>
      <p:sp>
        <p:nvSpPr>
          <p:cNvPr id="52" name="Rectangle 3"/>
          <p:cNvSpPr/>
          <p:nvPr/>
        </p:nvSpPr>
        <p:spPr bwMode="auto">
          <a:xfrm>
            <a:off x="3166453" y="2909540"/>
            <a:ext cx="8105312" cy="4443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r>
              <a:rPr lang="ru-RU" sz="2000" i="1" dirty="0">
                <a:solidFill>
                  <a:schemeClr val="tx1"/>
                </a:solidFill>
                <a:latin typeface="+mj-lt"/>
              </a:rPr>
              <a:t>Источники данных, с которыми работает </a:t>
            </a:r>
            <a:r>
              <a:rPr lang="en-US" sz="2000" i="1" dirty="0">
                <a:solidFill>
                  <a:schemeClr val="tx1"/>
                </a:solidFill>
                <a:latin typeface="+mj-lt"/>
              </a:rPr>
              <a:t>Power BI Desktop</a:t>
            </a:r>
          </a:p>
        </p:txBody>
      </p:sp>
      <p:grpSp>
        <p:nvGrpSpPr>
          <p:cNvPr id="4" name="Group 3"/>
          <p:cNvGrpSpPr/>
          <p:nvPr/>
        </p:nvGrpSpPr>
        <p:grpSpPr>
          <a:xfrm>
            <a:off x="-11149" y="0"/>
            <a:ext cx="2849058" cy="6858000"/>
            <a:chOff x="2" y="1"/>
            <a:chExt cx="2849058" cy="6858000"/>
          </a:xfrm>
        </p:grpSpPr>
        <p:sp>
          <p:nvSpPr>
            <p:cNvPr id="70" name="Rectangle 69"/>
            <p:cNvSpPr/>
            <p:nvPr/>
          </p:nvSpPr>
          <p:spPr bwMode="auto">
            <a:xfrm>
              <a:off x="2" y="1"/>
              <a:ext cx="284905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Oval 70"/>
            <p:cNvSpPr/>
            <p:nvPr/>
          </p:nvSpPr>
          <p:spPr>
            <a:xfrm>
              <a:off x="1413521" y="4951537"/>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Общий </a:t>
              </a:r>
            </a:p>
            <a:p>
              <a:pPr algn="ctr" defTabSz="932472" fontAlgn="base">
                <a:spcBef>
                  <a:spcPct val="0"/>
                </a:spcBef>
                <a:spcAft>
                  <a:spcPct val="0"/>
                </a:spcAft>
              </a:pPr>
              <a:r>
                <a:rPr lang="ru-RU" sz="1200" b="1" dirty="0">
                  <a:ea typeface="Segoe UI" pitchFamily="34" charset="0"/>
                  <a:cs typeface="Segoe UI" pitchFamily="34" charset="0"/>
                </a:rPr>
                <a:t>доступ</a:t>
              </a:r>
              <a:endParaRPr lang="en-US" sz="1200" b="1" dirty="0">
                <a:ea typeface="Segoe UI" pitchFamily="34" charset="0"/>
                <a:cs typeface="Segoe UI" pitchFamily="34" charset="0"/>
              </a:endParaRPr>
            </a:p>
          </p:txBody>
        </p:sp>
        <p:grpSp>
          <p:nvGrpSpPr>
            <p:cNvPr id="66" name="Group 38"/>
            <p:cNvGrpSpPr>
              <a:grpSpLocks noChangeAspect="1"/>
            </p:cNvGrpSpPr>
            <p:nvPr/>
          </p:nvGrpSpPr>
          <p:grpSpPr>
            <a:xfrm>
              <a:off x="676996" y="3930692"/>
              <a:ext cx="383905" cy="351536"/>
              <a:chOff x="4363684" y="5330386"/>
              <a:chExt cx="1409956" cy="1291077"/>
            </a:xfrm>
            <a:solidFill>
              <a:srgbClr val="217346"/>
            </a:solidFill>
          </p:grpSpPr>
          <p:sp>
            <p:nvSpPr>
              <p:cNvPr id="67" name="Donut 3"/>
              <p:cNvSpPr/>
              <p:nvPr/>
            </p:nvSpPr>
            <p:spPr bwMode="auto">
              <a:xfrm>
                <a:off x="4363684" y="5330386"/>
                <a:ext cx="1409956" cy="129107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FFFFFF"/>
                  </a:solidFill>
                </a:endParaRPr>
              </a:p>
            </p:txBody>
          </p:sp>
          <p:sp>
            <p:nvSpPr>
              <p:cNvPr id="68" name="Rectangle 4"/>
              <p:cNvSpPr/>
              <p:nvPr/>
            </p:nvSpPr>
            <p:spPr>
              <a:xfrm>
                <a:off x="5058389" y="5528247"/>
                <a:ext cx="490885" cy="490020"/>
              </a:xfrm>
              <a:custGeom>
                <a:avLst/>
                <a:gdLst/>
                <a:ahLst/>
                <a:cxnLst/>
                <a:rect l="l" t="t" r="r" b="b"/>
                <a:pathLst>
                  <a:path w="490885" h="490020">
                    <a:moveTo>
                      <a:pt x="240752" y="0"/>
                    </a:moveTo>
                    <a:cubicBezTo>
                      <a:pt x="253961" y="11844"/>
                      <a:pt x="293310" y="49692"/>
                      <a:pt x="337332" y="92439"/>
                    </a:cubicBezTo>
                    <a:lnTo>
                      <a:pt x="328342" y="81259"/>
                    </a:lnTo>
                    <a:cubicBezTo>
                      <a:pt x="356946" y="111282"/>
                      <a:pt x="377251" y="107167"/>
                      <a:pt x="382515" y="87941"/>
                    </a:cubicBezTo>
                    <a:cubicBezTo>
                      <a:pt x="383951" y="76921"/>
                      <a:pt x="384595" y="68732"/>
                      <a:pt x="396997" y="52239"/>
                    </a:cubicBezTo>
                    <a:cubicBezTo>
                      <a:pt x="420362" y="32084"/>
                      <a:pt x="442294" y="41736"/>
                      <a:pt x="454920" y="51330"/>
                    </a:cubicBezTo>
                    <a:cubicBezTo>
                      <a:pt x="467834" y="62761"/>
                      <a:pt x="477920" y="86882"/>
                      <a:pt x="460392" y="109714"/>
                    </a:cubicBezTo>
                    <a:cubicBezTo>
                      <a:pt x="451128" y="121912"/>
                      <a:pt x="437554" y="126838"/>
                      <a:pt x="425922" y="126505"/>
                    </a:cubicBezTo>
                    <a:cubicBezTo>
                      <a:pt x="424301" y="127609"/>
                      <a:pt x="382890" y="134974"/>
                      <a:pt x="427348" y="177672"/>
                    </a:cubicBezTo>
                    <a:lnTo>
                      <a:pt x="416886" y="169735"/>
                    </a:lnTo>
                    <a:cubicBezTo>
                      <a:pt x="450207" y="202177"/>
                      <a:pt x="478424" y="229744"/>
                      <a:pt x="490885" y="241900"/>
                    </a:cubicBezTo>
                    <a:lnTo>
                      <a:pt x="417150" y="317347"/>
                    </a:lnTo>
                    <a:cubicBezTo>
                      <a:pt x="417744" y="316535"/>
                      <a:pt x="418443" y="316123"/>
                      <a:pt x="419047" y="315822"/>
                    </a:cubicBezTo>
                    <a:cubicBezTo>
                      <a:pt x="389023" y="344426"/>
                      <a:pt x="393138" y="364731"/>
                      <a:pt x="412364" y="369995"/>
                    </a:cubicBezTo>
                    <a:cubicBezTo>
                      <a:pt x="423384" y="371431"/>
                      <a:pt x="431574" y="372075"/>
                      <a:pt x="448067" y="384477"/>
                    </a:cubicBezTo>
                    <a:cubicBezTo>
                      <a:pt x="468221" y="407842"/>
                      <a:pt x="458569" y="429774"/>
                      <a:pt x="448975" y="442400"/>
                    </a:cubicBezTo>
                    <a:cubicBezTo>
                      <a:pt x="437545" y="455314"/>
                      <a:pt x="413423" y="465400"/>
                      <a:pt x="390591" y="447872"/>
                    </a:cubicBezTo>
                    <a:cubicBezTo>
                      <a:pt x="378394" y="438608"/>
                      <a:pt x="373468" y="425034"/>
                      <a:pt x="373800" y="413402"/>
                    </a:cubicBezTo>
                    <a:cubicBezTo>
                      <a:pt x="372696" y="411781"/>
                      <a:pt x="365332" y="370370"/>
                      <a:pt x="322634" y="414828"/>
                    </a:cubicBezTo>
                    <a:lnTo>
                      <a:pt x="325243" y="411388"/>
                    </a:lnTo>
                    <a:lnTo>
                      <a:pt x="248395" y="490020"/>
                    </a:lnTo>
                    <a:cubicBezTo>
                      <a:pt x="208939" y="451897"/>
                      <a:pt x="199129" y="442073"/>
                      <a:pt x="174192" y="418236"/>
                    </a:cubicBezTo>
                    <a:cubicBezTo>
                      <a:pt x="145587" y="388212"/>
                      <a:pt x="125282" y="392327"/>
                      <a:pt x="120018" y="411553"/>
                    </a:cubicBezTo>
                    <a:cubicBezTo>
                      <a:pt x="118582" y="422573"/>
                      <a:pt x="117938" y="430763"/>
                      <a:pt x="105536" y="447256"/>
                    </a:cubicBezTo>
                    <a:cubicBezTo>
                      <a:pt x="82171" y="467410"/>
                      <a:pt x="60239" y="457758"/>
                      <a:pt x="47614" y="448164"/>
                    </a:cubicBezTo>
                    <a:cubicBezTo>
                      <a:pt x="34699" y="436734"/>
                      <a:pt x="24614" y="412612"/>
                      <a:pt x="42141" y="389780"/>
                    </a:cubicBezTo>
                    <a:cubicBezTo>
                      <a:pt x="51405" y="377583"/>
                      <a:pt x="64979" y="372657"/>
                      <a:pt x="76612" y="372989"/>
                    </a:cubicBezTo>
                    <a:cubicBezTo>
                      <a:pt x="78232" y="371886"/>
                      <a:pt x="119644" y="364521"/>
                      <a:pt x="75186" y="321823"/>
                    </a:cubicBezTo>
                    <a:cubicBezTo>
                      <a:pt x="58767" y="305402"/>
                      <a:pt x="23648" y="271235"/>
                      <a:pt x="0" y="248738"/>
                    </a:cubicBezTo>
                    <a:lnTo>
                      <a:pt x="77303" y="168146"/>
                    </a:lnTo>
                    <a:cubicBezTo>
                      <a:pt x="104269" y="140313"/>
                      <a:pt x="122130" y="156409"/>
                      <a:pt x="124388" y="175543"/>
                    </a:cubicBezTo>
                    <a:cubicBezTo>
                      <a:pt x="124457" y="182466"/>
                      <a:pt x="127106" y="193106"/>
                      <a:pt x="137575" y="203052"/>
                    </a:cubicBezTo>
                    <a:cubicBezTo>
                      <a:pt x="153931" y="220277"/>
                      <a:pt x="181252" y="217451"/>
                      <a:pt x="196721" y="201951"/>
                    </a:cubicBezTo>
                    <a:cubicBezTo>
                      <a:pt x="211961" y="185740"/>
                      <a:pt x="213057" y="157882"/>
                      <a:pt x="196146" y="142797"/>
                    </a:cubicBezTo>
                    <a:cubicBezTo>
                      <a:pt x="184301" y="132637"/>
                      <a:pt x="177155" y="131453"/>
                      <a:pt x="166513" y="129894"/>
                    </a:cubicBezTo>
                    <a:cubicBezTo>
                      <a:pt x="154522" y="129013"/>
                      <a:pt x="131185" y="112953"/>
                      <a:pt x="157905" y="85228"/>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69" name="Oval 47"/>
            <p:cNvSpPr/>
            <p:nvPr/>
          </p:nvSpPr>
          <p:spPr>
            <a:xfrm>
              <a:off x="388608" y="3710471"/>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Отчеты</a:t>
              </a:r>
              <a:endParaRPr lang="en-US" sz="1400" b="1" dirty="0">
                <a:ea typeface="Segoe UI" pitchFamily="34" charset="0"/>
                <a:cs typeface="Segoe UI" pitchFamily="34" charset="0"/>
              </a:endParaRPr>
            </a:p>
          </p:txBody>
        </p:sp>
        <p:sp>
          <p:nvSpPr>
            <p:cNvPr id="85" name="Oval 950"/>
            <p:cNvSpPr/>
            <p:nvPr/>
          </p:nvSpPr>
          <p:spPr>
            <a:xfrm>
              <a:off x="388608" y="1252295"/>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endParaRPr lang="en-US" sz="1600" b="1" dirty="0">
                <a:solidFill>
                  <a:srgbClr val="217346"/>
                </a:solidFill>
                <a:ea typeface="Segoe UI" pitchFamily="34" charset="0"/>
                <a:cs typeface="Segoe UI" pitchFamily="34" charset="0"/>
              </a:endParaRPr>
            </a:p>
          </p:txBody>
        </p:sp>
        <p:grpSp>
          <p:nvGrpSpPr>
            <p:cNvPr id="86" name="Group 85"/>
            <p:cNvGrpSpPr/>
            <p:nvPr/>
          </p:nvGrpSpPr>
          <p:grpSpPr>
            <a:xfrm>
              <a:off x="1264851" y="3482890"/>
              <a:ext cx="292254" cy="354906"/>
              <a:chOff x="1296521" y="3253388"/>
              <a:chExt cx="292254" cy="354906"/>
            </a:xfrm>
            <a:solidFill>
              <a:srgbClr val="F2C812"/>
            </a:solidFill>
          </p:grpSpPr>
          <p:sp>
            <p:nvSpPr>
              <p:cNvPr id="87" name="Isosceles Triangle 86"/>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8" name="Isosceles Triangle 87"/>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Isosceles Triangle 88"/>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0" name="Group 89"/>
            <p:cNvGrpSpPr/>
            <p:nvPr/>
          </p:nvGrpSpPr>
          <p:grpSpPr>
            <a:xfrm rot="15940603">
              <a:off x="1334576" y="2204404"/>
              <a:ext cx="292254" cy="354906"/>
              <a:chOff x="1296521" y="3253388"/>
              <a:chExt cx="292254" cy="354906"/>
            </a:xfrm>
            <a:solidFill>
              <a:srgbClr val="F2C812"/>
            </a:solidFill>
          </p:grpSpPr>
          <p:sp>
            <p:nvSpPr>
              <p:cNvPr id="91" name="Isosceles Triangle 90"/>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2" name="Isosceles Triangle 91"/>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3" name="Isosceles Triangle 92"/>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4" name="Group 93"/>
            <p:cNvGrpSpPr/>
            <p:nvPr/>
          </p:nvGrpSpPr>
          <p:grpSpPr>
            <a:xfrm rot="16043978">
              <a:off x="1317220" y="4717577"/>
              <a:ext cx="292254" cy="354906"/>
              <a:chOff x="1296521" y="3253388"/>
              <a:chExt cx="292254" cy="354906"/>
            </a:xfrm>
            <a:solidFill>
              <a:srgbClr val="F2C812"/>
            </a:solidFill>
          </p:grpSpPr>
          <p:sp>
            <p:nvSpPr>
              <p:cNvPr id="95" name="Isosceles Triangle 94"/>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6" name="Isosceles Triangle 95"/>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Isosceles Triangle 96"/>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8" name="Oval 36"/>
            <p:cNvSpPr/>
            <p:nvPr/>
          </p:nvSpPr>
          <p:spPr>
            <a:xfrm>
              <a:off x="1413521" y="2481383"/>
              <a:ext cx="1119626" cy="1119626"/>
            </a:xfrm>
            <a:prstGeom prst="ellipse">
              <a:avLst/>
            </a:prstGeom>
            <a:solidFill>
              <a:srgbClr val="F2C812"/>
            </a:solidFill>
            <a:ln w="3175" cap="flat" cmpd="sng" algn="ctr">
              <a:noFill/>
              <a:prstDash val="solid"/>
            </a:ln>
            <a:effectLst/>
          </p:spPr>
          <p:txBody>
            <a:bodyPr vert="horz" wrap="none" lIns="0" tIns="0" rIns="0" bIns="0" rtlCol="0" anchor="t"/>
            <a:lstStyle/>
            <a:p>
              <a:pPr algn="ctr" defTabSz="932472" fontAlgn="base">
                <a:spcBef>
                  <a:spcPct val="0"/>
                </a:spcBef>
                <a:spcAft>
                  <a:spcPct val="0"/>
                </a:spcAft>
              </a:pPr>
              <a:endParaRPr lang="en-US" sz="1400" b="1" dirty="0">
                <a:solidFill>
                  <a:srgbClr val="217346"/>
                </a:solidFill>
                <a:ea typeface="Segoe UI" pitchFamily="34" charset="0"/>
                <a:cs typeface="Segoe UI" pitchFamily="34" charset="0"/>
              </a:endParaRPr>
            </a:p>
          </p:txBody>
        </p:sp>
        <p:sp>
          <p:nvSpPr>
            <p:cNvPr id="99" name="Donut 3"/>
            <p:cNvSpPr/>
            <p:nvPr/>
          </p:nvSpPr>
          <p:spPr bwMode="auto">
            <a:xfrm>
              <a:off x="1742065" y="3002355"/>
              <a:ext cx="383905" cy="35153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ysClr val="windowText" lastClr="000000"/>
                </a:solidFill>
              </a:endParaRPr>
            </a:p>
          </p:txBody>
        </p:sp>
        <p:sp>
          <p:nvSpPr>
            <p:cNvPr id="100" name="Rectangle 99"/>
            <p:cNvSpPr/>
            <p:nvPr/>
          </p:nvSpPr>
          <p:spPr>
            <a:xfrm>
              <a:off x="1553559" y="2677430"/>
              <a:ext cx="914032" cy="276999"/>
            </a:xfrm>
            <a:prstGeom prst="rect">
              <a:avLst/>
            </a:prstGeom>
          </p:spPr>
          <p:txBody>
            <a:bodyPr wrap="none">
              <a:spAutoFit/>
            </a:bodyPr>
            <a:lstStyle/>
            <a:p>
              <a:pPr algn="ctr"/>
              <a:r>
                <a:rPr lang="ru-RU" sz="1200" b="1" dirty="0">
                  <a:ea typeface="Segoe UI" pitchFamily="34" charset="0"/>
                  <a:cs typeface="Segoe UI" pitchFamily="34" charset="0"/>
                </a:rPr>
                <a:t>Изучение</a:t>
              </a:r>
              <a:endParaRPr lang="en-US" sz="1400" dirty="0"/>
            </a:p>
          </p:txBody>
        </p:sp>
        <p:sp>
          <p:nvSpPr>
            <p:cNvPr id="101" name="Rectangle 100"/>
            <p:cNvSpPr/>
            <p:nvPr/>
          </p:nvSpPr>
          <p:spPr>
            <a:xfrm>
              <a:off x="396115" y="1462368"/>
              <a:ext cx="1064843" cy="276999"/>
            </a:xfrm>
            <a:prstGeom prst="rect">
              <a:avLst/>
            </a:prstGeom>
          </p:spPr>
          <p:txBody>
            <a:bodyPr wrap="none">
              <a:spAutoFit/>
            </a:bodyPr>
            <a:lstStyle/>
            <a:p>
              <a:r>
                <a:rPr lang="ru-RU" sz="1200" b="1" dirty="0">
                  <a:ea typeface="Segoe UI" pitchFamily="34" charset="0"/>
                  <a:cs typeface="Segoe UI" pitchFamily="34" charset="0"/>
                </a:rPr>
                <a:t>Подготовка</a:t>
              </a:r>
              <a:endParaRPr lang="en-US" sz="1200" dirty="0"/>
            </a:p>
          </p:txBody>
        </p:sp>
        <p:sp>
          <p:nvSpPr>
            <p:cNvPr id="102" name="Freeform 101"/>
            <p:cNvSpPr>
              <a:spLocks noChangeAspect="1"/>
            </p:cNvSpPr>
            <p:nvPr/>
          </p:nvSpPr>
          <p:spPr bwMode="black">
            <a:xfrm>
              <a:off x="1836174" y="5643069"/>
              <a:ext cx="274320" cy="284173"/>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p>
          </p:txBody>
        </p:sp>
        <p:sp>
          <p:nvSpPr>
            <p:cNvPr id="103" name="Freeform 102"/>
            <p:cNvSpPr>
              <a:spLocks noChangeAspect="1" noEditPoints="1"/>
            </p:cNvSpPr>
            <p:nvPr/>
          </p:nvSpPr>
          <p:spPr bwMode="black">
            <a:xfrm>
              <a:off x="722320" y="1783009"/>
              <a:ext cx="452202" cy="36666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217346"/>
                </a:solidFill>
              </a:endParaRPr>
            </a:p>
          </p:txBody>
        </p:sp>
        <p:sp>
          <p:nvSpPr>
            <p:cNvPr id="104" name="Freeform 103"/>
            <p:cNvSpPr>
              <a:spLocks noChangeAspect="1"/>
            </p:cNvSpPr>
            <p:nvPr/>
          </p:nvSpPr>
          <p:spPr bwMode="black">
            <a:xfrm>
              <a:off x="776985" y="4213905"/>
              <a:ext cx="342871" cy="335728"/>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rot="2745734">
              <a:off x="847473" y="2221315"/>
              <a:ext cx="1598323" cy="1625795"/>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rot="2745734">
              <a:off x="281039" y="3781928"/>
              <a:ext cx="1610349" cy="1235003"/>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rot="2745734">
              <a:off x="1319831" y="4922798"/>
              <a:ext cx="1263370" cy="1255989"/>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7" name="Title 10"/>
          <p:cNvSpPr txBox="1">
            <a:spLocks/>
          </p:cNvSpPr>
          <p:nvPr/>
        </p:nvSpPr>
        <p:spPr>
          <a:xfrm>
            <a:off x="2849060" y="0"/>
            <a:ext cx="9342940"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r>
              <a:rPr lang="ru-RU" sz="3600" dirty="0">
                <a:solidFill>
                  <a:schemeClr val="tx1"/>
                </a:solidFill>
              </a:rPr>
              <a:t>Консолидируйте данные из разных источников</a:t>
            </a:r>
            <a:endParaRPr lang="en-IN" sz="3600" dirty="0">
              <a:solidFill>
                <a:schemeClr val="tx1"/>
              </a:solidFill>
            </a:endParaRPr>
          </a:p>
        </p:txBody>
      </p:sp>
      <p:graphicFrame>
        <p:nvGraphicFramePr>
          <p:cNvPr id="39" name="Table 3"/>
          <p:cNvGraphicFramePr>
            <a:graphicFrameLocks noGrp="1"/>
          </p:cNvGraphicFramePr>
          <p:nvPr>
            <p:extLst/>
          </p:nvPr>
        </p:nvGraphicFramePr>
        <p:xfrm>
          <a:off x="3253633" y="3405883"/>
          <a:ext cx="8608979" cy="2985088"/>
        </p:xfrm>
        <a:graphic>
          <a:graphicData uri="http://schemas.openxmlformats.org/drawingml/2006/table">
            <a:tbl>
              <a:tblPr firstRow="1" bandRow="1">
                <a:tableStyleId>{7E9639D4-E3E2-4D34-9284-5A2195B3D0D7}</a:tableStyleId>
              </a:tblPr>
              <a:tblGrid>
                <a:gridCol w="874313">
                  <a:extLst>
                    <a:ext uri="{9D8B030D-6E8A-4147-A177-3AD203B41FA5}">
                      <a16:colId xmlns:a16="http://schemas.microsoft.com/office/drawing/2014/main" val="20000"/>
                    </a:ext>
                  </a:extLst>
                </a:gridCol>
                <a:gridCol w="1838834">
                  <a:extLst>
                    <a:ext uri="{9D8B030D-6E8A-4147-A177-3AD203B41FA5}">
                      <a16:colId xmlns:a16="http://schemas.microsoft.com/office/drawing/2014/main" val="20001"/>
                    </a:ext>
                  </a:extLst>
                </a:gridCol>
                <a:gridCol w="2361063">
                  <a:extLst>
                    <a:ext uri="{9D8B030D-6E8A-4147-A177-3AD203B41FA5}">
                      <a16:colId xmlns:a16="http://schemas.microsoft.com/office/drawing/2014/main" val="20002"/>
                    </a:ext>
                  </a:extLst>
                </a:gridCol>
                <a:gridCol w="1610435">
                  <a:extLst>
                    <a:ext uri="{9D8B030D-6E8A-4147-A177-3AD203B41FA5}">
                      <a16:colId xmlns:a16="http://schemas.microsoft.com/office/drawing/2014/main" val="20003"/>
                    </a:ext>
                  </a:extLst>
                </a:gridCol>
                <a:gridCol w="1924334">
                  <a:extLst>
                    <a:ext uri="{9D8B030D-6E8A-4147-A177-3AD203B41FA5}">
                      <a16:colId xmlns:a16="http://schemas.microsoft.com/office/drawing/2014/main" val="20004"/>
                    </a:ext>
                  </a:extLst>
                </a:gridCol>
              </a:tblGrid>
              <a:tr h="331235">
                <a:tc>
                  <a:txBody>
                    <a:bodyPr/>
                    <a:lstStyle/>
                    <a:p>
                      <a:r>
                        <a:rPr lang="ru-RU" sz="1200" dirty="0"/>
                        <a:t>Файлы</a:t>
                      </a:r>
                      <a:endParaRPr 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dirty="0"/>
                        <a:t>Базы данных</a:t>
                      </a:r>
                      <a:r>
                        <a:rPr lang="en-US" sz="1200" dirty="0"/>
                        <a:t> </a:t>
                      </a:r>
                      <a:endParaRPr 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Azure</a:t>
                      </a:r>
                      <a:endParaRPr 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kern="1200" dirty="0">
                          <a:solidFill>
                            <a:schemeClr val="bg1"/>
                          </a:solidFill>
                          <a:latin typeface="+mn-lt"/>
                          <a:ea typeface="+mn-ea"/>
                          <a:cs typeface="+mn-cs"/>
                        </a:rPr>
                        <a:t>SaaS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dirty="0"/>
                        <a:t>Прочее</a:t>
                      </a:r>
                      <a:endParaRPr lang="en-US" sz="1200" b="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53853">
                <a:tc>
                  <a:txBody>
                    <a:bodyPr/>
                    <a:lstStyle/>
                    <a:p>
                      <a:pPr marL="166688" indent="-166688">
                        <a:buFont typeface="Arial" panose="020B0604020202020204" pitchFamily="34" charset="0"/>
                        <a:buChar char="•"/>
                      </a:pPr>
                      <a:r>
                        <a:rPr lang="en-US" sz="1100" dirty="0"/>
                        <a:t>Excel</a:t>
                      </a:r>
                    </a:p>
                    <a:p>
                      <a:pPr marL="166688" indent="-166688">
                        <a:buFont typeface="Arial" panose="020B0604020202020204" pitchFamily="34" charset="0"/>
                        <a:buChar char="•"/>
                      </a:pPr>
                      <a:r>
                        <a:rPr lang="en-US" sz="1100" dirty="0"/>
                        <a:t>CSV</a:t>
                      </a:r>
                    </a:p>
                    <a:p>
                      <a:pPr marL="166688" indent="-166688">
                        <a:buFont typeface="Arial" panose="020B0604020202020204" pitchFamily="34" charset="0"/>
                        <a:buChar char="•"/>
                      </a:pPr>
                      <a:r>
                        <a:rPr lang="en-US" sz="1100" dirty="0"/>
                        <a:t>XML</a:t>
                      </a:r>
                    </a:p>
                    <a:p>
                      <a:pPr marL="166688" indent="-166688">
                        <a:buFont typeface="Arial" panose="020B0604020202020204" pitchFamily="34" charset="0"/>
                        <a:buChar char="•"/>
                      </a:pPr>
                      <a:r>
                        <a:rPr lang="en-US" sz="1100" dirty="0"/>
                        <a:t>Text</a:t>
                      </a:r>
                    </a:p>
                    <a:p>
                      <a:pPr marL="166688" indent="-166688">
                        <a:buFont typeface="Arial" panose="020B0604020202020204" pitchFamily="34" charset="0"/>
                        <a:buChar char="•"/>
                      </a:pPr>
                      <a:r>
                        <a:rPr lang="en-US" sz="1100" dirty="0"/>
                        <a:t>JSON</a:t>
                      </a:r>
                    </a:p>
                    <a:p>
                      <a:pPr marL="166688" indent="-166688">
                        <a:buFont typeface="Arial" panose="020B0604020202020204" pitchFamily="34" charset="0"/>
                        <a:buChar char="•"/>
                      </a:pPr>
                      <a:r>
                        <a:rPr lang="en-US" sz="1100" dirty="0"/>
                        <a:t>Folder</a:t>
                      </a:r>
                      <a:endParaRPr lang="en-US"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6688" lvl="0" indent="-166688" algn="l" defTabSz="914367" rtl="0" eaLnBrk="1" latinLnBrk="0" hangingPunct="1">
                        <a:buFont typeface="Arial" panose="020B0604020202020204" pitchFamily="34" charset="0"/>
                        <a:buChar char="•"/>
                      </a:pPr>
                      <a:r>
                        <a:rPr lang="en-US" sz="1100" kern="1200" dirty="0"/>
                        <a:t>SQL Server Database</a:t>
                      </a:r>
                    </a:p>
                    <a:p>
                      <a:pPr marL="166688" lvl="0" indent="-166688" algn="l" defTabSz="914367" rtl="0" eaLnBrk="1" latinLnBrk="0" hangingPunct="1">
                        <a:buFont typeface="Arial" panose="020B0604020202020204" pitchFamily="34" charset="0"/>
                        <a:buChar char="•"/>
                      </a:pPr>
                      <a:r>
                        <a:rPr lang="en-US" sz="1100" kern="1200" dirty="0"/>
                        <a:t>Access Database</a:t>
                      </a:r>
                    </a:p>
                    <a:p>
                      <a:pPr marL="166688" lvl="0" indent="-166688" algn="l" defTabSz="914367" rtl="0" eaLnBrk="1" latinLnBrk="0" hangingPunct="1">
                        <a:buFont typeface="Arial" panose="020B0604020202020204" pitchFamily="34" charset="0"/>
                        <a:buChar char="•"/>
                      </a:pPr>
                      <a:r>
                        <a:rPr lang="en-US" sz="1100" kern="1200" dirty="0"/>
                        <a:t>SQL Server Analysis Services Database</a:t>
                      </a:r>
                    </a:p>
                    <a:p>
                      <a:pPr marL="166688" lvl="0" indent="-166688" algn="l" defTabSz="914367" rtl="0" eaLnBrk="1" latinLnBrk="0" hangingPunct="1">
                        <a:buFont typeface="Arial" panose="020B0604020202020204" pitchFamily="34" charset="0"/>
                        <a:buChar char="•"/>
                      </a:pPr>
                      <a:r>
                        <a:rPr lang="en-US" sz="1100" kern="1200" dirty="0"/>
                        <a:t>Oracle Database</a:t>
                      </a:r>
                    </a:p>
                    <a:p>
                      <a:pPr marL="166688" lvl="0" indent="-166688" algn="l" defTabSz="914367" rtl="0" eaLnBrk="1" latinLnBrk="0" hangingPunct="1">
                        <a:buFont typeface="Arial" panose="020B0604020202020204" pitchFamily="34" charset="0"/>
                        <a:buChar char="•"/>
                      </a:pPr>
                      <a:r>
                        <a:rPr lang="en-US" sz="1100" kern="1200" dirty="0"/>
                        <a:t>IBM DB2 Database</a:t>
                      </a:r>
                    </a:p>
                    <a:p>
                      <a:pPr marL="166688" lvl="0" indent="-166688" algn="l" defTabSz="914367" rtl="0" eaLnBrk="1" latinLnBrk="0" hangingPunct="1">
                        <a:buFont typeface="Arial" panose="020B0604020202020204" pitchFamily="34" charset="0"/>
                        <a:buChar char="•"/>
                      </a:pPr>
                      <a:r>
                        <a:rPr lang="en-US" sz="1100" kern="1200" dirty="0"/>
                        <a:t>MySQL Database</a:t>
                      </a:r>
                    </a:p>
                    <a:p>
                      <a:pPr marL="166688" lvl="0" indent="-166688" algn="l" defTabSz="914367" rtl="0" eaLnBrk="1" latinLnBrk="0" hangingPunct="1">
                        <a:buFont typeface="Arial" panose="020B0604020202020204" pitchFamily="34" charset="0"/>
                        <a:buChar char="•"/>
                      </a:pPr>
                      <a:r>
                        <a:rPr lang="en-US" sz="1100" kern="1200" dirty="0"/>
                        <a:t>PostgreSQL Database</a:t>
                      </a:r>
                    </a:p>
                    <a:p>
                      <a:pPr marL="166688" lvl="0" indent="-166688" algn="l" defTabSz="914367" rtl="0" eaLnBrk="1" latinLnBrk="0" hangingPunct="1">
                        <a:buFont typeface="Arial" panose="020B0604020202020204" pitchFamily="34" charset="0"/>
                        <a:buChar char="•"/>
                      </a:pPr>
                      <a:r>
                        <a:rPr lang="en-US" sz="1100" kern="1200" dirty="0"/>
                        <a:t>Sybase Database</a:t>
                      </a:r>
                    </a:p>
                    <a:p>
                      <a:pPr marL="166688" lvl="0" indent="-166688" algn="l" defTabSz="914367" rtl="0" eaLnBrk="1" latinLnBrk="0" hangingPunct="1">
                        <a:buFont typeface="Arial" panose="020B0604020202020204" pitchFamily="34" charset="0"/>
                        <a:buChar char="•"/>
                      </a:pPr>
                      <a:r>
                        <a:rPr lang="en-US" sz="1100" kern="1200" dirty="0"/>
                        <a:t>Teradata Database</a:t>
                      </a:r>
                      <a:endParaRPr lang="en-US" sz="11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6688" lvl="0" indent="-166688" algn="l" defTabSz="914367" rtl="0" eaLnBrk="1" latinLnBrk="0" hangingPunct="1">
                        <a:buFont typeface="Arial" panose="020B0604020202020204" pitchFamily="34" charset="0"/>
                        <a:buChar char="•"/>
                      </a:pPr>
                      <a:r>
                        <a:rPr lang="en-US" sz="1100" kern="1200" dirty="0"/>
                        <a:t>Microsoft Azure SQL Database</a:t>
                      </a:r>
                    </a:p>
                    <a:p>
                      <a:pPr marL="166688" lvl="0" indent="-166688" algn="l" defTabSz="914367" rtl="0" eaLnBrk="1" latinLnBrk="0" hangingPunct="1">
                        <a:buFont typeface="Arial" panose="020B0604020202020204" pitchFamily="34" charset="0"/>
                        <a:buChar char="•"/>
                      </a:pPr>
                      <a:r>
                        <a:rPr lang="en-US" sz="1100" kern="1200" dirty="0"/>
                        <a:t>Microsoft Azure Marketplace</a:t>
                      </a:r>
                    </a:p>
                    <a:p>
                      <a:pPr marL="166688" lvl="0" indent="-166688" algn="l" defTabSz="914367" rtl="0" eaLnBrk="1" latinLnBrk="0" hangingPunct="1">
                        <a:buFont typeface="Arial" panose="020B0604020202020204" pitchFamily="34" charset="0"/>
                        <a:buChar char="•"/>
                      </a:pPr>
                      <a:r>
                        <a:rPr lang="en-US" sz="1100" kern="1200" dirty="0"/>
                        <a:t>Microsoft Azure </a:t>
                      </a:r>
                      <a:r>
                        <a:rPr lang="en-US" sz="1100" kern="1200" dirty="0" err="1"/>
                        <a:t>HDInsight</a:t>
                      </a:r>
                      <a:endParaRPr lang="en-US" sz="1100" kern="1200" dirty="0"/>
                    </a:p>
                    <a:p>
                      <a:pPr marL="166688" lvl="0" indent="-166688" algn="l" defTabSz="914367" rtl="0" eaLnBrk="1" latinLnBrk="0" hangingPunct="1">
                        <a:buFont typeface="Arial" panose="020B0604020202020204" pitchFamily="34" charset="0"/>
                        <a:buChar char="•"/>
                      </a:pPr>
                      <a:r>
                        <a:rPr lang="en-US" sz="1100" kern="1200" dirty="0"/>
                        <a:t>Microsoft Azure Blob Storage</a:t>
                      </a:r>
                    </a:p>
                    <a:p>
                      <a:pPr marL="166688" lvl="0" indent="-166688" algn="l" defTabSz="914367" rtl="0" eaLnBrk="1" latinLnBrk="0" hangingPunct="1">
                        <a:buFont typeface="Arial" panose="020B0604020202020204" pitchFamily="34" charset="0"/>
                        <a:buChar char="•"/>
                      </a:pPr>
                      <a:r>
                        <a:rPr lang="en-US" sz="1100" kern="1200" dirty="0"/>
                        <a:t>Microsoft Azure Table Storage</a:t>
                      </a:r>
                      <a:endParaRPr lang="en-US" sz="11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6688" lvl="0" indent="-166688" algn="l" defTabSz="914367" rtl="0" eaLnBrk="1" latinLnBrk="0" hangingPunct="1">
                        <a:buFont typeface="Arial" panose="020B0604020202020204" pitchFamily="34" charset="0"/>
                        <a:buChar char="•"/>
                      </a:pPr>
                      <a:r>
                        <a:rPr lang="en-US" sz="1100" b="0" kern="1200" dirty="0" err="1">
                          <a:solidFill>
                            <a:schemeClr val="tx1"/>
                          </a:solidFill>
                          <a:latin typeface="+mn-lt"/>
                          <a:ea typeface="+mn-ea"/>
                          <a:cs typeface="+mn-cs"/>
                        </a:rPr>
                        <a:t>appFigures</a:t>
                      </a:r>
                      <a:endParaRPr lang="en-US" sz="1100" b="0" kern="1200" dirty="0">
                        <a:solidFill>
                          <a:schemeClr val="tx1"/>
                        </a:solidFill>
                        <a:latin typeface="+mn-lt"/>
                        <a:ea typeface="+mn-ea"/>
                        <a:cs typeface="+mn-cs"/>
                      </a:endParaRPr>
                    </a:p>
                    <a:p>
                      <a:pPr marL="166688" lvl="0" indent="-166688" algn="l" defTabSz="914367" rtl="0" eaLnBrk="1" latinLnBrk="0" hangingPunct="1">
                        <a:buFont typeface="Arial" panose="020B0604020202020204" pitchFamily="34" charset="0"/>
                        <a:buChar char="•"/>
                      </a:pPr>
                      <a:r>
                        <a:rPr lang="en-US" sz="1100" b="0" kern="1200" dirty="0">
                          <a:solidFill>
                            <a:schemeClr val="tx1"/>
                          </a:solidFill>
                          <a:latin typeface="+mn-lt"/>
                          <a:ea typeface="+mn-ea"/>
                          <a:cs typeface="+mn-cs"/>
                        </a:rPr>
                        <a:t>QuickBooks Online</a:t>
                      </a:r>
                    </a:p>
                    <a:p>
                      <a:pPr marL="166688" lvl="0" indent="-166688" algn="l" defTabSz="914367" rtl="0" eaLnBrk="1" latinLnBrk="0" hangingPunct="1">
                        <a:buFont typeface="Arial" panose="020B0604020202020204" pitchFamily="34" charset="0"/>
                        <a:buChar char="•"/>
                      </a:pPr>
                      <a:r>
                        <a:rPr lang="en-US" sz="1100" b="0" kern="1200" dirty="0" err="1">
                          <a:solidFill>
                            <a:schemeClr val="tx1"/>
                          </a:solidFill>
                          <a:latin typeface="+mn-lt"/>
                          <a:ea typeface="+mn-ea"/>
                          <a:cs typeface="+mn-cs"/>
                        </a:rPr>
                        <a:t>Zendesk</a:t>
                      </a:r>
                      <a:endParaRPr lang="en-US" sz="1100" b="0" kern="1200" dirty="0">
                        <a:solidFill>
                          <a:schemeClr val="tx1"/>
                        </a:solidFill>
                        <a:latin typeface="+mn-lt"/>
                        <a:ea typeface="+mn-ea"/>
                        <a:cs typeface="+mn-cs"/>
                      </a:endParaRPr>
                    </a:p>
                    <a:p>
                      <a:pPr marL="166688" lvl="0" indent="-166688" algn="l" defTabSz="914367" rtl="0" eaLnBrk="1" latinLnBrk="0" hangingPunct="1">
                        <a:buFont typeface="Arial" panose="020B0604020202020204" pitchFamily="34" charset="0"/>
                        <a:buChar char="•"/>
                      </a:pPr>
                      <a:r>
                        <a:rPr lang="en-US" sz="1100" b="0" kern="1200" dirty="0">
                          <a:solidFill>
                            <a:schemeClr val="tx1"/>
                          </a:solidFill>
                          <a:latin typeface="+mn-lt"/>
                          <a:ea typeface="+mn-ea"/>
                          <a:cs typeface="+mn-cs"/>
                        </a:rPr>
                        <a:t>GitHub</a:t>
                      </a:r>
                    </a:p>
                    <a:p>
                      <a:pPr marL="166688" lvl="0" indent="-166688" algn="l" defTabSz="914367" rtl="0" eaLnBrk="1" latinLnBrk="0" hangingPunct="1">
                        <a:buFont typeface="Arial" panose="020B0604020202020204" pitchFamily="34" charset="0"/>
                        <a:buChar char="•"/>
                      </a:pPr>
                      <a:r>
                        <a:rPr lang="en-US" sz="1100" b="0" kern="1200" dirty="0" err="1">
                          <a:solidFill>
                            <a:schemeClr val="tx1"/>
                          </a:solidFill>
                          <a:latin typeface="+mn-lt"/>
                          <a:ea typeface="+mn-ea"/>
                          <a:cs typeface="+mn-cs"/>
                        </a:rPr>
                        <a:t>Twilio</a:t>
                      </a:r>
                      <a:endParaRPr lang="en-US" sz="1100" b="0" kern="1200" dirty="0">
                        <a:solidFill>
                          <a:schemeClr val="tx1"/>
                        </a:solidFill>
                        <a:latin typeface="+mn-lt"/>
                        <a:ea typeface="+mn-ea"/>
                        <a:cs typeface="+mn-cs"/>
                      </a:endParaRPr>
                    </a:p>
                    <a:p>
                      <a:pPr marL="166688" lvl="0" indent="-166688" algn="l" defTabSz="914367" rtl="0" eaLnBrk="1" latinLnBrk="0" hangingPunct="1">
                        <a:buFont typeface="Arial" panose="020B0604020202020204" pitchFamily="34" charset="0"/>
                        <a:buChar char="•"/>
                      </a:pPr>
                      <a:r>
                        <a:rPr lang="en-US" sz="1100" b="0" kern="1200" dirty="0" err="1">
                          <a:solidFill>
                            <a:schemeClr val="tx1"/>
                          </a:solidFill>
                          <a:latin typeface="+mn-lt"/>
                          <a:ea typeface="+mn-ea"/>
                          <a:cs typeface="+mn-cs"/>
                        </a:rPr>
                        <a:t>SweetIQ</a:t>
                      </a:r>
                      <a:endParaRPr lang="en-US" sz="11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66688" lvl="0" indent="-166688" algn="l" defTabSz="914367" rtl="0" eaLnBrk="1" latinLnBrk="0" hangingPunct="1">
                        <a:buFont typeface="Arial" panose="020B0604020202020204" pitchFamily="34" charset="0"/>
                        <a:buChar char="•"/>
                      </a:pPr>
                      <a:r>
                        <a:rPr lang="en-US" sz="1100" kern="1200" dirty="0"/>
                        <a:t>Web</a:t>
                      </a:r>
                    </a:p>
                    <a:p>
                      <a:pPr marL="166688" lvl="0" indent="-166688" algn="l" defTabSz="914367" rtl="0" eaLnBrk="1" latinLnBrk="0" hangingPunct="1">
                        <a:buFont typeface="Arial" panose="020B0604020202020204" pitchFamily="34" charset="0"/>
                        <a:buChar char="•"/>
                      </a:pPr>
                      <a:r>
                        <a:rPr lang="en-US" sz="1100" kern="1200" dirty="0"/>
                        <a:t>SharePoint List</a:t>
                      </a:r>
                    </a:p>
                    <a:p>
                      <a:pPr marL="166688" lvl="0" indent="-166688" algn="l" defTabSz="914367" rtl="0" eaLnBrk="1" latinLnBrk="0" hangingPunct="1">
                        <a:buFont typeface="Arial" panose="020B0604020202020204" pitchFamily="34" charset="0"/>
                        <a:buChar char="•"/>
                      </a:pPr>
                      <a:r>
                        <a:rPr lang="en-US" sz="1100" kern="1200" dirty="0"/>
                        <a:t>OData Feed</a:t>
                      </a:r>
                    </a:p>
                    <a:p>
                      <a:pPr marL="166688" lvl="0" indent="-166688" algn="l" defTabSz="914367" rtl="0" eaLnBrk="1" latinLnBrk="0" hangingPunct="1">
                        <a:buFont typeface="Arial" panose="020B0604020202020204" pitchFamily="34" charset="0"/>
                        <a:buChar char="•"/>
                      </a:pPr>
                      <a:r>
                        <a:rPr lang="en-US" sz="1100" kern="1200" dirty="0"/>
                        <a:t>Hadoop File (HDFS)</a:t>
                      </a:r>
                    </a:p>
                    <a:p>
                      <a:pPr marL="166688" lvl="0" indent="-166688" algn="l" defTabSz="914367" rtl="0" eaLnBrk="1" latinLnBrk="0" hangingPunct="1">
                        <a:buFont typeface="Arial" panose="020B0604020202020204" pitchFamily="34" charset="0"/>
                        <a:buChar char="•"/>
                      </a:pPr>
                      <a:r>
                        <a:rPr lang="en-US" sz="1100" kern="1200" dirty="0"/>
                        <a:t>Active Directory</a:t>
                      </a:r>
                    </a:p>
                    <a:p>
                      <a:pPr marL="166688" lvl="0" indent="-166688" algn="l" defTabSz="914367" rtl="0" eaLnBrk="1" latinLnBrk="0" hangingPunct="1">
                        <a:buFont typeface="Arial" panose="020B0604020202020204" pitchFamily="34" charset="0"/>
                        <a:buChar char="•"/>
                      </a:pPr>
                      <a:r>
                        <a:rPr lang="en-US" sz="1100" kern="1200" dirty="0"/>
                        <a:t>Microsoft Exchange</a:t>
                      </a:r>
                    </a:p>
                    <a:p>
                      <a:pPr marL="166688" lvl="0" indent="-166688" algn="l" defTabSz="914367" rtl="0" eaLnBrk="1" latinLnBrk="0" hangingPunct="1">
                        <a:buFont typeface="Arial" panose="020B0604020202020204" pitchFamily="34" charset="0"/>
                        <a:buChar char="•"/>
                      </a:pPr>
                      <a:r>
                        <a:rPr lang="en-US" sz="1100" kern="1200" dirty="0"/>
                        <a:t>Dynamics CRM Online</a:t>
                      </a:r>
                    </a:p>
                    <a:p>
                      <a:pPr marL="166688" lvl="0" indent="-166688" algn="l" defTabSz="914367" rtl="0" eaLnBrk="1" latinLnBrk="0" hangingPunct="1">
                        <a:buFont typeface="Arial" panose="020B0604020202020204" pitchFamily="34" charset="0"/>
                        <a:buChar char="•"/>
                      </a:pPr>
                      <a:r>
                        <a:rPr lang="en-US" sz="1100" kern="1200" dirty="0"/>
                        <a:t>Facebook</a:t>
                      </a:r>
                    </a:p>
                    <a:p>
                      <a:pPr marL="166688" lvl="0" indent="-166688" algn="l" defTabSz="914367" rtl="0" eaLnBrk="1" latinLnBrk="0" hangingPunct="1">
                        <a:buFont typeface="Arial" panose="020B0604020202020204" pitchFamily="34" charset="0"/>
                        <a:buChar char="•"/>
                      </a:pPr>
                      <a:r>
                        <a:rPr lang="en-US" sz="1100" kern="1200" dirty="0"/>
                        <a:t>Google Analytics</a:t>
                      </a:r>
                    </a:p>
                    <a:p>
                      <a:pPr marL="166688" lvl="0" indent="-166688" algn="l" defTabSz="914367" rtl="0" eaLnBrk="1" latinLnBrk="0" hangingPunct="1">
                        <a:buFont typeface="Arial" panose="020B0604020202020204" pitchFamily="34" charset="0"/>
                        <a:buChar char="•"/>
                      </a:pPr>
                      <a:r>
                        <a:rPr lang="en-US" sz="1100" kern="1200" dirty="0"/>
                        <a:t>SAP Business Objects BI Universe</a:t>
                      </a:r>
                    </a:p>
                    <a:p>
                      <a:pPr marL="166688" lvl="0" indent="-166688" algn="l" defTabSz="914367" rtl="0" eaLnBrk="1" latinLnBrk="0" hangingPunct="1">
                        <a:buFont typeface="Arial" panose="020B0604020202020204" pitchFamily="34" charset="0"/>
                        <a:buChar char="•"/>
                      </a:pPr>
                      <a:r>
                        <a:rPr lang="en-US" sz="1100" kern="1200" dirty="0"/>
                        <a:t>Salesforce Objects</a:t>
                      </a:r>
                    </a:p>
                    <a:p>
                      <a:pPr marL="166688" lvl="0" indent="-166688" algn="l" defTabSz="914367" rtl="0" eaLnBrk="1" latinLnBrk="0" hangingPunct="1">
                        <a:buFont typeface="Arial" panose="020B0604020202020204" pitchFamily="34" charset="0"/>
                        <a:buChar char="•"/>
                      </a:pPr>
                      <a:r>
                        <a:rPr lang="en-US" sz="1100" kern="1200" dirty="0"/>
                        <a:t>Salesforce Reports</a:t>
                      </a:r>
                    </a:p>
                    <a:p>
                      <a:pPr marL="166688" lvl="0" indent="-166688" algn="l" defTabSz="914367" rtl="0" eaLnBrk="1" latinLnBrk="0" hangingPunct="1">
                        <a:buFont typeface="Arial" panose="020B0604020202020204" pitchFamily="34" charset="0"/>
                        <a:buChar char="•"/>
                      </a:pPr>
                      <a:r>
                        <a:rPr lang="en-US" sz="1100" kern="1200" dirty="0"/>
                        <a:t>ODBC</a:t>
                      </a:r>
                      <a:r>
                        <a:rPr lang="en-US" sz="1100" kern="1200" baseline="0" dirty="0"/>
                        <a:t> Query</a:t>
                      </a:r>
                    </a:p>
                    <a:p>
                      <a:pPr marL="166688" lvl="0" indent="-166688" algn="l" defTabSz="914367" rtl="0" eaLnBrk="1" latinLnBrk="0" hangingPunct="1">
                        <a:buFont typeface="Arial" panose="020B0604020202020204" pitchFamily="34" charset="0"/>
                        <a:buChar char="•"/>
                      </a:pPr>
                      <a:r>
                        <a:rPr lang="en-US" sz="1100" kern="1200" baseline="0" dirty="0"/>
                        <a:t>ODBC Tables</a:t>
                      </a:r>
                      <a:endParaRPr lang="en-US" sz="11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0" name="TextBox 39"/>
          <p:cNvSpPr txBox="1"/>
          <p:nvPr/>
        </p:nvSpPr>
        <p:spPr>
          <a:xfrm>
            <a:off x="3" y="51415"/>
            <a:ext cx="2849058" cy="430887"/>
          </a:xfrm>
          <a:prstGeom prst="rect">
            <a:avLst/>
          </a:prstGeom>
        </p:spPr>
        <p:txBody>
          <a:bodyPr wrap="square">
            <a:spAutoFit/>
          </a:bodyPr>
          <a:lstStyle>
            <a:defPPr>
              <a:defRPr lang="en-US"/>
            </a:defPPr>
            <a:lvl1pPr defTabSz="914192">
              <a:defRPr sz="2800" b="1" spc="-100">
                <a:ln w="3175">
                  <a:noFill/>
                </a:ln>
                <a:solidFill>
                  <a:srgbClr val="F2C812"/>
                </a:solidFill>
                <a:latin typeface="Segoe UI" panose="020B0502040204020203" pitchFamily="34" charset="0"/>
                <a:ea typeface="ＭＳ Ｐゴシック" charset="0"/>
                <a:cs typeface="Segoe UI" panose="020B0502040204020203" pitchFamily="34" charset="0"/>
              </a:defRPr>
            </a:lvl1pPr>
          </a:lstStyle>
          <a:p>
            <a:r>
              <a:rPr lang="en-US" sz="2200" dirty="0">
                <a:latin typeface="Segoe UI Light"/>
              </a:rPr>
              <a:t>Power BI Desktop</a:t>
            </a:r>
          </a:p>
        </p:txBody>
      </p:sp>
    </p:spTree>
    <p:extLst>
      <p:ext uri="{BB962C8B-B14F-4D97-AF65-F5344CB8AC3E}">
        <p14:creationId xmlns:p14="http://schemas.microsoft.com/office/powerpoint/2010/main" val="78241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4" name="Group 3"/>
          <p:cNvGrpSpPr/>
          <p:nvPr/>
        </p:nvGrpSpPr>
        <p:grpSpPr>
          <a:xfrm>
            <a:off x="-11149" y="0"/>
            <a:ext cx="2849058" cy="6858000"/>
            <a:chOff x="2" y="1"/>
            <a:chExt cx="2849058" cy="6858000"/>
          </a:xfrm>
        </p:grpSpPr>
        <p:sp>
          <p:nvSpPr>
            <p:cNvPr id="70" name="Rectangle 69"/>
            <p:cNvSpPr/>
            <p:nvPr/>
          </p:nvSpPr>
          <p:spPr bwMode="auto">
            <a:xfrm>
              <a:off x="2" y="1"/>
              <a:ext cx="284905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Oval 70"/>
            <p:cNvSpPr/>
            <p:nvPr/>
          </p:nvSpPr>
          <p:spPr>
            <a:xfrm>
              <a:off x="1413521" y="4951537"/>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Общий </a:t>
              </a:r>
            </a:p>
            <a:p>
              <a:pPr algn="ctr" defTabSz="932472" fontAlgn="base">
                <a:spcBef>
                  <a:spcPct val="0"/>
                </a:spcBef>
                <a:spcAft>
                  <a:spcPct val="0"/>
                </a:spcAft>
              </a:pPr>
              <a:r>
                <a:rPr lang="ru-RU" sz="1200" b="1" dirty="0">
                  <a:ea typeface="Segoe UI" pitchFamily="34" charset="0"/>
                  <a:cs typeface="Segoe UI" pitchFamily="34" charset="0"/>
                </a:rPr>
                <a:t>доступ</a:t>
              </a:r>
              <a:endParaRPr lang="en-US" sz="1200" b="1" dirty="0">
                <a:ea typeface="Segoe UI" pitchFamily="34" charset="0"/>
                <a:cs typeface="Segoe UI" pitchFamily="34" charset="0"/>
              </a:endParaRPr>
            </a:p>
          </p:txBody>
        </p:sp>
        <p:grpSp>
          <p:nvGrpSpPr>
            <p:cNvPr id="66" name="Group 38"/>
            <p:cNvGrpSpPr>
              <a:grpSpLocks noChangeAspect="1"/>
            </p:cNvGrpSpPr>
            <p:nvPr/>
          </p:nvGrpSpPr>
          <p:grpSpPr>
            <a:xfrm>
              <a:off x="676996" y="3930692"/>
              <a:ext cx="383905" cy="351536"/>
              <a:chOff x="4363684" y="5330386"/>
              <a:chExt cx="1409956" cy="1291077"/>
            </a:xfrm>
            <a:solidFill>
              <a:srgbClr val="217346"/>
            </a:solidFill>
          </p:grpSpPr>
          <p:sp>
            <p:nvSpPr>
              <p:cNvPr id="67" name="Donut 3"/>
              <p:cNvSpPr/>
              <p:nvPr/>
            </p:nvSpPr>
            <p:spPr bwMode="auto">
              <a:xfrm>
                <a:off x="4363684" y="5330386"/>
                <a:ext cx="1409956" cy="129107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FFFFFF"/>
                  </a:solidFill>
                </a:endParaRPr>
              </a:p>
            </p:txBody>
          </p:sp>
          <p:sp>
            <p:nvSpPr>
              <p:cNvPr id="68" name="Rectangle 4"/>
              <p:cNvSpPr/>
              <p:nvPr/>
            </p:nvSpPr>
            <p:spPr>
              <a:xfrm>
                <a:off x="5058389" y="5528247"/>
                <a:ext cx="490885" cy="490020"/>
              </a:xfrm>
              <a:custGeom>
                <a:avLst/>
                <a:gdLst/>
                <a:ahLst/>
                <a:cxnLst/>
                <a:rect l="l" t="t" r="r" b="b"/>
                <a:pathLst>
                  <a:path w="490885" h="490020">
                    <a:moveTo>
                      <a:pt x="240752" y="0"/>
                    </a:moveTo>
                    <a:cubicBezTo>
                      <a:pt x="253961" y="11844"/>
                      <a:pt x="293310" y="49692"/>
                      <a:pt x="337332" y="92439"/>
                    </a:cubicBezTo>
                    <a:lnTo>
                      <a:pt x="328342" y="81259"/>
                    </a:lnTo>
                    <a:cubicBezTo>
                      <a:pt x="356946" y="111282"/>
                      <a:pt x="377251" y="107167"/>
                      <a:pt x="382515" y="87941"/>
                    </a:cubicBezTo>
                    <a:cubicBezTo>
                      <a:pt x="383951" y="76921"/>
                      <a:pt x="384595" y="68732"/>
                      <a:pt x="396997" y="52239"/>
                    </a:cubicBezTo>
                    <a:cubicBezTo>
                      <a:pt x="420362" y="32084"/>
                      <a:pt x="442294" y="41736"/>
                      <a:pt x="454920" y="51330"/>
                    </a:cubicBezTo>
                    <a:cubicBezTo>
                      <a:pt x="467834" y="62761"/>
                      <a:pt x="477920" y="86882"/>
                      <a:pt x="460392" y="109714"/>
                    </a:cubicBezTo>
                    <a:cubicBezTo>
                      <a:pt x="451128" y="121912"/>
                      <a:pt x="437554" y="126838"/>
                      <a:pt x="425922" y="126505"/>
                    </a:cubicBezTo>
                    <a:cubicBezTo>
                      <a:pt x="424301" y="127609"/>
                      <a:pt x="382890" y="134974"/>
                      <a:pt x="427348" y="177672"/>
                    </a:cubicBezTo>
                    <a:lnTo>
                      <a:pt x="416886" y="169735"/>
                    </a:lnTo>
                    <a:cubicBezTo>
                      <a:pt x="450207" y="202177"/>
                      <a:pt x="478424" y="229744"/>
                      <a:pt x="490885" y="241900"/>
                    </a:cubicBezTo>
                    <a:lnTo>
                      <a:pt x="417150" y="317347"/>
                    </a:lnTo>
                    <a:cubicBezTo>
                      <a:pt x="417744" y="316535"/>
                      <a:pt x="418443" y="316123"/>
                      <a:pt x="419047" y="315822"/>
                    </a:cubicBezTo>
                    <a:cubicBezTo>
                      <a:pt x="389023" y="344426"/>
                      <a:pt x="393138" y="364731"/>
                      <a:pt x="412364" y="369995"/>
                    </a:cubicBezTo>
                    <a:cubicBezTo>
                      <a:pt x="423384" y="371431"/>
                      <a:pt x="431574" y="372075"/>
                      <a:pt x="448067" y="384477"/>
                    </a:cubicBezTo>
                    <a:cubicBezTo>
                      <a:pt x="468221" y="407842"/>
                      <a:pt x="458569" y="429774"/>
                      <a:pt x="448975" y="442400"/>
                    </a:cubicBezTo>
                    <a:cubicBezTo>
                      <a:pt x="437545" y="455314"/>
                      <a:pt x="413423" y="465400"/>
                      <a:pt x="390591" y="447872"/>
                    </a:cubicBezTo>
                    <a:cubicBezTo>
                      <a:pt x="378394" y="438608"/>
                      <a:pt x="373468" y="425034"/>
                      <a:pt x="373800" y="413402"/>
                    </a:cubicBezTo>
                    <a:cubicBezTo>
                      <a:pt x="372696" y="411781"/>
                      <a:pt x="365332" y="370370"/>
                      <a:pt x="322634" y="414828"/>
                    </a:cubicBezTo>
                    <a:lnTo>
                      <a:pt x="325243" y="411388"/>
                    </a:lnTo>
                    <a:lnTo>
                      <a:pt x="248395" y="490020"/>
                    </a:lnTo>
                    <a:cubicBezTo>
                      <a:pt x="208939" y="451897"/>
                      <a:pt x="199129" y="442073"/>
                      <a:pt x="174192" y="418236"/>
                    </a:cubicBezTo>
                    <a:cubicBezTo>
                      <a:pt x="145587" y="388212"/>
                      <a:pt x="125282" y="392327"/>
                      <a:pt x="120018" y="411553"/>
                    </a:cubicBezTo>
                    <a:cubicBezTo>
                      <a:pt x="118582" y="422573"/>
                      <a:pt x="117938" y="430763"/>
                      <a:pt x="105536" y="447256"/>
                    </a:cubicBezTo>
                    <a:cubicBezTo>
                      <a:pt x="82171" y="467410"/>
                      <a:pt x="60239" y="457758"/>
                      <a:pt x="47614" y="448164"/>
                    </a:cubicBezTo>
                    <a:cubicBezTo>
                      <a:pt x="34699" y="436734"/>
                      <a:pt x="24614" y="412612"/>
                      <a:pt x="42141" y="389780"/>
                    </a:cubicBezTo>
                    <a:cubicBezTo>
                      <a:pt x="51405" y="377583"/>
                      <a:pt x="64979" y="372657"/>
                      <a:pt x="76612" y="372989"/>
                    </a:cubicBezTo>
                    <a:cubicBezTo>
                      <a:pt x="78232" y="371886"/>
                      <a:pt x="119644" y="364521"/>
                      <a:pt x="75186" y="321823"/>
                    </a:cubicBezTo>
                    <a:cubicBezTo>
                      <a:pt x="58767" y="305402"/>
                      <a:pt x="23648" y="271235"/>
                      <a:pt x="0" y="248738"/>
                    </a:cubicBezTo>
                    <a:lnTo>
                      <a:pt x="77303" y="168146"/>
                    </a:lnTo>
                    <a:cubicBezTo>
                      <a:pt x="104269" y="140313"/>
                      <a:pt x="122130" y="156409"/>
                      <a:pt x="124388" y="175543"/>
                    </a:cubicBezTo>
                    <a:cubicBezTo>
                      <a:pt x="124457" y="182466"/>
                      <a:pt x="127106" y="193106"/>
                      <a:pt x="137575" y="203052"/>
                    </a:cubicBezTo>
                    <a:cubicBezTo>
                      <a:pt x="153931" y="220277"/>
                      <a:pt x="181252" y="217451"/>
                      <a:pt x="196721" y="201951"/>
                    </a:cubicBezTo>
                    <a:cubicBezTo>
                      <a:pt x="211961" y="185740"/>
                      <a:pt x="213057" y="157882"/>
                      <a:pt x="196146" y="142797"/>
                    </a:cubicBezTo>
                    <a:cubicBezTo>
                      <a:pt x="184301" y="132637"/>
                      <a:pt x="177155" y="131453"/>
                      <a:pt x="166513" y="129894"/>
                    </a:cubicBezTo>
                    <a:cubicBezTo>
                      <a:pt x="154522" y="129013"/>
                      <a:pt x="131185" y="112953"/>
                      <a:pt x="157905" y="85228"/>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69" name="Oval 47"/>
            <p:cNvSpPr/>
            <p:nvPr/>
          </p:nvSpPr>
          <p:spPr>
            <a:xfrm>
              <a:off x="388608" y="3710471"/>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Отчеты</a:t>
              </a:r>
              <a:endParaRPr lang="en-US" sz="1400" b="1" dirty="0">
                <a:ea typeface="Segoe UI" pitchFamily="34" charset="0"/>
                <a:cs typeface="Segoe UI" pitchFamily="34" charset="0"/>
              </a:endParaRPr>
            </a:p>
          </p:txBody>
        </p:sp>
        <p:sp>
          <p:nvSpPr>
            <p:cNvPr id="85" name="Oval 950"/>
            <p:cNvSpPr/>
            <p:nvPr/>
          </p:nvSpPr>
          <p:spPr>
            <a:xfrm>
              <a:off x="388608" y="1252295"/>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endParaRPr lang="en-US" sz="1600" b="1" dirty="0">
                <a:solidFill>
                  <a:srgbClr val="217346"/>
                </a:solidFill>
                <a:ea typeface="Segoe UI" pitchFamily="34" charset="0"/>
                <a:cs typeface="Segoe UI" pitchFamily="34" charset="0"/>
              </a:endParaRPr>
            </a:p>
          </p:txBody>
        </p:sp>
        <p:grpSp>
          <p:nvGrpSpPr>
            <p:cNvPr id="86" name="Group 85"/>
            <p:cNvGrpSpPr/>
            <p:nvPr/>
          </p:nvGrpSpPr>
          <p:grpSpPr>
            <a:xfrm>
              <a:off x="1264851" y="3482890"/>
              <a:ext cx="292254" cy="354906"/>
              <a:chOff x="1296521" y="3253388"/>
              <a:chExt cx="292254" cy="354906"/>
            </a:xfrm>
            <a:solidFill>
              <a:srgbClr val="F2C812"/>
            </a:solidFill>
          </p:grpSpPr>
          <p:sp>
            <p:nvSpPr>
              <p:cNvPr id="87" name="Isosceles Triangle 86"/>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8" name="Isosceles Triangle 87"/>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Isosceles Triangle 88"/>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0" name="Group 89"/>
            <p:cNvGrpSpPr/>
            <p:nvPr/>
          </p:nvGrpSpPr>
          <p:grpSpPr>
            <a:xfrm rot="15940603">
              <a:off x="1334576" y="2204404"/>
              <a:ext cx="292254" cy="354906"/>
              <a:chOff x="1296521" y="3253388"/>
              <a:chExt cx="292254" cy="354906"/>
            </a:xfrm>
            <a:solidFill>
              <a:srgbClr val="F2C812"/>
            </a:solidFill>
          </p:grpSpPr>
          <p:sp>
            <p:nvSpPr>
              <p:cNvPr id="91" name="Isosceles Triangle 90"/>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2" name="Isosceles Triangle 91"/>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3" name="Isosceles Triangle 92"/>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4" name="Group 93"/>
            <p:cNvGrpSpPr/>
            <p:nvPr/>
          </p:nvGrpSpPr>
          <p:grpSpPr>
            <a:xfrm rot="16043978">
              <a:off x="1317220" y="4717577"/>
              <a:ext cx="292254" cy="354906"/>
              <a:chOff x="1296521" y="3253388"/>
              <a:chExt cx="292254" cy="354906"/>
            </a:xfrm>
            <a:solidFill>
              <a:srgbClr val="F2C812"/>
            </a:solidFill>
          </p:grpSpPr>
          <p:sp>
            <p:nvSpPr>
              <p:cNvPr id="95" name="Isosceles Triangle 94"/>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6" name="Isosceles Triangle 95"/>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Isosceles Triangle 96"/>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8" name="Oval 36"/>
            <p:cNvSpPr/>
            <p:nvPr/>
          </p:nvSpPr>
          <p:spPr>
            <a:xfrm>
              <a:off x="1413521" y="2481383"/>
              <a:ext cx="1119626" cy="1119626"/>
            </a:xfrm>
            <a:prstGeom prst="ellipse">
              <a:avLst/>
            </a:prstGeom>
            <a:solidFill>
              <a:srgbClr val="F2C812"/>
            </a:solidFill>
            <a:ln w="3175" cap="flat" cmpd="sng" algn="ctr">
              <a:noFill/>
              <a:prstDash val="solid"/>
            </a:ln>
            <a:effectLst/>
          </p:spPr>
          <p:txBody>
            <a:bodyPr vert="horz" wrap="none" lIns="0" tIns="0" rIns="0" bIns="0" rtlCol="0" anchor="t"/>
            <a:lstStyle/>
            <a:p>
              <a:pPr algn="ctr" defTabSz="932472" fontAlgn="base">
                <a:spcBef>
                  <a:spcPct val="0"/>
                </a:spcBef>
                <a:spcAft>
                  <a:spcPct val="0"/>
                </a:spcAft>
              </a:pPr>
              <a:endParaRPr lang="en-US" sz="1400" b="1" dirty="0">
                <a:solidFill>
                  <a:srgbClr val="217346"/>
                </a:solidFill>
                <a:ea typeface="Segoe UI" pitchFamily="34" charset="0"/>
                <a:cs typeface="Segoe UI" pitchFamily="34" charset="0"/>
              </a:endParaRPr>
            </a:p>
          </p:txBody>
        </p:sp>
        <p:sp>
          <p:nvSpPr>
            <p:cNvPr id="99" name="Donut 3"/>
            <p:cNvSpPr/>
            <p:nvPr/>
          </p:nvSpPr>
          <p:spPr bwMode="auto">
            <a:xfrm>
              <a:off x="1742065" y="3002355"/>
              <a:ext cx="383905" cy="35153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ysClr val="windowText" lastClr="000000"/>
                </a:solidFill>
              </a:endParaRPr>
            </a:p>
          </p:txBody>
        </p:sp>
        <p:sp>
          <p:nvSpPr>
            <p:cNvPr id="100" name="Rectangle 99"/>
            <p:cNvSpPr/>
            <p:nvPr/>
          </p:nvSpPr>
          <p:spPr>
            <a:xfrm>
              <a:off x="1553559" y="2677430"/>
              <a:ext cx="914032" cy="276999"/>
            </a:xfrm>
            <a:prstGeom prst="rect">
              <a:avLst/>
            </a:prstGeom>
          </p:spPr>
          <p:txBody>
            <a:bodyPr wrap="none">
              <a:spAutoFit/>
            </a:bodyPr>
            <a:lstStyle/>
            <a:p>
              <a:pPr algn="ctr"/>
              <a:r>
                <a:rPr lang="ru-RU" sz="1200" b="1" dirty="0">
                  <a:ea typeface="Segoe UI" pitchFamily="34" charset="0"/>
                  <a:cs typeface="Segoe UI" pitchFamily="34" charset="0"/>
                </a:rPr>
                <a:t>Изучение</a:t>
              </a:r>
              <a:endParaRPr lang="en-US" sz="1400" dirty="0"/>
            </a:p>
          </p:txBody>
        </p:sp>
        <p:sp>
          <p:nvSpPr>
            <p:cNvPr id="101" name="Rectangle 100"/>
            <p:cNvSpPr/>
            <p:nvPr/>
          </p:nvSpPr>
          <p:spPr>
            <a:xfrm>
              <a:off x="396115" y="1462368"/>
              <a:ext cx="1064843" cy="276999"/>
            </a:xfrm>
            <a:prstGeom prst="rect">
              <a:avLst/>
            </a:prstGeom>
          </p:spPr>
          <p:txBody>
            <a:bodyPr wrap="none">
              <a:spAutoFit/>
            </a:bodyPr>
            <a:lstStyle/>
            <a:p>
              <a:r>
                <a:rPr lang="ru-RU" sz="1200" b="1" dirty="0">
                  <a:ea typeface="Segoe UI" pitchFamily="34" charset="0"/>
                  <a:cs typeface="Segoe UI" pitchFamily="34" charset="0"/>
                </a:rPr>
                <a:t>Подготовка</a:t>
              </a:r>
              <a:endParaRPr lang="en-US" sz="1200" dirty="0"/>
            </a:p>
          </p:txBody>
        </p:sp>
        <p:sp>
          <p:nvSpPr>
            <p:cNvPr id="102" name="Freeform 101"/>
            <p:cNvSpPr>
              <a:spLocks noChangeAspect="1"/>
            </p:cNvSpPr>
            <p:nvPr/>
          </p:nvSpPr>
          <p:spPr bwMode="black">
            <a:xfrm>
              <a:off x="1836174" y="5643069"/>
              <a:ext cx="274320" cy="284173"/>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p>
          </p:txBody>
        </p:sp>
        <p:sp>
          <p:nvSpPr>
            <p:cNvPr id="103" name="Freeform 102"/>
            <p:cNvSpPr>
              <a:spLocks noChangeAspect="1" noEditPoints="1"/>
            </p:cNvSpPr>
            <p:nvPr/>
          </p:nvSpPr>
          <p:spPr bwMode="black">
            <a:xfrm>
              <a:off x="722320" y="1783009"/>
              <a:ext cx="452202" cy="36666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217346"/>
                </a:solidFill>
              </a:endParaRPr>
            </a:p>
          </p:txBody>
        </p:sp>
        <p:sp>
          <p:nvSpPr>
            <p:cNvPr id="104" name="Freeform 103"/>
            <p:cNvSpPr>
              <a:spLocks noChangeAspect="1"/>
            </p:cNvSpPr>
            <p:nvPr/>
          </p:nvSpPr>
          <p:spPr bwMode="black">
            <a:xfrm>
              <a:off x="776985" y="4213905"/>
              <a:ext cx="342871" cy="335728"/>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rot="2745734">
              <a:off x="847473" y="2221315"/>
              <a:ext cx="1598323" cy="1625795"/>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rot="2745734">
              <a:off x="281039" y="3781928"/>
              <a:ext cx="1610349" cy="1235003"/>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rot="2745734">
              <a:off x="1319831" y="4922798"/>
              <a:ext cx="1263370" cy="1255989"/>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7" name="Title 10"/>
          <p:cNvSpPr txBox="1">
            <a:spLocks/>
          </p:cNvSpPr>
          <p:nvPr/>
        </p:nvSpPr>
        <p:spPr>
          <a:xfrm>
            <a:off x="2849060" y="0"/>
            <a:ext cx="9342940" cy="665151"/>
          </a:xfrm>
          <a:prstGeom prst="rect">
            <a:avLst/>
          </a:prstGeom>
          <a:noFill/>
        </p:spPr>
        <p:txBody>
          <a:bodyPr vert="horz" wrap="square" lIns="0" tIns="91440" rIns="0" bIns="91440" rtlCol="0" anchor="t">
            <a:noAutofit/>
          </a:bodyPr>
          <a:lstStyle>
            <a:lvl1pPr defTabSz="914367">
              <a:lnSpc>
                <a:spcPct val="90000"/>
              </a:lnSpc>
              <a:spcBef>
                <a:spcPct val="0"/>
              </a:spcBef>
              <a:buNone/>
              <a:defRPr lang="en-US" sz="5294" b="0" cap="none" spc="-100" baseline="0" dirty="0" smtClean="0">
                <a:ln w="3175">
                  <a:noFill/>
                </a:ln>
                <a:solidFill>
                  <a:schemeClr val="tx2"/>
                </a:solidFill>
                <a:effectLst/>
                <a:latin typeface="+mj-lt"/>
                <a:cs typeface="Segoe UI" pitchFamily="34" charset="0"/>
              </a:defRPr>
            </a:lvl1pPr>
          </a:lstStyle>
          <a:p>
            <a:pPr marL="168275"/>
            <a:r>
              <a:rPr lang="ru-RU" sz="3500" dirty="0">
                <a:solidFill>
                  <a:schemeClr val="tx1"/>
                </a:solidFill>
              </a:rPr>
              <a:t>Формируйте необходимую Вам структуру данных</a:t>
            </a:r>
            <a:endParaRPr lang="en-IN" sz="3500" dirty="0">
              <a:solidFill>
                <a:schemeClr val="tx1"/>
              </a:solidFill>
            </a:endParaRPr>
          </a:p>
        </p:txBody>
      </p:sp>
      <p:sp>
        <p:nvSpPr>
          <p:cNvPr id="40" name="TextBox 39"/>
          <p:cNvSpPr txBox="1"/>
          <p:nvPr/>
        </p:nvSpPr>
        <p:spPr>
          <a:xfrm>
            <a:off x="3" y="51415"/>
            <a:ext cx="2849058" cy="430887"/>
          </a:xfrm>
          <a:prstGeom prst="rect">
            <a:avLst/>
          </a:prstGeom>
        </p:spPr>
        <p:txBody>
          <a:bodyPr wrap="square">
            <a:spAutoFit/>
          </a:bodyPr>
          <a:lstStyle>
            <a:defPPr>
              <a:defRPr lang="en-US"/>
            </a:defPPr>
            <a:lvl1pPr defTabSz="914192">
              <a:defRPr sz="2800" b="1" spc="-100">
                <a:ln w="3175">
                  <a:noFill/>
                </a:ln>
                <a:solidFill>
                  <a:srgbClr val="F2C812"/>
                </a:solidFill>
                <a:latin typeface="Segoe UI" panose="020B0502040204020203" pitchFamily="34" charset="0"/>
                <a:ea typeface="ＭＳ Ｐゴシック" charset="0"/>
                <a:cs typeface="Segoe UI" panose="020B0502040204020203" pitchFamily="34" charset="0"/>
              </a:defRPr>
            </a:lvl1pPr>
          </a:lstStyle>
          <a:p>
            <a:r>
              <a:rPr lang="en-US" sz="2200" dirty="0">
                <a:latin typeface="Segoe UI Light"/>
              </a:rPr>
              <a:t>Power BI Desktop</a:t>
            </a:r>
          </a:p>
        </p:txBody>
      </p:sp>
      <p:grpSp>
        <p:nvGrpSpPr>
          <p:cNvPr id="38" name="Group 3"/>
          <p:cNvGrpSpPr/>
          <p:nvPr/>
        </p:nvGrpSpPr>
        <p:grpSpPr>
          <a:xfrm>
            <a:off x="8080820" y="1509602"/>
            <a:ext cx="3492286" cy="4109961"/>
            <a:chOff x="9273209" y="2971799"/>
            <a:chExt cx="2890993" cy="3273305"/>
          </a:xfrm>
        </p:grpSpPr>
        <p:sp>
          <p:nvSpPr>
            <p:cNvPr id="41" name="Rectangle 4"/>
            <p:cNvSpPr/>
            <p:nvPr/>
          </p:nvSpPr>
          <p:spPr bwMode="auto">
            <a:xfrm>
              <a:off x="9273209" y="3554405"/>
              <a:ext cx="2890993" cy="2690699"/>
            </a:xfrm>
            <a:prstGeom prst="rect">
              <a:avLst/>
            </a:prstGeom>
            <a:solidFill>
              <a:schemeClr val="bg1"/>
            </a:solidFill>
            <a:ln>
              <a:solidFill>
                <a:srgbClr val="F2C81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91440" bIns="143428" numCol="1" spcCol="0" rtlCol="0" fromWordArt="0" anchor="t" anchorCtr="0" forceAA="0" compatLnSpc="1">
              <a:prstTxWarp prst="textNoShape">
                <a:avLst/>
              </a:prstTxWarp>
              <a:noAutofit/>
            </a:bodyPr>
            <a:lstStyle/>
            <a:p>
              <a:pPr marL="280121" lvl="1" indent="-280121" defTabSz="914367">
                <a:spcAft>
                  <a:spcPts val="1200"/>
                </a:spcAft>
                <a:buFont typeface="Arial" panose="020B0604020202020204" pitchFamily="34" charset="0"/>
                <a:buChar char="•"/>
              </a:pPr>
              <a:r>
                <a:rPr lang="ru-RU" dirty="0">
                  <a:solidFill>
                    <a:schemeClr val="tx1"/>
                  </a:solidFill>
                  <a:latin typeface="+mj-lt"/>
                </a:rPr>
                <a:t>Удаление строк и столбцов</a:t>
              </a:r>
              <a:endParaRPr lang="en-US" dirty="0">
                <a:solidFill>
                  <a:schemeClr val="tx1"/>
                </a:solidFill>
                <a:latin typeface="+mj-lt"/>
              </a:endParaRPr>
            </a:p>
            <a:p>
              <a:pPr marL="280121" lvl="1" indent="-280121" defTabSz="914367">
                <a:spcAft>
                  <a:spcPts val="1200"/>
                </a:spcAft>
                <a:buFont typeface="Arial" panose="020B0604020202020204" pitchFamily="34" charset="0"/>
                <a:buChar char="•"/>
              </a:pPr>
              <a:r>
                <a:rPr lang="ru-RU" dirty="0">
                  <a:solidFill>
                    <a:schemeClr val="tx1"/>
                  </a:solidFill>
                  <a:latin typeface="+mj-lt"/>
                </a:rPr>
                <a:t>Изменение типа данных</a:t>
              </a:r>
              <a:endParaRPr lang="en-US" dirty="0">
                <a:solidFill>
                  <a:schemeClr val="tx1"/>
                </a:solidFill>
                <a:latin typeface="+mj-lt"/>
              </a:endParaRPr>
            </a:p>
            <a:p>
              <a:pPr marL="280121" lvl="1" indent="-280121" defTabSz="914367">
                <a:spcAft>
                  <a:spcPts val="1200"/>
                </a:spcAft>
                <a:buFont typeface="Arial" panose="020B0604020202020204" pitchFamily="34" charset="0"/>
                <a:buChar char="•"/>
              </a:pPr>
              <a:r>
                <a:rPr lang="ru-RU" dirty="0">
                  <a:solidFill>
                    <a:schemeClr val="tx1"/>
                  </a:solidFill>
                  <a:latin typeface="+mj-lt"/>
                </a:rPr>
                <a:t>Группировка строк и сведение столбцов</a:t>
              </a:r>
              <a:endParaRPr lang="en-US" dirty="0">
                <a:solidFill>
                  <a:schemeClr val="tx1"/>
                </a:solidFill>
                <a:latin typeface="+mj-lt"/>
              </a:endParaRPr>
            </a:p>
            <a:p>
              <a:pPr marL="280121" lvl="1" indent="-280121" defTabSz="914367">
                <a:spcAft>
                  <a:spcPts val="1200"/>
                </a:spcAft>
                <a:buFont typeface="Arial" panose="020B0604020202020204" pitchFamily="34" charset="0"/>
                <a:buChar char="•"/>
              </a:pPr>
              <a:r>
                <a:rPr lang="ru-RU" dirty="0">
                  <a:solidFill>
                    <a:schemeClr val="tx1"/>
                  </a:solidFill>
                  <a:latin typeface="+mj-lt"/>
                </a:rPr>
                <a:t>Переименование таблиц</a:t>
              </a:r>
              <a:endParaRPr lang="en-US" dirty="0">
                <a:solidFill>
                  <a:schemeClr val="tx1"/>
                </a:solidFill>
                <a:latin typeface="+mj-lt"/>
              </a:endParaRPr>
            </a:p>
            <a:p>
              <a:pPr marL="280121" lvl="1" indent="-280121" defTabSz="914367">
                <a:spcAft>
                  <a:spcPts val="1200"/>
                </a:spcAft>
                <a:buFont typeface="Arial" panose="020B0604020202020204" pitchFamily="34" charset="0"/>
                <a:buChar char="•"/>
              </a:pPr>
              <a:r>
                <a:rPr lang="ru-RU" dirty="0">
                  <a:solidFill>
                    <a:schemeClr val="tx1"/>
                  </a:solidFill>
                  <a:latin typeface="+mj-lt"/>
                </a:rPr>
                <a:t>Поиск и устранение ошибок</a:t>
              </a:r>
              <a:endParaRPr lang="en-US" dirty="0">
                <a:solidFill>
                  <a:schemeClr val="tx1"/>
                </a:solidFill>
                <a:latin typeface="+mj-lt"/>
              </a:endParaRPr>
            </a:p>
            <a:p>
              <a:pPr marL="280121" indent="-280121" defTabSz="914367">
                <a:spcAft>
                  <a:spcPts val="1200"/>
                </a:spcAft>
                <a:buFont typeface="Arial" panose="020B0604020202020204" pitchFamily="34" charset="0"/>
                <a:buChar char="•"/>
              </a:pPr>
              <a:r>
                <a:rPr lang="ru-RU" dirty="0">
                  <a:solidFill>
                    <a:schemeClr val="tx1"/>
                  </a:solidFill>
                  <a:latin typeface="+mj-lt"/>
                </a:rPr>
                <a:t>Слияние и добавление запросов</a:t>
              </a:r>
              <a:endParaRPr lang="en-US" dirty="0">
                <a:solidFill>
                  <a:schemeClr val="tx1"/>
                </a:solidFill>
                <a:latin typeface="+mj-lt"/>
              </a:endParaRPr>
            </a:p>
          </p:txBody>
        </p:sp>
        <p:sp>
          <p:nvSpPr>
            <p:cNvPr id="42" name="Rectangle 5"/>
            <p:cNvSpPr/>
            <p:nvPr/>
          </p:nvSpPr>
          <p:spPr bwMode="auto">
            <a:xfrm>
              <a:off x="9273938" y="2971799"/>
              <a:ext cx="2890264" cy="582606"/>
            </a:xfrm>
            <a:prstGeom prst="rect">
              <a:avLst/>
            </a:prstGeom>
            <a:solidFill>
              <a:srgbClr val="F2C8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a:r>
                <a:rPr lang="ru-RU" sz="2000" dirty="0">
                  <a:solidFill>
                    <a:schemeClr val="tx1"/>
                  </a:solidFill>
                  <a:latin typeface="+mj-lt"/>
                </a:rPr>
                <a:t>Обычные задачи по очистке данных</a:t>
              </a:r>
              <a:endParaRPr lang="en-US" sz="2000" dirty="0">
                <a:solidFill>
                  <a:schemeClr val="tx1"/>
                </a:solidFill>
                <a:latin typeface="+mj-lt"/>
              </a:endParaRPr>
            </a:p>
          </p:txBody>
        </p:sp>
      </p:grpSp>
      <p:sp>
        <p:nvSpPr>
          <p:cNvPr id="43" name="Text Placeholder 2"/>
          <p:cNvSpPr>
            <a:spLocks noGrp="1"/>
          </p:cNvSpPr>
          <p:nvPr>
            <p:ph type="body" sz="quarter" idx="10"/>
          </p:nvPr>
        </p:nvSpPr>
        <p:spPr/>
        <p:txBody>
          <a:bodyPr vert="horz" wrap="square" lIns="182880" tIns="146304" rIns="182880" bIns="146304" rtlCol="0">
            <a:noAutofit/>
          </a:bodyPr>
          <a:lstStyle/>
          <a:p>
            <a:pPr>
              <a:lnSpc>
                <a:spcPct val="100000"/>
              </a:lnSpc>
              <a:spcBef>
                <a:spcPts val="600"/>
              </a:spcBef>
              <a:spcAft>
                <a:spcPts val="600"/>
              </a:spcAft>
            </a:pPr>
            <a:r>
              <a:rPr lang="ru-RU" sz="2400" dirty="0">
                <a:ln w="3175">
                  <a:noFill/>
                </a:ln>
                <a:solidFill>
                  <a:schemeClr val="tx1"/>
                </a:solidFill>
              </a:rPr>
              <a:t>Трансформируйте данные с интуитивно понятным интерфейсов</a:t>
            </a:r>
            <a:endParaRPr lang="en-US" sz="2400" dirty="0">
              <a:ln w="3175">
                <a:noFill/>
              </a:ln>
              <a:solidFill>
                <a:schemeClr val="tx1"/>
              </a:solidFill>
            </a:endParaRPr>
          </a:p>
          <a:p>
            <a:pPr marL="692150" lvl="1" indent="-349250">
              <a:lnSpc>
                <a:spcPct val="100000"/>
              </a:lnSpc>
              <a:spcBef>
                <a:spcPts val="600"/>
              </a:spcBef>
              <a:spcAft>
                <a:spcPts val="600"/>
              </a:spcAft>
              <a:buFont typeface="Courier New" panose="02070309020205020404" pitchFamily="49" charset="0"/>
              <a:buChar char="o"/>
            </a:pPr>
            <a:r>
              <a:rPr lang="ru-RU" sz="2000" dirty="0">
                <a:solidFill>
                  <a:schemeClr val="tx1"/>
                </a:solidFill>
                <a:ea typeface="Calibri" panose="020F0502020204030204" pitchFamily="34" charset="0"/>
                <a:cs typeface="Times New Roman" panose="02020603050405020304" pitchFamily="18" charset="0"/>
              </a:rPr>
              <a:t>Выбирайте данные</a:t>
            </a:r>
            <a:endParaRPr lang="en-GB" sz="2000" dirty="0">
              <a:solidFill>
                <a:schemeClr val="tx1"/>
              </a:solidFill>
              <a:ea typeface="Calibri" panose="020F0502020204030204" pitchFamily="34" charset="0"/>
              <a:cs typeface="Times New Roman" panose="02020603050405020304" pitchFamily="18" charset="0"/>
            </a:endParaRPr>
          </a:p>
          <a:p>
            <a:pPr marL="692150" lvl="1" indent="-349250">
              <a:lnSpc>
                <a:spcPct val="100000"/>
              </a:lnSpc>
              <a:spcBef>
                <a:spcPts val="600"/>
              </a:spcBef>
              <a:spcAft>
                <a:spcPts val="600"/>
              </a:spcAft>
              <a:buFont typeface="Courier New" panose="02070309020205020404" pitchFamily="49" charset="0"/>
              <a:buChar char="o"/>
            </a:pPr>
            <a:r>
              <a:rPr lang="ru-RU" sz="2000" dirty="0">
                <a:solidFill>
                  <a:schemeClr val="tx1"/>
                </a:solidFill>
                <a:ea typeface="Calibri" panose="020F0502020204030204" pitchFamily="34" charset="0"/>
                <a:cs typeface="Times New Roman" panose="02020603050405020304" pitchFamily="18" charset="0"/>
              </a:rPr>
              <a:t>Очищайте и удаляйте ошибку</a:t>
            </a:r>
            <a:endParaRPr lang="en-GB" sz="2000" dirty="0">
              <a:solidFill>
                <a:schemeClr val="tx1"/>
              </a:solidFill>
              <a:ea typeface="Calibri" panose="020F0502020204030204" pitchFamily="34" charset="0"/>
              <a:cs typeface="Times New Roman" panose="02020603050405020304" pitchFamily="18" charset="0"/>
            </a:endParaRPr>
          </a:p>
          <a:p>
            <a:pPr marL="692150" lvl="1" indent="-349250">
              <a:lnSpc>
                <a:spcPct val="100000"/>
              </a:lnSpc>
              <a:spcBef>
                <a:spcPts val="600"/>
              </a:spcBef>
              <a:spcAft>
                <a:spcPts val="600"/>
              </a:spcAft>
              <a:buFont typeface="Courier New" panose="02070309020205020404" pitchFamily="49" charset="0"/>
              <a:buChar char="o"/>
            </a:pPr>
            <a:r>
              <a:rPr lang="ru-RU" sz="2000" dirty="0">
                <a:solidFill>
                  <a:schemeClr val="tx1"/>
                </a:solidFill>
                <a:ea typeface="Calibri" panose="020F0502020204030204" pitchFamily="34" charset="0"/>
                <a:cs typeface="Times New Roman" panose="02020603050405020304" pitchFamily="18" charset="0"/>
              </a:rPr>
              <a:t>Настраивайте нужную последовательность шагов для обработки</a:t>
            </a:r>
            <a:endParaRPr lang="en-GB" sz="2000" dirty="0">
              <a:solidFill>
                <a:schemeClr val="tx1"/>
              </a:solidFill>
              <a:ea typeface="Calibri" panose="020F0502020204030204" pitchFamily="34" charset="0"/>
              <a:cs typeface="Times New Roman" panose="02020603050405020304" pitchFamily="18" charset="0"/>
            </a:endParaRPr>
          </a:p>
          <a:p>
            <a:pPr marL="692150" lvl="1" indent="-349250">
              <a:lnSpc>
                <a:spcPct val="100000"/>
              </a:lnSpc>
              <a:spcBef>
                <a:spcPts val="600"/>
              </a:spcBef>
              <a:spcAft>
                <a:spcPts val="600"/>
              </a:spcAft>
              <a:buFont typeface="Courier New" panose="02070309020205020404" pitchFamily="49" charset="0"/>
              <a:buChar char="o"/>
            </a:pPr>
            <a:r>
              <a:rPr lang="ru-RU" sz="2000" dirty="0">
                <a:solidFill>
                  <a:schemeClr val="tx1"/>
                </a:solidFill>
                <a:ea typeface="Calibri" panose="020F0502020204030204" pitchFamily="34" charset="0"/>
                <a:cs typeface="Times New Roman" panose="02020603050405020304" pitchFamily="18" charset="0"/>
              </a:rPr>
              <a:t>Изменяйте типы данных</a:t>
            </a:r>
            <a:endParaRPr lang="en-GB" sz="2000" dirty="0">
              <a:solidFill>
                <a:schemeClr val="tx1"/>
              </a:solidFill>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ru-RU" sz="2400" dirty="0">
                <a:ln w="3175">
                  <a:noFill/>
                </a:ln>
                <a:solidFill>
                  <a:schemeClr val="tx1"/>
                </a:solidFill>
              </a:rPr>
              <a:t>Используйте язык </a:t>
            </a:r>
            <a:r>
              <a:rPr lang="en-US" sz="2400" dirty="0">
                <a:ln w="3175">
                  <a:noFill/>
                </a:ln>
                <a:solidFill>
                  <a:schemeClr val="tx1"/>
                </a:solidFill>
              </a:rPr>
              <a:t>M </a:t>
            </a:r>
            <a:r>
              <a:rPr lang="ru-RU" sz="2400" dirty="0">
                <a:ln w="3175">
                  <a:noFill/>
                </a:ln>
                <a:solidFill>
                  <a:schemeClr val="tx1"/>
                </a:solidFill>
              </a:rPr>
              <a:t>для реализации сложных сценариев</a:t>
            </a:r>
            <a:endParaRPr lang="en-GB" sz="2400" dirty="0">
              <a:ln w="3175">
                <a:noFill/>
              </a:ln>
              <a:solidFill>
                <a:schemeClr val="tx1"/>
              </a:solidFill>
            </a:endParaRPr>
          </a:p>
        </p:txBody>
      </p:sp>
    </p:spTree>
    <p:extLst>
      <p:ext uri="{BB962C8B-B14F-4D97-AF65-F5344CB8AC3E}">
        <p14:creationId xmlns:p14="http://schemas.microsoft.com/office/powerpoint/2010/main" val="384787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4" name="Group 3"/>
          <p:cNvGrpSpPr/>
          <p:nvPr/>
        </p:nvGrpSpPr>
        <p:grpSpPr>
          <a:xfrm>
            <a:off x="-11149" y="0"/>
            <a:ext cx="2849058" cy="6858000"/>
            <a:chOff x="2" y="1"/>
            <a:chExt cx="2849058" cy="6858000"/>
          </a:xfrm>
        </p:grpSpPr>
        <p:sp>
          <p:nvSpPr>
            <p:cNvPr id="70" name="Rectangle 69"/>
            <p:cNvSpPr/>
            <p:nvPr/>
          </p:nvSpPr>
          <p:spPr bwMode="auto">
            <a:xfrm>
              <a:off x="2" y="1"/>
              <a:ext cx="284905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Oval 70"/>
            <p:cNvSpPr/>
            <p:nvPr/>
          </p:nvSpPr>
          <p:spPr>
            <a:xfrm>
              <a:off x="1413521" y="4951537"/>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Общий </a:t>
              </a:r>
            </a:p>
            <a:p>
              <a:pPr algn="ctr" defTabSz="932472" fontAlgn="base">
                <a:spcBef>
                  <a:spcPct val="0"/>
                </a:spcBef>
                <a:spcAft>
                  <a:spcPct val="0"/>
                </a:spcAft>
              </a:pPr>
              <a:r>
                <a:rPr lang="ru-RU" sz="1200" b="1" dirty="0">
                  <a:ea typeface="Segoe UI" pitchFamily="34" charset="0"/>
                  <a:cs typeface="Segoe UI" pitchFamily="34" charset="0"/>
                </a:rPr>
                <a:t>доступ</a:t>
              </a:r>
              <a:endParaRPr lang="en-US" sz="1200" b="1" dirty="0">
                <a:ea typeface="Segoe UI" pitchFamily="34" charset="0"/>
                <a:cs typeface="Segoe UI" pitchFamily="34" charset="0"/>
              </a:endParaRPr>
            </a:p>
          </p:txBody>
        </p:sp>
        <p:grpSp>
          <p:nvGrpSpPr>
            <p:cNvPr id="66" name="Group 38"/>
            <p:cNvGrpSpPr>
              <a:grpSpLocks noChangeAspect="1"/>
            </p:cNvGrpSpPr>
            <p:nvPr/>
          </p:nvGrpSpPr>
          <p:grpSpPr>
            <a:xfrm>
              <a:off x="676996" y="3930692"/>
              <a:ext cx="383905" cy="351536"/>
              <a:chOff x="4363684" y="5330386"/>
              <a:chExt cx="1409956" cy="1291077"/>
            </a:xfrm>
            <a:solidFill>
              <a:srgbClr val="217346"/>
            </a:solidFill>
          </p:grpSpPr>
          <p:sp>
            <p:nvSpPr>
              <p:cNvPr id="67" name="Donut 3"/>
              <p:cNvSpPr/>
              <p:nvPr/>
            </p:nvSpPr>
            <p:spPr bwMode="auto">
              <a:xfrm>
                <a:off x="4363684" y="5330386"/>
                <a:ext cx="1409956" cy="129107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FFFFFF"/>
                  </a:solidFill>
                </a:endParaRPr>
              </a:p>
            </p:txBody>
          </p:sp>
          <p:sp>
            <p:nvSpPr>
              <p:cNvPr id="68" name="Rectangle 4"/>
              <p:cNvSpPr/>
              <p:nvPr/>
            </p:nvSpPr>
            <p:spPr>
              <a:xfrm>
                <a:off x="5058389" y="5528247"/>
                <a:ext cx="490885" cy="490020"/>
              </a:xfrm>
              <a:custGeom>
                <a:avLst/>
                <a:gdLst/>
                <a:ahLst/>
                <a:cxnLst/>
                <a:rect l="l" t="t" r="r" b="b"/>
                <a:pathLst>
                  <a:path w="490885" h="490020">
                    <a:moveTo>
                      <a:pt x="240752" y="0"/>
                    </a:moveTo>
                    <a:cubicBezTo>
                      <a:pt x="253961" y="11844"/>
                      <a:pt x="293310" y="49692"/>
                      <a:pt x="337332" y="92439"/>
                    </a:cubicBezTo>
                    <a:lnTo>
                      <a:pt x="328342" y="81259"/>
                    </a:lnTo>
                    <a:cubicBezTo>
                      <a:pt x="356946" y="111282"/>
                      <a:pt x="377251" y="107167"/>
                      <a:pt x="382515" y="87941"/>
                    </a:cubicBezTo>
                    <a:cubicBezTo>
                      <a:pt x="383951" y="76921"/>
                      <a:pt x="384595" y="68732"/>
                      <a:pt x="396997" y="52239"/>
                    </a:cubicBezTo>
                    <a:cubicBezTo>
                      <a:pt x="420362" y="32084"/>
                      <a:pt x="442294" y="41736"/>
                      <a:pt x="454920" y="51330"/>
                    </a:cubicBezTo>
                    <a:cubicBezTo>
                      <a:pt x="467834" y="62761"/>
                      <a:pt x="477920" y="86882"/>
                      <a:pt x="460392" y="109714"/>
                    </a:cubicBezTo>
                    <a:cubicBezTo>
                      <a:pt x="451128" y="121912"/>
                      <a:pt x="437554" y="126838"/>
                      <a:pt x="425922" y="126505"/>
                    </a:cubicBezTo>
                    <a:cubicBezTo>
                      <a:pt x="424301" y="127609"/>
                      <a:pt x="382890" y="134974"/>
                      <a:pt x="427348" y="177672"/>
                    </a:cubicBezTo>
                    <a:lnTo>
                      <a:pt x="416886" y="169735"/>
                    </a:lnTo>
                    <a:cubicBezTo>
                      <a:pt x="450207" y="202177"/>
                      <a:pt x="478424" y="229744"/>
                      <a:pt x="490885" y="241900"/>
                    </a:cubicBezTo>
                    <a:lnTo>
                      <a:pt x="417150" y="317347"/>
                    </a:lnTo>
                    <a:cubicBezTo>
                      <a:pt x="417744" y="316535"/>
                      <a:pt x="418443" y="316123"/>
                      <a:pt x="419047" y="315822"/>
                    </a:cubicBezTo>
                    <a:cubicBezTo>
                      <a:pt x="389023" y="344426"/>
                      <a:pt x="393138" y="364731"/>
                      <a:pt x="412364" y="369995"/>
                    </a:cubicBezTo>
                    <a:cubicBezTo>
                      <a:pt x="423384" y="371431"/>
                      <a:pt x="431574" y="372075"/>
                      <a:pt x="448067" y="384477"/>
                    </a:cubicBezTo>
                    <a:cubicBezTo>
                      <a:pt x="468221" y="407842"/>
                      <a:pt x="458569" y="429774"/>
                      <a:pt x="448975" y="442400"/>
                    </a:cubicBezTo>
                    <a:cubicBezTo>
                      <a:pt x="437545" y="455314"/>
                      <a:pt x="413423" y="465400"/>
                      <a:pt x="390591" y="447872"/>
                    </a:cubicBezTo>
                    <a:cubicBezTo>
                      <a:pt x="378394" y="438608"/>
                      <a:pt x="373468" y="425034"/>
                      <a:pt x="373800" y="413402"/>
                    </a:cubicBezTo>
                    <a:cubicBezTo>
                      <a:pt x="372696" y="411781"/>
                      <a:pt x="365332" y="370370"/>
                      <a:pt x="322634" y="414828"/>
                    </a:cubicBezTo>
                    <a:lnTo>
                      <a:pt x="325243" y="411388"/>
                    </a:lnTo>
                    <a:lnTo>
                      <a:pt x="248395" y="490020"/>
                    </a:lnTo>
                    <a:cubicBezTo>
                      <a:pt x="208939" y="451897"/>
                      <a:pt x="199129" y="442073"/>
                      <a:pt x="174192" y="418236"/>
                    </a:cubicBezTo>
                    <a:cubicBezTo>
                      <a:pt x="145587" y="388212"/>
                      <a:pt x="125282" y="392327"/>
                      <a:pt x="120018" y="411553"/>
                    </a:cubicBezTo>
                    <a:cubicBezTo>
                      <a:pt x="118582" y="422573"/>
                      <a:pt x="117938" y="430763"/>
                      <a:pt x="105536" y="447256"/>
                    </a:cubicBezTo>
                    <a:cubicBezTo>
                      <a:pt x="82171" y="467410"/>
                      <a:pt x="60239" y="457758"/>
                      <a:pt x="47614" y="448164"/>
                    </a:cubicBezTo>
                    <a:cubicBezTo>
                      <a:pt x="34699" y="436734"/>
                      <a:pt x="24614" y="412612"/>
                      <a:pt x="42141" y="389780"/>
                    </a:cubicBezTo>
                    <a:cubicBezTo>
                      <a:pt x="51405" y="377583"/>
                      <a:pt x="64979" y="372657"/>
                      <a:pt x="76612" y="372989"/>
                    </a:cubicBezTo>
                    <a:cubicBezTo>
                      <a:pt x="78232" y="371886"/>
                      <a:pt x="119644" y="364521"/>
                      <a:pt x="75186" y="321823"/>
                    </a:cubicBezTo>
                    <a:cubicBezTo>
                      <a:pt x="58767" y="305402"/>
                      <a:pt x="23648" y="271235"/>
                      <a:pt x="0" y="248738"/>
                    </a:cubicBezTo>
                    <a:lnTo>
                      <a:pt x="77303" y="168146"/>
                    </a:lnTo>
                    <a:cubicBezTo>
                      <a:pt x="104269" y="140313"/>
                      <a:pt x="122130" y="156409"/>
                      <a:pt x="124388" y="175543"/>
                    </a:cubicBezTo>
                    <a:cubicBezTo>
                      <a:pt x="124457" y="182466"/>
                      <a:pt x="127106" y="193106"/>
                      <a:pt x="137575" y="203052"/>
                    </a:cubicBezTo>
                    <a:cubicBezTo>
                      <a:pt x="153931" y="220277"/>
                      <a:pt x="181252" y="217451"/>
                      <a:pt x="196721" y="201951"/>
                    </a:cubicBezTo>
                    <a:cubicBezTo>
                      <a:pt x="211961" y="185740"/>
                      <a:pt x="213057" y="157882"/>
                      <a:pt x="196146" y="142797"/>
                    </a:cubicBezTo>
                    <a:cubicBezTo>
                      <a:pt x="184301" y="132637"/>
                      <a:pt x="177155" y="131453"/>
                      <a:pt x="166513" y="129894"/>
                    </a:cubicBezTo>
                    <a:cubicBezTo>
                      <a:pt x="154522" y="129013"/>
                      <a:pt x="131185" y="112953"/>
                      <a:pt x="157905" y="85228"/>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69" name="Oval 47"/>
            <p:cNvSpPr/>
            <p:nvPr/>
          </p:nvSpPr>
          <p:spPr>
            <a:xfrm>
              <a:off x="388608" y="3710471"/>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Отчеты</a:t>
              </a:r>
              <a:endParaRPr lang="en-US" sz="1400" b="1" dirty="0">
                <a:ea typeface="Segoe UI" pitchFamily="34" charset="0"/>
                <a:cs typeface="Segoe UI" pitchFamily="34" charset="0"/>
              </a:endParaRPr>
            </a:p>
          </p:txBody>
        </p:sp>
        <p:sp>
          <p:nvSpPr>
            <p:cNvPr id="85" name="Oval 950"/>
            <p:cNvSpPr/>
            <p:nvPr/>
          </p:nvSpPr>
          <p:spPr>
            <a:xfrm>
              <a:off x="388608" y="1252295"/>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endParaRPr lang="en-US" sz="1600" b="1" dirty="0">
                <a:solidFill>
                  <a:srgbClr val="217346"/>
                </a:solidFill>
                <a:ea typeface="Segoe UI" pitchFamily="34" charset="0"/>
                <a:cs typeface="Segoe UI" pitchFamily="34" charset="0"/>
              </a:endParaRPr>
            </a:p>
          </p:txBody>
        </p:sp>
        <p:grpSp>
          <p:nvGrpSpPr>
            <p:cNvPr id="86" name="Group 85"/>
            <p:cNvGrpSpPr/>
            <p:nvPr/>
          </p:nvGrpSpPr>
          <p:grpSpPr>
            <a:xfrm>
              <a:off x="1264851" y="3482890"/>
              <a:ext cx="292254" cy="354906"/>
              <a:chOff x="1296521" y="3253388"/>
              <a:chExt cx="292254" cy="354906"/>
            </a:xfrm>
            <a:solidFill>
              <a:srgbClr val="F2C812"/>
            </a:solidFill>
          </p:grpSpPr>
          <p:sp>
            <p:nvSpPr>
              <p:cNvPr id="87" name="Isosceles Triangle 86"/>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8" name="Isosceles Triangle 87"/>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Isosceles Triangle 88"/>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0" name="Group 89"/>
            <p:cNvGrpSpPr/>
            <p:nvPr/>
          </p:nvGrpSpPr>
          <p:grpSpPr>
            <a:xfrm rot="15940603">
              <a:off x="1334576" y="2204404"/>
              <a:ext cx="292254" cy="354906"/>
              <a:chOff x="1296521" y="3253388"/>
              <a:chExt cx="292254" cy="354906"/>
            </a:xfrm>
            <a:solidFill>
              <a:srgbClr val="F2C812"/>
            </a:solidFill>
          </p:grpSpPr>
          <p:sp>
            <p:nvSpPr>
              <p:cNvPr id="91" name="Isosceles Triangle 90"/>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2" name="Isosceles Triangle 91"/>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3" name="Isosceles Triangle 92"/>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4" name="Group 93"/>
            <p:cNvGrpSpPr/>
            <p:nvPr/>
          </p:nvGrpSpPr>
          <p:grpSpPr>
            <a:xfrm rot="16043978">
              <a:off x="1317220" y="4717577"/>
              <a:ext cx="292254" cy="354906"/>
              <a:chOff x="1296521" y="3253388"/>
              <a:chExt cx="292254" cy="354906"/>
            </a:xfrm>
            <a:solidFill>
              <a:srgbClr val="F2C812"/>
            </a:solidFill>
          </p:grpSpPr>
          <p:sp>
            <p:nvSpPr>
              <p:cNvPr id="95" name="Isosceles Triangle 94"/>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6" name="Isosceles Triangle 95"/>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Isosceles Triangle 96"/>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8" name="Oval 36"/>
            <p:cNvSpPr/>
            <p:nvPr/>
          </p:nvSpPr>
          <p:spPr>
            <a:xfrm>
              <a:off x="1413521" y="2481383"/>
              <a:ext cx="1119626" cy="1119626"/>
            </a:xfrm>
            <a:prstGeom prst="ellipse">
              <a:avLst/>
            </a:prstGeom>
            <a:solidFill>
              <a:srgbClr val="F2C812"/>
            </a:solidFill>
            <a:ln w="3175" cap="flat" cmpd="sng" algn="ctr">
              <a:noFill/>
              <a:prstDash val="solid"/>
            </a:ln>
            <a:effectLst/>
          </p:spPr>
          <p:txBody>
            <a:bodyPr vert="horz" wrap="none" lIns="0" tIns="0" rIns="0" bIns="0" rtlCol="0" anchor="t"/>
            <a:lstStyle/>
            <a:p>
              <a:pPr algn="ctr" defTabSz="932472" fontAlgn="base">
                <a:spcBef>
                  <a:spcPct val="0"/>
                </a:spcBef>
                <a:spcAft>
                  <a:spcPct val="0"/>
                </a:spcAft>
              </a:pPr>
              <a:endParaRPr lang="en-US" sz="1400" b="1" dirty="0">
                <a:solidFill>
                  <a:srgbClr val="217346"/>
                </a:solidFill>
                <a:ea typeface="Segoe UI" pitchFamily="34" charset="0"/>
                <a:cs typeface="Segoe UI" pitchFamily="34" charset="0"/>
              </a:endParaRPr>
            </a:p>
          </p:txBody>
        </p:sp>
        <p:sp>
          <p:nvSpPr>
            <p:cNvPr id="99" name="Donut 3"/>
            <p:cNvSpPr/>
            <p:nvPr/>
          </p:nvSpPr>
          <p:spPr bwMode="auto">
            <a:xfrm>
              <a:off x="1742065" y="3002355"/>
              <a:ext cx="383905" cy="35153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ysClr val="windowText" lastClr="000000"/>
                </a:solidFill>
              </a:endParaRPr>
            </a:p>
          </p:txBody>
        </p:sp>
        <p:sp>
          <p:nvSpPr>
            <p:cNvPr id="100" name="Rectangle 99"/>
            <p:cNvSpPr/>
            <p:nvPr/>
          </p:nvSpPr>
          <p:spPr>
            <a:xfrm>
              <a:off x="1553559" y="2677430"/>
              <a:ext cx="914032" cy="276999"/>
            </a:xfrm>
            <a:prstGeom prst="rect">
              <a:avLst/>
            </a:prstGeom>
          </p:spPr>
          <p:txBody>
            <a:bodyPr wrap="none">
              <a:spAutoFit/>
            </a:bodyPr>
            <a:lstStyle/>
            <a:p>
              <a:pPr algn="ctr"/>
              <a:r>
                <a:rPr lang="ru-RU" sz="1200" b="1" dirty="0">
                  <a:ea typeface="Segoe UI" pitchFamily="34" charset="0"/>
                  <a:cs typeface="Segoe UI" pitchFamily="34" charset="0"/>
                </a:rPr>
                <a:t>Изучение</a:t>
              </a:r>
              <a:endParaRPr lang="en-US" sz="1400" dirty="0"/>
            </a:p>
          </p:txBody>
        </p:sp>
        <p:sp>
          <p:nvSpPr>
            <p:cNvPr id="101" name="Rectangle 100"/>
            <p:cNvSpPr/>
            <p:nvPr/>
          </p:nvSpPr>
          <p:spPr>
            <a:xfrm>
              <a:off x="396115" y="1462368"/>
              <a:ext cx="1064843" cy="276999"/>
            </a:xfrm>
            <a:prstGeom prst="rect">
              <a:avLst/>
            </a:prstGeom>
          </p:spPr>
          <p:txBody>
            <a:bodyPr wrap="none">
              <a:spAutoFit/>
            </a:bodyPr>
            <a:lstStyle/>
            <a:p>
              <a:r>
                <a:rPr lang="ru-RU" sz="1200" b="1" dirty="0">
                  <a:ea typeface="Segoe UI" pitchFamily="34" charset="0"/>
                  <a:cs typeface="Segoe UI" pitchFamily="34" charset="0"/>
                </a:rPr>
                <a:t>Подготовка</a:t>
              </a:r>
              <a:endParaRPr lang="en-US" sz="1200" dirty="0"/>
            </a:p>
          </p:txBody>
        </p:sp>
        <p:sp>
          <p:nvSpPr>
            <p:cNvPr id="102" name="Freeform 101"/>
            <p:cNvSpPr>
              <a:spLocks noChangeAspect="1"/>
            </p:cNvSpPr>
            <p:nvPr/>
          </p:nvSpPr>
          <p:spPr bwMode="black">
            <a:xfrm>
              <a:off x="1836174" y="5643069"/>
              <a:ext cx="274320" cy="284173"/>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p>
          </p:txBody>
        </p:sp>
        <p:sp>
          <p:nvSpPr>
            <p:cNvPr id="103" name="Freeform 102"/>
            <p:cNvSpPr>
              <a:spLocks noChangeAspect="1" noEditPoints="1"/>
            </p:cNvSpPr>
            <p:nvPr/>
          </p:nvSpPr>
          <p:spPr bwMode="black">
            <a:xfrm>
              <a:off x="722320" y="1783009"/>
              <a:ext cx="452202" cy="36666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217346"/>
                </a:solidFill>
              </a:endParaRPr>
            </a:p>
          </p:txBody>
        </p:sp>
        <p:sp>
          <p:nvSpPr>
            <p:cNvPr id="104" name="Freeform 103"/>
            <p:cNvSpPr>
              <a:spLocks noChangeAspect="1"/>
            </p:cNvSpPr>
            <p:nvPr/>
          </p:nvSpPr>
          <p:spPr bwMode="black">
            <a:xfrm>
              <a:off x="776985" y="4213905"/>
              <a:ext cx="342871" cy="335728"/>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rot="2745734">
              <a:off x="847473" y="2221315"/>
              <a:ext cx="1598323" cy="1625795"/>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rot="2745734">
              <a:off x="281039" y="3781928"/>
              <a:ext cx="1610349" cy="1235003"/>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rot="2745734">
              <a:off x="1319831" y="4922798"/>
              <a:ext cx="1263370" cy="1255989"/>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0" name="TextBox 39"/>
          <p:cNvSpPr txBox="1"/>
          <p:nvPr/>
        </p:nvSpPr>
        <p:spPr>
          <a:xfrm>
            <a:off x="3" y="51415"/>
            <a:ext cx="2849058" cy="430887"/>
          </a:xfrm>
          <a:prstGeom prst="rect">
            <a:avLst/>
          </a:prstGeom>
        </p:spPr>
        <p:txBody>
          <a:bodyPr wrap="square">
            <a:spAutoFit/>
          </a:bodyPr>
          <a:lstStyle>
            <a:defPPr>
              <a:defRPr lang="en-US"/>
            </a:defPPr>
            <a:lvl1pPr defTabSz="914192">
              <a:defRPr sz="2800" b="1" spc="-100">
                <a:ln w="3175">
                  <a:noFill/>
                </a:ln>
                <a:solidFill>
                  <a:srgbClr val="F2C812"/>
                </a:solidFill>
                <a:latin typeface="Segoe UI" panose="020B0502040204020203" pitchFamily="34" charset="0"/>
                <a:ea typeface="ＭＳ Ｐゴシック" charset="0"/>
                <a:cs typeface="Segoe UI" panose="020B0502040204020203" pitchFamily="34" charset="0"/>
              </a:defRPr>
            </a:lvl1pPr>
          </a:lstStyle>
          <a:p>
            <a:r>
              <a:rPr lang="en-US" sz="2200" dirty="0">
                <a:latin typeface="Segoe UI Light"/>
              </a:rPr>
              <a:t>Power BI Desktop</a:t>
            </a:r>
          </a:p>
        </p:txBody>
      </p:sp>
      <p:sp>
        <p:nvSpPr>
          <p:cNvPr id="39" name="Title 1"/>
          <p:cNvSpPr>
            <a:spLocks noGrp="1"/>
          </p:cNvSpPr>
          <p:nvPr>
            <p:ph type="title"/>
          </p:nvPr>
        </p:nvSpPr>
        <p:spPr>
          <a:solidFill>
            <a:schemeClr val="bg1"/>
          </a:solidFill>
        </p:spPr>
        <p:txBody>
          <a:bodyPr/>
          <a:lstStyle/>
          <a:p>
            <a:r>
              <a:rPr lang="ru-RU" sz="3600" dirty="0">
                <a:solidFill>
                  <a:schemeClr val="tx1"/>
                </a:solidFill>
              </a:rPr>
              <a:t>Создавайте модели данных, используя формулы и связи</a:t>
            </a:r>
            <a:endParaRPr lang="en-US" sz="3600" dirty="0">
              <a:solidFill>
                <a:schemeClr val="tx1"/>
              </a:solidFill>
            </a:endParaRPr>
          </a:p>
        </p:txBody>
      </p:sp>
      <p:sp>
        <p:nvSpPr>
          <p:cNvPr id="44" name="Text Placeholder 2"/>
          <p:cNvSpPr>
            <a:spLocks noGrp="1"/>
          </p:cNvSpPr>
          <p:nvPr>
            <p:ph type="body" sz="quarter" idx="10"/>
          </p:nvPr>
        </p:nvSpPr>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Автоматическое создание моделей при импорте данных</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Переопределяйте модели для выполнения сложных вычислений</a:t>
            </a:r>
            <a:endParaRPr lang="en-GB"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Меры – агрегируйте данные для использования в отчетах</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Расширенный анализ с использованием связей и мер</a:t>
            </a:r>
            <a:endParaRPr lang="en-GB" sz="2000" dirty="0">
              <a:solidFill>
                <a:schemeClr val="tx1"/>
              </a:solidFill>
              <a:ea typeface="Calibri" panose="020F0502020204030204" pitchFamily="34" charset="0"/>
              <a:cs typeface="Times New Roman" panose="02020603050405020304" pitchFamily="18" charset="0"/>
            </a:endParaRPr>
          </a:p>
        </p:txBody>
      </p:sp>
      <p:sp>
        <p:nvSpPr>
          <p:cNvPr id="45" name="Rectangle 11"/>
          <p:cNvSpPr/>
          <p:nvPr/>
        </p:nvSpPr>
        <p:spPr>
          <a:xfrm>
            <a:off x="8707833" y="1525798"/>
            <a:ext cx="3415293" cy="276999"/>
          </a:xfrm>
          <a:prstGeom prst="rect">
            <a:avLst/>
          </a:prstGeom>
        </p:spPr>
        <p:txBody>
          <a:bodyPr wrap="square">
            <a:spAutoFit/>
          </a:bodyPr>
          <a:lstStyle/>
          <a:p>
            <a:r>
              <a:rPr lang="ru-RU" sz="1200" i="1" dirty="0">
                <a:solidFill>
                  <a:srgbClr val="000000"/>
                </a:solidFill>
              </a:rPr>
              <a:t>Создавайте комплексные схемы данных</a:t>
            </a:r>
            <a:endParaRPr lang="en-US" sz="1200" i="1" dirty="0">
              <a:solidFill>
                <a:srgbClr val="000000"/>
              </a:solidFill>
            </a:endParaRPr>
          </a:p>
        </p:txBody>
      </p:sp>
      <p:sp>
        <p:nvSpPr>
          <p:cNvPr id="46" name="Rectangle 53"/>
          <p:cNvSpPr/>
          <p:nvPr/>
        </p:nvSpPr>
        <p:spPr>
          <a:xfrm>
            <a:off x="8707833" y="3958820"/>
            <a:ext cx="3060700" cy="276999"/>
          </a:xfrm>
          <a:prstGeom prst="rect">
            <a:avLst/>
          </a:prstGeom>
        </p:spPr>
        <p:txBody>
          <a:bodyPr wrap="square">
            <a:spAutoFit/>
          </a:bodyPr>
          <a:lstStyle/>
          <a:p>
            <a:r>
              <a:rPr lang="ru-RU" sz="1200" i="1" dirty="0">
                <a:solidFill>
                  <a:srgbClr val="000000"/>
                </a:solidFill>
              </a:rPr>
              <a:t>Создание и редактирование связей</a:t>
            </a:r>
            <a:endParaRPr lang="en-US" sz="1200" i="1" dirty="0">
              <a:solidFill>
                <a:srgbClr val="000000"/>
              </a:solidFill>
            </a:endParaRPr>
          </a:p>
        </p:txBody>
      </p:sp>
      <p:sp>
        <p:nvSpPr>
          <p:cNvPr id="47" name="Rectangle 55"/>
          <p:cNvSpPr/>
          <p:nvPr/>
        </p:nvSpPr>
        <p:spPr>
          <a:xfrm>
            <a:off x="8707832" y="6071808"/>
            <a:ext cx="3415293" cy="276999"/>
          </a:xfrm>
          <a:prstGeom prst="rect">
            <a:avLst/>
          </a:prstGeom>
        </p:spPr>
        <p:txBody>
          <a:bodyPr wrap="square">
            <a:spAutoFit/>
          </a:bodyPr>
          <a:lstStyle/>
          <a:p>
            <a:r>
              <a:rPr lang="ru-RU" sz="1200" i="1" dirty="0">
                <a:solidFill>
                  <a:srgbClr val="000000"/>
                </a:solidFill>
              </a:rPr>
              <a:t>Определяйте меры используя формулы</a:t>
            </a:r>
            <a:r>
              <a:rPr lang="en-US" sz="1200" i="1" dirty="0">
                <a:solidFill>
                  <a:srgbClr val="000000"/>
                </a:solidFill>
              </a:rPr>
              <a:t> DAX</a:t>
            </a:r>
            <a:r>
              <a:rPr lang="ru-RU" sz="1200" i="1" dirty="0">
                <a:solidFill>
                  <a:srgbClr val="000000"/>
                </a:solidFill>
              </a:rPr>
              <a:t> </a:t>
            </a:r>
            <a:endParaRPr lang="en-US" sz="1200" i="1" dirty="0">
              <a:solidFill>
                <a:srgbClr val="000000"/>
              </a:solidFill>
            </a:endParaRPr>
          </a:p>
        </p:txBody>
      </p:sp>
      <p:pic>
        <p:nvPicPr>
          <p:cNvPr id="48" name="UserFlows_v10_3.0_Diagram View.png"/>
          <p:cNvPicPr>
            <a:picLocks noChangeAspect="1"/>
          </p:cNvPicPr>
          <p:nvPr/>
        </p:nvPicPr>
        <p:blipFill>
          <a:blip r:embed="rId3">
            <a:extLst/>
          </a:blip>
          <a:stretch>
            <a:fillRect/>
          </a:stretch>
        </p:blipFill>
        <p:spPr>
          <a:xfrm>
            <a:off x="8888712" y="2171264"/>
            <a:ext cx="2919840" cy="1642410"/>
          </a:xfrm>
          <a:prstGeom prst="rect">
            <a:avLst/>
          </a:prstGeom>
          <a:ln>
            <a:noFill/>
          </a:ln>
          <a:effectLst>
            <a:outerShdw blurRad="50800" dist="38100" dir="2700000" algn="tl" rotWithShape="0">
              <a:prstClr val="black">
                <a:alpha val="40000"/>
              </a:prstClr>
            </a:outerShdw>
          </a:effectLst>
        </p:spPr>
      </p:pic>
      <p:pic>
        <p:nvPicPr>
          <p:cNvPr id="49" name="Picture 8"/>
          <p:cNvPicPr>
            <a:picLocks noChangeAspect="1"/>
          </p:cNvPicPr>
          <p:nvPr/>
        </p:nvPicPr>
        <p:blipFill>
          <a:blip r:embed="rId4"/>
          <a:stretch>
            <a:fillRect/>
          </a:stretch>
        </p:blipFill>
        <p:spPr>
          <a:xfrm>
            <a:off x="8748432" y="4320267"/>
            <a:ext cx="3200400" cy="166709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005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4" name="Group 3"/>
          <p:cNvGrpSpPr/>
          <p:nvPr/>
        </p:nvGrpSpPr>
        <p:grpSpPr>
          <a:xfrm>
            <a:off x="-48220" y="0"/>
            <a:ext cx="2849058" cy="6858000"/>
            <a:chOff x="-37069" y="1"/>
            <a:chExt cx="2849058" cy="6858000"/>
          </a:xfrm>
        </p:grpSpPr>
        <p:sp>
          <p:nvSpPr>
            <p:cNvPr id="70" name="Rectangle 69"/>
            <p:cNvSpPr/>
            <p:nvPr/>
          </p:nvSpPr>
          <p:spPr bwMode="auto">
            <a:xfrm>
              <a:off x="-37069" y="1"/>
              <a:ext cx="284905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Oval 70"/>
            <p:cNvSpPr/>
            <p:nvPr/>
          </p:nvSpPr>
          <p:spPr>
            <a:xfrm>
              <a:off x="1413521" y="4951537"/>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Общий </a:t>
              </a:r>
            </a:p>
            <a:p>
              <a:pPr algn="ctr" defTabSz="932472" fontAlgn="base">
                <a:spcBef>
                  <a:spcPct val="0"/>
                </a:spcBef>
                <a:spcAft>
                  <a:spcPct val="0"/>
                </a:spcAft>
              </a:pPr>
              <a:r>
                <a:rPr lang="ru-RU" sz="1200" b="1" dirty="0">
                  <a:ea typeface="Segoe UI" pitchFamily="34" charset="0"/>
                  <a:cs typeface="Segoe UI" pitchFamily="34" charset="0"/>
                </a:rPr>
                <a:t>доступ</a:t>
              </a:r>
              <a:endParaRPr lang="en-US" sz="1200" b="1" dirty="0">
                <a:ea typeface="Segoe UI" pitchFamily="34" charset="0"/>
                <a:cs typeface="Segoe UI" pitchFamily="34" charset="0"/>
              </a:endParaRPr>
            </a:p>
          </p:txBody>
        </p:sp>
        <p:grpSp>
          <p:nvGrpSpPr>
            <p:cNvPr id="66" name="Group 38"/>
            <p:cNvGrpSpPr>
              <a:grpSpLocks noChangeAspect="1"/>
            </p:cNvGrpSpPr>
            <p:nvPr/>
          </p:nvGrpSpPr>
          <p:grpSpPr>
            <a:xfrm>
              <a:off x="676996" y="3930692"/>
              <a:ext cx="383905" cy="351536"/>
              <a:chOff x="4363684" y="5330386"/>
              <a:chExt cx="1409956" cy="1291077"/>
            </a:xfrm>
            <a:solidFill>
              <a:srgbClr val="217346"/>
            </a:solidFill>
          </p:grpSpPr>
          <p:sp>
            <p:nvSpPr>
              <p:cNvPr id="67" name="Donut 3"/>
              <p:cNvSpPr/>
              <p:nvPr/>
            </p:nvSpPr>
            <p:spPr bwMode="auto">
              <a:xfrm>
                <a:off x="4363684" y="5330386"/>
                <a:ext cx="1409956" cy="129107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FFFFFF"/>
                  </a:solidFill>
                </a:endParaRPr>
              </a:p>
            </p:txBody>
          </p:sp>
          <p:sp>
            <p:nvSpPr>
              <p:cNvPr id="68" name="Rectangle 4"/>
              <p:cNvSpPr/>
              <p:nvPr/>
            </p:nvSpPr>
            <p:spPr>
              <a:xfrm>
                <a:off x="5058389" y="5528247"/>
                <a:ext cx="490885" cy="490020"/>
              </a:xfrm>
              <a:custGeom>
                <a:avLst/>
                <a:gdLst/>
                <a:ahLst/>
                <a:cxnLst/>
                <a:rect l="l" t="t" r="r" b="b"/>
                <a:pathLst>
                  <a:path w="490885" h="490020">
                    <a:moveTo>
                      <a:pt x="240752" y="0"/>
                    </a:moveTo>
                    <a:cubicBezTo>
                      <a:pt x="253961" y="11844"/>
                      <a:pt x="293310" y="49692"/>
                      <a:pt x="337332" y="92439"/>
                    </a:cubicBezTo>
                    <a:lnTo>
                      <a:pt x="328342" y="81259"/>
                    </a:lnTo>
                    <a:cubicBezTo>
                      <a:pt x="356946" y="111282"/>
                      <a:pt x="377251" y="107167"/>
                      <a:pt x="382515" y="87941"/>
                    </a:cubicBezTo>
                    <a:cubicBezTo>
                      <a:pt x="383951" y="76921"/>
                      <a:pt x="384595" y="68732"/>
                      <a:pt x="396997" y="52239"/>
                    </a:cubicBezTo>
                    <a:cubicBezTo>
                      <a:pt x="420362" y="32084"/>
                      <a:pt x="442294" y="41736"/>
                      <a:pt x="454920" y="51330"/>
                    </a:cubicBezTo>
                    <a:cubicBezTo>
                      <a:pt x="467834" y="62761"/>
                      <a:pt x="477920" y="86882"/>
                      <a:pt x="460392" y="109714"/>
                    </a:cubicBezTo>
                    <a:cubicBezTo>
                      <a:pt x="451128" y="121912"/>
                      <a:pt x="437554" y="126838"/>
                      <a:pt x="425922" y="126505"/>
                    </a:cubicBezTo>
                    <a:cubicBezTo>
                      <a:pt x="424301" y="127609"/>
                      <a:pt x="382890" y="134974"/>
                      <a:pt x="427348" y="177672"/>
                    </a:cubicBezTo>
                    <a:lnTo>
                      <a:pt x="416886" y="169735"/>
                    </a:lnTo>
                    <a:cubicBezTo>
                      <a:pt x="450207" y="202177"/>
                      <a:pt x="478424" y="229744"/>
                      <a:pt x="490885" y="241900"/>
                    </a:cubicBezTo>
                    <a:lnTo>
                      <a:pt x="417150" y="317347"/>
                    </a:lnTo>
                    <a:cubicBezTo>
                      <a:pt x="417744" y="316535"/>
                      <a:pt x="418443" y="316123"/>
                      <a:pt x="419047" y="315822"/>
                    </a:cubicBezTo>
                    <a:cubicBezTo>
                      <a:pt x="389023" y="344426"/>
                      <a:pt x="393138" y="364731"/>
                      <a:pt x="412364" y="369995"/>
                    </a:cubicBezTo>
                    <a:cubicBezTo>
                      <a:pt x="423384" y="371431"/>
                      <a:pt x="431574" y="372075"/>
                      <a:pt x="448067" y="384477"/>
                    </a:cubicBezTo>
                    <a:cubicBezTo>
                      <a:pt x="468221" y="407842"/>
                      <a:pt x="458569" y="429774"/>
                      <a:pt x="448975" y="442400"/>
                    </a:cubicBezTo>
                    <a:cubicBezTo>
                      <a:pt x="437545" y="455314"/>
                      <a:pt x="413423" y="465400"/>
                      <a:pt x="390591" y="447872"/>
                    </a:cubicBezTo>
                    <a:cubicBezTo>
                      <a:pt x="378394" y="438608"/>
                      <a:pt x="373468" y="425034"/>
                      <a:pt x="373800" y="413402"/>
                    </a:cubicBezTo>
                    <a:cubicBezTo>
                      <a:pt x="372696" y="411781"/>
                      <a:pt x="365332" y="370370"/>
                      <a:pt x="322634" y="414828"/>
                    </a:cubicBezTo>
                    <a:lnTo>
                      <a:pt x="325243" y="411388"/>
                    </a:lnTo>
                    <a:lnTo>
                      <a:pt x="248395" y="490020"/>
                    </a:lnTo>
                    <a:cubicBezTo>
                      <a:pt x="208939" y="451897"/>
                      <a:pt x="199129" y="442073"/>
                      <a:pt x="174192" y="418236"/>
                    </a:cubicBezTo>
                    <a:cubicBezTo>
                      <a:pt x="145587" y="388212"/>
                      <a:pt x="125282" y="392327"/>
                      <a:pt x="120018" y="411553"/>
                    </a:cubicBezTo>
                    <a:cubicBezTo>
                      <a:pt x="118582" y="422573"/>
                      <a:pt x="117938" y="430763"/>
                      <a:pt x="105536" y="447256"/>
                    </a:cubicBezTo>
                    <a:cubicBezTo>
                      <a:pt x="82171" y="467410"/>
                      <a:pt x="60239" y="457758"/>
                      <a:pt x="47614" y="448164"/>
                    </a:cubicBezTo>
                    <a:cubicBezTo>
                      <a:pt x="34699" y="436734"/>
                      <a:pt x="24614" y="412612"/>
                      <a:pt x="42141" y="389780"/>
                    </a:cubicBezTo>
                    <a:cubicBezTo>
                      <a:pt x="51405" y="377583"/>
                      <a:pt x="64979" y="372657"/>
                      <a:pt x="76612" y="372989"/>
                    </a:cubicBezTo>
                    <a:cubicBezTo>
                      <a:pt x="78232" y="371886"/>
                      <a:pt x="119644" y="364521"/>
                      <a:pt x="75186" y="321823"/>
                    </a:cubicBezTo>
                    <a:cubicBezTo>
                      <a:pt x="58767" y="305402"/>
                      <a:pt x="23648" y="271235"/>
                      <a:pt x="0" y="248738"/>
                    </a:cubicBezTo>
                    <a:lnTo>
                      <a:pt x="77303" y="168146"/>
                    </a:lnTo>
                    <a:cubicBezTo>
                      <a:pt x="104269" y="140313"/>
                      <a:pt x="122130" y="156409"/>
                      <a:pt x="124388" y="175543"/>
                    </a:cubicBezTo>
                    <a:cubicBezTo>
                      <a:pt x="124457" y="182466"/>
                      <a:pt x="127106" y="193106"/>
                      <a:pt x="137575" y="203052"/>
                    </a:cubicBezTo>
                    <a:cubicBezTo>
                      <a:pt x="153931" y="220277"/>
                      <a:pt x="181252" y="217451"/>
                      <a:pt x="196721" y="201951"/>
                    </a:cubicBezTo>
                    <a:cubicBezTo>
                      <a:pt x="211961" y="185740"/>
                      <a:pt x="213057" y="157882"/>
                      <a:pt x="196146" y="142797"/>
                    </a:cubicBezTo>
                    <a:cubicBezTo>
                      <a:pt x="184301" y="132637"/>
                      <a:pt x="177155" y="131453"/>
                      <a:pt x="166513" y="129894"/>
                    </a:cubicBezTo>
                    <a:cubicBezTo>
                      <a:pt x="154522" y="129013"/>
                      <a:pt x="131185" y="112953"/>
                      <a:pt x="157905" y="85228"/>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69" name="Oval 47"/>
            <p:cNvSpPr/>
            <p:nvPr/>
          </p:nvSpPr>
          <p:spPr>
            <a:xfrm>
              <a:off x="388608" y="3710471"/>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Отчеты</a:t>
              </a:r>
              <a:endParaRPr lang="en-US" sz="1400" b="1" dirty="0">
                <a:ea typeface="Segoe UI" pitchFamily="34" charset="0"/>
                <a:cs typeface="Segoe UI" pitchFamily="34" charset="0"/>
              </a:endParaRPr>
            </a:p>
          </p:txBody>
        </p:sp>
        <p:sp>
          <p:nvSpPr>
            <p:cNvPr id="85" name="Oval 950"/>
            <p:cNvSpPr/>
            <p:nvPr/>
          </p:nvSpPr>
          <p:spPr>
            <a:xfrm>
              <a:off x="388608" y="1252295"/>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endParaRPr lang="en-US" sz="1600" b="1" dirty="0">
                <a:solidFill>
                  <a:srgbClr val="217346"/>
                </a:solidFill>
                <a:ea typeface="Segoe UI" pitchFamily="34" charset="0"/>
                <a:cs typeface="Segoe UI" pitchFamily="34" charset="0"/>
              </a:endParaRPr>
            </a:p>
          </p:txBody>
        </p:sp>
        <p:grpSp>
          <p:nvGrpSpPr>
            <p:cNvPr id="86" name="Group 85"/>
            <p:cNvGrpSpPr/>
            <p:nvPr/>
          </p:nvGrpSpPr>
          <p:grpSpPr>
            <a:xfrm>
              <a:off x="1264851" y="3482890"/>
              <a:ext cx="292254" cy="354906"/>
              <a:chOff x="1296521" y="3253388"/>
              <a:chExt cx="292254" cy="354906"/>
            </a:xfrm>
            <a:solidFill>
              <a:srgbClr val="F2C812"/>
            </a:solidFill>
          </p:grpSpPr>
          <p:sp>
            <p:nvSpPr>
              <p:cNvPr id="87" name="Isosceles Triangle 86"/>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8" name="Isosceles Triangle 87"/>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Isosceles Triangle 88"/>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0" name="Group 89"/>
            <p:cNvGrpSpPr/>
            <p:nvPr/>
          </p:nvGrpSpPr>
          <p:grpSpPr>
            <a:xfrm rot="15940603">
              <a:off x="1334576" y="2204404"/>
              <a:ext cx="292254" cy="354906"/>
              <a:chOff x="1296521" y="3253388"/>
              <a:chExt cx="292254" cy="354906"/>
            </a:xfrm>
            <a:solidFill>
              <a:srgbClr val="F2C812"/>
            </a:solidFill>
          </p:grpSpPr>
          <p:sp>
            <p:nvSpPr>
              <p:cNvPr id="91" name="Isosceles Triangle 90"/>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2" name="Isosceles Triangle 91"/>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3" name="Isosceles Triangle 92"/>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4" name="Group 93"/>
            <p:cNvGrpSpPr/>
            <p:nvPr/>
          </p:nvGrpSpPr>
          <p:grpSpPr>
            <a:xfrm rot="16043978">
              <a:off x="1317220" y="4717577"/>
              <a:ext cx="292254" cy="354906"/>
              <a:chOff x="1296521" y="3253388"/>
              <a:chExt cx="292254" cy="354906"/>
            </a:xfrm>
            <a:solidFill>
              <a:srgbClr val="F2C812"/>
            </a:solidFill>
          </p:grpSpPr>
          <p:sp>
            <p:nvSpPr>
              <p:cNvPr id="95" name="Isosceles Triangle 94"/>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6" name="Isosceles Triangle 95"/>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Isosceles Triangle 96"/>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8" name="Oval 36"/>
            <p:cNvSpPr/>
            <p:nvPr/>
          </p:nvSpPr>
          <p:spPr>
            <a:xfrm>
              <a:off x="1413521" y="2481383"/>
              <a:ext cx="1119626" cy="1119626"/>
            </a:xfrm>
            <a:prstGeom prst="ellipse">
              <a:avLst/>
            </a:prstGeom>
            <a:solidFill>
              <a:srgbClr val="F2C812"/>
            </a:solidFill>
            <a:ln w="3175" cap="flat" cmpd="sng" algn="ctr">
              <a:noFill/>
              <a:prstDash val="solid"/>
            </a:ln>
            <a:effectLst/>
          </p:spPr>
          <p:txBody>
            <a:bodyPr vert="horz" wrap="none" lIns="0" tIns="0" rIns="0" bIns="0" rtlCol="0" anchor="t"/>
            <a:lstStyle/>
            <a:p>
              <a:pPr algn="ctr" defTabSz="932472" fontAlgn="base">
                <a:spcBef>
                  <a:spcPct val="0"/>
                </a:spcBef>
                <a:spcAft>
                  <a:spcPct val="0"/>
                </a:spcAft>
              </a:pPr>
              <a:endParaRPr lang="en-US" sz="1400" b="1" dirty="0">
                <a:solidFill>
                  <a:srgbClr val="217346"/>
                </a:solidFill>
                <a:ea typeface="Segoe UI" pitchFamily="34" charset="0"/>
                <a:cs typeface="Segoe UI" pitchFamily="34" charset="0"/>
              </a:endParaRPr>
            </a:p>
          </p:txBody>
        </p:sp>
        <p:sp>
          <p:nvSpPr>
            <p:cNvPr id="99" name="Donut 3"/>
            <p:cNvSpPr/>
            <p:nvPr/>
          </p:nvSpPr>
          <p:spPr bwMode="auto">
            <a:xfrm>
              <a:off x="1742065" y="3002355"/>
              <a:ext cx="383905" cy="35153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ysClr val="windowText" lastClr="000000"/>
                </a:solidFill>
              </a:endParaRPr>
            </a:p>
          </p:txBody>
        </p:sp>
        <p:sp>
          <p:nvSpPr>
            <p:cNvPr id="100" name="Rectangle 99"/>
            <p:cNvSpPr/>
            <p:nvPr/>
          </p:nvSpPr>
          <p:spPr>
            <a:xfrm>
              <a:off x="1553559" y="2677430"/>
              <a:ext cx="914032" cy="276999"/>
            </a:xfrm>
            <a:prstGeom prst="rect">
              <a:avLst/>
            </a:prstGeom>
          </p:spPr>
          <p:txBody>
            <a:bodyPr wrap="none">
              <a:spAutoFit/>
            </a:bodyPr>
            <a:lstStyle/>
            <a:p>
              <a:pPr algn="ctr"/>
              <a:r>
                <a:rPr lang="ru-RU" sz="1200" b="1" dirty="0">
                  <a:ea typeface="Segoe UI" pitchFamily="34" charset="0"/>
                  <a:cs typeface="Segoe UI" pitchFamily="34" charset="0"/>
                </a:rPr>
                <a:t>Изучение</a:t>
              </a:r>
              <a:endParaRPr lang="en-US" sz="1400" dirty="0"/>
            </a:p>
          </p:txBody>
        </p:sp>
        <p:sp>
          <p:nvSpPr>
            <p:cNvPr id="101" name="Rectangle 100"/>
            <p:cNvSpPr/>
            <p:nvPr/>
          </p:nvSpPr>
          <p:spPr>
            <a:xfrm>
              <a:off x="396115" y="1462368"/>
              <a:ext cx="1064843" cy="276999"/>
            </a:xfrm>
            <a:prstGeom prst="rect">
              <a:avLst/>
            </a:prstGeom>
          </p:spPr>
          <p:txBody>
            <a:bodyPr wrap="none">
              <a:spAutoFit/>
            </a:bodyPr>
            <a:lstStyle/>
            <a:p>
              <a:r>
                <a:rPr lang="ru-RU" sz="1200" b="1" dirty="0">
                  <a:ea typeface="Segoe UI" pitchFamily="34" charset="0"/>
                  <a:cs typeface="Segoe UI" pitchFamily="34" charset="0"/>
                </a:rPr>
                <a:t>Подготовка</a:t>
              </a:r>
              <a:endParaRPr lang="en-US" sz="1200" dirty="0"/>
            </a:p>
          </p:txBody>
        </p:sp>
        <p:sp>
          <p:nvSpPr>
            <p:cNvPr id="102" name="Freeform 101"/>
            <p:cNvSpPr>
              <a:spLocks noChangeAspect="1"/>
            </p:cNvSpPr>
            <p:nvPr/>
          </p:nvSpPr>
          <p:spPr bwMode="black">
            <a:xfrm>
              <a:off x="1836174" y="5643069"/>
              <a:ext cx="274320" cy="284173"/>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p>
          </p:txBody>
        </p:sp>
        <p:sp>
          <p:nvSpPr>
            <p:cNvPr id="103" name="Freeform 102"/>
            <p:cNvSpPr>
              <a:spLocks noChangeAspect="1" noEditPoints="1"/>
            </p:cNvSpPr>
            <p:nvPr/>
          </p:nvSpPr>
          <p:spPr bwMode="black">
            <a:xfrm>
              <a:off x="722320" y="1783009"/>
              <a:ext cx="452202" cy="36666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217346"/>
                </a:solidFill>
              </a:endParaRPr>
            </a:p>
          </p:txBody>
        </p:sp>
        <p:sp>
          <p:nvSpPr>
            <p:cNvPr id="104" name="Freeform 103"/>
            <p:cNvSpPr>
              <a:spLocks noChangeAspect="1"/>
            </p:cNvSpPr>
            <p:nvPr/>
          </p:nvSpPr>
          <p:spPr bwMode="black">
            <a:xfrm>
              <a:off x="776985" y="4213905"/>
              <a:ext cx="342871" cy="335728"/>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rot="2745734">
              <a:off x="422848" y="973115"/>
              <a:ext cx="1598323" cy="1625795"/>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rot="2745734">
              <a:off x="337241" y="3501435"/>
              <a:ext cx="1731686" cy="1591646"/>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rot="2745734">
              <a:off x="1319831" y="4922798"/>
              <a:ext cx="1263370" cy="1255989"/>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0" name="TextBox 39"/>
          <p:cNvSpPr txBox="1"/>
          <p:nvPr/>
        </p:nvSpPr>
        <p:spPr>
          <a:xfrm>
            <a:off x="3" y="51415"/>
            <a:ext cx="2849058" cy="430887"/>
          </a:xfrm>
          <a:prstGeom prst="rect">
            <a:avLst/>
          </a:prstGeom>
        </p:spPr>
        <p:txBody>
          <a:bodyPr wrap="square">
            <a:spAutoFit/>
          </a:bodyPr>
          <a:lstStyle>
            <a:defPPr>
              <a:defRPr lang="en-US"/>
            </a:defPPr>
            <a:lvl1pPr defTabSz="914192">
              <a:defRPr sz="2800" b="1" spc="-100">
                <a:ln w="3175">
                  <a:noFill/>
                </a:ln>
                <a:solidFill>
                  <a:srgbClr val="F2C812"/>
                </a:solidFill>
                <a:latin typeface="Segoe UI" panose="020B0502040204020203" pitchFamily="34" charset="0"/>
                <a:ea typeface="ＭＳ Ｐゴシック" charset="0"/>
                <a:cs typeface="Segoe UI" panose="020B0502040204020203" pitchFamily="34" charset="0"/>
              </a:defRPr>
            </a:lvl1pPr>
          </a:lstStyle>
          <a:p>
            <a:r>
              <a:rPr lang="en-US" sz="2200" dirty="0">
                <a:latin typeface="Segoe UI Light"/>
              </a:rPr>
              <a:t>Power BI Desktop</a:t>
            </a:r>
          </a:p>
        </p:txBody>
      </p:sp>
      <p:sp>
        <p:nvSpPr>
          <p:cNvPr id="39" name="Title 1"/>
          <p:cNvSpPr>
            <a:spLocks noGrp="1"/>
          </p:cNvSpPr>
          <p:nvPr>
            <p:ph type="title"/>
          </p:nvPr>
        </p:nvSpPr>
        <p:spPr>
          <a:solidFill>
            <a:schemeClr val="bg1"/>
          </a:solidFill>
        </p:spPr>
        <p:txBody>
          <a:bodyPr/>
          <a:lstStyle/>
          <a:p>
            <a:pPr marL="168275"/>
            <a:r>
              <a:rPr lang="ru-RU" sz="3600" dirty="0">
                <a:solidFill>
                  <a:schemeClr val="tx1"/>
                </a:solidFill>
              </a:rPr>
              <a:t>Изучайте данные в удобной Вам форме, используя </a:t>
            </a:r>
            <a:r>
              <a:rPr lang="en-US" sz="3600" dirty="0">
                <a:solidFill>
                  <a:schemeClr val="tx1"/>
                </a:solidFill>
              </a:rPr>
              <a:t>drag and drop </a:t>
            </a:r>
            <a:r>
              <a:rPr lang="ru-RU" sz="3600" dirty="0">
                <a:solidFill>
                  <a:schemeClr val="tx1"/>
                </a:solidFill>
              </a:rPr>
              <a:t>инструменты</a:t>
            </a:r>
            <a:endParaRPr lang="en-IN" sz="3600" dirty="0">
              <a:solidFill>
                <a:schemeClr val="tx1"/>
              </a:solidFill>
            </a:endParaRPr>
          </a:p>
        </p:txBody>
      </p:sp>
      <p:sp>
        <p:nvSpPr>
          <p:cNvPr id="44" name="Text Placeholder 2"/>
          <p:cNvSpPr>
            <a:spLocks noGrp="1"/>
          </p:cNvSpPr>
          <p:nvPr>
            <p:ph type="body" sz="quarter" idx="10"/>
          </p:nvPr>
        </p:nvSpPr>
        <p:spPr/>
        <p:txBody>
          <a:bodyPr vert="horz" wrap="square" lIns="182880" tIns="146304" rIns="182880" bIns="146304" rtlCol="0">
            <a:noAutofit/>
          </a:bodyPr>
          <a:lstStyle/>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Изучайте данные удобным Вам способом</a:t>
            </a:r>
            <a:endParaRPr lang="en-US" sz="20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Выбирайте элементы данных и сортируйте</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Фильтруйте данные с использование возможностей кросс-фильтрации</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Детализация и углубление данных</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Сведение данных и использование срезов</a:t>
            </a:r>
            <a:endParaRPr lang="en-US" sz="1800" dirty="0">
              <a:solidFill>
                <a:schemeClr val="tx1"/>
              </a:solidFill>
              <a:ea typeface="Calibri" panose="020F0502020204030204" pitchFamily="34" charset="0"/>
              <a:cs typeface="Times New Roman" panose="02020603050405020304" pitchFamily="18" charset="0"/>
            </a:endParaRPr>
          </a:p>
          <a:p>
            <a:pPr marL="571500" lvl="1" indent="-228600">
              <a:lnSpc>
                <a:spcPct val="100000"/>
              </a:lnSpc>
              <a:spcBef>
                <a:spcPts val="0"/>
              </a:spcBef>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Изменение типа визуализации</a:t>
            </a:r>
            <a:endParaRPr lang="en-US" sz="1800" dirty="0">
              <a:solidFill>
                <a:schemeClr val="tx1"/>
              </a:solidFill>
              <a:ea typeface="Calibri" panose="020F0502020204030204" pitchFamily="34" charset="0"/>
              <a:cs typeface="Times New Roman" panose="02020603050405020304" pitchFamily="18" charset="0"/>
            </a:endParaRPr>
          </a:p>
        </p:txBody>
      </p:sp>
      <p:sp>
        <p:nvSpPr>
          <p:cNvPr id="2" name="Рисунок 1"/>
          <p:cNvSpPr>
            <a:spLocks noGrp="1"/>
          </p:cNvSpPr>
          <p:nvPr>
            <p:ph type="pic" sz="quarter" idx="12"/>
          </p:nvPr>
        </p:nvSpPr>
        <p:spPr/>
      </p:sp>
      <p:pic>
        <p:nvPicPr>
          <p:cNvPr id="41" name="UserFlows_v10_8.3_Data Points Color.png"/>
          <p:cNvPicPr>
            <a:picLocks noChangeAspect="1"/>
          </p:cNvPicPr>
          <p:nvPr/>
        </p:nvPicPr>
        <p:blipFill>
          <a:blip r:embed="rId3">
            <a:extLst/>
          </a:blip>
          <a:stretch>
            <a:fillRect/>
          </a:stretch>
        </p:blipFill>
        <p:spPr>
          <a:xfrm>
            <a:off x="7746804" y="1913004"/>
            <a:ext cx="4297680" cy="2417445"/>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580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Данные из любых источников</a:t>
            </a:r>
            <a:endParaRPr lang="en-US" dirty="0"/>
          </a:p>
        </p:txBody>
      </p:sp>
      <p:sp>
        <p:nvSpPr>
          <p:cNvPr id="3" name="Объект 2"/>
          <p:cNvSpPr>
            <a:spLocks noGrp="1"/>
          </p:cNvSpPr>
          <p:nvPr>
            <p:ph sz="half" idx="1"/>
          </p:nvPr>
        </p:nvSpPr>
        <p:spPr/>
        <p:txBody>
          <a:bodyPr/>
          <a:lstStyle/>
          <a:p>
            <a:r>
              <a:rPr lang="ru-RU" dirty="0"/>
              <a:t>База данных </a:t>
            </a:r>
            <a:r>
              <a:rPr lang="ru-RU" dirty="0" smtClean="0"/>
              <a:t>ведомства</a:t>
            </a:r>
            <a:endParaRPr lang="ru-RU" dirty="0"/>
          </a:p>
          <a:p>
            <a:r>
              <a:rPr lang="ru-RU" dirty="0"/>
              <a:t>Файлы </a:t>
            </a:r>
            <a:r>
              <a:rPr lang="en-US" dirty="0"/>
              <a:t>Excel </a:t>
            </a:r>
            <a:r>
              <a:rPr lang="ru-RU" dirty="0"/>
              <a:t>аналитиков</a:t>
            </a:r>
          </a:p>
          <a:p>
            <a:r>
              <a:rPr lang="ru-RU" dirty="0" smtClean="0"/>
              <a:t>Открытые источники</a:t>
            </a:r>
            <a:endParaRPr lang="ru-RU" dirty="0"/>
          </a:p>
          <a:p>
            <a:r>
              <a:rPr lang="ru-RU" dirty="0"/>
              <a:t>Источники можно комбинировать</a:t>
            </a:r>
            <a:endParaRPr lang="en-US" dirty="0"/>
          </a:p>
        </p:txBody>
      </p:sp>
      <p:sp>
        <p:nvSpPr>
          <p:cNvPr id="6" name="Rectangle 62"/>
          <p:cNvSpPr/>
          <p:nvPr/>
        </p:nvSpPr>
        <p:spPr bwMode="auto">
          <a:xfrm>
            <a:off x="7188791" y="1825625"/>
            <a:ext cx="3242256" cy="4308956"/>
          </a:xfrm>
          <a:prstGeom prst="rect">
            <a:avLst/>
          </a:pr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64"/>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8777672" y="5236591"/>
            <a:ext cx="457200" cy="458404"/>
          </a:xfrm>
          <a:prstGeom prst="rect">
            <a:avLst/>
          </a:prstGeom>
        </p:spPr>
      </p:pic>
      <p:pic>
        <p:nvPicPr>
          <p:cNvPr id="11" name="Picture 7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637181" y="4007622"/>
            <a:ext cx="457200" cy="457200"/>
          </a:xfrm>
          <a:prstGeom prst="rect">
            <a:avLst/>
          </a:prstGeom>
        </p:spPr>
      </p:pic>
      <p:pic>
        <p:nvPicPr>
          <p:cNvPr id="14" name="Picture 74"/>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8803438" y="2118969"/>
            <a:ext cx="457200" cy="457200"/>
          </a:xfrm>
          <a:prstGeom prst="rect">
            <a:avLst/>
          </a:prstGeom>
        </p:spPr>
      </p:pic>
      <p:pic>
        <p:nvPicPr>
          <p:cNvPr id="17" name="Picture 77"/>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7594121" y="3031988"/>
            <a:ext cx="457200" cy="457200"/>
          </a:xfrm>
          <a:prstGeom prst="rect">
            <a:avLst/>
          </a:prstGeom>
        </p:spPr>
      </p:pic>
      <p:pic>
        <p:nvPicPr>
          <p:cNvPr id="20" name="Picture 81"/>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8055283" y="4781892"/>
            <a:ext cx="457200" cy="457200"/>
          </a:xfrm>
          <a:prstGeom prst="rect">
            <a:avLst/>
          </a:prstGeom>
        </p:spPr>
      </p:pic>
      <p:pic>
        <p:nvPicPr>
          <p:cNvPr id="23" name="Picture 84"/>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8077779" y="2213078"/>
            <a:ext cx="457200" cy="457200"/>
          </a:xfrm>
          <a:prstGeom prst="rect">
            <a:avLst/>
          </a:prstGeom>
        </p:spPr>
      </p:pic>
      <p:pic>
        <p:nvPicPr>
          <p:cNvPr id="25"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8100" y="3500930"/>
            <a:ext cx="640080" cy="674100"/>
          </a:xfrm>
          <a:prstGeom prst="rect">
            <a:avLst/>
          </a:prstGeom>
        </p:spPr>
      </p:pic>
      <p:sp>
        <p:nvSpPr>
          <p:cNvPr id="26" name="TextBox 25"/>
          <p:cNvSpPr txBox="1"/>
          <p:nvPr/>
        </p:nvSpPr>
        <p:spPr>
          <a:xfrm>
            <a:off x="9098483" y="4050443"/>
            <a:ext cx="1087964" cy="489365"/>
          </a:xfrm>
          <a:prstGeom prst="rect">
            <a:avLst/>
          </a:prstGeom>
          <a:noFill/>
        </p:spPr>
        <p:txBody>
          <a:bodyPr wrap="square" lIns="182880" tIns="146304" rIns="182880" bIns="146304" rtlCol="0">
            <a:spAutoFit/>
          </a:bodyPr>
          <a:lstStyle/>
          <a:p>
            <a:pPr algn="ctr">
              <a:lnSpc>
                <a:spcPct val="90000"/>
              </a:lnSpc>
              <a:spcAft>
                <a:spcPts val="600"/>
              </a:spcAft>
            </a:pPr>
            <a:r>
              <a:rPr lang="en-US" sz="1400" dirty="0"/>
              <a:t>Power BI</a:t>
            </a:r>
          </a:p>
        </p:txBody>
      </p:sp>
      <p:cxnSp>
        <p:nvCxnSpPr>
          <p:cNvPr id="27" name="Straight Arrow Connector 88"/>
          <p:cNvCxnSpPr/>
          <p:nvPr/>
        </p:nvCxnSpPr>
        <p:spPr>
          <a:xfrm>
            <a:off x="8777672" y="3031988"/>
            <a:ext cx="267392" cy="298704"/>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89"/>
          <p:cNvCxnSpPr/>
          <p:nvPr/>
        </p:nvCxnSpPr>
        <p:spPr>
          <a:xfrm flipV="1">
            <a:off x="8337493" y="3886401"/>
            <a:ext cx="541705" cy="2"/>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90"/>
          <p:cNvCxnSpPr/>
          <p:nvPr/>
        </p:nvCxnSpPr>
        <p:spPr>
          <a:xfrm flipV="1">
            <a:off x="8803438" y="4464822"/>
            <a:ext cx="295045" cy="35739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80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4" name="Group 3"/>
          <p:cNvGrpSpPr/>
          <p:nvPr/>
        </p:nvGrpSpPr>
        <p:grpSpPr>
          <a:xfrm>
            <a:off x="-48220" y="0"/>
            <a:ext cx="2849058" cy="6858000"/>
            <a:chOff x="-37069" y="1"/>
            <a:chExt cx="2849058" cy="6858000"/>
          </a:xfrm>
        </p:grpSpPr>
        <p:sp>
          <p:nvSpPr>
            <p:cNvPr id="70" name="Rectangle 69"/>
            <p:cNvSpPr/>
            <p:nvPr/>
          </p:nvSpPr>
          <p:spPr bwMode="auto">
            <a:xfrm>
              <a:off x="-37069" y="1"/>
              <a:ext cx="284905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Oval 70"/>
            <p:cNvSpPr/>
            <p:nvPr/>
          </p:nvSpPr>
          <p:spPr>
            <a:xfrm>
              <a:off x="1413521" y="4951537"/>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Общий </a:t>
              </a:r>
            </a:p>
            <a:p>
              <a:pPr algn="ctr" defTabSz="932472" fontAlgn="base">
                <a:spcBef>
                  <a:spcPct val="0"/>
                </a:spcBef>
                <a:spcAft>
                  <a:spcPct val="0"/>
                </a:spcAft>
              </a:pPr>
              <a:r>
                <a:rPr lang="ru-RU" sz="1200" b="1" dirty="0">
                  <a:ea typeface="Segoe UI" pitchFamily="34" charset="0"/>
                  <a:cs typeface="Segoe UI" pitchFamily="34" charset="0"/>
                </a:rPr>
                <a:t>доступ</a:t>
              </a:r>
              <a:endParaRPr lang="en-US" sz="1200" b="1" dirty="0">
                <a:ea typeface="Segoe UI" pitchFamily="34" charset="0"/>
                <a:cs typeface="Segoe UI" pitchFamily="34" charset="0"/>
              </a:endParaRPr>
            </a:p>
          </p:txBody>
        </p:sp>
        <p:grpSp>
          <p:nvGrpSpPr>
            <p:cNvPr id="66" name="Group 38"/>
            <p:cNvGrpSpPr>
              <a:grpSpLocks noChangeAspect="1"/>
            </p:cNvGrpSpPr>
            <p:nvPr/>
          </p:nvGrpSpPr>
          <p:grpSpPr>
            <a:xfrm>
              <a:off x="676996" y="3930692"/>
              <a:ext cx="383905" cy="351536"/>
              <a:chOff x="4363684" y="5330386"/>
              <a:chExt cx="1409956" cy="1291077"/>
            </a:xfrm>
            <a:solidFill>
              <a:srgbClr val="217346"/>
            </a:solidFill>
          </p:grpSpPr>
          <p:sp>
            <p:nvSpPr>
              <p:cNvPr id="67" name="Donut 3"/>
              <p:cNvSpPr/>
              <p:nvPr/>
            </p:nvSpPr>
            <p:spPr bwMode="auto">
              <a:xfrm>
                <a:off x="4363684" y="5330386"/>
                <a:ext cx="1409956" cy="129107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FFFFFF"/>
                  </a:solidFill>
                </a:endParaRPr>
              </a:p>
            </p:txBody>
          </p:sp>
          <p:sp>
            <p:nvSpPr>
              <p:cNvPr id="68" name="Rectangle 4"/>
              <p:cNvSpPr/>
              <p:nvPr/>
            </p:nvSpPr>
            <p:spPr>
              <a:xfrm>
                <a:off x="5058389" y="5528247"/>
                <a:ext cx="490885" cy="490020"/>
              </a:xfrm>
              <a:custGeom>
                <a:avLst/>
                <a:gdLst/>
                <a:ahLst/>
                <a:cxnLst/>
                <a:rect l="l" t="t" r="r" b="b"/>
                <a:pathLst>
                  <a:path w="490885" h="490020">
                    <a:moveTo>
                      <a:pt x="240752" y="0"/>
                    </a:moveTo>
                    <a:cubicBezTo>
                      <a:pt x="253961" y="11844"/>
                      <a:pt x="293310" y="49692"/>
                      <a:pt x="337332" y="92439"/>
                    </a:cubicBezTo>
                    <a:lnTo>
                      <a:pt x="328342" y="81259"/>
                    </a:lnTo>
                    <a:cubicBezTo>
                      <a:pt x="356946" y="111282"/>
                      <a:pt x="377251" y="107167"/>
                      <a:pt x="382515" y="87941"/>
                    </a:cubicBezTo>
                    <a:cubicBezTo>
                      <a:pt x="383951" y="76921"/>
                      <a:pt x="384595" y="68732"/>
                      <a:pt x="396997" y="52239"/>
                    </a:cubicBezTo>
                    <a:cubicBezTo>
                      <a:pt x="420362" y="32084"/>
                      <a:pt x="442294" y="41736"/>
                      <a:pt x="454920" y="51330"/>
                    </a:cubicBezTo>
                    <a:cubicBezTo>
                      <a:pt x="467834" y="62761"/>
                      <a:pt x="477920" y="86882"/>
                      <a:pt x="460392" y="109714"/>
                    </a:cubicBezTo>
                    <a:cubicBezTo>
                      <a:pt x="451128" y="121912"/>
                      <a:pt x="437554" y="126838"/>
                      <a:pt x="425922" y="126505"/>
                    </a:cubicBezTo>
                    <a:cubicBezTo>
                      <a:pt x="424301" y="127609"/>
                      <a:pt x="382890" y="134974"/>
                      <a:pt x="427348" y="177672"/>
                    </a:cubicBezTo>
                    <a:lnTo>
                      <a:pt x="416886" y="169735"/>
                    </a:lnTo>
                    <a:cubicBezTo>
                      <a:pt x="450207" y="202177"/>
                      <a:pt x="478424" y="229744"/>
                      <a:pt x="490885" y="241900"/>
                    </a:cubicBezTo>
                    <a:lnTo>
                      <a:pt x="417150" y="317347"/>
                    </a:lnTo>
                    <a:cubicBezTo>
                      <a:pt x="417744" y="316535"/>
                      <a:pt x="418443" y="316123"/>
                      <a:pt x="419047" y="315822"/>
                    </a:cubicBezTo>
                    <a:cubicBezTo>
                      <a:pt x="389023" y="344426"/>
                      <a:pt x="393138" y="364731"/>
                      <a:pt x="412364" y="369995"/>
                    </a:cubicBezTo>
                    <a:cubicBezTo>
                      <a:pt x="423384" y="371431"/>
                      <a:pt x="431574" y="372075"/>
                      <a:pt x="448067" y="384477"/>
                    </a:cubicBezTo>
                    <a:cubicBezTo>
                      <a:pt x="468221" y="407842"/>
                      <a:pt x="458569" y="429774"/>
                      <a:pt x="448975" y="442400"/>
                    </a:cubicBezTo>
                    <a:cubicBezTo>
                      <a:pt x="437545" y="455314"/>
                      <a:pt x="413423" y="465400"/>
                      <a:pt x="390591" y="447872"/>
                    </a:cubicBezTo>
                    <a:cubicBezTo>
                      <a:pt x="378394" y="438608"/>
                      <a:pt x="373468" y="425034"/>
                      <a:pt x="373800" y="413402"/>
                    </a:cubicBezTo>
                    <a:cubicBezTo>
                      <a:pt x="372696" y="411781"/>
                      <a:pt x="365332" y="370370"/>
                      <a:pt x="322634" y="414828"/>
                    </a:cubicBezTo>
                    <a:lnTo>
                      <a:pt x="325243" y="411388"/>
                    </a:lnTo>
                    <a:lnTo>
                      <a:pt x="248395" y="490020"/>
                    </a:lnTo>
                    <a:cubicBezTo>
                      <a:pt x="208939" y="451897"/>
                      <a:pt x="199129" y="442073"/>
                      <a:pt x="174192" y="418236"/>
                    </a:cubicBezTo>
                    <a:cubicBezTo>
                      <a:pt x="145587" y="388212"/>
                      <a:pt x="125282" y="392327"/>
                      <a:pt x="120018" y="411553"/>
                    </a:cubicBezTo>
                    <a:cubicBezTo>
                      <a:pt x="118582" y="422573"/>
                      <a:pt x="117938" y="430763"/>
                      <a:pt x="105536" y="447256"/>
                    </a:cubicBezTo>
                    <a:cubicBezTo>
                      <a:pt x="82171" y="467410"/>
                      <a:pt x="60239" y="457758"/>
                      <a:pt x="47614" y="448164"/>
                    </a:cubicBezTo>
                    <a:cubicBezTo>
                      <a:pt x="34699" y="436734"/>
                      <a:pt x="24614" y="412612"/>
                      <a:pt x="42141" y="389780"/>
                    </a:cubicBezTo>
                    <a:cubicBezTo>
                      <a:pt x="51405" y="377583"/>
                      <a:pt x="64979" y="372657"/>
                      <a:pt x="76612" y="372989"/>
                    </a:cubicBezTo>
                    <a:cubicBezTo>
                      <a:pt x="78232" y="371886"/>
                      <a:pt x="119644" y="364521"/>
                      <a:pt x="75186" y="321823"/>
                    </a:cubicBezTo>
                    <a:cubicBezTo>
                      <a:pt x="58767" y="305402"/>
                      <a:pt x="23648" y="271235"/>
                      <a:pt x="0" y="248738"/>
                    </a:cubicBezTo>
                    <a:lnTo>
                      <a:pt x="77303" y="168146"/>
                    </a:lnTo>
                    <a:cubicBezTo>
                      <a:pt x="104269" y="140313"/>
                      <a:pt x="122130" y="156409"/>
                      <a:pt x="124388" y="175543"/>
                    </a:cubicBezTo>
                    <a:cubicBezTo>
                      <a:pt x="124457" y="182466"/>
                      <a:pt x="127106" y="193106"/>
                      <a:pt x="137575" y="203052"/>
                    </a:cubicBezTo>
                    <a:cubicBezTo>
                      <a:pt x="153931" y="220277"/>
                      <a:pt x="181252" y="217451"/>
                      <a:pt x="196721" y="201951"/>
                    </a:cubicBezTo>
                    <a:cubicBezTo>
                      <a:pt x="211961" y="185740"/>
                      <a:pt x="213057" y="157882"/>
                      <a:pt x="196146" y="142797"/>
                    </a:cubicBezTo>
                    <a:cubicBezTo>
                      <a:pt x="184301" y="132637"/>
                      <a:pt x="177155" y="131453"/>
                      <a:pt x="166513" y="129894"/>
                    </a:cubicBezTo>
                    <a:cubicBezTo>
                      <a:pt x="154522" y="129013"/>
                      <a:pt x="131185" y="112953"/>
                      <a:pt x="157905" y="85228"/>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69" name="Oval 47"/>
            <p:cNvSpPr/>
            <p:nvPr/>
          </p:nvSpPr>
          <p:spPr>
            <a:xfrm>
              <a:off x="388608" y="3710471"/>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Отчеты</a:t>
              </a:r>
              <a:endParaRPr lang="en-US" sz="1400" b="1" dirty="0">
                <a:ea typeface="Segoe UI" pitchFamily="34" charset="0"/>
                <a:cs typeface="Segoe UI" pitchFamily="34" charset="0"/>
              </a:endParaRPr>
            </a:p>
          </p:txBody>
        </p:sp>
        <p:sp>
          <p:nvSpPr>
            <p:cNvPr id="85" name="Oval 950"/>
            <p:cNvSpPr/>
            <p:nvPr/>
          </p:nvSpPr>
          <p:spPr>
            <a:xfrm>
              <a:off x="388608" y="1252295"/>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endParaRPr lang="en-US" sz="1600" b="1" dirty="0">
                <a:solidFill>
                  <a:srgbClr val="217346"/>
                </a:solidFill>
                <a:ea typeface="Segoe UI" pitchFamily="34" charset="0"/>
                <a:cs typeface="Segoe UI" pitchFamily="34" charset="0"/>
              </a:endParaRPr>
            </a:p>
          </p:txBody>
        </p:sp>
        <p:grpSp>
          <p:nvGrpSpPr>
            <p:cNvPr id="86" name="Group 85"/>
            <p:cNvGrpSpPr/>
            <p:nvPr/>
          </p:nvGrpSpPr>
          <p:grpSpPr>
            <a:xfrm>
              <a:off x="1264851" y="3482890"/>
              <a:ext cx="292254" cy="354906"/>
              <a:chOff x="1296521" y="3253388"/>
              <a:chExt cx="292254" cy="354906"/>
            </a:xfrm>
            <a:solidFill>
              <a:srgbClr val="F2C812"/>
            </a:solidFill>
          </p:grpSpPr>
          <p:sp>
            <p:nvSpPr>
              <p:cNvPr id="87" name="Isosceles Triangle 86"/>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8" name="Isosceles Triangle 87"/>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Isosceles Triangle 88"/>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0" name="Group 89"/>
            <p:cNvGrpSpPr/>
            <p:nvPr/>
          </p:nvGrpSpPr>
          <p:grpSpPr>
            <a:xfrm rot="15940603">
              <a:off x="1334576" y="2204404"/>
              <a:ext cx="292254" cy="354906"/>
              <a:chOff x="1296521" y="3253388"/>
              <a:chExt cx="292254" cy="354906"/>
            </a:xfrm>
            <a:solidFill>
              <a:srgbClr val="F2C812"/>
            </a:solidFill>
          </p:grpSpPr>
          <p:sp>
            <p:nvSpPr>
              <p:cNvPr id="91" name="Isosceles Triangle 90"/>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2" name="Isosceles Triangle 91"/>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3" name="Isosceles Triangle 92"/>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4" name="Group 93"/>
            <p:cNvGrpSpPr/>
            <p:nvPr/>
          </p:nvGrpSpPr>
          <p:grpSpPr>
            <a:xfrm rot="16043978">
              <a:off x="1317220" y="4717577"/>
              <a:ext cx="292254" cy="354906"/>
              <a:chOff x="1296521" y="3253388"/>
              <a:chExt cx="292254" cy="354906"/>
            </a:xfrm>
            <a:solidFill>
              <a:srgbClr val="F2C812"/>
            </a:solidFill>
          </p:grpSpPr>
          <p:sp>
            <p:nvSpPr>
              <p:cNvPr id="95" name="Isosceles Triangle 94"/>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6" name="Isosceles Triangle 95"/>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Isosceles Triangle 96"/>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8" name="Oval 36"/>
            <p:cNvSpPr/>
            <p:nvPr/>
          </p:nvSpPr>
          <p:spPr>
            <a:xfrm>
              <a:off x="1413521" y="2481383"/>
              <a:ext cx="1119626" cy="1119626"/>
            </a:xfrm>
            <a:prstGeom prst="ellipse">
              <a:avLst/>
            </a:prstGeom>
            <a:solidFill>
              <a:srgbClr val="F2C812"/>
            </a:solidFill>
            <a:ln w="3175" cap="flat" cmpd="sng" algn="ctr">
              <a:noFill/>
              <a:prstDash val="solid"/>
            </a:ln>
            <a:effectLst/>
          </p:spPr>
          <p:txBody>
            <a:bodyPr vert="horz" wrap="none" lIns="0" tIns="0" rIns="0" bIns="0" rtlCol="0" anchor="t"/>
            <a:lstStyle/>
            <a:p>
              <a:pPr algn="ctr" defTabSz="932472" fontAlgn="base">
                <a:spcBef>
                  <a:spcPct val="0"/>
                </a:spcBef>
                <a:spcAft>
                  <a:spcPct val="0"/>
                </a:spcAft>
              </a:pPr>
              <a:endParaRPr lang="en-US" sz="1400" b="1" dirty="0">
                <a:solidFill>
                  <a:srgbClr val="217346"/>
                </a:solidFill>
                <a:ea typeface="Segoe UI" pitchFamily="34" charset="0"/>
                <a:cs typeface="Segoe UI" pitchFamily="34" charset="0"/>
              </a:endParaRPr>
            </a:p>
          </p:txBody>
        </p:sp>
        <p:sp>
          <p:nvSpPr>
            <p:cNvPr id="99" name="Donut 3"/>
            <p:cNvSpPr/>
            <p:nvPr/>
          </p:nvSpPr>
          <p:spPr bwMode="auto">
            <a:xfrm>
              <a:off x="1742065" y="3002355"/>
              <a:ext cx="383905" cy="35153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ysClr val="windowText" lastClr="000000"/>
                </a:solidFill>
              </a:endParaRPr>
            </a:p>
          </p:txBody>
        </p:sp>
        <p:sp>
          <p:nvSpPr>
            <p:cNvPr id="100" name="Rectangle 99"/>
            <p:cNvSpPr/>
            <p:nvPr/>
          </p:nvSpPr>
          <p:spPr>
            <a:xfrm>
              <a:off x="1553559" y="2677430"/>
              <a:ext cx="914032" cy="276999"/>
            </a:xfrm>
            <a:prstGeom prst="rect">
              <a:avLst/>
            </a:prstGeom>
          </p:spPr>
          <p:txBody>
            <a:bodyPr wrap="none">
              <a:spAutoFit/>
            </a:bodyPr>
            <a:lstStyle/>
            <a:p>
              <a:pPr algn="ctr"/>
              <a:r>
                <a:rPr lang="ru-RU" sz="1200" b="1" dirty="0">
                  <a:ea typeface="Segoe UI" pitchFamily="34" charset="0"/>
                  <a:cs typeface="Segoe UI" pitchFamily="34" charset="0"/>
                </a:rPr>
                <a:t>Изучение</a:t>
              </a:r>
              <a:endParaRPr lang="en-US" sz="1400" dirty="0"/>
            </a:p>
          </p:txBody>
        </p:sp>
        <p:sp>
          <p:nvSpPr>
            <p:cNvPr id="101" name="Rectangle 100"/>
            <p:cNvSpPr/>
            <p:nvPr/>
          </p:nvSpPr>
          <p:spPr>
            <a:xfrm>
              <a:off x="396115" y="1462368"/>
              <a:ext cx="1064843" cy="276999"/>
            </a:xfrm>
            <a:prstGeom prst="rect">
              <a:avLst/>
            </a:prstGeom>
          </p:spPr>
          <p:txBody>
            <a:bodyPr wrap="none">
              <a:spAutoFit/>
            </a:bodyPr>
            <a:lstStyle/>
            <a:p>
              <a:r>
                <a:rPr lang="ru-RU" sz="1200" b="1" dirty="0">
                  <a:ea typeface="Segoe UI" pitchFamily="34" charset="0"/>
                  <a:cs typeface="Segoe UI" pitchFamily="34" charset="0"/>
                </a:rPr>
                <a:t>Подготовка</a:t>
              </a:r>
              <a:endParaRPr lang="en-US" sz="1200" dirty="0"/>
            </a:p>
          </p:txBody>
        </p:sp>
        <p:sp>
          <p:nvSpPr>
            <p:cNvPr id="102" name="Freeform 101"/>
            <p:cNvSpPr>
              <a:spLocks noChangeAspect="1"/>
            </p:cNvSpPr>
            <p:nvPr/>
          </p:nvSpPr>
          <p:spPr bwMode="black">
            <a:xfrm>
              <a:off x="1836174" y="5643069"/>
              <a:ext cx="274320" cy="284173"/>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p>
          </p:txBody>
        </p:sp>
        <p:sp>
          <p:nvSpPr>
            <p:cNvPr id="103" name="Freeform 102"/>
            <p:cNvSpPr>
              <a:spLocks noChangeAspect="1" noEditPoints="1"/>
            </p:cNvSpPr>
            <p:nvPr/>
          </p:nvSpPr>
          <p:spPr bwMode="black">
            <a:xfrm>
              <a:off x="722320" y="1783009"/>
              <a:ext cx="452202" cy="36666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217346"/>
                </a:solidFill>
              </a:endParaRPr>
            </a:p>
          </p:txBody>
        </p:sp>
        <p:sp>
          <p:nvSpPr>
            <p:cNvPr id="104" name="Freeform 103"/>
            <p:cNvSpPr>
              <a:spLocks noChangeAspect="1"/>
            </p:cNvSpPr>
            <p:nvPr/>
          </p:nvSpPr>
          <p:spPr bwMode="black">
            <a:xfrm>
              <a:off x="776985" y="4213905"/>
              <a:ext cx="342871" cy="335728"/>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rot="2745734">
              <a:off x="422848" y="973115"/>
              <a:ext cx="1598323" cy="1625795"/>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rot="2745734">
              <a:off x="859995" y="4754726"/>
              <a:ext cx="1639579" cy="1591646"/>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rot="2745734">
              <a:off x="1142516" y="2375409"/>
              <a:ext cx="1263370" cy="1580431"/>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0" name="TextBox 39"/>
          <p:cNvSpPr txBox="1"/>
          <p:nvPr/>
        </p:nvSpPr>
        <p:spPr>
          <a:xfrm>
            <a:off x="3" y="51415"/>
            <a:ext cx="2849058" cy="430887"/>
          </a:xfrm>
          <a:prstGeom prst="rect">
            <a:avLst/>
          </a:prstGeom>
        </p:spPr>
        <p:txBody>
          <a:bodyPr wrap="square">
            <a:spAutoFit/>
          </a:bodyPr>
          <a:lstStyle>
            <a:defPPr>
              <a:defRPr lang="en-US"/>
            </a:defPPr>
            <a:lvl1pPr defTabSz="914192">
              <a:defRPr sz="2800" b="1" spc="-100">
                <a:ln w="3175">
                  <a:noFill/>
                </a:ln>
                <a:solidFill>
                  <a:srgbClr val="F2C812"/>
                </a:solidFill>
                <a:latin typeface="Segoe UI" panose="020B0502040204020203" pitchFamily="34" charset="0"/>
                <a:ea typeface="ＭＳ Ｐゴシック" charset="0"/>
                <a:cs typeface="Segoe UI" panose="020B0502040204020203" pitchFamily="34" charset="0"/>
              </a:defRPr>
            </a:lvl1pPr>
          </a:lstStyle>
          <a:p>
            <a:r>
              <a:rPr lang="en-US" sz="2200" dirty="0">
                <a:latin typeface="Segoe UI Light"/>
              </a:rPr>
              <a:t>Power BI Desktop</a:t>
            </a:r>
          </a:p>
        </p:txBody>
      </p:sp>
      <p:sp>
        <p:nvSpPr>
          <p:cNvPr id="39" name="Title 1"/>
          <p:cNvSpPr>
            <a:spLocks noGrp="1"/>
          </p:cNvSpPr>
          <p:nvPr>
            <p:ph type="title"/>
          </p:nvPr>
        </p:nvSpPr>
        <p:spPr>
          <a:solidFill>
            <a:schemeClr val="bg1"/>
          </a:solidFill>
        </p:spPr>
        <p:txBody>
          <a:bodyPr/>
          <a:lstStyle/>
          <a:p>
            <a:pPr marL="168275"/>
            <a:r>
              <a:rPr lang="ru-RU" sz="3600" dirty="0">
                <a:solidFill>
                  <a:schemeClr val="tx1"/>
                </a:solidFill>
              </a:rPr>
              <a:t>Доносите важные идеи при помощи красивых отчетов</a:t>
            </a:r>
            <a:endParaRPr lang="en-IN" sz="3600" dirty="0">
              <a:solidFill>
                <a:schemeClr val="tx1"/>
              </a:solidFill>
            </a:endParaRPr>
          </a:p>
        </p:txBody>
      </p:sp>
      <p:sp>
        <p:nvSpPr>
          <p:cNvPr id="37" name="Text Placeholder 2"/>
          <p:cNvSpPr>
            <a:spLocks noGrp="1"/>
          </p:cNvSpPr>
          <p:nvPr>
            <p:ph type="body" sz="quarter" idx="10"/>
          </p:nvPr>
        </p:nvSpPr>
        <p:spPr/>
        <p:txBody>
          <a:bodyPr/>
          <a:lstStyle/>
          <a:p>
            <a:pPr>
              <a:lnSpc>
                <a:spcPct val="100000"/>
              </a:lnSpc>
              <a:spcBef>
                <a:spcPts val="600"/>
              </a:spcBef>
              <a:spcAft>
                <a:spcPts val="600"/>
              </a:spcAft>
            </a:pPr>
            <a:r>
              <a:rPr lang="ru-RU" sz="2000" dirty="0">
                <a:ln w="3175">
                  <a:noFill/>
                </a:ln>
                <a:solidFill>
                  <a:schemeClr val="tx1"/>
                </a:solidFill>
              </a:rPr>
              <a:t>Визуализируйте данные и создавайте отчеты</a:t>
            </a:r>
            <a:endParaRPr lang="en-US" sz="2000" dirty="0">
              <a:ln w="3175">
                <a:noFill/>
              </a:ln>
              <a:solidFill>
                <a:schemeClr val="tx1"/>
              </a:solidFill>
            </a:endParaRPr>
          </a:p>
          <a:p>
            <a:pPr marL="692150" lvl="1" indent="-349250">
              <a:lnSpc>
                <a:spcPct val="100000"/>
              </a:lnSpc>
              <a:spcBef>
                <a:spcPts val="600"/>
              </a:spcBef>
              <a:spcAft>
                <a:spcPts val="600"/>
              </a:spcAft>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Показывайте данные в интерактивных отчетах</a:t>
            </a:r>
          </a:p>
          <a:p>
            <a:pPr marL="692150" lvl="1" indent="-349250">
              <a:lnSpc>
                <a:spcPct val="100000"/>
              </a:lnSpc>
              <a:spcBef>
                <a:spcPts val="600"/>
              </a:spcBef>
              <a:spcAft>
                <a:spcPts val="600"/>
              </a:spcAft>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Используйте данных из разных источников в одном, консолидированном отчете</a:t>
            </a:r>
            <a:endParaRPr lang="en-GB" sz="1800" dirty="0">
              <a:solidFill>
                <a:schemeClr val="tx1"/>
              </a:solidFill>
              <a:ea typeface="Calibri" panose="020F0502020204030204" pitchFamily="34" charset="0"/>
              <a:cs typeface="Times New Roman" panose="02020603050405020304" pitchFamily="18" charset="0"/>
            </a:endParaRPr>
          </a:p>
          <a:p>
            <a:pPr marL="182845" lvl="1" indent="-182845">
              <a:lnSpc>
                <a:spcPct val="100000"/>
              </a:lnSpc>
              <a:spcBef>
                <a:spcPts val="600"/>
              </a:spcBef>
              <a:spcAft>
                <a:spcPts val="600"/>
              </a:spcAft>
              <a:buFont typeface="Arial" pitchFamily="34" charset="0"/>
              <a:buChar char="•"/>
            </a:pPr>
            <a:r>
              <a:rPr lang="ru-RU" sz="2000" dirty="0">
                <a:ln w="3175">
                  <a:noFill/>
                </a:ln>
                <a:solidFill>
                  <a:schemeClr val="tx1"/>
                </a:solidFill>
              </a:rPr>
              <a:t>Меняйте цвета и форматы</a:t>
            </a:r>
          </a:p>
          <a:p>
            <a:pPr marL="692150" lvl="1" indent="-349250">
              <a:lnSpc>
                <a:spcPct val="100000"/>
              </a:lnSpc>
              <a:spcBef>
                <a:spcPts val="600"/>
              </a:spcBef>
              <a:spcAft>
                <a:spcPts val="600"/>
              </a:spcAft>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Заголовки, фоновые цвета, легенды, подписи данных</a:t>
            </a:r>
            <a:endParaRPr lang="en-US" sz="1800" dirty="0">
              <a:solidFill>
                <a:schemeClr val="tx1"/>
              </a:solidFill>
              <a:ea typeface="Calibri" panose="020F0502020204030204" pitchFamily="34" charset="0"/>
              <a:cs typeface="Times New Roman" panose="02020603050405020304" pitchFamily="18" charset="0"/>
            </a:endParaRPr>
          </a:p>
          <a:p>
            <a:pPr marL="692150" lvl="1" indent="-349250">
              <a:lnSpc>
                <a:spcPct val="100000"/>
              </a:lnSpc>
              <a:spcBef>
                <a:spcPts val="600"/>
              </a:spcBef>
              <a:spcAft>
                <a:spcPts val="600"/>
              </a:spcAft>
              <a:buFont typeface="Courier New" panose="02070309020205020404" pitchFamily="49" charset="0"/>
              <a:buChar char="o"/>
            </a:pPr>
            <a:r>
              <a:rPr lang="ru-RU" sz="1800" dirty="0">
                <a:solidFill>
                  <a:schemeClr val="tx1"/>
                </a:solidFill>
                <a:ea typeface="Calibri" panose="020F0502020204030204" pitchFamily="34" charset="0"/>
                <a:cs typeface="Times New Roman" panose="02020603050405020304" pitchFamily="18" charset="0"/>
              </a:rPr>
              <a:t>Новые возможности визуального форматирования</a:t>
            </a:r>
            <a:endParaRPr lang="en-US" sz="1800" dirty="0">
              <a:solidFill>
                <a:schemeClr val="tx1"/>
              </a:solidFill>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endParaRPr lang="en-GB" sz="1600" dirty="0">
              <a:solidFill>
                <a:schemeClr val="tx1"/>
              </a:solidFill>
            </a:endParaRPr>
          </a:p>
          <a:p>
            <a:pPr lvl="1">
              <a:lnSpc>
                <a:spcPct val="100000"/>
              </a:lnSpc>
              <a:spcBef>
                <a:spcPts val="600"/>
              </a:spcBef>
              <a:spcAft>
                <a:spcPts val="600"/>
              </a:spcAft>
            </a:pPr>
            <a:endParaRPr lang="en-GB" sz="1279" dirty="0">
              <a:solidFill>
                <a:schemeClr val="tx1"/>
              </a:solidFill>
            </a:endParaRPr>
          </a:p>
        </p:txBody>
      </p:sp>
      <p:sp>
        <p:nvSpPr>
          <p:cNvPr id="3" name="Рисунок 2"/>
          <p:cNvSpPr>
            <a:spLocks noGrp="1"/>
          </p:cNvSpPr>
          <p:nvPr>
            <p:ph type="pic" sz="quarter" idx="12"/>
          </p:nvPr>
        </p:nvSpPr>
        <p:spPr/>
      </p:sp>
      <p:sp>
        <p:nvSpPr>
          <p:cNvPr id="38" name="Rectangle 9"/>
          <p:cNvSpPr/>
          <p:nvPr/>
        </p:nvSpPr>
        <p:spPr>
          <a:xfrm>
            <a:off x="7500035" y="4720704"/>
            <a:ext cx="4425372" cy="646331"/>
          </a:xfrm>
          <a:prstGeom prst="rect">
            <a:avLst/>
          </a:prstGeom>
        </p:spPr>
        <p:txBody>
          <a:bodyPr wrap="square">
            <a:spAutoFit/>
          </a:bodyPr>
          <a:lstStyle/>
          <a:p>
            <a:r>
              <a:rPr lang="en-US" sz="1200" i="1" dirty="0">
                <a:solidFill>
                  <a:srgbClr val="000000"/>
                </a:solidFill>
              </a:rPr>
              <a:t>Power BI Desktop </a:t>
            </a:r>
            <a:r>
              <a:rPr lang="ru-RU" sz="1200" i="1" dirty="0">
                <a:solidFill>
                  <a:srgbClr val="000000"/>
                </a:solidFill>
              </a:rPr>
              <a:t>позволяет создавать и настраивать отчеты, которые доносят целостную картину данных</a:t>
            </a:r>
            <a:r>
              <a:rPr lang="en-US" sz="1200" i="1" dirty="0">
                <a:solidFill>
                  <a:srgbClr val="000000"/>
                </a:solidFill>
              </a:rPr>
              <a:t> visually compelling data stories</a:t>
            </a:r>
          </a:p>
        </p:txBody>
      </p:sp>
      <p:pic>
        <p:nvPicPr>
          <p:cNvPr id="42"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0530" y="1754142"/>
            <a:ext cx="4297680" cy="2752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54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4" name="Group 3"/>
          <p:cNvGrpSpPr/>
          <p:nvPr/>
        </p:nvGrpSpPr>
        <p:grpSpPr>
          <a:xfrm>
            <a:off x="-48220" y="0"/>
            <a:ext cx="2849058" cy="6858000"/>
            <a:chOff x="-37069" y="1"/>
            <a:chExt cx="2849058" cy="6858000"/>
          </a:xfrm>
        </p:grpSpPr>
        <p:sp>
          <p:nvSpPr>
            <p:cNvPr id="70" name="Rectangle 69"/>
            <p:cNvSpPr/>
            <p:nvPr/>
          </p:nvSpPr>
          <p:spPr bwMode="auto">
            <a:xfrm>
              <a:off x="-37069" y="1"/>
              <a:ext cx="284905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Oval 70"/>
            <p:cNvSpPr/>
            <p:nvPr/>
          </p:nvSpPr>
          <p:spPr>
            <a:xfrm>
              <a:off x="1413521" y="4951537"/>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Общий </a:t>
              </a:r>
            </a:p>
            <a:p>
              <a:pPr algn="ctr" defTabSz="932472" fontAlgn="base">
                <a:spcBef>
                  <a:spcPct val="0"/>
                </a:spcBef>
                <a:spcAft>
                  <a:spcPct val="0"/>
                </a:spcAft>
              </a:pPr>
              <a:r>
                <a:rPr lang="ru-RU" sz="1200" b="1" dirty="0">
                  <a:ea typeface="Segoe UI" pitchFamily="34" charset="0"/>
                  <a:cs typeface="Segoe UI" pitchFamily="34" charset="0"/>
                </a:rPr>
                <a:t>доступ</a:t>
              </a:r>
              <a:endParaRPr lang="en-US" sz="1200" b="1" dirty="0">
                <a:ea typeface="Segoe UI" pitchFamily="34" charset="0"/>
                <a:cs typeface="Segoe UI" pitchFamily="34" charset="0"/>
              </a:endParaRPr>
            </a:p>
          </p:txBody>
        </p:sp>
        <p:grpSp>
          <p:nvGrpSpPr>
            <p:cNvPr id="66" name="Group 38"/>
            <p:cNvGrpSpPr>
              <a:grpSpLocks noChangeAspect="1"/>
            </p:cNvGrpSpPr>
            <p:nvPr/>
          </p:nvGrpSpPr>
          <p:grpSpPr>
            <a:xfrm>
              <a:off x="676996" y="3930692"/>
              <a:ext cx="383905" cy="351536"/>
              <a:chOff x="4363684" y="5330386"/>
              <a:chExt cx="1409956" cy="1291077"/>
            </a:xfrm>
            <a:solidFill>
              <a:srgbClr val="217346"/>
            </a:solidFill>
          </p:grpSpPr>
          <p:sp>
            <p:nvSpPr>
              <p:cNvPr id="67" name="Donut 3"/>
              <p:cNvSpPr/>
              <p:nvPr/>
            </p:nvSpPr>
            <p:spPr bwMode="auto">
              <a:xfrm>
                <a:off x="4363684" y="5330386"/>
                <a:ext cx="1409956" cy="129107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rgbClr val="FFFFFF"/>
                  </a:solidFill>
                </a:endParaRPr>
              </a:p>
            </p:txBody>
          </p:sp>
          <p:sp>
            <p:nvSpPr>
              <p:cNvPr id="68" name="Rectangle 4"/>
              <p:cNvSpPr/>
              <p:nvPr/>
            </p:nvSpPr>
            <p:spPr>
              <a:xfrm>
                <a:off x="5058389" y="5528247"/>
                <a:ext cx="490885" cy="490020"/>
              </a:xfrm>
              <a:custGeom>
                <a:avLst/>
                <a:gdLst/>
                <a:ahLst/>
                <a:cxnLst/>
                <a:rect l="l" t="t" r="r" b="b"/>
                <a:pathLst>
                  <a:path w="490885" h="490020">
                    <a:moveTo>
                      <a:pt x="240752" y="0"/>
                    </a:moveTo>
                    <a:cubicBezTo>
                      <a:pt x="253961" y="11844"/>
                      <a:pt x="293310" y="49692"/>
                      <a:pt x="337332" y="92439"/>
                    </a:cubicBezTo>
                    <a:lnTo>
                      <a:pt x="328342" y="81259"/>
                    </a:lnTo>
                    <a:cubicBezTo>
                      <a:pt x="356946" y="111282"/>
                      <a:pt x="377251" y="107167"/>
                      <a:pt x="382515" y="87941"/>
                    </a:cubicBezTo>
                    <a:cubicBezTo>
                      <a:pt x="383951" y="76921"/>
                      <a:pt x="384595" y="68732"/>
                      <a:pt x="396997" y="52239"/>
                    </a:cubicBezTo>
                    <a:cubicBezTo>
                      <a:pt x="420362" y="32084"/>
                      <a:pt x="442294" y="41736"/>
                      <a:pt x="454920" y="51330"/>
                    </a:cubicBezTo>
                    <a:cubicBezTo>
                      <a:pt x="467834" y="62761"/>
                      <a:pt x="477920" y="86882"/>
                      <a:pt x="460392" y="109714"/>
                    </a:cubicBezTo>
                    <a:cubicBezTo>
                      <a:pt x="451128" y="121912"/>
                      <a:pt x="437554" y="126838"/>
                      <a:pt x="425922" y="126505"/>
                    </a:cubicBezTo>
                    <a:cubicBezTo>
                      <a:pt x="424301" y="127609"/>
                      <a:pt x="382890" y="134974"/>
                      <a:pt x="427348" y="177672"/>
                    </a:cubicBezTo>
                    <a:lnTo>
                      <a:pt x="416886" y="169735"/>
                    </a:lnTo>
                    <a:cubicBezTo>
                      <a:pt x="450207" y="202177"/>
                      <a:pt x="478424" y="229744"/>
                      <a:pt x="490885" y="241900"/>
                    </a:cubicBezTo>
                    <a:lnTo>
                      <a:pt x="417150" y="317347"/>
                    </a:lnTo>
                    <a:cubicBezTo>
                      <a:pt x="417744" y="316535"/>
                      <a:pt x="418443" y="316123"/>
                      <a:pt x="419047" y="315822"/>
                    </a:cubicBezTo>
                    <a:cubicBezTo>
                      <a:pt x="389023" y="344426"/>
                      <a:pt x="393138" y="364731"/>
                      <a:pt x="412364" y="369995"/>
                    </a:cubicBezTo>
                    <a:cubicBezTo>
                      <a:pt x="423384" y="371431"/>
                      <a:pt x="431574" y="372075"/>
                      <a:pt x="448067" y="384477"/>
                    </a:cubicBezTo>
                    <a:cubicBezTo>
                      <a:pt x="468221" y="407842"/>
                      <a:pt x="458569" y="429774"/>
                      <a:pt x="448975" y="442400"/>
                    </a:cubicBezTo>
                    <a:cubicBezTo>
                      <a:pt x="437545" y="455314"/>
                      <a:pt x="413423" y="465400"/>
                      <a:pt x="390591" y="447872"/>
                    </a:cubicBezTo>
                    <a:cubicBezTo>
                      <a:pt x="378394" y="438608"/>
                      <a:pt x="373468" y="425034"/>
                      <a:pt x="373800" y="413402"/>
                    </a:cubicBezTo>
                    <a:cubicBezTo>
                      <a:pt x="372696" y="411781"/>
                      <a:pt x="365332" y="370370"/>
                      <a:pt x="322634" y="414828"/>
                    </a:cubicBezTo>
                    <a:lnTo>
                      <a:pt x="325243" y="411388"/>
                    </a:lnTo>
                    <a:lnTo>
                      <a:pt x="248395" y="490020"/>
                    </a:lnTo>
                    <a:cubicBezTo>
                      <a:pt x="208939" y="451897"/>
                      <a:pt x="199129" y="442073"/>
                      <a:pt x="174192" y="418236"/>
                    </a:cubicBezTo>
                    <a:cubicBezTo>
                      <a:pt x="145587" y="388212"/>
                      <a:pt x="125282" y="392327"/>
                      <a:pt x="120018" y="411553"/>
                    </a:cubicBezTo>
                    <a:cubicBezTo>
                      <a:pt x="118582" y="422573"/>
                      <a:pt x="117938" y="430763"/>
                      <a:pt x="105536" y="447256"/>
                    </a:cubicBezTo>
                    <a:cubicBezTo>
                      <a:pt x="82171" y="467410"/>
                      <a:pt x="60239" y="457758"/>
                      <a:pt x="47614" y="448164"/>
                    </a:cubicBezTo>
                    <a:cubicBezTo>
                      <a:pt x="34699" y="436734"/>
                      <a:pt x="24614" y="412612"/>
                      <a:pt x="42141" y="389780"/>
                    </a:cubicBezTo>
                    <a:cubicBezTo>
                      <a:pt x="51405" y="377583"/>
                      <a:pt x="64979" y="372657"/>
                      <a:pt x="76612" y="372989"/>
                    </a:cubicBezTo>
                    <a:cubicBezTo>
                      <a:pt x="78232" y="371886"/>
                      <a:pt x="119644" y="364521"/>
                      <a:pt x="75186" y="321823"/>
                    </a:cubicBezTo>
                    <a:cubicBezTo>
                      <a:pt x="58767" y="305402"/>
                      <a:pt x="23648" y="271235"/>
                      <a:pt x="0" y="248738"/>
                    </a:cubicBezTo>
                    <a:lnTo>
                      <a:pt x="77303" y="168146"/>
                    </a:lnTo>
                    <a:cubicBezTo>
                      <a:pt x="104269" y="140313"/>
                      <a:pt x="122130" y="156409"/>
                      <a:pt x="124388" y="175543"/>
                    </a:cubicBezTo>
                    <a:cubicBezTo>
                      <a:pt x="124457" y="182466"/>
                      <a:pt x="127106" y="193106"/>
                      <a:pt x="137575" y="203052"/>
                    </a:cubicBezTo>
                    <a:cubicBezTo>
                      <a:pt x="153931" y="220277"/>
                      <a:pt x="181252" y="217451"/>
                      <a:pt x="196721" y="201951"/>
                    </a:cubicBezTo>
                    <a:cubicBezTo>
                      <a:pt x="211961" y="185740"/>
                      <a:pt x="213057" y="157882"/>
                      <a:pt x="196146" y="142797"/>
                    </a:cubicBezTo>
                    <a:cubicBezTo>
                      <a:pt x="184301" y="132637"/>
                      <a:pt x="177155" y="131453"/>
                      <a:pt x="166513" y="129894"/>
                    </a:cubicBezTo>
                    <a:cubicBezTo>
                      <a:pt x="154522" y="129013"/>
                      <a:pt x="131185" y="112953"/>
                      <a:pt x="157905" y="85228"/>
                    </a:cubicBezTo>
                    <a:close/>
                  </a:path>
                </a:pathLst>
              </a:custGeom>
              <a:grpFill/>
              <a:ln>
                <a:solidFill>
                  <a:srgbClr val="217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69" name="Oval 47"/>
            <p:cNvSpPr/>
            <p:nvPr/>
          </p:nvSpPr>
          <p:spPr>
            <a:xfrm>
              <a:off x="388608" y="3710471"/>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r>
                <a:rPr lang="ru-RU" sz="1200" b="1" dirty="0">
                  <a:ea typeface="Segoe UI" pitchFamily="34" charset="0"/>
                  <a:cs typeface="Segoe UI" pitchFamily="34" charset="0"/>
                </a:rPr>
                <a:t>Отчеты</a:t>
              </a:r>
              <a:endParaRPr lang="en-US" sz="1400" b="1" dirty="0">
                <a:ea typeface="Segoe UI" pitchFamily="34" charset="0"/>
                <a:cs typeface="Segoe UI" pitchFamily="34" charset="0"/>
              </a:endParaRPr>
            </a:p>
          </p:txBody>
        </p:sp>
        <p:sp>
          <p:nvSpPr>
            <p:cNvPr id="85" name="Oval 950"/>
            <p:cNvSpPr/>
            <p:nvPr/>
          </p:nvSpPr>
          <p:spPr>
            <a:xfrm>
              <a:off x="388608" y="1252295"/>
              <a:ext cx="1119626" cy="1119626"/>
            </a:xfrm>
            <a:prstGeom prst="ellipse">
              <a:avLst/>
            </a:prstGeom>
            <a:solidFill>
              <a:srgbClr val="F2C812"/>
            </a:solidFill>
            <a:ln w="3175" cap="flat" cmpd="sng" algn="ctr">
              <a:noFill/>
              <a:prstDash val="solid"/>
            </a:ln>
            <a:effectLst/>
          </p:spPr>
          <p:txBody>
            <a:bodyPr vert="horz" wrap="none" lIns="0" tIns="45720" rIns="0" bIns="0" rtlCol="0" anchor="t"/>
            <a:lstStyle/>
            <a:p>
              <a:pPr algn="ctr" defTabSz="932472" fontAlgn="base">
                <a:spcBef>
                  <a:spcPct val="0"/>
                </a:spcBef>
                <a:spcAft>
                  <a:spcPct val="0"/>
                </a:spcAft>
              </a:pPr>
              <a:endParaRPr lang="en-US" sz="1600" b="1" dirty="0">
                <a:solidFill>
                  <a:srgbClr val="217346"/>
                </a:solidFill>
                <a:ea typeface="Segoe UI" pitchFamily="34" charset="0"/>
                <a:cs typeface="Segoe UI" pitchFamily="34" charset="0"/>
              </a:endParaRPr>
            </a:p>
          </p:txBody>
        </p:sp>
        <p:grpSp>
          <p:nvGrpSpPr>
            <p:cNvPr id="86" name="Group 85"/>
            <p:cNvGrpSpPr/>
            <p:nvPr/>
          </p:nvGrpSpPr>
          <p:grpSpPr>
            <a:xfrm>
              <a:off x="1264851" y="3482890"/>
              <a:ext cx="292254" cy="354906"/>
              <a:chOff x="1296521" y="3253388"/>
              <a:chExt cx="292254" cy="354906"/>
            </a:xfrm>
            <a:solidFill>
              <a:srgbClr val="F2C812"/>
            </a:solidFill>
          </p:grpSpPr>
          <p:sp>
            <p:nvSpPr>
              <p:cNvPr id="87" name="Isosceles Triangle 86"/>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8" name="Isosceles Triangle 87"/>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Isosceles Triangle 88"/>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0" name="Group 89"/>
            <p:cNvGrpSpPr/>
            <p:nvPr/>
          </p:nvGrpSpPr>
          <p:grpSpPr>
            <a:xfrm rot="15940603">
              <a:off x="1334576" y="2204404"/>
              <a:ext cx="292254" cy="354906"/>
              <a:chOff x="1296521" y="3253388"/>
              <a:chExt cx="292254" cy="354906"/>
            </a:xfrm>
            <a:solidFill>
              <a:srgbClr val="F2C812"/>
            </a:solidFill>
          </p:grpSpPr>
          <p:sp>
            <p:nvSpPr>
              <p:cNvPr id="91" name="Isosceles Triangle 90"/>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2" name="Isosceles Triangle 91"/>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3" name="Isosceles Triangle 92"/>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4" name="Group 93"/>
            <p:cNvGrpSpPr/>
            <p:nvPr/>
          </p:nvGrpSpPr>
          <p:grpSpPr>
            <a:xfrm rot="16043978">
              <a:off x="1317220" y="4717577"/>
              <a:ext cx="292254" cy="354906"/>
              <a:chOff x="1296521" y="3253388"/>
              <a:chExt cx="292254" cy="354906"/>
            </a:xfrm>
            <a:solidFill>
              <a:srgbClr val="F2C812"/>
            </a:solidFill>
          </p:grpSpPr>
          <p:sp>
            <p:nvSpPr>
              <p:cNvPr id="95" name="Isosceles Triangle 94"/>
              <p:cNvSpPr/>
              <p:nvPr/>
            </p:nvSpPr>
            <p:spPr bwMode="auto">
              <a:xfrm rot="13636515">
                <a:off x="1461362" y="328936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6" name="Isosceles Triangle 95"/>
              <p:cNvSpPr/>
              <p:nvPr/>
            </p:nvSpPr>
            <p:spPr bwMode="auto">
              <a:xfrm rot="13636515">
                <a:off x="1357669" y="3382581"/>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Isosceles Triangle 96"/>
              <p:cNvSpPr/>
              <p:nvPr/>
            </p:nvSpPr>
            <p:spPr bwMode="auto">
              <a:xfrm rot="13636515">
                <a:off x="1260548" y="3480882"/>
                <a:ext cx="163385" cy="9144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8" name="Oval 36"/>
            <p:cNvSpPr/>
            <p:nvPr/>
          </p:nvSpPr>
          <p:spPr>
            <a:xfrm>
              <a:off x="1413521" y="2481383"/>
              <a:ext cx="1119626" cy="1119626"/>
            </a:xfrm>
            <a:prstGeom prst="ellipse">
              <a:avLst/>
            </a:prstGeom>
            <a:solidFill>
              <a:srgbClr val="F2C812"/>
            </a:solidFill>
            <a:ln w="3175" cap="flat" cmpd="sng" algn="ctr">
              <a:noFill/>
              <a:prstDash val="solid"/>
            </a:ln>
            <a:effectLst/>
          </p:spPr>
          <p:txBody>
            <a:bodyPr vert="horz" wrap="none" lIns="0" tIns="0" rIns="0" bIns="0" rtlCol="0" anchor="t"/>
            <a:lstStyle/>
            <a:p>
              <a:pPr algn="ctr" defTabSz="932472" fontAlgn="base">
                <a:spcBef>
                  <a:spcPct val="0"/>
                </a:spcBef>
                <a:spcAft>
                  <a:spcPct val="0"/>
                </a:spcAft>
              </a:pPr>
              <a:endParaRPr lang="en-US" sz="1400" b="1" dirty="0">
                <a:solidFill>
                  <a:srgbClr val="217346"/>
                </a:solidFill>
                <a:ea typeface="Segoe UI" pitchFamily="34" charset="0"/>
                <a:cs typeface="Segoe UI" pitchFamily="34" charset="0"/>
              </a:endParaRPr>
            </a:p>
          </p:txBody>
        </p:sp>
        <p:sp>
          <p:nvSpPr>
            <p:cNvPr id="99" name="Donut 3"/>
            <p:cNvSpPr/>
            <p:nvPr/>
          </p:nvSpPr>
          <p:spPr bwMode="auto">
            <a:xfrm>
              <a:off x="1742065" y="3002355"/>
              <a:ext cx="383905" cy="351537"/>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ysClr val="windowText" lastClr="000000"/>
                </a:solidFill>
              </a:endParaRPr>
            </a:p>
          </p:txBody>
        </p:sp>
        <p:sp>
          <p:nvSpPr>
            <p:cNvPr id="100" name="Rectangle 99"/>
            <p:cNvSpPr/>
            <p:nvPr/>
          </p:nvSpPr>
          <p:spPr>
            <a:xfrm>
              <a:off x="1553559" y="2677430"/>
              <a:ext cx="914032" cy="276999"/>
            </a:xfrm>
            <a:prstGeom prst="rect">
              <a:avLst/>
            </a:prstGeom>
          </p:spPr>
          <p:txBody>
            <a:bodyPr wrap="none">
              <a:spAutoFit/>
            </a:bodyPr>
            <a:lstStyle/>
            <a:p>
              <a:pPr algn="ctr"/>
              <a:r>
                <a:rPr lang="ru-RU" sz="1200" b="1" dirty="0">
                  <a:ea typeface="Segoe UI" pitchFamily="34" charset="0"/>
                  <a:cs typeface="Segoe UI" pitchFamily="34" charset="0"/>
                </a:rPr>
                <a:t>Изучение</a:t>
              </a:r>
              <a:endParaRPr lang="en-US" sz="1400" dirty="0"/>
            </a:p>
          </p:txBody>
        </p:sp>
        <p:sp>
          <p:nvSpPr>
            <p:cNvPr id="101" name="Rectangle 100"/>
            <p:cNvSpPr/>
            <p:nvPr/>
          </p:nvSpPr>
          <p:spPr>
            <a:xfrm>
              <a:off x="396115" y="1462368"/>
              <a:ext cx="1064843" cy="276999"/>
            </a:xfrm>
            <a:prstGeom prst="rect">
              <a:avLst/>
            </a:prstGeom>
          </p:spPr>
          <p:txBody>
            <a:bodyPr wrap="none">
              <a:spAutoFit/>
            </a:bodyPr>
            <a:lstStyle/>
            <a:p>
              <a:r>
                <a:rPr lang="ru-RU" sz="1200" b="1" dirty="0">
                  <a:ea typeface="Segoe UI" pitchFamily="34" charset="0"/>
                  <a:cs typeface="Segoe UI" pitchFamily="34" charset="0"/>
                </a:rPr>
                <a:t>Подготовка</a:t>
              </a:r>
              <a:endParaRPr lang="en-US" sz="1200" dirty="0"/>
            </a:p>
          </p:txBody>
        </p:sp>
        <p:sp>
          <p:nvSpPr>
            <p:cNvPr id="102" name="Freeform 101"/>
            <p:cNvSpPr>
              <a:spLocks noChangeAspect="1"/>
            </p:cNvSpPr>
            <p:nvPr/>
          </p:nvSpPr>
          <p:spPr bwMode="black">
            <a:xfrm>
              <a:off x="1836174" y="5643069"/>
              <a:ext cx="274320" cy="284173"/>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p>
          </p:txBody>
        </p:sp>
        <p:sp>
          <p:nvSpPr>
            <p:cNvPr id="103" name="Freeform 102"/>
            <p:cNvSpPr>
              <a:spLocks noChangeAspect="1" noEditPoints="1"/>
            </p:cNvSpPr>
            <p:nvPr/>
          </p:nvSpPr>
          <p:spPr bwMode="black">
            <a:xfrm>
              <a:off x="722320" y="1783009"/>
              <a:ext cx="452202" cy="36666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tx1"/>
            </a:solidFill>
            <a:ln>
              <a:noFill/>
            </a:ln>
          </p:spPr>
          <p:txBody>
            <a:bodyPr vert="horz" wrap="square" lIns="68574" tIns="34287" rIns="68574" bIns="34287"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50" dirty="0">
                <a:solidFill>
                  <a:srgbClr val="217346"/>
                </a:solidFill>
              </a:endParaRPr>
            </a:p>
          </p:txBody>
        </p:sp>
        <p:sp>
          <p:nvSpPr>
            <p:cNvPr id="104" name="Freeform 103"/>
            <p:cNvSpPr>
              <a:spLocks noChangeAspect="1"/>
            </p:cNvSpPr>
            <p:nvPr/>
          </p:nvSpPr>
          <p:spPr bwMode="black">
            <a:xfrm>
              <a:off x="776985" y="4213905"/>
              <a:ext cx="342871" cy="335728"/>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9261"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rot="2745734">
              <a:off x="422848" y="973115"/>
              <a:ext cx="1598323" cy="1625795"/>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rot="2745734">
              <a:off x="224120" y="3797726"/>
              <a:ext cx="1639579" cy="1338261"/>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rot="2745734">
              <a:off x="1142516" y="2375409"/>
              <a:ext cx="1263370" cy="1580431"/>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0" name="TextBox 39"/>
          <p:cNvSpPr txBox="1"/>
          <p:nvPr/>
        </p:nvSpPr>
        <p:spPr>
          <a:xfrm>
            <a:off x="3" y="51415"/>
            <a:ext cx="2849058" cy="430887"/>
          </a:xfrm>
          <a:prstGeom prst="rect">
            <a:avLst/>
          </a:prstGeom>
        </p:spPr>
        <p:txBody>
          <a:bodyPr wrap="square">
            <a:spAutoFit/>
          </a:bodyPr>
          <a:lstStyle>
            <a:defPPr>
              <a:defRPr lang="en-US"/>
            </a:defPPr>
            <a:lvl1pPr defTabSz="914192">
              <a:defRPr sz="2800" b="1" spc="-100">
                <a:ln w="3175">
                  <a:noFill/>
                </a:ln>
                <a:solidFill>
                  <a:srgbClr val="F2C812"/>
                </a:solidFill>
                <a:latin typeface="Segoe UI" panose="020B0502040204020203" pitchFamily="34" charset="0"/>
                <a:ea typeface="ＭＳ Ｐゴシック" charset="0"/>
                <a:cs typeface="Segoe UI" panose="020B0502040204020203" pitchFamily="34" charset="0"/>
              </a:defRPr>
            </a:lvl1pPr>
          </a:lstStyle>
          <a:p>
            <a:r>
              <a:rPr lang="en-US" sz="2200" dirty="0">
                <a:latin typeface="Segoe UI Light"/>
              </a:rPr>
              <a:t>Power BI Desktop</a:t>
            </a:r>
          </a:p>
        </p:txBody>
      </p:sp>
      <p:sp>
        <p:nvSpPr>
          <p:cNvPr id="39" name="Title 1"/>
          <p:cNvSpPr>
            <a:spLocks noGrp="1"/>
          </p:cNvSpPr>
          <p:nvPr>
            <p:ph type="title"/>
          </p:nvPr>
        </p:nvSpPr>
        <p:spPr>
          <a:solidFill>
            <a:schemeClr val="bg1"/>
          </a:solidFill>
        </p:spPr>
        <p:txBody>
          <a:bodyPr/>
          <a:lstStyle/>
          <a:p>
            <a:pPr marL="168275"/>
            <a:r>
              <a:rPr lang="ru-RU" sz="3600" dirty="0">
                <a:solidFill>
                  <a:schemeClr val="tx1"/>
                </a:solidFill>
              </a:rPr>
              <a:t>Делитесь отчетами с широкой аудиторией</a:t>
            </a:r>
            <a:endParaRPr lang="en-IN" sz="3600" dirty="0">
              <a:solidFill>
                <a:schemeClr val="tx1"/>
              </a:solidFill>
            </a:endParaRPr>
          </a:p>
        </p:txBody>
      </p:sp>
      <p:sp>
        <p:nvSpPr>
          <p:cNvPr id="41" name="Text Placeholder 2"/>
          <p:cNvSpPr>
            <a:spLocks noGrp="1"/>
          </p:cNvSpPr>
          <p:nvPr>
            <p:ph type="body" sz="quarter" idx="10"/>
          </p:nvPr>
        </p:nvSpPr>
        <p:spPr/>
        <p:txBody>
          <a:bodyPr wrap="square">
            <a:spAutoFit/>
          </a:bodyPr>
          <a:lstStyle/>
          <a:p>
            <a:pPr marL="342900" indent="-342900" defTabSz="914400">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Сохраняйте файлы отчетов </a:t>
            </a:r>
            <a:r>
              <a:rPr lang="en-US" sz="2000" dirty="0">
                <a:solidFill>
                  <a:schemeClr val="tx1"/>
                </a:solidFill>
                <a:ea typeface="Calibri" panose="020F0502020204030204" pitchFamily="34" charset="0"/>
                <a:cs typeface="Times New Roman" panose="02020603050405020304" pitchFamily="18" charset="0"/>
              </a:rPr>
              <a:t>Power BI Desktop </a:t>
            </a:r>
            <a:r>
              <a:rPr lang="ru-RU" sz="2000" dirty="0">
                <a:solidFill>
                  <a:schemeClr val="tx1"/>
                </a:solidFill>
                <a:ea typeface="Calibri" panose="020F0502020204030204" pitchFamily="34" charset="0"/>
                <a:cs typeface="Times New Roman" panose="02020603050405020304" pitchFamily="18" charset="0"/>
              </a:rPr>
              <a:t>и публикуйте их в</a:t>
            </a:r>
            <a:r>
              <a:rPr lang="en-US" sz="2000" dirty="0">
                <a:solidFill>
                  <a:schemeClr val="tx1"/>
                </a:solidFill>
                <a:ea typeface="Calibri" panose="020F0502020204030204" pitchFamily="34" charset="0"/>
                <a:cs typeface="Times New Roman" panose="02020603050405020304" pitchFamily="18" charset="0"/>
              </a:rPr>
              <a:t> Power BI</a:t>
            </a:r>
          </a:p>
          <a:p>
            <a:pPr marL="342900" indent="-342900" defTabSz="914400">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Предоставляйте доступ пользователям</a:t>
            </a:r>
            <a:r>
              <a:rPr lang="en-US" sz="2000" dirty="0">
                <a:solidFill>
                  <a:schemeClr val="tx1"/>
                </a:solidFill>
                <a:ea typeface="Calibri" panose="020F0502020204030204" pitchFamily="34" charset="0"/>
                <a:cs typeface="Times New Roman" panose="02020603050405020304" pitchFamily="18" charset="0"/>
              </a:rPr>
              <a:t> Power BI </a:t>
            </a:r>
            <a:r>
              <a:rPr lang="ru-RU" sz="2000" dirty="0">
                <a:solidFill>
                  <a:schemeClr val="tx1"/>
                </a:solidFill>
                <a:ea typeface="Calibri" panose="020F0502020204030204" pitchFamily="34" charset="0"/>
                <a:cs typeface="Times New Roman" panose="02020603050405020304" pitchFamily="18" charset="0"/>
              </a:rPr>
              <a:t>внутри Вашей компании</a:t>
            </a:r>
            <a:endParaRPr lang="en-US" sz="2000" dirty="0">
              <a:solidFill>
                <a:schemeClr val="tx1"/>
              </a:solidFill>
              <a:ea typeface="Calibri" panose="020F0502020204030204" pitchFamily="34" charset="0"/>
              <a:cs typeface="Times New Roman" panose="02020603050405020304" pitchFamily="18" charset="0"/>
            </a:endParaRPr>
          </a:p>
          <a:p>
            <a:pPr marL="342900" indent="-342900" defTabSz="914400" fontAlgn="base">
              <a:lnSpc>
                <a:spcPct val="100000"/>
              </a:lnSpc>
              <a:spcBef>
                <a:spcPts val="600"/>
              </a:spcBef>
              <a:spcAft>
                <a:spcPts val="600"/>
              </a:spcAft>
              <a:buFont typeface="Symbol" panose="05050102010706020507" pitchFamily="18" charset="2"/>
              <a:buChar char=""/>
            </a:pPr>
            <a:r>
              <a:rPr lang="ru-RU" sz="2000" dirty="0">
                <a:solidFill>
                  <a:schemeClr val="tx1"/>
                </a:solidFill>
                <a:ea typeface="Calibri" panose="020F0502020204030204" pitchFamily="34" charset="0"/>
                <a:cs typeface="Times New Roman" panose="02020603050405020304" pitchFamily="18" charset="0"/>
              </a:rPr>
              <a:t>Изменения на панелях синхронизируются между всеми пользователями</a:t>
            </a:r>
            <a:endParaRPr lang="en-US" sz="2000" dirty="0">
              <a:solidFill>
                <a:schemeClr val="tx1"/>
              </a:solidFill>
              <a:ea typeface="Calibri" panose="020F0502020204030204" pitchFamily="34" charset="0"/>
              <a:cs typeface="Times New Roman" panose="02020603050405020304" pitchFamily="18" charset="0"/>
            </a:endParaRPr>
          </a:p>
          <a:p>
            <a:pPr marL="0" indent="0" defTabSz="914400" fontAlgn="base">
              <a:lnSpc>
                <a:spcPct val="100000"/>
              </a:lnSpc>
              <a:spcBef>
                <a:spcPts val="600"/>
              </a:spcBef>
              <a:spcAft>
                <a:spcPts val="600"/>
              </a:spcAft>
              <a:buNone/>
            </a:pPr>
            <a:r>
              <a:rPr lang="en-US" sz="2000" dirty="0">
                <a:solidFill>
                  <a:schemeClr val="tx1"/>
                </a:solidFill>
                <a:ea typeface="Calibri" panose="020F0502020204030204" pitchFamily="34" charset="0"/>
                <a:cs typeface="Times New Roman" panose="02020603050405020304" pitchFamily="18" charset="0"/>
              </a:rPr>
              <a:t> </a:t>
            </a:r>
          </a:p>
        </p:txBody>
      </p:sp>
      <p:sp>
        <p:nvSpPr>
          <p:cNvPr id="3" name="Рисунок 2"/>
          <p:cNvSpPr>
            <a:spLocks noGrp="1"/>
          </p:cNvSpPr>
          <p:nvPr>
            <p:ph type="pic" sz="quarter" idx="12"/>
          </p:nvPr>
        </p:nvSpPr>
        <p:spPr/>
      </p:sp>
      <p:sp>
        <p:nvSpPr>
          <p:cNvPr id="43" name="TextBox 42"/>
          <p:cNvSpPr txBox="1"/>
          <p:nvPr/>
        </p:nvSpPr>
        <p:spPr>
          <a:xfrm>
            <a:off x="7966265" y="3477122"/>
            <a:ext cx="3572260" cy="276999"/>
          </a:xfrm>
          <a:prstGeom prst="rect">
            <a:avLst/>
          </a:prstGeom>
        </p:spPr>
        <p:txBody>
          <a:bodyPr wrap="square">
            <a:spAutoFit/>
          </a:bodyPr>
          <a:lstStyle>
            <a:defPPr>
              <a:defRPr lang="en-US"/>
            </a:defPPr>
            <a:lvl1pPr>
              <a:defRPr sz="1200" i="1">
                <a:solidFill>
                  <a:srgbClr val="000000"/>
                </a:solidFill>
              </a:defRPr>
            </a:lvl1pPr>
          </a:lstStyle>
          <a:p>
            <a:r>
              <a:rPr lang="ru-RU" dirty="0"/>
              <a:t>Импорт файла</a:t>
            </a:r>
            <a:r>
              <a:rPr lang="en-US" dirty="0"/>
              <a:t> Power BI Desktop file </a:t>
            </a:r>
            <a:r>
              <a:rPr lang="ru-RU" dirty="0"/>
              <a:t>в</a:t>
            </a:r>
            <a:r>
              <a:rPr lang="en-US" dirty="0"/>
              <a:t> Power BI</a:t>
            </a:r>
          </a:p>
        </p:txBody>
      </p:sp>
      <p:sp>
        <p:nvSpPr>
          <p:cNvPr id="44" name="TextBox 43"/>
          <p:cNvSpPr txBox="1"/>
          <p:nvPr/>
        </p:nvSpPr>
        <p:spPr>
          <a:xfrm>
            <a:off x="7966265" y="6117017"/>
            <a:ext cx="3572260" cy="276999"/>
          </a:xfrm>
          <a:prstGeom prst="rect">
            <a:avLst/>
          </a:prstGeom>
        </p:spPr>
        <p:txBody>
          <a:bodyPr wrap="square">
            <a:spAutoFit/>
          </a:bodyPr>
          <a:lstStyle>
            <a:defPPr>
              <a:defRPr lang="en-US"/>
            </a:defPPr>
            <a:lvl1pPr>
              <a:defRPr sz="1200" i="1">
                <a:solidFill>
                  <a:srgbClr val="000000"/>
                </a:solidFill>
              </a:defRPr>
            </a:lvl1pPr>
          </a:lstStyle>
          <a:p>
            <a:r>
              <a:rPr lang="ru-RU" dirty="0"/>
              <a:t>Публикация из </a:t>
            </a:r>
            <a:r>
              <a:rPr lang="en-US" dirty="0"/>
              <a:t>Power BI Desktop </a:t>
            </a:r>
            <a:r>
              <a:rPr lang="ru-RU" dirty="0"/>
              <a:t>в</a:t>
            </a:r>
            <a:r>
              <a:rPr lang="en-US" dirty="0"/>
              <a:t> Power BI</a:t>
            </a:r>
          </a:p>
        </p:txBody>
      </p:sp>
      <p:pic>
        <p:nvPicPr>
          <p:cNvPr id="45" name="Picture 41"/>
          <p:cNvPicPr>
            <a:picLocks noChangeAspect="1"/>
          </p:cNvPicPr>
          <p:nvPr/>
        </p:nvPicPr>
        <p:blipFill>
          <a:blip r:embed="rId3"/>
          <a:stretch>
            <a:fillRect/>
          </a:stretch>
        </p:blipFill>
        <p:spPr>
          <a:xfrm>
            <a:off x="8005891" y="4080679"/>
            <a:ext cx="3657600" cy="1940651"/>
          </a:xfrm>
          <a:prstGeom prst="rect">
            <a:avLst/>
          </a:prstGeom>
          <a:ln>
            <a:noFill/>
          </a:ln>
          <a:effectLst>
            <a:outerShdw blurRad="292100" dist="139700" dir="2700000" algn="tl" rotWithShape="0">
              <a:srgbClr val="333333">
                <a:alpha val="65000"/>
              </a:srgbClr>
            </a:outerShdw>
          </a:effectLst>
        </p:spPr>
      </p:pic>
      <p:pic>
        <p:nvPicPr>
          <p:cNvPr id="46" name="Picture 42"/>
          <p:cNvPicPr>
            <a:picLocks noChangeAspect="1"/>
          </p:cNvPicPr>
          <p:nvPr/>
        </p:nvPicPr>
        <p:blipFill>
          <a:blip r:embed="rId4"/>
          <a:stretch>
            <a:fillRect/>
          </a:stretch>
        </p:blipFill>
        <p:spPr>
          <a:xfrm>
            <a:off x="7966265" y="1656967"/>
            <a:ext cx="3657600" cy="16907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238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865313"/>
            <a:ext cx="9439275" cy="1684337"/>
          </a:xfrm>
        </p:spPr>
        <p:txBody>
          <a:bodyPr/>
          <a:lstStyle/>
          <a:p>
            <a:pPr algn="ctr" defTabSz="914400">
              <a:spcBef>
                <a:spcPts val="0"/>
              </a:spcBef>
            </a:pPr>
            <a:r>
              <a:rPr lang="ru-RU" sz="4800" b="1" dirty="0">
                <a:solidFill>
                  <a:schemeClr val="bg1"/>
                </a:solidFill>
              </a:rPr>
              <a:t/>
            </a:r>
            <a:br>
              <a:rPr lang="ru-RU" sz="4800" b="1" dirty="0">
                <a:solidFill>
                  <a:schemeClr val="bg1"/>
                </a:solidFill>
              </a:rPr>
            </a:br>
            <a:r>
              <a:rPr lang="ru-RU" sz="4800" b="1" dirty="0">
                <a:solidFill>
                  <a:schemeClr val="bg1"/>
                </a:solidFill>
              </a:rPr>
              <a:t>Ваши вопросы</a:t>
            </a:r>
            <a:endParaRPr lang="en-US" sz="4000" dirty="0">
              <a:solidFill>
                <a:schemeClr val="bg1"/>
              </a:solidFill>
              <a:latin typeface="Segoe UI Light"/>
              <a:cs typeface="Arial"/>
            </a:endParaRPr>
          </a:p>
        </p:txBody>
      </p:sp>
      <p:sp>
        <p:nvSpPr>
          <p:cNvPr id="2" name="Text Placeholder 1"/>
          <p:cNvSpPr>
            <a:spLocks noGrp="1"/>
          </p:cNvSpPr>
          <p:nvPr>
            <p:ph type="body" sz="quarter" idx="4294967295"/>
          </p:nvPr>
        </p:nvSpPr>
        <p:spPr>
          <a:xfrm>
            <a:off x="7372350" y="4910138"/>
            <a:ext cx="4819650" cy="1581150"/>
          </a:xfrm>
        </p:spPr>
        <p:txBody>
          <a:bodyPr>
            <a:normAutofit fontScale="92500" lnSpcReduction="10000"/>
          </a:bodyPr>
          <a:lstStyle/>
          <a:p>
            <a:pPr marL="0" indent="0" algn="r">
              <a:buNone/>
            </a:pPr>
            <a:r>
              <a:rPr lang="ru-RU" sz="2400" dirty="0">
                <a:solidFill>
                  <a:schemeClr val="bg1"/>
                </a:solidFill>
              </a:rPr>
              <a:t>Ватов Антон</a:t>
            </a:r>
          </a:p>
          <a:p>
            <a:pPr marL="0" indent="0" algn="r">
              <a:buNone/>
            </a:pPr>
            <a:r>
              <a:rPr lang="en-US" sz="2400" dirty="0">
                <a:solidFill>
                  <a:schemeClr val="bg1"/>
                </a:solidFill>
              </a:rPr>
              <a:t>avatov@microsoft.com</a:t>
            </a:r>
          </a:p>
          <a:p>
            <a:pPr marL="0" indent="0" algn="r">
              <a:buNone/>
            </a:pPr>
            <a:r>
              <a:rPr lang="en-US" sz="2400" dirty="0">
                <a:solidFill>
                  <a:schemeClr val="bg1"/>
                </a:solidFill>
              </a:rPr>
              <a:t>+7(499) 2725735</a:t>
            </a:r>
          </a:p>
          <a:p>
            <a:pPr marL="0" indent="0" algn="r">
              <a:buNone/>
            </a:pPr>
            <a:r>
              <a:rPr lang="en-US" sz="2400" dirty="0">
                <a:solidFill>
                  <a:schemeClr val="bg1"/>
                </a:solidFill>
              </a:rPr>
              <a:t>+7(967) 2061841</a:t>
            </a:r>
            <a:endParaRPr lang="ru-RU" sz="2400" dirty="0">
              <a:solidFill>
                <a:schemeClr val="bg1"/>
              </a:solidFill>
            </a:endParaRPr>
          </a:p>
          <a:p>
            <a:pPr marL="0" indent="0" algn="r">
              <a:buNone/>
            </a:pPr>
            <a:endParaRPr lang="en-US" sz="2400" dirty="0">
              <a:solidFill>
                <a:schemeClr val="bg1">
                  <a:lumMod val="95000"/>
                </a:schemeClr>
              </a:solidFill>
            </a:endParaRPr>
          </a:p>
        </p:txBody>
      </p:sp>
      <p:sp>
        <p:nvSpPr>
          <p:cNvPr id="5" name="Rectangle 4"/>
          <p:cNvSpPr/>
          <p:nvPr/>
        </p:nvSpPr>
        <p:spPr bwMode="auto">
          <a:xfrm>
            <a:off x="209550" y="5943600"/>
            <a:ext cx="4076700" cy="533400"/>
          </a:xfrm>
          <a:prstGeom prst="rect">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3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Данные обновляются</a:t>
            </a:r>
            <a:endParaRPr lang="en-US" dirty="0"/>
          </a:p>
        </p:txBody>
      </p:sp>
      <p:sp>
        <p:nvSpPr>
          <p:cNvPr id="3" name="Объект 2"/>
          <p:cNvSpPr>
            <a:spLocks noGrp="1"/>
          </p:cNvSpPr>
          <p:nvPr>
            <p:ph sz="half" idx="1"/>
          </p:nvPr>
        </p:nvSpPr>
        <p:spPr/>
        <p:txBody>
          <a:bodyPr/>
          <a:lstStyle/>
          <a:p>
            <a:r>
              <a:rPr lang="ru-RU" dirty="0"/>
              <a:t>Каждый день</a:t>
            </a:r>
          </a:p>
          <a:p>
            <a:r>
              <a:rPr lang="ru-RU" dirty="0"/>
              <a:t>Каждый час</a:t>
            </a:r>
          </a:p>
          <a:p>
            <a:r>
              <a:rPr lang="ru-RU" dirty="0"/>
              <a:t>При изменении источника</a:t>
            </a:r>
            <a:endParaRPr lang="en-US" dirty="0"/>
          </a:p>
        </p:txBody>
      </p:sp>
      <p:grpSp>
        <p:nvGrpSpPr>
          <p:cNvPr id="5" name="Group 7"/>
          <p:cNvGrpSpPr/>
          <p:nvPr/>
        </p:nvGrpSpPr>
        <p:grpSpPr>
          <a:xfrm>
            <a:off x="6838122" y="927652"/>
            <a:ext cx="3957151" cy="4262147"/>
            <a:chOff x="8096278" y="1684639"/>
            <a:chExt cx="3370594" cy="3876432"/>
          </a:xfrm>
        </p:grpSpPr>
        <p:sp>
          <p:nvSpPr>
            <p:cNvPr id="6" name="Freeform 83"/>
            <p:cNvSpPr>
              <a:spLocks/>
            </p:cNvSpPr>
            <p:nvPr/>
          </p:nvSpPr>
          <p:spPr bwMode="auto">
            <a:xfrm>
              <a:off x="8387719" y="5354067"/>
              <a:ext cx="3079152" cy="207004"/>
            </a:xfrm>
            <a:custGeom>
              <a:avLst/>
              <a:gdLst>
                <a:gd name="T0" fmla="*/ 2028 w 2087"/>
                <a:gd name="T1" fmla="*/ 139 h 139"/>
                <a:gd name="T2" fmla="*/ 59 w 2087"/>
                <a:gd name="T3" fmla="*/ 139 h 139"/>
                <a:gd name="T4" fmla="*/ 26 w 2087"/>
                <a:gd name="T5" fmla="*/ 65 h 139"/>
                <a:gd name="T6" fmla="*/ 73 w 2087"/>
                <a:gd name="T7" fmla="*/ 14 h 139"/>
                <a:gd name="T8" fmla="*/ 106 w 2087"/>
                <a:gd name="T9" fmla="*/ 0 h 139"/>
                <a:gd name="T10" fmla="*/ 1981 w 2087"/>
                <a:gd name="T11" fmla="*/ 0 h 139"/>
                <a:gd name="T12" fmla="*/ 2014 w 2087"/>
                <a:gd name="T13" fmla="*/ 14 h 139"/>
                <a:gd name="T14" fmla="*/ 2061 w 2087"/>
                <a:gd name="T15" fmla="*/ 65 h 139"/>
                <a:gd name="T16" fmla="*/ 2028 w 2087"/>
                <a:gd name="T1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7" h="139">
                  <a:moveTo>
                    <a:pt x="2028" y="139"/>
                  </a:moveTo>
                  <a:cubicBezTo>
                    <a:pt x="59" y="139"/>
                    <a:pt x="59" y="139"/>
                    <a:pt x="59" y="139"/>
                  </a:cubicBezTo>
                  <a:cubicBezTo>
                    <a:pt x="20" y="139"/>
                    <a:pt x="0" y="94"/>
                    <a:pt x="26" y="65"/>
                  </a:cubicBezTo>
                  <a:cubicBezTo>
                    <a:pt x="73" y="14"/>
                    <a:pt x="73" y="14"/>
                    <a:pt x="73" y="14"/>
                  </a:cubicBezTo>
                  <a:cubicBezTo>
                    <a:pt x="82" y="5"/>
                    <a:pt x="94" y="0"/>
                    <a:pt x="106" y="0"/>
                  </a:cubicBezTo>
                  <a:cubicBezTo>
                    <a:pt x="1981" y="0"/>
                    <a:pt x="1981" y="0"/>
                    <a:pt x="1981" y="0"/>
                  </a:cubicBezTo>
                  <a:cubicBezTo>
                    <a:pt x="1994" y="0"/>
                    <a:pt x="2006" y="5"/>
                    <a:pt x="2014" y="14"/>
                  </a:cubicBezTo>
                  <a:cubicBezTo>
                    <a:pt x="2061" y="65"/>
                    <a:pt x="2061" y="65"/>
                    <a:pt x="2061" y="65"/>
                  </a:cubicBezTo>
                  <a:cubicBezTo>
                    <a:pt x="2087" y="94"/>
                    <a:pt x="2067" y="139"/>
                    <a:pt x="2028" y="139"/>
                  </a:cubicBezTo>
                  <a:close/>
                </a:path>
              </a:pathLst>
            </a:custGeom>
            <a:solidFill>
              <a:srgbClr val="DD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sp>
          <p:nvSpPr>
            <p:cNvPr id="7" name="Freeform 84"/>
            <p:cNvSpPr>
              <a:spLocks/>
            </p:cNvSpPr>
            <p:nvPr/>
          </p:nvSpPr>
          <p:spPr bwMode="auto">
            <a:xfrm>
              <a:off x="10435792" y="2919095"/>
              <a:ext cx="840165" cy="516268"/>
            </a:xfrm>
            <a:custGeom>
              <a:avLst/>
              <a:gdLst>
                <a:gd name="T0" fmla="*/ 860 w 994"/>
                <a:gd name="T1" fmla="*/ 342 h 610"/>
                <a:gd name="T2" fmla="*/ 858 w 994"/>
                <a:gd name="T3" fmla="*/ 342 h 610"/>
                <a:gd name="T4" fmla="*/ 860 w 994"/>
                <a:gd name="T5" fmla="*/ 305 h 610"/>
                <a:gd name="T6" fmla="*/ 555 w 994"/>
                <a:gd name="T7" fmla="*/ 0 h 610"/>
                <a:gd name="T8" fmla="*/ 272 w 994"/>
                <a:gd name="T9" fmla="*/ 193 h 610"/>
                <a:gd name="T10" fmla="*/ 212 w 994"/>
                <a:gd name="T11" fmla="*/ 185 h 610"/>
                <a:gd name="T12" fmla="*/ 0 w 994"/>
                <a:gd name="T13" fmla="*/ 397 h 610"/>
                <a:gd name="T14" fmla="*/ 212 w 994"/>
                <a:gd name="T15" fmla="*/ 610 h 610"/>
                <a:gd name="T16" fmla="*/ 860 w 994"/>
                <a:gd name="T17" fmla="*/ 610 h 610"/>
                <a:gd name="T18" fmla="*/ 994 w 994"/>
                <a:gd name="T19" fmla="*/ 476 h 610"/>
                <a:gd name="T20" fmla="*/ 860 w 994"/>
                <a:gd name="T21" fmla="*/ 34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4" h="610">
                  <a:moveTo>
                    <a:pt x="860" y="342"/>
                  </a:moveTo>
                  <a:cubicBezTo>
                    <a:pt x="859" y="342"/>
                    <a:pt x="858" y="342"/>
                    <a:pt x="858" y="342"/>
                  </a:cubicBezTo>
                  <a:cubicBezTo>
                    <a:pt x="859" y="330"/>
                    <a:pt x="860" y="318"/>
                    <a:pt x="860" y="305"/>
                  </a:cubicBezTo>
                  <a:cubicBezTo>
                    <a:pt x="860" y="137"/>
                    <a:pt x="723" y="0"/>
                    <a:pt x="555" y="0"/>
                  </a:cubicBezTo>
                  <a:cubicBezTo>
                    <a:pt x="426" y="0"/>
                    <a:pt x="316" y="80"/>
                    <a:pt x="272" y="193"/>
                  </a:cubicBezTo>
                  <a:cubicBezTo>
                    <a:pt x="253" y="188"/>
                    <a:pt x="233" y="185"/>
                    <a:pt x="212" y="185"/>
                  </a:cubicBezTo>
                  <a:cubicBezTo>
                    <a:pt x="95" y="185"/>
                    <a:pt x="0" y="280"/>
                    <a:pt x="0" y="397"/>
                  </a:cubicBezTo>
                  <a:cubicBezTo>
                    <a:pt x="0" y="515"/>
                    <a:pt x="95" y="610"/>
                    <a:pt x="212" y="610"/>
                  </a:cubicBezTo>
                  <a:cubicBezTo>
                    <a:pt x="860" y="610"/>
                    <a:pt x="860" y="610"/>
                    <a:pt x="860" y="610"/>
                  </a:cubicBezTo>
                  <a:cubicBezTo>
                    <a:pt x="934" y="610"/>
                    <a:pt x="994" y="550"/>
                    <a:pt x="994" y="476"/>
                  </a:cubicBezTo>
                  <a:cubicBezTo>
                    <a:pt x="994" y="402"/>
                    <a:pt x="934" y="342"/>
                    <a:pt x="860" y="342"/>
                  </a:cubicBezTo>
                  <a:close/>
                </a:path>
              </a:pathLst>
            </a:custGeom>
            <a:solidFill>
              <a:schemeClr val="accent6">
                <a:lumMod val="20000"/>
                <a:lumOff val="80000"/>
              </a:schemeClr>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sp>
          <p:nvSpPr>
            <p:cNvPr id="8" name="Freeform 85"/>
            <p:cNvSpPr>
              <a:spLocks/>
            </p:cNvSpPr>
            <p:nvPr/>
          </p:nvSpPr>
          <p:spPr bwMode="auto">
            <a:xfrm>
              <a:off x="10495556" y="3120790"/>
              <a:ext cx="971316" cy="439564"/>
            </a:xfrm>
            <a:custGeom>
              <a:avLst/>
              <a:gdLst>
                <a:gd name="T0" fmla="*/ 951 w 1004"/>
                <a:gd name="T1" fmla="*/ 296 h 454"/>
                <a:gd name="T2" fmla="*/ 809 w 1004"/>
                <a:gd name="T3" fmla="*/ 168 h 454"/>
                <a:gd name="T4" fmla="*/ 730 w 1004"/>
                <a:gd name="T5" fmla="*/ 191 h 454"/>
                <a:gd name="T6" fmla="*/ 506 w 1004"/>
                <a:gd name="T7" fmla="*/ 0 h 454"/>
                <a:gd name="T8" fmla="*/ 286 w 1004"/>
                <a:gd name="T9" fmla="*/ 169 h 454"/>
                <a:gd name="T10" fmla="*/ 266 w 1004"/>
                <a:gd name="T11" fmla="*/ 168 h 454"/>
                <a:gd name="T12" fmla="*/ 133 w 1004"/>
                <a:gd name="T13" fmla="*/ 256 h 454"/>
                <a:gd name="T14" fmla="*/ 102 w 1004"/>
                <a:gd name="T15" fmla="*/ 251 h 454"/>
                <a:gd name="T16" fmla="*/ 0 w 1004"/>
                <a:gd name="T17" fmla="*/ 353 h 454"/>
                <a:gd name="T18" fmla="*/ 102 w 1004"/>
                <a:gd name="T19" fmla="*/ 454 h 454"/>
                <a:gd name="T20" fmla="*/ 921 w 1004"/>
                <a:gd name="T21" fmla="*/ 454 h 454"/>
                <a:gd name="T22" fmla="*/ 1004 w 1004"/>
                <a:gd name="T23" fmla="*/ 372 h 454"/>
                <a:gd name="T24" fmla="*/ 951 w 1004"/>
                <a:gd name="T25" fmla="*/ 2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4" h="454">
                  <a:moveTo>
                    <a:pt x="951" y="296"/>
                  </a:moveTo>
                  <a:cubicBezTo>
                    <a:pt x="944" y="224"/>
                    <a:pt x="883" y="168"/>
                    <a:pt x="809" y="168"/>
                  </a:cubicBezTo>
                  <a:cubicBezTo>
                    <a:pt x="780" y="168"/>
                    <a:pt x="753" y="176"/>
                    <a:pt x="730" y="191"/>
                  </a:cubicBezTo>
                  <a:cubicBezTo>
                    <a:pt x="713" y="83"/>
                    <a:pt x="619" y="0"/>
                    <a:pt x="506" y="0"/>
                  </a:cubicBezTo>
                  <a:cubicBezTo>
                    <a:pt x="401" y="0"/>
                    <a:pt x="312" y="72"/>
                    <a:pt x="286" y="169"/>
                  </a:cubicBezTo>
                  <a:cubicBezTo>
                    <a:pt x="280" y="168"/>
                    <a:pt x="273" y="168"/>
                    <a:pt x="266" y="168"/>
                  </a:cubicBezTo>
                  <a:cubicBezTo>
                    <a:pt x="206" y="168"/>
                    <a:pt x="155" y="204"/>
                    <a:pt x="133" y="256"/>
                  </a:cubicBezTo>
                  <a:cubicBezTo>
                    <a:pt x="123" y="253"/>
                    <a:pt x="113" y="251"/>
                    <a:pt x="102" y="251"/>
                  </a:cubicBezTo>
                  <a:cubicBezTo>
                    <a:pt x="45" y="251"/>
                    <a:pt x="0" y="297"/>
                    <a:pt x="0" y="353"/>
                  </a:cubicBezTo>
                  <a:cubicBezTo>
                    <a:pt x="0" y="409"/>
                    <a:pt x="45" y="454"/>
                    <a:pt x="102" y="454"/>
                  </a:cubicBezTo>
                  <a:cubicBezTo>
                    <a:pt x="921" y="454"/>
                    <a:pt x="921" y="454"/>
                    <a:pt x="921" y="454"/>
                  </a:cubicBezTo>
                  <a:cubicBezTo>
                    <a:pt x="967" y="454"/>
                    <a:pt x="1004" y="417"/>
                    <a:pt x="1004" y="372"/>
                  </a:cubicBezTo>
                  <a:cubicBezTo>
                    <a:pt x="1004" y="337"/>
                    <a:pt x="982" y="308"/>
                    <a:pt x="951" y="296"/>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pic>
          <p:nvPicPr>
            <p:cNvPr id="9" name="Picture 88"/>
            <p:cNvPicPr>
              <a:picLocks noChangeAspect="1"/>
            </p:cNvPicPr>
            <p:nvPr/>
          </p:nvPicPr>
          <p:blipFill rotWithShape="1">
            <a:blip r:embed="rId2" cstate="email">
              <a:extLst>
                <a:ext uri="{28A0092B-C50C-407E-A947-70E740481C1C}">
                  <a14:useLocalDpi xmlns:a14="http://schemas.microsoft.com/office/drawing/2010/main" val="0"/>
                </a:ext>
              </a:extLst>
            </a:blip>
            <a:srcRect b="5767"/>
            <a:stretch/>
          </p:blipFill>
          <p:spPr>
            <a:xfrm>
              <a:off x="8290002" y="2379761"/>
              <a:ext cx="1475024" cy="78185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8096278" y="1684639"/>
              <a:ext cx="1846387" cy="913252"/>
            </a:xfrm>
            <a:prstGeom prst="rect">
              <a:avLst/>
            </a:prstGeom>
            <a:noFill/>
          </p:spPr>
          <p:txBody>
            <a:bodyPr wrap="square" lIns="175711" tIns="140568" rIns="175711" bIns="140568" rtlCol="0" anchor="ctr">
              <a:noAutofit/>
            </a:bodyPr>
            <a:lstStyle/>
            <a:p>
              <a:pPr defTabSz="895165" fontAlgn="base">
                <a:lnSpc>
                  <a:spcPct val="90000"/>
                </a:lnSpc>
                <a:spcBef>
                  <a:spcPct val="0"/>
                </a:spcBef>
                <a:spcAft>
                  <a:spcPts val="576"/>
                </a:spcAft>
              </a:pPr>
              <a:r>
                <a:rPr lang="ru-RU" sz="1000" dirty="0">
                  <a:latin typeface="Segoe UI Semilight" panose="020B0402040204020203" pitchFamily="34" charset="0"/>
                  <a:ea typeface="MS PGothic" charset="0"/>
                  <a:cs typeface="Segoe UI Semilight" panose="020B0402040204020203" pitchFamily="34" charset="0"/>
                </a:rPr>
                <a:t>«Живые» панели и отчеты</a:t>
              </a:r>
              <a:endParaRPr lang="en-US" sz="1000" dirty="0">
                <a:latin typeface="Segoe UI Semilight" panose="020B0402040204020203" pitchFamily="34" charset="0"/>
                <a:ea typeface="MS PGothic" charset="0"/>
                <a:cs typeface="Segoe UI Semilight" panose="020B0402040204020203" pitchFamily="34" charset="0"/>
              </a:endParaRPr>
            </a:p>
          </p:txBody>
        </p:sp>
        <p:cxnSp>
          <p:nvCxnSpPr>
            <p:cNvPr id="11" name="Straight Connector 90"/>
            <p:cNvCxnSpPr/>
            <p:nvPr/>
          </p:nvCxnSpPr>
          <p:spPr>
            <a:xfrm flipV="1">
              <a:off x="8364398" y="3953739"/>
              <a:ext cx="3102473" cy="1660"/>
            </a:xfrm>
            <a:prstGeom prst="line">
              <a:avLst/>
            </a:prstGeom>
            <a:ln w="158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66287" y="3676772"/>
              <a:ext cx="1233027" cy="136528"/>
            </a:xfrm>
            <a:prstGeom prst="rect">
              <a:avLst/>
            </a:prstGeom>
            <a:noFill/>
          </p:spPr>
          <p:txBody>
            <a:bodyPr wrap="square" lIns="179285" tIns="143428" rIns="179285" bIns="143428" rtlCol="0" anchor="ctr">
              <a:noAutofit/>
            </a:bodyPr>
            <a:lstStyle/>
            <a:p>
              <a:pPr algn="r" defTabSz="914367">
                <a:lnSpc>
                  <a:spcPct val="90000"/>
                </a:lnSpc>
                <a:spcAft>
                  <a:spcPts val="588"/>
                </a:spcAft>
              </a:pPr>
              <a:r>
                <a:rPr lang="ru-RU" sz="1176" dirty="0"/>
                <a:t>Облако</a:t>
              </a:r>
              <a:endParaRPr lang="en-US" sz="1176" dirty="0"/>
            </a:p>
          </p:txBody>
        </p:sp>
        <p:sp>
          <p:nvSpPr>
            <p:cNvPr id="13" name="TextBox 12"/>
            <p:cNvSpPr txBox="1"/>
            <p:nvPr/>
          </p:nvSpPr>
          <p:spPr>
            <a:xfrm>
              <a:off x="10161324" y="4160509"/>
              <a:ext cx="1233027" cy="136528"/>
            </a:xfrm>
            <a:prstGeom prst="rect">
              <a:avLst/>
            </a:prstGeom>
            <a:noFill/>
          </p:spPr>
          <p:txBody>
            <a:bodyPr wrap="square" lIns="179285" tIns="143428" rIns="179285" bIns="143428" rtlCol="0" anchor="ctr">
              <a:noAutofit/>
            </a:bodyPr>
            <a:lstStyle/>
            <a:p>
              <a:pPr algn="r" defTabSz="914367">
                <a:lnSpc>
                  <a:spcPct val="90000"/>
                </a:lnSpc>
                <a:spcAft>
                  <a:spcPts val="588"/>
                </a:spcAft>
              </a:pPr>
              <a:r>
                <a:rPr lang="ru-RU" sz="1176" dirty="0"/>
                <a:t>Компания</a:t>
              </a:r>
              <a:endParaRPr lang="en-US" sz="1176" dirty="0"/>
            </a:p>
          </p:txBody>
        </p:sp>
        <p:grpSp>
          <p:nvGrpSpPr>
            <p:cNvPr id="14" name="Group 95"/>
            <p:cNvGrpSpPr/>
            <p:nvPr/>
          </p:nvGrpSpPr>
          <p:grpSpPr>
            <a:xfrm>
              <a:off x="10450809" y="4562304"/>
              <a:ext cx="721698" cy="889417"/>
              <a:chOff x="3679497" y="5365893"/>
              <a:chExt cx="718733" cy="736366"/>
            </a:xfrm>
          </p:grpSpPr>
          <p:sp>
            <p:nvSpPr>
              <p:cNvPr id="20" name="Freeform 96"/>
              <p:cNvSpPr>
                <a:spLocks noEditPoints="1"/>
              </p:cNvSpPr>
              <p:nvPr/>
            </p:nvSpPr>
            <p:spPr bwMode="auto">
              <a:xfrm>
                <a:off x="4077050" y="5424650"/>
                <a:ext cx="321180" cy="677609"/>
              </a:xfrm>
              <a:custGeom>
                <a:avLst/>
                <a:gdLst>
                  <a:gd name="T0" fmla="*/ 148 w 164"/>
                  <a:gd name="T1" fmla="*/ 181 h 346"/>
                  <a:gd name="T2" fmla="*/ 148 w 164"/>
                  <a:gd name="T3" fmla="*/ 136 h 346"/>
                  <a:gd name="T4" fmla="*/ 123 w 164"/>
                  <a:gd name="T5" fmla="*/ 136 h 346"/>
                  <a:gd name="T6" fmla="*/ 123 w 164"/>
                  <a:gd name="T7" fmla="*/ 82 h 346"/>
                  <a:gd name="T8" fmla="*/ 101 w 164"/>
                  <a:gd name="T9" fmla="*/ 82 h 346"/>
                  <a:gd name="T10" fmla="*/ 101 w 164"/>
                  <a:gd name="T11" fmla="*/ 45 h 346"/>
                  <a:gd name="T12" fmla="*/ 87 w 164"/>
                  <a:gd name="T13" fmla="*/ 45 h 346"/>
                  <a:gd name="T14" fmla="*/ 87 w 164"/>
                  <a:gd name="T15" fmla="*/ 0 h 346"/>
                  <a:gd name="T16" fmla="*/ 77 w 164"/>
                  <a:gd name="T17" fmla="*/ 0 h 346"/>
                  <a:gd name="T18" fmla="*/ 77 w 164"/>
                  <a:gd name="T19" fmla="*/ 45 h 346"/>
                  <a:gd name="T20" fmla="*/ 63 w 164"/>
                  <a:gd name="T21" fmla="*/ 45 h 346"/>
                  <a:gd name="T22" fmla="*/ 63 w 164"/>
                  <a:gd name="T23" fmla="*/ 82 h 346"/>
                  <a:gd name="T24" fmla="*/ 42 w 164"/>
                  <a:gd name="T25" fmla="*/ 82 h 346"/>
                  <a:gd name="T26" fmla="*/ 42 w 164"/>
                  <a:gd name="T27" fmla="*/ 136 h 346"/>
                  <a:gd name="T28" fmla="*/ 16 w 164"/>
                  <a:gd name="T29" fmla="*/ 136 h 346"/>
                  <a:gd name="T30" fmla="*/ 16 w 164"/>
                  <a:gd name="T31" fmla="*/ 181 h 346"/>
                  <a:gd name="T32" fmla="*/ 0 w 164"/>
                  <a:gd name="T33" fmla="*/ 181 h 346"/>
                  <a:gd name="T34" fmla="*/ 0 w 164"/>
                  <a:gd name="T35" fmla="*/ 346 h 346"/>
                  <a:gd name="T36" fmla="*/ 164 w 164"/>
                  <a:gd name="T37" fmla="*/ 346 h 346"/>
                  <a:gd name="T38" fmla="*/ 164 w 164"/>
                  <a:gd name="T39" fmla="*/ 181 h 346"/>
                  <a:gd name="T40" fmla="*/ 148 w 164"/>
                  <a:gd name="T41" fmla="*/ 181 h 346"/>
                  <a:gd name="T42" fmla="*/ 35 w 164"/>
                  <a:gd name="T43" fmla="*/ 158 h 346"/>
                  <a:gd name="T44" fmla="*/ 82 w 164"/>
                  <a:gd name="T45" fmla="*/ 158 h 346"/>
                  <a:gd name="T46" fmla="*/ 82 w 164"/>
                  <a:gd name="T47" fmla="*/ 200 h 346"/>
                  <a:gd name="T48" fmla="*/ 35 w 164"/>
                  <a:gd name="T49" fmla="*/ 200 h 346"/>
                  <a:gd name="T50" fmla="*/ 35 w 164"/>
                  <a:gd name="T51" fmla="*/ 158 h 346"/>
                  <a:gd name="T52" fmla="*/ 82 w 164"/>
                  <a:gd name="T53" fmla="*/ 302 h 346"/>
                  <a:gd name="T54" fmla="*/ 35 w 164"/>
                  <a:gd name="T55" fmla="*/ 302 h 346"/>
                  <a:gd name="T56" fmla="*/ 35 w 164"/>
                  <a:gd name="T57" fmla="*/ 260 h 346"/>
                  <a:gd name="T58" fmla="*/ 82 w 164"/>
                  <a:gd name="T59" fmla="*/ 260 h 346"/>
                  <a:gd name="T60" fmla="*/ 82 w 164"/>
                  <a:gd name="T61" fmla="*/ 302 h 346"/>
                  <a:gd name="T62" fmla="*/ 129 w 164"/>
                  <a:gd name="T63" fmla="*/ 251 h 346"/>
                  <a:gd name="T64" fmla="*/ 82 w 164"/>
                  <a:gd name="T65" fmla="*/ 251 h 346"/>
                  <a:gd name="T66" fmla="*/ 82 w 164"/>
                  <a:gd name="T67" fmla="*/ 209 h 346"/>
                  <a:gd name="T68" fmla="*/ 129 w 164"/>
                  <a:gd name="T69" fmla="*/ 209 h 346"/>
                  <a:gd name="T70" fmla="*/ 129 w 164"/>
                  <a:gd name="T71" fmla="*/ 25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346">
                    <a:moveTo>
                      <a:pt x="148" y="181"/>
                    </a:moveTo>
                    <a:lnTo>
                      <a:pt x="148" y="136"/>
                    </a:lnTo>
                    <a:lnTo>
                      <a:pt x="123" y="136"/>
                    </a:lnTo>
                    <a:lnTo>
                      <a:pt x="123" y="82"/>
                    </a:lnTo>
                    <a:lnTo>
                      <a:pt x="101" y="82"/>
                    </a:lnTo>
                    <a:lnTo>
                      <a:pt x="101" y="45"/>
                    </a:lnTo>
                    <a:lnTo>
                      <a:pt x="87" y="45"/>
                    </a:lnTo>
                    <a:lnTo>
                      <a:pt x="87" y="0"/>
                    </a:lnTo>
                    <a:lnTo>
                      <a:pt x="77" y="0"/>
                    </a:lnTo>
                    <a:lnTo>
                      <a:pt x="77" y="45"/>
                    </a:lnTo>
                    <a:lnTo>
                      <a:pt x="63" y="45"/>
                    </a:lnTo>
                    <a:lnTo>
                      <a:pt x="63" y="82"/>
                    </a:lnTo>
                    <a:lnTo>
                      <a:pt x="42" y="82"/>
                    </a:lnTo>
                    <a:lnTo>
                      <a:pt x="42" y="136"/>
                    </a:lnTo>
                    <a:lnTo>
                      <a:pt x="16" y="136"/>
                    </a:lnTo>
                    <a:lnTo>
                      <a:pt x="16" y="181"/>
                    </a:lnTo>
                    <a:lnTo>
                      <a:pt x="0" y="181"/>
                    </a:lnTo>
                    <a:lnTo>
                      <a:pt x="0" y="346"/>
                    </a:lnTo>
                    <a:lnTo>
                      <a:pt x="164" y="346"/>
                    </a:lnTo>
                    <a:lnTo>
                      <a:pt x="164" y="181"/>
                    </a:lnTo>
                    <a:lnTo>
                      <a:pt x="148" y="181"/>
                    </a:lnTo>
                    <a:close/>
                    <a:moveTo>
                      <a:pt x="35" y="158"/>
                    </a:moveTo>
                    <a:lnTo>
                      <a:pt x="82" y="158"/>
                    </a:lnTo>
                    <a:lnTo>
                      <a:pt x="82" y="200"/>
                    </a:lnTo>
                    <a:lnTo>
                      <a:pt x="35" y="200"/>
                    </a:lnTo>
                    <a:lnTo>
                      <a:pt x="35" y="158"/>
                    </a:lnTo>
                    <a:close/>
                    <a:moveTo>
                      <a:pt x="82" y="302"/>
                    </a:moveTo>
                    <a:lnTo>
                      <a:pt x="35" y="302"/>
                    </a:lnTo>
                    <a:lnTo>
                      <a:pt x="35" y="260"/>
                    </a:lnTo>
                    <a:lnTo>
                      <a:pt x="82" y="260"/>
                    </a:lnTo>
                    <a:lnTo>
                      <a:pt x="82" y="302"/>
                    </a:lnTo>
                    <a:close/>
                    <a:moveTo>
                      <a:pt x="129" y="251"/>
                    </a:moveTo>
                    <a:lnTo>
                      <a:pt x="82" y="251"/>
                    </a:lnTo>
                    <a:lnTo>
                      <a:pt x="82" y="209"/>
                    </a:lnTo>
                    <a:lnTo>
                      <a:pt x="129" y="209"/>
                    </a:lnTo>
                    <a:lnTo>
                      <a:pt x="129" y="251"/>
                    </a:lnTo>
                    <a:close/>
                  </a:path>
                </a:pathLst>
              </a:custGeom>
              <a:solidFill>
                <a:schemeClr val="accent6">
                  <a:lumMod val="75000"/>
                </a:schemeClr>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sp>
            <p:nvSpPr>
              <p:cNvPr id="21" name="Freeform 97"/>
              <p:cNvSpPr>
                <a:spLocks noEditPoints="1"/>
              </p:cNvSpPr>
              <p:nvPr/>
            </p:nvSpPr>
            <p:spPr bwMode="auto">
              <a:xfrm>
                <a:off x="3679497" y="5365893"/>
                <a:ext cx="362307" cy="736363"/>
              </a:xfrm>
              <a:custGeom>
                <a:avLst/>
                <a:gdLst>
                  <a:gd name="T0" fmla="*/ 0 w 185"/>
                  <a:gd name="T1" fmla="*/ 0 h 376"/>
                  <a:gd name="T2" fmla="*/ 0 w 185"/>
                  <a:gd name="T3" fmla="*/ 376 h 376"/>
                  <a:gd name="T4" fmla="*/ 185 w 185"/>
                  <a:gd name="T5" fmla="*/ 376 h 376"/>
                  <a:gd name="T6" fmla="*/ 185 w 185"/>
                  <a:gd name="T7" fmla="*/ 0 h 376"/>
                  <a:gd name="T8" fmla="*/ 0 w 185"/>
                  <a:gd name="T9" fmla="*/ 0 h 376"/>
                  <a:gd name="T10" fmla="*/ 86 w 185"/>
                  <a:gd name="T11" fmla="*/ 304 h 376"/>
                  <a:gd name="T12" fmla="*/ 20 w 185"/>
                  <a:gd name="T13" fmla="*/ 304 h 376"/>
                  <a:gd name="T14" fmla="*/ 20 w 185"/>
                  <a:gd name="T15" fmla="*/ 244 h 376"/>
                  <a:gd name="T16" fmla="*/ 86 w 185"/>
                  <a:gd name="T17" fmla="*/ 244 h 376"/>
                  <a:gd name="T18" fmla="*/ 86 w 185"/>
                  <a:gd name="T19" fmla="*/ 304 h 376"/>
                  <a:gd name="T20" fmla="*/ 86 w 185"/>
                  <a:gd name="T21" fmla="*/ 230 h 376"/>
                  <a:gd name="T22" fmla="*/ 20 w 185"/>
                  <a:gd name="T23" fmla="*/ 230 h 376"/>
                  <a:gd name="T24" fmla="*/ 20 w 185"/>
                  <a:gd name="T25" fmla="*/ 171 h 376"/>
                  <a:gd name="T26" fmla="*/ 86 w 185"/>
                  <a:gd name="T27" fmla="*/ 171 h 376"/>
                  <a:gd name="T28" fmla="*/ 86 w 185"/>
                  <a:gd name="T29" fmla="*/ 230 h 376"/>
                  <a:gd name="T30" fmla="*/ 86 w 185"/>
                  <a:gd name="T31" fmla="*/ 157 h 376"/>
                  <a:gd name="T32" fmla="*/ 20 w 185"/>
                  <a:gd name="T33" fmla="*/ 157 h 376"/>
                  <a:gd name="T34" fmla="*/ 20 w 185"/>
                  <a:gd name="T35" fmla="*/ 98 h 376"/>
                  <a:gd name="T36" fmla="*/ 86 w 185"/>
                  <a:gd name="T37" fmla="*/ 98 h 376"/>
                  <a:gd name="T38" fmla="*/ 86 w 185"/>
                  <a:gd name="T39" fmla="*/ 157 h 376"/>
                  <a:gd name="T40" fmla="*/ 86 w 185"/>
                  <a:gd name="T41" fmla="*/ 85 h 376"/>
                  <a:gd name="T42" fmla="*/ 20 w 185"/>
                  <a:gd name="T43" fmla="*/ 85 h 376"/>
                  <a:gd name="T44" fmla="*/ 20 w 185"/>
                  <a:gd name="T45" fmla="*/ 25 h 376"/>
                  <a:gd name="T46" fmla="*/ 86 w 185"/>
                  <a:gd name="T47" fmla="*/ 25 h 376"/>
                  <a:gd name="T48" fmla="*/ 86 w 185"/>
                  <a:gd name="T49" fmla="*/ 85 h 376"/>
                  <a:gd name="T50" fmla="*/ 166 w 185"/>
                  <a:gd name="T51" fmla="*/ 304 h 376"/>
                  <a:gd name="T52" fmla="*/ 99 w 185"/>
                  <a:gd name="T53" fmla="*/ 304 h 376"/>
                  <a:gd name="T54" fmla="*/ 99 w 185"/>
                  <a:gd name="T55" fmla="*/ 244 h 376"/>
                  <a:gd name="T56" fmla="*/ 166 w 185"/>
                  <a:gd name="T57" fmla="*/ 244 h 376"/>
                  <a:gd name="T58" fmla="*/ 166 w 185"/>
                  <a:gd name="T59" fmla="*/ 304 h 376"/>
                  <a:gd name="T60" fmla="*/ 166 w 185"/>
                  <a:gd name="T61" fmla="*/ 230 h 376"/>
                  <a:gd name="T62" fmla="*/ 99 w 185"/>
                  <a:gd name="T63" fmla="*/ 230 h 376"/>
                  <a:gd name="T64" fmla="*/ 99 w 185"/>
                  <a:gd name="T65" fmla="*/ 171 h 376"/>
                  <a:gd name="T66" fmla="*/ 166 w 185"/>
                  <a:gd name="T67" fmla="*/ 171 h 376"/>
                  <a:gd name="T68" fmla="*/ 166 w 185"/>
                  <a:gd name="T69" fmla="*/ 230 h 376"/>
                  <a:gd name="T70" fmla="*/ 166 w 185"/>
                  <a:gd name="T71" fmla="*/ 157 h 376"/>
                  <a:gd name="T72" fmla="*/ 99 w 185"/>
                  <a:gd name="T73" fmla="*/ 157 h 376"/>
                  <a:gd name="T74" fmla="*/ 99 w 185"/>
                  <a:gd name="T75" fmla="*/ 98 h 376"/>
                  <a:gd name="T76" fmla="*/ 166 w 185"/>
                  <a:gd name="T77" fmla="*/ 98 h 376"/>
                  <a:gd name="T78" fmla="*/ 166 w 185"/>
                  <a:gd name="T79" fmla="*/ 157 h 376"/>
                  <a:gd name="T80" fmla="*/ 166 w 185"/>
                  <a:gd name="T81" fmla="*/ 85 h 376"/>
                  <a:gd name="T82" fmla="*/ 99 w 185"/>
                  <a:gd name="T83" fmla="*/ 85 h 376"/>
                  <a:gd name="T84" fmla="*/ 99 w 185"/>
                  <a:gd name="T85" fmla="*/ 25 h 376"/>
                  <a:gd name="T86" fmla="*/ 166 w 185"/>
                  <a:gd name="T87" fmla="*/ 25 h 376"/>
                  <a:gd name="T88" fmla="*/ 166 w 185"/>
                  <a:gd name="T89" fmla="*/ 8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76">
                    <a:moveTo>
                      <a:pt x="0" y="0"/>
                    </a:moveTo>
                    <a:lnTo>
                      <a:pt x="0" y="376"/>
                    </a:lnTo>
                    <a:lnTo>
                      <a:pt x="185" y="376"/>
                    </a:lnTo>
                    <a:lnTo>
                      <a:pt x="185" y="0"/>
                    </a:lnTo>
                    <a:lnTo>
                      <a:pt x="0" y="0"/>
                    </a:lnTo>
                    <a:close/>
                    <a:moveTo>
                      <a:pt x="86" y="304"/>
                    </a:moveTo>
                    <a:lnTo>
                      <a:pt x="20" y="304"/>
                    </a:lnTo>
                    <a:lnTo>
                      <a:pt x="20" y="244"/>
                    </a:lnTo>
                    <a:lnTo>
                      <a:pt x="86" y="244"/>
                    </a:lnTo>
                    <a:lnTo>
                      <a:pt x="86" y="304"/>
                    </a:lnTo>
                    <a:close/>
                    <a:moveTo>
                      <a:pt x="86" y="230"/>
                    </a:moveTo>
                    <a:lnTo>
                      <a:pt x="20" y="230"/>
                    </a:lnTo>
                    <a:lnTo>
                      <a:pt x="20" y="171"/>
                    </a:lnTo>
                    <a:lnTo>
                      <a:pt x="86" y="171"/>
                    </a:lnTo>
                    <a:lnTo>
                      <a:pt x="86" y="230"/>
                    </a:lnTo>
                    <a:close/>
                    <a:moveTo>
                      <a:pt x="86" y="157"/>
                    </a:moveTo>
                    <a:lnTo>
                      <a:pt x="20" y="157"/>
                    </a:lnTo>
                    <a:lnTo>
                      <a:pt x="20" y="98"/>
                    </a:lnTo>
                    <a:lnTo>
                      <a:pt x="86" y="98"/>
                    </a:lnTo>
                    <a:lnTo>
                      <a:pt x="86" y="157"/>
                    </a:lnTo>
                    <a:close/>
                    <a:moveTo>
                      <a:pt x="86" y="85"/>
                    </a:moveTo>
                    <a:lnTo>
                      <a:pt x="20" y="85"/>
                    </a:lnTo>
                    <a:lnTo>
                      <a:pt x="20" y="25"/>
                    </a:lnTo>
                    <a:lnTo>
                      <a:pt x="86" y="25"/>
                    </a:lnTo>
                    <a:lnTo>
                      <a:pt x="86" y="85"/>
                    </a:lnTo>
                    <a:close/>
                    <a:moveTo>
                      <a:pt x="166" y="304"/>
                    </a:moveTo>
                    <a:lnTo>
                      <a:pt x="99" y="304"/>
                    </a:lnTo>
                    <a:lnTo>
                      <a:pt x="99" y="244"/>
                    </a:lnTo>
                    <a:lnTo>
                      <a:pt x="166" y="244"/>
                    </a:lnTo>
                    <a:lnTo>
                      <a:pt x="166" y="304"/>
                    </a:lnTo>
                    <a:close/>
                    <a:moveTo>
                      <a:pt x="166" y="230"/>
                    </a:moveTo>
                    <a:lnTo>
                      <a:pt x="99" y="230"/>
                    </a:lnTo>
                    <a:lnTo>
                      <a:pt x="99" y="171"/>
                    </a:lnTo>
                    <a:lnTo>
                      <a:pt x="166" y="171"/>
                    </a:lnTo>
                    <a:lnTo>
                      <a:pt x="166" y="230"/>
                    </a:lnTo>
                    <a:close/>
                    <a:moveTo>
                      <a:pt x="166" y="157"/>
                    </a:moveTo>
                    <a:lnTo>
                      <a:pt x="99" y="157"/>
                    </a:lnTo>
                    <a:lnTo>
                      <a:pt x="99" y="98"/>
                    </a:lnTo>
                    <a:lnTo>
                      <a:pt x="166" y="98"/>
                    </a:lnTo>
                    <a:lnTo>
                      <a:pt x="166" y="157"/>
                    </a:lnTo>
                    <a:close/>
                    <a:moveTo>
                      <a:pt x="166" y="85"/>
                    </a:moveTo>
                    <a:lnTo>
                      <a:pt x="99" y="85"/>
                    </a:lnTo>
                    <a:lnTo>
                      <a:pt x="99" y="25"/>
                    </a:lnTo>
                    <a:lnTo>
                      <a:pt x="166" y="25"/>
                    </a:lnTo>
                    <a:lnTo>
                      <a:pt x="166" y="85"/>
                    </a:lnTo>
                    <a:close/>
                  </a:path>
                </a:pathLst>
              </a:custGeom>
              <a:solidFill>
                <a:schemeClr val="accent6">
                  <a:lumMod val="75000"/>
                </a:schemeClr>
              </a:solidFill>
              <a:ln>
                <a:noFill/>
              </a:ln>
              <a:extLst/>
            </p:spPr>
            <p:txBody>
              <a:bodyPr vert="horz" wrap="square" lIns="87855" tIns="43927" rIns="87855" bIns="43927"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307" dirty="0">
                  <a:solidFill>
                    <a:srgbClr val="000000"/>
                  </a:solidFill>
                </a:endParaRPr>
              </a:p>
            </p:txBody>
          </p:sp>
        </p:grpSp>
        <p:cxnSp>
          <p:nvCxnSpPr>
            <p:cNvPr id="15" name="Straight Arrow Connector 98"/>
            <p:cNvCxnSpPr/>
            <p:nvPr/>
          </p:nvCxnSpPr>
          <p:spPr>
            <a:xfrm flipV="1">
              <a:off x="9138058" y="4650103"/>
              <a:ext cx="0" cy="331037"/>
            </a:xfrm>
            <a:prstGeom prst="straightConnector1">
              <a:avLst/>
            </a:prstGeom>
            <a:ln w="1270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6" name="Straight Arrow Connector 99"/>
            <p:cNvCxnSpPr/>
            <p:nvPr/>
          </p:nvCxnSpPr>
          <p:spPr>
            <a:xfrm flipV="1">
              <a:off x="9138058" y="3340591"/>
              <a:ext cx="0" cy="838506"/>
            </a:xfrm>
            <a:prstGeom prst="straightConnector1">
              <a:avLst/>
            </a:prstGeom>
            <a:ln w="12700">
              <a:solidFill>
                <a:schemeClr val="tx1"/>
              </a:solidFill>
              <a:headEnd type="none"/>
              <a:tailEnd type="arrow" w="sm" len="med"/>
            </a:ln>
          </p:spPr>
          <p:style>
            <a:lnRef idx="1">
              <a:schemeClr val="accent1"/>
            </a:lnRef>
            <a:fillRef idx="0">
              <a:schemeClr val="accent1"/>
            </a:fillRef>
            <a:effectRef idx="0">
              <a:schemeClr val="accent1"/>
            </a:effectRef>
            <a:fontRef idx="minor">
              <a:schemeClr val="tx1"/>
            </a:fontRef>
          </p:style>
        </p:cxnSp>
        <p:pic>
          <p:nvPicPr>
            <p:cNvPr id="17" name="Picture 10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81109" y="4161012"/>
              <a:ext cx="514423" cy="514423"/>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8194390" y="3695076"/>
              <a:ext cx="946019" cy="913252"/>
            </a:xfrm>
            <a:prstGeom prst="rect">
              <a:avLst/>
            </a:prstGeom>
            <a:noFill/>
          </p:spPr>
          <p:txBody>
            <a:bodyPr wrap="square" lIns="175711" tIns="140568" rIns="175711" bIns="140568" rtlCol="0" anchor="ctr">
              <a:noAutofit/>
            </a:bodyPr>
            <a:lstStyle/>
            <a:p>
              <a:pPr algn="r" defTabSz="895165" fontAlgn="base">
                <a:lnSpc>
                  <a:spcPct val="90000"/>
                </a:lnSpc>
                <a:spcBef>
                  <a:spcPct val="0"/>
                </a:spcBef>
                <a:spcAft>
                  <a:spcPts val="576"/>
                </a:spcAft>
              </a:pPr>
              <a:r>
                <a:rPr lang="ru-RU" sz="1000" dirty="0">
                  <a:latin typeface="Segoe UI Semilight" panose="020B0402040204020203" pitchFamily="34" charset="0"/>
                  <a:ea typeface="MS PGothic" charset="0"/>
                  <a:cs typeface="Segoe UI Semilight" panose="020B0402040204020203" pitchFamily="34" charset="0"/>
                </a:rPr>
                <a:t>«Живой запрос»</a:t>
              </a:r>
              <a:endParaRPr lang="en-US" sz="1000" dirty="0">
                <a:latin typeface="Segoe UI Semilight" panose="020B0402040204020203" pitchFamily="34" charset="0"/>
                <a:ea typeface="MS PGothic" charset="0"/>
                <a:cs typeface="Segoe UI Semilight" panose="020B0402040204020203" pitchFamily="34" charset="0"/>
              </a:endParaRPr>
            </a:p>
          </p:txBody>
        </p:sp>
      </p:grpSp>
    </p:spTree>
    <p:extLst>
      <p:ext uri="{BB962C8B-B14F-4D97-AF65-F5344CB8AC3E}">
        <p14:creationId xmlns:p14="http://schemas.microsoft.com/office/powerpoint/2010/main" val="264371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Разграничение доступа</a:t>
            </a:r>
            <a:endParaRPr lang="en-US" dirty="0"/>
          </a:p>
        </p:txBody>
      </p:sp>
      <p:sp>
        <p:nvSpPr>
          <p:cNvPr id="3" name="Объект 2"/>
          <p:cNvSpPr>
            <a:spLocks noGrp="1"/>
          </p:cNvSpPr>
          <p:nvPr>
            <p:ph sz="half" idx="1"/>
          </p:nvPr>
        </p:nvSpPr>
        <p:spPr/>
        <p:txBody>
          <a:bodyPr/>
          <a:lstStyle/>
          <a:p>
            <a:r>
              <a:rPr lang="ru-RU" dirty="0"/>
              <a:t>На уровне отчетов</a:t>
            </a:r>
          </a:p>
          <a:p>
            <a:r>
              <a:rPr lang="ru-RU" dirty="0"/>
              <a:t>На уровне данных</a:t>
            </a:r>
            <a:endParaRPr lang="en-US" dirty="0"/>
          </a:p>
        </p:txBody>
      </p:sp>
      <p:pic>
        <p:nvPicPr>
          <p:cNvPr id="8" name="Рисунок 7"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826" y="348698"/>
            <a:ext cx="3985757" cy="6070763"/>
          </a:xfrm>
          <a:prstGeom prst="rect">
            <a:avLst/>
          </a:prstGeom>
        </p:spPr>
      </p:pic>
    </p:spTree>
    <p:extLst>
      <p:ext uri="{BB962C8B-B14F-4D97-AF65-F5344CB8AC3E}">
        <p14:creationId xmlns:p14="http://schemas.microsoft.com/office/powerpoint/2010/main" val="441280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Начните использовать сегодня!</a:t>
            </a:r>
            <a:endParaRPr lang="en-US" dirty="0"/>
          </a:p>
        </p:txBody>
      </p:sp>
      <p:sp>
        <p:nvSpPr>
          <p:cNvPr id="3" name="Объект 2"/>
          <p:cNvSpPr>
            <a:spLocks noGrp="1"/>
          </p:cNvSpPr>
          <p:nvPr>
            <p:ph sz="half" idx="1"/>
          </p:nvPr>
        </p:nvSpPr>
        <p:spPr/>
        <p:txBody>
          <a:bodyPr/>
          <a:lstStyle/>
          <a:p>
            <a:r>
              <a:rPr lang="ru-RU" dirty="0"/>
              <a:t>Создавать отчеты может каждый</a:t>
            </a:r>
          </a:p>
          <a:p>
            <a:r>
              <a:rPr lang="ru-RU" dirty="0"/>
              <a:t>Не требуется вложений в инфраструктуру</a:t>
            </a:r>
          </a:p>
          <a:p>
            <a:r>
              <a:rPr lang="ru-RU" dirty="0"/>
              <a:t>Большая часть функционала бесплатна</a:t>
            </a:r>
            <a:endParaRPr lang="en-US" dirty="0"/>
          </a:p>
          <a:p>
            <a:r>
              <a:rPr lang="en-US" dirty="0"/>
              <a:t>Powerbi.com</a:t>
            </a:r>
          </a:p>
        </p:txBody>
      </p:sp>
      <p:pic>
        <p:nvPicPr>
          <p:cNvPr id="6" name="Рисунок 5"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859" y="2035659"/>
            <a:ext cx="6390350" cy="4141304"/>
          </a:xfrm>
          <a:prstGeom prst="rect">
            <a:avLst/>
          </a:prstGeom>
        </p:spPr>
      </p:pic>
    </p:spTree>
    <p:extLst>
      <p:ext uri="{BB962C8B-B14F-4D97-AF65-F5344CB8AC3E}">
        <p14:creationId xmlns:p14="http://schemas.microsoft.com/office/powerpoint/2010/main" val="2921164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464020" y="2908516"/>
            <a:ext cx="5199207" cy="1258037"/>
          </a:xfrm>
        </p:spPr>
        <p:txBody>
          <a:bodyPr/>
          <a:lstStyle/>
          <a:p>
            <a:r>
              <a:rPr lang="ru-RU" dirty="0"/>
              <a:t>Павел Малевин</a:t>
            </a:r>
          </a:p>
          <a:p>
            <a:r>
              <a:rPr lang="ru-RU" dirty="0"/>
              <a:t/>
            </a:r>
            <a:br>
              <a:rPr lang="ru-RU" dirty="0"/>
            </a:br>
            <a:endParaRPr lang="ru-RU" dirty="0"/>
          </a:p>
        </p:txBody>
      </p:sp>
    </p:spTree>
    <p:extLst>
      <p:ext uri="{BB962C8B-B14F-4D97-AF65-F5344CB8AC3E}">
        <p14:creationId xmlns:p14="http://schemas.microsoft.com/office/powerpoint/2010/main" val="36552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455" y="1515761"/>
            <a:ext cx="11653523" cy="1796217"/>
          </a:xfrm>
        </p:spPr>
        <p:txBody>
          <a:bodyPr/>
          <a:lstStyle/>
          <a:p>
            <a:r>
              <a:rPr lang="en-US" sz="7200" dirty="0" err="1"/>
              <a:t>PowerBI</a:t>
            </a:r>
            <a:r>
              <a:rPr lang="en-US" sz="7200" dirty="0"/>
              <a:t> – </a:t>
            </a:r>
            <a:r>
              <a:rPr lang="ru-RU" sz="7200" dirty="0"/>
              <a:t>Аналитика для каждого</a:t>
            </a:r>
            <a:endParaRPr lang="en-US" sz="7200" dirty="0"/>
          </a:p>
        </p:txBody>
      </p:sp>
    </p:spTree>
    <p:extLst>
      <p:ext uri="{BB962C8B-B14F-4D97-AF65-F5344CB8AC3E}">
        <p14:creationId xmlns:p14="http://schemas.microsoft.com/office/powerpoint/2010/main" val="391797370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7_Data Insights">
  <a:themeElements>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loud and Enterprise Template July 2013" id="{4B4D3566-23A7-4298-B24F-E091AC86EA46}" vid="{4478AA4A-1A2F-450F-A079-1C3670FFC841}"/>
    </a:ext>
  </a:extLst>
</a:theme>
</file>

<file path=ppt/theme/theme3.xml><?xml version="1.0" encoding="utf-8"?>
<a:theme xmlns:a="http://schemas.openxmlformats.org/drawingml/2006/main" name="3_WHITE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Power BI Overview _BRK2568" id="{07B3E290-5A9F-466B-B48F-03423F871227}" vid="{2FDE698B-BE5B-4706-AA82-1865D512E0D0}"/>
    </a:ext>
  </a:extLst>
</a:theme>
</file>

<file path=ppt/theme/theme4.xml><?xml version="1.0" encoding="utf-8"?>
<a:theme xmlns:a="http://schemas.openxmlformats.org/drawingml/2006/main" name="MSVID_Dark_Cyan_16x9_2012-08-18">
  <a:themeElements>
    <a:clrScheme name="STB">
      <a:dk1>
        <a:srgbClr val="002050"/>
      </a:dk1>
      <a:lt1>
        <a:srgbClr val="FFFFFF"/>
      </a:lt1>
      <a:dk2>
        <a:srgbClr val="0072C6"/>
      </a:dk2>
      <a:lt2>
        <a:srgbClr val="00BCF2"/>
      </a:lt2>
      <a:accent1>
        <a:srgbClr val="002050"/>
      </a:accent1>
      <a:accent2>
        <a:srgbClr val="0072C6"/>
      </a:accent2>
      <a:accent3>
        <a:srgbClr val="442359"/>
      </a:accent3>
      <a:accent4>
        <a:srgbClr val="68217A"/>
      </a:accent4>
      <a:accent5>
        <a:srgbClr val="4668C5"/>
      </a:accent5>
      <a:accent6>
        <a:srgbClr val="50505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FY14_EPG_Internal_Template_16x9_White">
  <a:themeElements>
    <a:clrScheme name="EPG Internal Light">
      <a:dk1>
        <a:srgbClr val="000000"/>
      </a:dk1>
      <a:lt1>
        <a:srgbClr val="FFFFFF"/>
      </a:lt1>
      <a:dk2>
        <a:srgbClr val="002050"/>
      </a:dk2>
      <a:lt2>
        <a:srgbClr val="0072C6"/>
      </a:lt2>
      <a:accent1>
        <a:srgbClr val="0072C6"/>
      </a:accent1>
      <a:accent2>
        <a:srgbClr val="00BCF2"/>
      </a:accent2>
      <a:accent3>
        <a:srgbClr val="008A00"/>
      </a:accent3>
      <a:accent4>
        <a:srgbClr val="7FBA00"/>
      </a:accent4>
      <a:accent5>
        <a:srgbClr val="68217A"/>
      </a:accent5>
      <a:accent6>
        <a:srgbClr val="DC3C00"/>
      </a:accent6>
      <a:hlink>
        <a:srgbClr val="43AFFF"/>
      </a:hlink>
      <a:folHlink>
        <a:srgbClr val="82CA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182880" tIns="146304" rIns="182880" bIns="146304" numCol="1" rtlCol="0" anchor="t" anchorCtr="0" compatLnSpc="1">
        <a:prstTxWarp prst="textNoShape">
          <a:avLst/>
        </a:prstTxWarp>
      </a:bodyPr>
      <a:lstStyle>
        <a:defPPr defTabSz="932472" fontAlgn="base">
          <a:spcBef>
            <a:spcPct val="0"/>
          </a:spcBef>
          <a:spcAft>
            <a:spcPct val="0"/>
          </a:spcAft>
          <a:defRPr sz="2000" dirty="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defRPr sz="2400" dirty="0" smtClean="0">
            <a:gradFill>
              <a:gsLst>
                <a:gs pos="1250">
                  <a:schemeClr val="tx1"/>
                </a:gs>
                <a:gs pos="99000">
                  <a:schemeClr val="tx1"/>
                </a:gs>
              </a:gsLst>
              <a:lin ang="5400000" scaled="0"/>
            </a:gradFill>
          </a:defRPr>
        </a:defPPr>
      </a:lstStyle>
    </a:txDef>
  </a:objectDefaults>
  <a:extraClrSchemeLst/>
  <a:extLst>
    <a:ext uri="{05A4C25C-085E-4340-85A3-A5531E510DB2}">
      <thm15:themeFamily xmlns:thm15="http://schemas.microsoft.com/office/thememl/2012/main" name="FY14_EPG_Internal_Template_16x9_White.potx [Read-Only]" id="{53214E84-B340-4A05-9176-E825A47776E6}" vid="{56AFB5F7-59BF-4F7B-BFF2-C2F12AE69672}"/>
    </a:ext>
  </a:extLst>
</a:theme>
</file>

<file path=ppt/theme/theme6.xml><?xml version="1.0" encoding="utf-8"?>
<a:theme xmlns:a="http://schemas.openxmlformats.org/drawingml/2006/main" name="Data Insights">
  <a:themeElements>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loud and Enterprise Template July 2013" id="{4B4D3566-23A7-4298-B24F-E091AC86EA46}" vid="{4478AA4A-1A2F-450F-A079-1C3670FFC84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themeOverride>
</file>

<file path=ppt/theme/themeOverride2.xml><?xml version="1.0" encoding="utf-8"?>
<a:themeOverride xmlns:a="http://schemas.openxmlformats.org/drawingml/2006/main">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170</TotalTime>
  <Words>8184</Words>
  <Application>Microsoft Office PowerPoint</Application>
  <PresentationFormat>Широкоэкранный</PresentationFormat>
  <Paragraphs>899</Paragraphs>
  <Slides>42</Slides>
  <Notes>36</Notes>
  <HiddenSlides>34</HiddenSlides>
  <MMClips>0</MMClips>
  <ScaleCrop>false</ScaleCrop>
  <HeadingPairs>
    <vt:vector size="8" baseType="variant">
      <vt:variant>
        <vt:lpstr>Использованные шрифты</vt:lpstr>
      </vt:variant>
      <vt:variant>
        <vt:i4>16</vt:i4>
      </vt:variant>
      <vt:variant>
        <vt:lpstr>Тема</vt:lpstr>
      </vt:variant>
      <vt:variant>
        <vt:i4>6</vt:i4>
      </vt:variant>
      <vt:variant>
        <vt:lpstr>Внедренные серверы OLE</vt:lpstr>
      </vt:variant>
      <vt:variant>
        <vt:i4>1</vt:i4>
      </vt:variant>
      <vt:variant>
        <vt:lpstr>Заголовки слайдов</vt:lpstr>
      </vt:variant>
      <vt:variant>
        <vt:i4>42</vt:i4>
      </vt:variant>
    </vt:vector>
  </HeadingPairs>
  <TitlesOfParts>
    <vt:vector size="65" baseType="lpstr">
      <vt:lpstr>ＭＳ Ｐゴシック</vt:lpstr>
      <vt:lpstr>ＭＳ Ｐゴシック</vt:lpstr>
      <vt:lpstr>Arial</vt:lpstr>
      <vt:lpstr>Arial Black</vt:lpstr>
      <vt:lpstr>Calibri</vt:lpstr>
      <vt:lpstr>Calibri Light</vt:lpstr>
      <vt:lpstr>Consolas</vt:lpstr>
      <vt:lpstr>Courier New</vt:lpstr>
      <vt:lpstr>Segoe Light</vt:lpstr>
      <vt:lpstr>Segoe UI</vt:lpstr>
      <vt:lpstr>Segoe UI Light</vt:lpstr>
      <vt:lpstr>Segoe UI Semibold</vt:lpstr>
      <vt:lpstr>Segoe UI Semilight</vt:lpstr>
      <vt:lpstr>Symbol</vt:lpstr>
      <vt:lpstr>Times New Roman</vt:lpstr>
      <vt:lpstr>Wingdings</vt:lpstr>
      <vt:lpstr>Office Theme</vt:lpstr>
      <vt:lpstr>7_Data Insights</vt:lpstr>
      <vt:lpstr>3_WHITE TEMPLATE</vt:lpstr>
      <vt:lpstr>MSVID_Dark_Cyan_16x9_2012-08-18</vt:lpstr>
      <vt:lpstr>FY14_EPG_Internal_Template_16x9_White</vt:lpstr>
      <vt:lpstr>Data Insights</vt:lpstr>
      <vt:lpstr>think-cell Slide</vt:lpstr>
      <vt:lpstr>Презентация PowerPoint</vt:lpstr>
      <vt:lpstr>За аналитикой – будущее!</vt:lpstr>
      <vt:lpstr>PowerBI</vt:lpstr>
      <vt:lpstr>Данные из любых источников</vt:lpstr>
      <vt:lpstr>Данные обновляются</vt:lpstr>
      <vt:lpstr>Разграничение доступа</vt:lpstr>
      <vt:lpstr>Начните использовать сегодня!</vt:lpstr>
      <vt:lpstr>Презентация PowerPoint</vt:lpstr>
      <vt:lpstr>PowerBI – Аналитика для каждого</vt:lpstr>
      <vt:lpstr>Презентация PowerPoint</vt:lpstr>
      <vt:lpstr>Новый способ работы с данными</vt:lpstr>
      <vt:lpstr>Из чего состоит Power BI для Excel?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Работайте только с актуальной информацией</vt:lpstr>
      <vt:lpstr>Обновление по расписанию с Личным шлюзом Power BI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Power BI обзор</vt:lpstr>
      <vt:lpstr>Подготавливайте, изучайте данные и готовьте классные отчёты в Power BI Desktop</vt:lpstr>
      <vt:lpstr>Презентация PowerPoint</vt:lpstr>
      <vt:lpstr>Презентация PowerPoint</vt:lpstr>
      <vt:lpstr>Создавайте модели данных, используя формулы и связи</vt:lpstr>
      <vt:lpstr>Изучайте данные в удобной Вам форме, используя drag and drop инструменты</vt:lpstr>
      <vt:lpstr>Доносите важные идеи при помощи красивых отчетов</vt:lpstr>
      <vt:lpstr>Делитесь отчетами с широкой аудиторией</vt:lpstr>
      <vt:lpstr> Ваши вопросы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 Vatov</dc:creator>
  <cp:lastModifiedBy>Pavel Malevin</cp:lastModifiedBy>
  <cp:revision>23</cp:revision>
  <dcterms:created xsi:type="dcterms:W3CDTF">2016-03-15T14:35:26Z</dcterms:created>
  <dcterms:modified xsi:type="dcterms:W3CDTF">2016-10-13T03:46:55Z</dcterms:modified>
</cp:coreProperties>
</file>