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5" r:id="rId5"/>
    <p:sldId id="371" r:id="rId6"/>
    <p:sldId id="372" r:id="rId7"/>
    <p:sldId id="373" r:id="rId8"/>
    <p:sldId id="374" r:id="rId9"/>
    <p:sldId id="375" r:id="rId10"/>
    <p:sldId id="376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15F"/>
    <a:srgbClr val="E8E6C6"/>
    <a:srgbClr val="A20000"/>
    <a:srgbClr val="9C603E"/>
    <a:srgbClr val="6B4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2006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82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17D-6287-4525-B633-0F1736BBCD2C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07FC-E0AA-4BD2-A921-299ECCAD9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7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A573-A8B2-4076-BFEB-BAE88A8D0247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1550-21AC-44BE-B177-FC59FD61A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7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07704" y="1124744"/>
            <a:ext cx="7236296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36512" y="0"/>
            <a:ext cx="1404789" cy="6858000"/>
          </a:xfrm>
          <a:prstGeom prst="rect">
            <a:avLst/>
          </a:prstGeom>
        </p:spPr>
      </p:pic>
      <p:pic>
        <p:nvPicPr>
          <p:cNvPr id="8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7142" r="81588"/>
          <a:stretch>
            <a:fillRect/>
          </a:stretch>
        </p:blipFill>
        <p:spPr>
          <a:xfrm>
            <a:off x="-36512" y="0"/>
            <a:ext cx="103051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296144" y="1268760"/>
            <a:ext cx="7884368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7508-AC67-410B-A50D-CE0D70AA49A4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744" y="2204864"/>
            <a:ext cx="7956376" cy="2952328"/>
          </a:xfrm>
        </p:spPr>
        <p:txBody>
          <a:bodyPr>
            <a:noAutofit/>
          </a:bodyPr>
          <a:lstStyle/>
          <a:p>
            <a:pPr lvl="0"/>
            <a:r>
              <a:rPr lang="ru-RU" sz="55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переходе на предоставление муниципальных услуг г.Красноярска в электронном виде</a:t>
            </a:r>
            <a:endParaRPr lang="ru-RU" sz="55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_3_1024_768.jpg"/>
          <p:cNvPicPr>
            <a:picLocks noChangeAspect="1"/>
          </p:cNvPicPr>
          <p:nvPr/>
        </p:nvPicPr>
        <p:blipFill>
          <a:blip r:embed="rId3" cstate="print"/>
          <a:srcRect l="5638" r="78999"/>
          <a:stretch>
            <a:fillRect/>
          </a:stretch>
        </p:blipFill>
        <p:spPr>
          <a:xfrm>
            <a:off x="-108520" y="0"/>
            <a:ext cx="1404789" cy="6858000"/>
          </a:xfrm>
          <a:prstGeom prst="rect">
            <a:avLst/>
          </a:prstGeom>
        </p:spPr>
      </p:pic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188640"/>
            <a:ext cx="61492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Opium" pitchFamily="2" charset="0"/>
              </a:rPr>
              <a:t>Администрация города Красноярска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latin typeface="Opium" pitchFamily="2" charset="0"/>
              </a:rPr>
              <a:t>Управление информатизации и связи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ium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5656" y="6237312"/>
            <a:ext cx="7560840" cy="39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Opium" pitchFamily="2" charset="0"/>
              </a:rPr>
              <a:t>2012 год</a:t>
            </a:r>
            <a:endParaRPr lang="ru-RU" sz="2200" dirty="0">
              <a:solidFill>
                <a:schemeClr val="tx1">
                  <a:tint val="75000"/>
                </a:schemeClr>
              </a:solidFill>
              <a:latin typeface="Op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292080" y="1400117"/>
            <a:ext cx="3600400" cy="5269243"/>
          </a:xfrm>
          <a:prstGeom prst="roundRect">
            <a:avLst/>
          </a:prstGeom>
          <a:solidFill>
            <a:srgbClr val="E8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1412776"/>
            <a:ext cx="3600400" cy="52565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20000"/>
                </a:solidFill>
              </a:rPr>
              <a:t>Способы получения муниципальных услуг в электронном виде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709462"/>
            <a:ext cx="352839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/>
              <a:t>  Слабая </a:t>
            </a:r>
            <a:r>
              <a:rPr lang="ru-RU" sz="1600" b="1" dirty="0" smtClean="0"/>
              <a:t>организация процесса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/>
              <a:t> </a:t>
            </a:r>
            <a:r>
              <a:rPr lang="ru-RU" sz="1600" b="1" dirty="0" smtClean="0"/>
              <a:t> Недостаточная </a:t>
            </a:r>
            <a:r>
              <a:rPr lang="ru-RU" sz="1600" b="1" dirty="0" smtClean="0"/>
              <a:t>нормативная правовая база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349422"/>
            <a:ext cx="60978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Существующая  ситуация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709462"/>
            <a:ext cx="367240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Определены </a:t>
            </a:r>
            <a:r>
              <a:rPr lang="ru-RU" sz="1400" b="1" dirty="0" smtClean="0"/>
              <a:t>ключевые элементы создания системы электронного муниципалитета</a:t>
            </a:r>
          </a:p>
          <a:p>
            <a:pPr lvl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</a:t>
            </a:r>
            <a:r>
              <a:rPr lang="ru-RU" sz="1400" b="1" dirty="0" err="1" smtClean="0"/>
              <a:t>Проинвентаризированы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информацион-ные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системы</a:t>
            </a:r>
          </a:p>
          <a:p>
            <a:pPr lvl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Разработана нормативная </a:t>
            </a:r>
            <a:r>
              <a:rPr lang="ru-RU" sz="1400" b="1" dirty="0" smtClean="0"/>
              <a:t>правовая база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Выстроена </a:t>
            </a:r>
            <a:r>
              <a:rPr lang="ru-RU" sz="1400" b="1" dirty="0" smtClean="0"/>
              <a:t>организационная система</a:t>
            </a:r>
            <a:endParaRPr lang="ru-RU" sz="1400" b="1" dirty="0"/>
          </a:p>
        </p:txBody>
      </p:sp>
      <p:pic>
        <p:nvPicPr>
          <p:cNvPr id="8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10441" r="23254" b="6737"/>
          <a:stretch/>
        </p:blipFill>
        <p:spPr bwMode="auto">
          <a:xfrm>
            <a:off x="1547664" y="2045166"/>
            <a:ext cx="2880320" cy="212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8984" r="19207" b="13299"/>
          <a:stretch/>
        </p:blipFill>
        <p:spPr bwMode="auto">
          <a:xfrm>
            <a:off x="5489738" y="2045795"/>
            <a:ext cx="3186718" cy="212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9632" y="1414517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Единый портал государственных и муниципальных услуг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1414517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Официальный сайт администрации города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292080" y="1400117"/>
            <a:ext cx="3600400" cy="5141897"/>
          </a:xfrm>
          <a:prstGeom prst="roundRect">
            <a:avLst/>
          </a:prstGeom>
          <a:solidFill>
            <a:srgbClr val="E8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412776"/>
            <a:ext cx="3600400" cy="5141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20000"/>
                </a:solidFill>
              </a:rPr>
              <a:t>Способы получения муниципальных услуг в электронном виде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933056"/>
            <a:ext cx="38164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получить </a:t>
            </a:r>
            <a:r>
              <a:rPr lang="ru-RU" sz="1400" b="1" dirty="0" smtClean="0"/>
              <a:t>подробную информацию о 65 услугах, предоставляемых структурными подразделениями </a:t>
            </a:r>
            <a:r>
              <a:rPr lang="ru-RU" sz="1400" b="1" dirty="0" smtClean="0"/>
              <a:t>администрации, </a:t>
            </a:r>
            <a:r>
              <a:rPr lang="ru-RU" sz="1400" b="1" dirty="0" smtClean="0"/>
              <a:t>и 18 услугах муниципальных учреждений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</a:t>
            </a:r>
            <a:r>
              <a:rPr lang="ru-RU" sz="1400" b="1" dirty="0" smtClean="0"/>
              <a:t>получить в электронном виде 2 муниципальные услуги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27126" y="3557931"/>
            <a:ext cx="60978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Сегодня жители Красноярска </a:t>
            </a:r>
            <a:r>
              <a:rPr lang="ru-RU" b="1" dirty="0" smtClean="0">
                <a:solidFill>
                  <a:srgbClr val="C00000"/>
                </a:solidFill>
              </a:rPr>
              <a:t>могут: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933056"/>
            <a:ext cx="3600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получить </a:t>
            </a:r>
            <a:r>
              <a:rPr lang="ru-RU" sz="1400" b="1" dirty="0" smtClean="0"/>
              <a:t>подробную информацию о </a:t>
            </a:r>
            <a:r>
              <a:rPr lang="ru-RU" sz="1400" b="1" dirty="0" smtClean="0"/>
              <a:t>72 </a:t>
            </a:r>
            <a:r>
              <a:rPr lang="ru-RU" sz="1400" b="1" dirty="0" smtClean="0"/>
              <a:t>услугах, предоставляемых структурными подразделениями </a:t>
            </a:r>
            <a:r>
              <a:rPr lang="ru-RU" sz="1400" b="1" dirty="0" smtClean="0"/>
              <a:t>администрации, </a:t>
            </a:r>
            <a:r>
              <a:rPr lang="ru-RU" sz="1400" b="1" dirty="0" smtClean="0"/>
              <a:t>и 21 услуге муниципальных учреждений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получить </a:t>
            </a:r>
            <a:r>
              <a:rPr lang="ru-RU" sz="1400" b="1" dirty="0" smtClean="0"/>
              <a:t>в электронном виде 2 муниципальные </a:t>
            </a:r>
            <a:r>
              <a:rPr lang="ru-RU" sz="1400" b="1" dirty="0" smtClean="0"/>
              <a:t>услуги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/>
              <a:t> </a:t>
            </a:r>
            <a:r>
              <a:rPr lang="ru-RU" sz="1400" b="1" dirty="0" smtClean="0"/>
              <a:t>  отследить ход исполнения 2 муниципальных услуг</a:t>
            </a:r>
            <a:endParaRPr lang="ru-RU" sz="1400" b="1" dirty="0" smtClean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400" b="1" dirty="0" smtClean="0"/>
              <a:t>  подать </a:t>
            </a:r>
            <a:r>
              <a:rPr lang="ru-RU" sz="1400" b="1" dirty="0" smtClean="0"/>
              <a:t>заявления в электроном виде на 25 услуг</a:t>
            </a:r>
            <a:endParaRPr lang="ru-RU" sz="1400" b="1" dirty="0"/>
          </a:p>
        </p:txBody>
      </p:sp>
      <p:pic>
        <p:nvPicPr>
          <p:cNvPr id="8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10441" r="23254" b="6737"/>
          <a:stretch/>
        </p:blipFill>
        <p:spPr bwMode="auto">
          <a:xfrm>
            <a:off x="1799692" y="1523634"/>
            <a:ext cx="2520280" cy="185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8984" r="19207" b="13299"/>
          <a:stretch/>
        </p:blipFill>
        <p:spPr bwMode="auto">
          <a:xfrm>
            <a:off x="5769424" y="1523634"/>
            <a:ext cx="2645711" cy="185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20000"/>
                </a:solidFill>
              </a:rPr>
              <a:t>Проблемы организации межведомственного взаимодействия</a:t>
            </a:r>
            <a:endParaRPr lang="ru-RU" sz="3200" b="1" dirty="0" smtClean="0">
              <a:solidFill>
                <a:srgbClr val="A20000"/>
              </a:solidFill>
            </a:endParaRPr>
          </a:p>
        </p:txBody>
      </p:sp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7624" y="1426125"/>
            <a:ext cx="766834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Font typeface="+mj-lt"/>
              <a:buAutoNum type="arabicPeriod"/>
            </a:pPr>
            <a:r>
              <a:rPr lang="ru-RU" sz="2200" b="1" dirty="0" smtClean="0"/>
              <a:t>Отсутствует нормативная правовая база, регулирующая </a:t>
            </a:r>
            <a:r>
              <a:rPr lang="ru-RU" sz="2200" b="1" dirty="0"/>
              <a:t>создание и эксплуатацию регионального сегмента инфраструктуры электронного правительства, в том числе региональной СМЭВ</a:t>
            </a:r>
            <a:r>
              <a:rPr lang="ru-RU" sz="2200" b="1" dirty="0"/>
              <a:t>.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Font typeface="+mj-lt"/>
              <a:buAutoNum type="arabicPeriod"/>
            </a:pPr>
            <a:r>
              <a:rPr lang="ru-RU" sz="2200" b="1" dirty="0" smtClean="0"/>
              <a:t>Не </a:t>
            </a:r>
            <a:r>
              <a:rPr lang="ru-RU" sz="2200" b="1" dirty="0"/>
              <a:t>внесены изменения в федеральные нормативные акты и акты Красноярского края, регламентирующие процесс предоставления муниципальных услуг, что затрудняет реализацию подачи документов в электронном виде и регламентацию процесса внесения изменений в административные </a:t>
            </a:r>
            <a:r>
              <a:rPr lang="ru-RU" sz="2200" b="1" dirty="0" smtClean="0"/>
              <a:t>регламенты.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Font typeface="+mj-lt"/>
              <a:buAutoNum type="arabicPeriod"/>
            </a:pPr>
            <a:r>
              <a:rPr lang="ru-RU" sz="2200" b="1" dirty="0"/>
              <a:t>Не решены вопросы с электронной подписью</a:t>
            </a:r>
            <a:r>
              <a:rPr lang="ru-RU" sz="2200" b="1" dirty="0"/>
              <a:t>.</a:t>
            </a:r>
            <a:endParaRPr lang="ru-RU" sz="2200" b="1" dirty="0"/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20000"/>
              </a:buClr>
              <a:buSzTx/>
              <a:buFont typeface="+mj-lt"/>
              <a:buAutoNum type="arabicPeriod"/>
              <a:tabLst/>
            </a:pPr>
            <a:r>
              <a:rPr lang="ru-RU" sz="2200" b="1" dirty="0" smtClean="0"/>
              <a:t>Отсутствует краевой план перевода услуг в электронный вид.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832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20000"/>
                </a:solidFill>
              </a:rPr>
              <a:t>План перевода муниципальных услуг в электронный вид до конца 2012 года</a:t>
            </a:r>
            <a:endParaRPr lang="ru-RU" sz="3200" b="1" dirty="0" smtClean="0">
              <a:solidFill>
                <a:srgbClr val="A20000"/>
              </a:solidFill>
            </a:endParaRPr>
          </a:p>
        </p:txBody>
      </p:sp>
      <p:pic>
        <p:nvPicPr>
          <p:cNvPr id="5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43142"/>
              </p:ext>
            </p:extLst>
          </p:nvPr>
        </p:nvGraphicFramePr>
        <p:xfrm>
          <a:off x="1259632" y="2204864"/>
          <a:ext cx="7632849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448272"/>
                <a:gridCol w="230425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Ресурс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Плановый показатель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Единый портал государственных и муниципальных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 электронных</a:t>
                      </a:r>
                      <a:r>
                        <a:rPr lang="ru-RU" baseline="0" dirty="0" smtClean="0"/>
                        <a:t> услуг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 услуг в рамках </a:t>
                      </a:r>
                      <a:r>
                        <a:rPr lang="ru-RU" dirty="0" err="1" smtClean="0"/>
                        <a:t>гос.контракта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15 услуг</a:t>
                      </a:r>
                      <a:r>
                        <a:rPr lang="ru-RU" baseline="0" dirty="0" smtClean="0"/>
                        <a:t> в рамках </a:t>
                      </a:r>
                      <a:r>
                        <a:rPr lang="ru-RU" baseline="0" dirty="0" err="1" smtClean="0"/>
                        <a:t>мун.контракта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Официальный сайт администрации города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электронных услуг + 2 электронных сервиса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8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94276"/>
              </p:ext>
            </p:extLst>
          </p:nvPr>
        </p:nvGraphicFramePr>
        <p:xfrm>
          <a:off x="1187624" y="1484784"/>
          <a:ext cx="7632848" cy="5020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7272808"/>
              </a:tblGrid>
              <a:tr h="328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</a:t>
                      </a:r>
                      <a:r>
                        <a:rPr lang="ru-RU" sz="1200" b="1" dirty="0" smtClean="0">
                          <a:effectLst/>
                        </a:rPr>
                        <a:t>муниципальной </a:t>
                      </a:r>
                      <a:r>
                        <a:rPr lang="ru-RU" sz="1200" b="1" dirty="0">
                          <a:effectLst/>
                        </a:rPr>
                        <a:t>услуги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Выдача сведений из информационной системы обеспечения градостроительной деятельности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Предоставление информации из Реестра муниципальной собственности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Предоставление информации из Реестра муниципального жилищного фонда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320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Утверждение схемы расположения земельного участка на кадастровом плане территории, за исключением земельных участков, предоставляемых под строительство и реконструкцию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Представление информации об объектах недвижимого имущества, находящихся в муниципальной собственности и предназначенных для сдачи в аренду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Представление информации о порядке предоставления жилищно-коммунальных услуг населению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Принятие решения об открытии новых, изменении и закрытии существующих маршрутов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430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Согласование проведения массового культурно-просветительного, театрально-зрелищного, спортивного и рекламного мероприятия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411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Предоставление информации об очередности предоставления жилых помещений на условиях социального найма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Предоставление выписки из похозяйственной книги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Прием заявлений и выдача решения о разрешении на условно разрешенный вид использования  земельного участка или объекта капитального строительства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Выдача архитектурно-планировочного задания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320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13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Прием заявлений и выдача решения о разрешении на отклонение от предельных параметров разрешенного строительства, реконструкции объектов капитального строительства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Выдача справки по отказу от преимущественного права покупки комнат в коммунальных квартирах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Представление информации по созданию и деятельности ТСЖ и ЖСК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A20000"/>
                </a:solidFill>
              </a:rPr>
              <a:t>Перечень муниципальных услуг, </a:t>
            </a:r>
            <a:br>
              <a:rPr lang="ru-RU" sz="2800" b="1" dirty="0" smtClean="0">
                <a:solidFill>
                  <a:srgbClr val="A20000"/>
                </a:solidFill>
              </a:rPr>
            </a:br>
            <a:r>
              <a:rPr lang="ru-RU" sz="2800" b="1" dirty="0" smtClean="0">
                <a:solidFill>
                  <a:srgbClr val="A20000"/>
                </a:solidFill>
              </a:rPr>
              <a:t>переводимых в электронный вид </a:t>
            </a:r>
            <a:br>
              <a:rPr lang="ru-RU" sz="2800" b="1" dirty="0" smtClean="0">
                <a:solidFill>
                  <a:srgbClr val="A20000"/>
                </a:solidFill>
              </a:rPr>
            </a:br>
            <a:r>
              <a:rPr lang="ru-RU" sz="2800" b="1" dirty="0" smtClean="0">
                <a:solidFill>
                  <a:srgbClr val="A20000"/>
                </a:solidFill>
              </a:rPr>
              <a:t>в рамках муниципального контракта</a:t>
            </a:r>
            <a:endParaRPr lang="ru-RU" sz="2800" b="1" dirty="0" smtClean="0">
              <a:solidFill>
                <a:srgbClr val="A20000"/>
              </a:solidFill>
            </a:endParaRPr>
          </a:p>
        </p:txBody>
      </p:sp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1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70862"/>
              </p:ext>
            </p:extLst>
          </p:nvPr>
        </p:nvGraphicFramePr>
        <p:xfrm>
          <a:off x="1187624" y="1484784"/>
          <a:ext cx="7632848" cy="473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7272808"/>
              </a:tblGrid>
              <a:tr h="328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 </a:t>
                      </a:r>
                      <a:r>
                        <a:rPr lang="ru-RU" sz="1200" b="1" dirty="0" smtClean="0">
                          <a:effectLst/>
                        </a:rPr>
                        <a:t>муниципальной </a:t>
                      </a:r>
                      <a:r>
                        <a:rPr lang="ru-RU" sz="1200" b="1" dirty="0">
                          <a:effectLst/>
                        </a:rPr>
                        <a:t>услуги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</a:tr>
              <a:tr h="53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заявлений, документов, а также постановка граждан на учет в качестве нуждающихся в жилых помещениях</a:t>
                      </a:r>
                    </a:p>
                  </a:txBody>
                  <a:tcPr marL="34834" marR="34834" marT="0" marB="0" anchor="ctr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Согласование переустройства и (или) перепланировки жилого помещения</a:t>
                      </a: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земельных участков для строительства с предварительным согласованием места размещения объекта</a:t>
                      </a:r>
                    </a:p>
                  </a:txBody>
                  <a:tcPr marL="34834" marR="34834" marT="0" marB="0"/>
                </a:tc>
              </a:tr>
              <a:tr h="320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заявлений и выдача решений о предоставлении земельного участка для индивидуального жилищного строительства</a:t>
                      </a: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градостроительного плана земельного участка</a:t>
                      </a:r>
                      <a:r>
                        <a:rPr lang="ru-RU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  <a:hlinkClick r:id="" action="ppaction://hlinkfile"/>
                        </a:rPr>
                        <a:t>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разрешения на строительство объекта</a:t>
                      </a:r>
                      <a:r>
                        <a:rPr lang="ru-RU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  <a:hlinkClick r:id="" action="ppaction://hlinkfile"/>
                        </a:rPr>
                        <a:t>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разрешений на ввод объектов в эксплуатацию</a:t>
                      </a:r>
                      <a:r>
                        <a:rPr lang="ru-RU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  <a:hlinkClick r:id="" action="ppaction://hlinkfile"/>
                        </a:rPr>
                        <a:t>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34" marR="34834" marT="0" marB="0"/>
                </a:tc>
              </a:tr>
              <a:tr h="430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заявлений и выдача решения о предоставлении земельного участка в собственность для индивидуального жилищного строительства льготным категориям граждан</a:t>
                      </a:r>
                    </a:p>
                  </a:txBody>
                  <a:tcPr marL="34834" marR="34834" marT="0" marB="0"/>
                </a:tc>
              </a:tr>
              <a:tr h="25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(продление) договоров аренды земельных участков, находящихся в собственности муниципального образования города Красноярска, и земельных участков, государственная собственность на которые не разграничена, расположенных на территории города Красноярска</a:t>
                      </a:r>
                      <a:r>
                        <a:rPr lang="ru-RU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  <a:hlinkClick r:id="" action="ppaction://hlinkfile"/>
                        </a:rPr>
                        <a:t>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собственникам зданий, строений, сооружений земельных участков в собственность за плату</a:t>
                      </a:r>
                      <a:r>
                        <a:rPr lang="ru-RU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  <a:hlinkClick r:id="" action="ppaction://hlinkfile"/>
                        </a:rPr>
                        <a:t>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документов и выдача решений о переводе или об отказе в переводе жилого помещения в нежилое или нежилого помещения в жилое помещение</a:t>
                      </a:r>
                      <a:r>
                        <a:rPr lang="ru-RU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  <a:hlinkClick r:id="" action="ppaction://hlinkfile"/>
                        </a:rPr>
                        <a:t>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834" marR="34834" marT="0" marB="0"/>
                </a:tc>
              </a:tr>
              <a:tr h="24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834" marR="3483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разрешения на установку рекламной конструкции</a:t>
                      </a:r>
                      <a:r>
                        <a:rPr lang="ru-RU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  <a:hlinkClick r:id="" action="ppaction://hlinkfile"/>
                        </a:rPr>
                        <a:t>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834" marR="34834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A20000"/>
                </a:solidFill>
              </a:rPr>
              <a:t>Перечень муниципальных услуг, </a:t>
            </a:r>
            <a:br>
              <a:rPr lang="ru-RU" sz="2800" b="1" dirty="0" smtClean="0">
                <a:solidFill>
                  <a:srgbClr val="A20000"/>
                </a:solidFill>
              </a:rPr>
            </a:br>
            <a:r>
              <a:rPr lang="ru-RU" sz="2800" b="1" dirty="0" smtClean="0">
                <a:solidFill>
                  <a:srgbClr val="A20000"/>
                </a:solidFill>
              </a:rPr>
              <a:t>переводимых в электронный вид </a:t>
            </a:r>
            <a:br>
              <a:rPr lang="ru-RU" sz="2800" b="1" dirty="0" smtClean="0">
                <a:solidFill>
                  <a:srgbClr val="A20000"/>
                </a:solidFill>
              </a:rPr>
            </a:br>
            <a:r>
              <a:rPr lang="ru-RU" sz="2800" b="1" dirty="0" smtClean="0">
                <a:solidFill>
                  <a:srgbClr val="A20000"/>
                </a:solidFill>
              </a:rPr>
              <a:t>в рамках государственного контракта</a:t>
            </a:r>
            <a:endParaRPr lang="ru-RU" sz="2800" b="1" dirty="0" smtClean="0">
              <a:solidFill>
                <a:srgbClr val="A20000"/>
              </a:solidFill>
            </a:endParaRPr>
          </a:p>
        </p:txBody>
      </p:sp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3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7624" y="2924944"/>
            <a:ext cx="77769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87624" y="5445224"/>
            <a:ext cx="7456884" cy="1296144"/>
          </a:xfrm>
          <a:prstGeom prst="rect">
            <a:avLst/>
          </a:prstGeom>
        </p:spPr>
        <p:txBody>
          <a:bodyPr/>
          <a:lstStyle/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b="1" dirty="0" smtClean="0">
                <a:solidFill>
                  <a:srgbClr val="A20000"/>
                </a:solidFill>
              </a:rPr>
              <a:t>Маркина Людмила Николаевна</a:t>
            </a:r>
            <a:endParaRPr lang="ru-RU" sz="2000" b="1" dirty="0">
              <a:solidFill>
                <a:srgbClr val="A2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dirty="0" smtClean="0">
                <a:solidFill>
                  <a:srgbClr val="A20000"/>
                </a:solidFill>
              </a:rPr>
              <a:t>заместитель </a:t>
            </a:r>
            <a:r>
              <a:rPr lang="ru-RU" sz="2000" dirty="0" smtClean="0">
                <a:solidFill>
                  <a:srgbClr val="A20000"/>
                </a:solidFill>
              </a:rPr>
              <a:t>руководителя – начальник отдела приоритетных проектов управления </a:t>
            </a:r>
            <a:r>
              <a:rPr lang="ru-RU" sz="2000" dirty="0">
                <a:solidFill>
                  <a:srgbClr val="A20000"/>
                </a:solidFill>
              </a:rPr>
              <a:t>информатизации и связи администрации г.Красноярска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5C2386635CBA43A69DD8A8F7F165A6" ma:contentTypeVersion="0" ma:contentTypeDescription="Создание документа." ma:contentTypeScope="" ma:versionID="72024c0a65ac7d4323efbfc3bfc2afd7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DD03E50-BFAA-498C-B756-3F1EFBEEC938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D4C25F-DFF3-420F-B9ED-AFA0BEDF2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6BE770-C4C4-4877-9267-849F65DB3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666</Words>
  <Application>Microsoft Office PowerPoint</Application>
  <PresentationFormat>Экран (4:3)</PresentationFormat>
  <Paragraphs>102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переходе на предоставление муниципальных услуг г.Красноярска в электронном виде</vt:lpstr>
      <vt:lpstr>Способы получения муниципальных услуг в электронном виде</vt:lpstr>
      <vt:lpstr>Способы получения муниципальных услуг в электронном виде</vt:lpstr>
      <vt:lpstr>Проблемы организации межведомственного взаимодействия</vt:lpstr>
      <vt:lpstr>План перевода муниципальных услуг в электронный вид до конца 2012 года</vt:lpstr>
      <vt:lpstr>Перечень муниципальных услуг,  переводимых в электронный вид  в рамках муниципального контракта</vt:lpstr>
      <vt:lpstr>Перечень муниципальных услуг,  переводимых в электронный вид  в рамках государственного контракта</vt:lpstr>
      <vt:lpstr>Презентация PowerPoint</vt:lpstr>
    </vt:vector>
  </TitlesOfParts>
  <Company>Администрация города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Шигапова Мария Владимировна</cp:lastModifiedBy>
  <cp:revision>327</cp:revision>
  <dcterms:created xsi:type="dcterms:W3CDTF">2010-10-12T04:08:28Z</dcterms:created>
  <dcterms:modified xsi:type="dcterms:W3CDTF">2012-10-16T09:15:07Z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0x010100E45C2386635CBA43A69DD8A8F7F165A6</vt:lpwstr>
  </property>
</Properties>
</file>