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8" r:id="rId5"/>
    <p:sldId id="283" r:id="rId6"/>
    <p:sldId id="282" r:id="rId7"/>
    <p:sldId id="290" r:id="rId8"/>
    <p:sldId id="284" r:id="rId9"/>
    <p:sldId id="287" r:id="rId10"/>
    <p:sldId id="288" r:id="rId11"/>
    <p:sldId id="260" r:id="rId12"/>
    <p:sldId id="291" r:id="rId13"/>
    <p:sldId id="268" r:id="rId14"/>
    <p:sldId id="285" r:id="rId15"/>
    <p:sldId id="273" r:id="rId16"/>
    <p:sldId id="286" r:id="rId17"/>
    <p:sldId id="275" r:id="rId18"/>
    <p:sldId id="269" r:id="rId19"/>
    <p:sldId id="277" r:id="rId20"/>
    <p:sldId id="2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8" autoAdjust="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D63EE-C1FC-4A64-BAB5-ABE13BCA106C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8AD2-761F-486D-966B-63FD4DB9B6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E737C-25A0-45E9-85DD-D8BDE64E72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108C0-8908-410A-8F1F-A745E02FF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34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08C0-8908-410A-8F1F-A745E02FF9B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97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97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50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9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18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81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216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63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8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2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2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E19C-81BB-440A-B6E1-0EBC1210001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DFCD-C4B0-43C0-8D5B-163CE6576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2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69" r="9454"/>
          <a:stretch/>
        </p:blipFill>
        <p:spPr>
          <a:xfrm>
            <a:off x="10273" y="-9819"/>
            <a:ext cx="12205699" cy="6867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72" y="2432786"/>
            <a:ext cx="12192000" cy="1477328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Актуальные вопросы</a:t>
            </a:r>
          </a:p>
          <a:p>
            <a:pPr algn="ctr"/>
            <a:r>
              <a:rPr lang="ru-RU" sz="4500" b="1" dirty="0" smtClean="0">
                <a:solidFill>
                  <a:schemeClr val="bg1"/>
                </a:solidFill>
              </a:rPr>
              <a:t>информационной безопасности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3103" y="5288340"/>
            <a:ext cx="5568897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Евгений Попантонопуло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заместитель директора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err="1" smtClean="0">
                <a:solidFill>
                  <a:schemeClr val="bg1"/>
                </a:solidFill>
              </a:rPr>
              <a:t>НвсФ</a:t>
            </a:r>
            <a:r>
              <a:rPr lang="ru-RU" sz="2800" b="1" dirty="0" smtClean="0">
                <a:solidFill>
                  <a:schemeClr val="bg1"/>
                </a:solidFill>
              </a:rPr>
              <a:t> ФГУП «НТЦ «Атлас»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лого_2012_БЕЗ_фона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063" y="131357"/>
            <a:ext cx="1747873" cy="2121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3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235" y="131808"/>
            <a:ext cx="655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Ошибки «умной» медицины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8093a5f30b629d2161e7d7a5a03.jpg"/>
          <p:cNvPicPr>
            <a:picLocks noChangeAspect="1"/>
          </p:cNvPicPr>
          <p:nvPr/>
        </p:nvPicPr>
        <p:blipFill>
          <a:blip r:embed="rId2" cstate="print"/>
          <a:srcRect l="32095" t="9629" r="31351" b="2275"/>
          <a:stretch>
            <a:fillRect/>
          </a:stretch>
        </p:blipFill>
        <p:spPr>
          <a:xfrm>
            <a:off x="7735330" y="0"/>
            <a:ext cx="445667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649" y="2767914"/>
            <a:ext cx="70927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bg1"/>
                </a:solidFill>
              </a:rPr>
              <a:t>Вмешательство в медицинские информационные системы грозит не только финансовыми потерями и утечками персональных данных, но представляет реальную </a:t>
            </a:r>
            <a:r>
              <a:rPr lang="ru-RU" sz="2500" b="1" dirty="0" smtClean="0">
                <a:solidFill>
                  <a:schemeClr val="bg1"/>
                </a:solidFill>
              </a:rPr>
              <a:t>угрозу </a:t>
            </a:r>
            <a:r>
              <a:rPr lang="ru-RU" sz="2500" dirty="0" smtClean="0">
                <a:solidFill>
                  <a:schemeClr val="bg1"/>
                </a:solidFill>
              </a:rPr>
              <a:t>для </a:t>
            </a:r>
            <a:r>
              <a:rPr lang="ru-RU" sz="2500" b="1" dirty="0" smtClean="0">
                <a:solidFill>
                  <a:schemeClr val="bg1"/>
                </a:solidFill>
              </a:rPr>
              <a:t>жизни</a:t>
            </a:r>
            <a:r>
              <a:rPr lang="ru-RU" sz="2500" dirty="0" smtClean="0">
                <a:solidFill>
                  <a:schemeClr val="bg1"/>
                </a:solidFill>
              </a:rPr>
              <a:t> и </a:t>
            </a:r>
            <a:r>
              <a:rPr lang="ru-RU" sz="2500" b="1" dirty="0" smtClean="0">
                <a:solidFill>
                  <a:schemeClr val="bg1"/>
                </a:solidFill>
              </a:rPr>
              <a:t>здоровья</a:t>
            </a:r>
            <a:r>
              <a:rPr lang="ru-RU" sz="2500" dirty="0" smtClean="0">
                <a:solidFill>
                  <a:schemeClr val="bg1"/>
                </a:solidFill>
              </a:rPr>
              <a:t> пациентов.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960" y="2225040"/>
            <a:ext cx="374974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</a:t>
            </a:r>
            <a:endParaRPr lang="ru-RU" sz="2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8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/>
          <a:srcRect l="4463"/>
          <a:stretch>
            <a:fillRect/>
          </a:stretch>
        </p:blipFill>
        <p:spPr bwMode="auto">
          <a:xfrm>
            <a:off x="-22225" y="0"/>
            <a:ext cx="12261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11113" y="173038"/>
            <a:ext cx="5556073" cy="707886"/>
          </a:xfrm>
          <a:prstGeom prst="rect">
            <a:avLst/>
          </a:prstGeom>
          <a:solidFill>
            <a:schemeClr val="tx2">
              <a:alpha val="4196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>
                <a:solidFill>
                  <a:schemeClr val="bg1"/>
                </a:solidFill>
              </a:rPr>
              <a:t>Информационная </a:t>
            </a:r>
            <a:r>
              <a:rPr lang="ru-RU" sz="4000" b="1" dirty="0" smtClean="0">
                <a:solidFill>
                  <a:schemeClr val="bg1"/>
                </a:solidFill>
              </a:rPr>
              <a:t>атака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039085"/>
            <a:ext cx="12192000" cy="156966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dirty="0" smtClean="0"/>
              <a:t>Атака на Сбербанк, 18.12.2014</a:t>
            </a:r>
          </a:p>
          <a:p>
            <a:pPr algn="ctr" eaLnBrk="1" hangingPunct="1"/>
            <a:r>
              <a:rPr lang="ru-RU" sz="2400" dirty="0" smtClean="0"/>
              <a:t>Суть атаки</a:t>
            </a:r>
            <a:r>
              <a:rPr lang="en-US" sz="2400" dirty="0" smtClean="0"/>
              <a:t>: </a:t>
            </a:r>
            <a:r>
              <a:rPr lang="ru-RU" sz="2400" dirty="0" smtClean="0"/>
              <a:t>300 </a:t>
            </a:r>
            <a:r>
              <a:rPr lang="ru-RU" sz="2400" dirty="0" err="1" smtClean="0"/>
              <a:t>аккаунтов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соцсетях</a:t>
            </a:r>
            <a:endParaRPr lang="ru-RU" sz="2400" dirty="0" smtClean="0"/>
          </a:p>
          <a:p>
            <a:pPr algn="ctr" eaLnBrk="1" hangingPunct="1"/>
            <a:r>
              <a:rPr lang="ru-RU" sz="2400" dirty="0" smtClean="0"/>
              <a:t>«</a:t>
            </a:r>
            <a:r>
              <a:rPr lang="en-US" sz="2400" dirty="0" smtClean="0"/>
              <a:t>Visa </a:t>
            </a:r>
            <a:r>
              <a:rPr lang="ru-RU" sz="2400" dirty="0" smtClean="0"/>
              <a:t>прекращает операции по картам Сбербанка», «Сбербанк скоро прекратит выдачу депозитов», «Нельзя снять деньги в банкомате, это не технический сбой -  денег нет»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921"/>
          <a:stretch/>
        </p:blipFill>
        <p:spPr>
          <a:xfrm>
            <a:off x="0" y="0"/>
            <a:ext cx="12192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456302" cy="230832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2015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х</a:t>
            </a:r>
            <a:r>
              <a:rPr lang="ru-RU" sz="4800" b="1" dirty="0" smtClean="0">
                <a:solidFill>
                  <a:schemeClr val="bg1"/>
                </a:solidFill>
              </a:rPr>
              <a:t>акерская атака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Дума города Томска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9586" y="2306255"/>
            <a:ext cx="5984202" cy="230832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х</a:t>
            </a:r>
            <a:r>
              <a:rPr lang="ru-RU" sz="4800" b="1" dirty="0" smtClean="0">
                <a:solidFill>
                  <a:schemeClr val="bg1"/>
                </a:solidFill>
              </a:rPr>
              <a:t>акерская атака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Оренбургская область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3044" y="4549676"/>
            <a:ext cx="4433586" cy="230832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2017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утечка </a:t>
            </a:r>
            <a:r>
              <a:rPr lang="ru-RU" sz="4800" b="1" dirty="0" err="1" smtClean="0">
                <a:solidFill>
                  <a:schemeClr val="bg1"/>
                </a:solidFill>
              </a:rPr>
              <a:t>инф-ии</a:t>
            </a:r>
            <a:endParaRPr lang="ru-RU" sz="4800" b="1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http://</a:t>
            </a:r>
            <a:r>
              <a:rPr lang="en-US" sz="4800" dirty="0" smtClean="0">
                <a:solidFill>
                  <a:schemeClr val="bg1"/>
                </a:solidFill>
              </a:rPr>
              <a:t>gov.spb.ru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3648" y="4549676"/>
            <a:ext cx="4535216" cy="230832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2017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DDoS - </a:t>
            </a:r>
            <a:r>
              <a:rPr lang="ru-RU" sz="4800" b="1" dirty="0" smtClean="0">
                <a:solidFill>
                  <a:schemeClr val="bg1"/>
                </a:solidFill>
              </a:rPr>
              <a:t>атака</a:t>
            </a:r>
          </a:p>
          <a:p>
            <a:r>
              <a:rPr lang="ru-RU" sz="4800" dirty="0" smtClean="0">
                <a:solidFill>
                  <a:schemeClr val="bg1"/>
                </a:solidFill>
              </a:rPr>
              <a:t>Сайт </a:t>
            </a:r>
            <a:r>
              <a:rPr lang="ru-RU" sz="4800" dirty="0" err="1" smtClean="0">
                <a:solidFill>
                  <a:schemeClr val="bg1"/>
                </a:solidFill>
              </a:rPr>
              <a:t>Росгвардии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6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45" y="2305050"/>
            <a:ext cx="118967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Методы социальной инженерии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_2012_БЕЗ_фона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146" y="69008"/>
            <a:ext cx="1195503" cy="1451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1955" y="523225"/>
            <a:ext cx="4662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Как защититься </a:t>
            </a:r>
            <a:r>
              <a:rPr lang="en-US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08041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Антивирусное ПО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Сканеры уязвимостей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Механизмы управления событиями информационной безопасности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Механизмы контроля привилегированных пользователей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Системы очистки паразитного трафика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Системы обнаружения вторжений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Системы проверка программного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кода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Тесты на проникновение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6281" y="0"/>
            <a:ext cx="45719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96219" y="1187858"/>
            <a:ext cx="4390845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257-Zashchita-ot-vzloma-80-lvl.jpg"/>
          <p:cNvPicPr>
            <a:picLocks noChangeAspect="1"/>
          </p:cNvPicPr>
          <p:nvPr/>
        </p:nvPicPr>
        <p:blipFill>
          <a:blip r:embed="rId3" cstate="print"/>
          <a:srcRect l="32524" t="8939" r="22800" b="21933"/>
          <a:stretch>
            <a:fillRect/>
          </a:stretch>
        </p:blipFill>
        <p:spPr>
          <a:xfrm>
            <a:off x="0" y="0"/>
            <a:ext cx="473675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7275" y="143869"/>
            <a:ext cx="746472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обеспечить абсолютную защищенность информации в информационных системах </a:t>
            </a:r>
          </a:p>
          <a:p>
            <a:pPr algn="ctr"/>
            <a:r>
              <a:rPr lang="ru-RU" sz="4400" b="1" dirty="0" smtClean="0"/>
              <a:t>НЕВОЗМОЖНО</a:t>
            </a:r>
          </a:p>
          <a:p>
            <a:pPr algn="ctr"/>
            <a:endParaRPr lang="ru-RU" sz="4000" b="1" dirty="0" smtClean="0"/>
          </a:p>
          <a:p>
            <a:pPr lvl="0" algn="ctr">
              <a:spcBef>
                <a:spcPts val="1200"/>
              </a:spcBef>
            </a:pPr>
            <a:r>
              <a:rPr lang="ru-RU" sz="4000" dirty="0" smtClean="0"/>
              <a:t>необходимо повышать </a:t>
            </a:r>
            <a:r>
              <a:rPr lang="ru-RU" sz="4400" b="1" dirty="0" smtClean="0"/>
              <a:t>ОСВЕДОМЛЕННОСТЬ </a:t>
            </a:r>
            <a:r>
              <a:rPr lang="ru-RU" sz="4000" dirty="0" smtClean="0"/>
              <a:t>пользователей и сотрудников </a:t>
            </a:r>
            <a:r>
              <a:rPr lang="ru-RU" sz="4000" b="1" dirty="0" smtClean="0"/>
              <a:t>в</a:t>
            </a:r>
            <a:r>
              <a:rPr lang="ru-RU" sz="4000" dirty="0" smtClean="0"/>
              <a:t> вопросах </a:t>
            </a:r>
            <a:r>
              <a:rPr lang="ru-RU" sz="4000" b="1" dirty="0" smtClean="0"/>
              <a:t>информационной безопасности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370"/>
          <a:stretch/>
        </p:blipFill>
        <p:spPr>
          <a:xfrm>
            <a:off x="1921" y="0"/>
            <a:ext cx="1218184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9303" y="1555969"/>
            <a:ext cx="4881465" cy="255454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spc="600" dirty="0" smtClean="0">
                <a:solidFill>
                  <a:schemeClr val="accent2"/>
                </a:solidFill>
              </a:rPr>
              <a:t>ЦЕЛЕВЫЕ АТАКИ</a:t>
            </a:r>
          </a:p>
          <a:p>
            <a:r>
              <a:rPr lang="en-US" sz="3200" b="1" spc="600" dirty="0" smtClean="0">
                <a:solidFill>
                  <a:schemeClr val="accent6"/>
                </a:solidFill>
              </a:rPr>
              <a:t>POS-</a:t>
            </a:r>
            <a:r>
              <a:rPr lang="ru-RU" sz="3200" b="1" spc="600" dirty="0" smtClean="0">
                <a:solidFill>
                  <a:schemeClr val="accent6"/>
                </a:solidFill>
              </a:rPr>
              <a:t>терминалы</a:t>
            </a:r>
          </a:p>
          <a:p>
            <a:r>
              <a:rPr lang="ru-RU" sz="3200" b="1" spc="600" dirty="0" smtClean="0">
                <a:solidFill>
                  <a:schemeClr val="accent1"/>
                </a:solidFill>
              </a:rPr>
              <a:t>КРИПТОЛОКЕРЫ</a:t>
            </a:r>
          </a:p>
          <a:p>
            <a:r>
              <a:rPr lang="ru-RU" sz="3200" b="1" spc="600" dirty="0" smtClean="0">
                <a:solidFill>
                  <a:srgbClr val="FF0000"/>
                </a:solidFill>
              </a:rPr>
              <a:t>АТАКИ на </a:t>
            </a:r>
            <a:r>
              <a:rPr lang="en-US" sz="3200" b="1" spc="600" dirty="0" smtClean="0">
                <a:solidFill>
                  <a:srgbClr val="FF0000"/>
                </a:solidFill>
              </a:rPr>
              <a:t>Io</a:t>
            </a:r>
            <a:r>
              <a:rPr lang="ru-RU" sz="3200" b="1" spc="600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sz="3200" b="1" spc="600" dirty="0" err="1" smtClean="0">
                <a:solidFill>
                  <a:srgbClr val="7030A0"/>
                </a:solidFill>
              </a:rPr>
              <a:t>КиберПРОПАГАНДА</a:t>
            </a:r>
            <a:endParaRPr lang="ru-RU" sz="3600" b="1" spc="600" dirty="0" smtClean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440" y="778540"/>
            <a:ext cx="2566152" cy="1569660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spc="600" dirty="0" smtClean="0">
                <a:solidFill>
                  <a:srgbClr val="0070C0"/>
                </a:solidFill>
              </a:rPr>
              <a:t>АСУ ТП</a:t>
            </a:r>
          </a:p>
          <a:p>
            <a:r>
              <a:rPr lang="en-US" sz="3200" b="1" spc="600" dirty="0" smtClean="0">
                <a:solidFill>
                  <a:srgbClr val="0070C0"/>
                </a:solidFill>
              </a:rPr>
              <a:t>Big DATA</a:t>
            </a:r>
          </a:p>
          <a:p>
            <a:r>
              <a:rPr lang="ru-RU" sz="3200" b="1" spc="600" dirty="0" err="1" smtClean="0">
                <a:solidFill>
                  <a:srgbClr val="0070C0"/>
                </a:solidFill>
              </a:rPr>
              <a:t>ГосСОПКА</a:t>
            </a:r>
            <a:endParaRPr lang="ru-RU" sz="3600" b="1" spc="6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" y="132209"/>
            <a:ext cx="7823680" cy="64633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Нормативная и законодательная база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9303" y="910749"/>
            <a:ext cx="3934475" cy="64633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Тенденции 2017-…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7061" y="6096129"/>
            <a:ext cx="10977877" cy="646331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Необходимо повышать уровень информированности</a:t>
            </a:r>
            <a:endParaRPr lang="ru-RU" sz="3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69" r="9454"/>
          <a:stretch/>
        </p:blipFill>
        <p:spPr>
          <a:xfrm>
            <a:off x="10273" y="-9819"/>
            <a:ext cx="12205699" cy="68678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769200"/>
            <a:ext cx="12215972" cy="1107996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0355" y="4417114"/>
            <a:ext cx="5568897" cy="243143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Евгений Попантонопуло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заместитель директора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err="1" smtClean="0">
                <a:solidFill>
                  <a:schemeClr val="bg1"/>
                </a:solidFill>
              </a:rPr>
              <a:t>НвсФ</a:t>
            </a:r>
            <a:r>
              <a:rPr lang="ru-RU" sz="2800" b="1" dirty="0" smtClean="0">
                <a:solidFill>
                  <a:schemeClr val="bg1"/>
                </a:solidFill>
              </a:rPr>
              <a:t> ФГУП «НТЦ «Атлас»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pev@atlas-nsk.ru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+7 (909) 534-23-27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лого_2012_БЕЗ_фона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057" y="131356"/>
            <a:ext cx="2311880" cy="2806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254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27029838f49839472ca640e7925bae.jpg"/>
          <p:cNvPicPr>
            <a:picLocks noChangeAspect="1"/>
          </p:cNvPicPr>
          <p:nvPr/>
        </p:nvPicPr>
        <p:blipFill>
          <a:blip r:embed="rId2" cstate="print"/>
          <a:srcRect l="5726" r="533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2332" y="0"/>
            <a:ext cx="2997937" cy="725164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Виды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атак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959" y="724646"/>
            <a:ext cx="7111042" cy="6133354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Взлом процедуры аутентификации и авторизации;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Использование уязвимостей в программном коде;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Генерация большого числа запросов к серверу;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Межсайтового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скриптинга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Загрузка вредоносного программного обеспечения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0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0" y="1958188"/>
            <a:ext cx="12447917" cy="2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0" y="4511608"/>
            <a:ext cx="12447917" cy="2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77634"/>
            <a:ext cx="416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Федеральный уровень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7777" y="414059"/>
            <a:ext cx="1604513" cy="60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8-ФЗ</a:t>
            </a:r>
            <a:endParaRPr lang="ru-RU" sz="4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42" y="414059"/>
            <a:ext cx="2216988" cy="1406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Приказ</a:t>
            </a:r>
            <a:r>
              <a:rPr lang="ru-RU" sz="2000" dirty="0" smtClean="0"/>
              <a:t> </a:t>
            </a:r>
            <a:r>
              <a:rPr lang="ru-RU" sz="2000" dirty="0" err="1" smtClean="0"/>
              <a:t>Минкомсвязи</a:t>
            </a:r>
            <a:r>
              <a:rPr lang="ru-RU" sz="2000" dirty="0" smtClean="0"/>
              <a:t> РФ</a:t>
            </a:r>
          </a:p>
          <a:p>
            <a:pPr algn="ctr"/>
            <a:r>
              <a:rPr lang="ru-RU" sz="2000" dirty="0" smtClean="0"/>
              <a:t>от 25.08.2009 </a:t>
            </a:r>
            <a:r>
              <a:rPr lang="ru-RU" sz="2400" dirty="0" smtClean="0"/>
              <a:t>№104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85427" y="414059"/>
            <a:ext cx="2863970" cy="1406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Приказ ФСБ,ФСТЭК</a:t>
            </a:r>
          </a:p>
          <a:p>
            <a:pPr algn="ctr"/>
            <a:r>
              <a:rPr lang="ru-RU" sz="2400" dirty="0" smtClean="0"/>
              <a:t>от 31.08.2010</a:t>
            </a:r>
            <a:br>
              <a:rPr lang="ru-RU" sz="2400" dirty="0" smtClean="0"/>
            </a:br>
            <a:r>
              <a:rPr lang="ru-RU" sz="2400" dirty="0" smtClean="0"/>
              <a:t>№ 416/489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88124" y="414059"/>
            <a:ext cx="1414732" cy="60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149-ФЗ</a:t>
            </a:r>
            <a:endParaRPr lang="ru-RU" sz="4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50690" y="414059"/>
            <a:ext cx="1785667" cy="374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ПП от 18.05.2009</a:t>
            </a:r>
          </a:p>
          <a:p>
            <a:pPr algn="ctr"/>
            <a:r>
              <a:rPr lang="ru-RU" sz="2400" dirty="0" smtClean="0"/>
              <a:t>№424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1975449"/>
            <a:ext cx="414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Региональный уровень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4528868"/>
            <a:ext cx="4546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Муниципальный уровень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83879" y="414059"/>
            <a:ext cx="1915064" cy="601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Приказ</a:t>
            </a:r>
          </a:p>
          <a:p>
            <a:pPr algn="ctr"/>
            <a:r>
              <a:rPr lang="ru-RU" sz="2000" dirty="0" err="1" smtClean="0"/>
              <a:t>Минкомсвязи</a:t>
            </a:r>
            <a:endParaRPr lang="ru-RU" sz="2000" dirty="0" smtClean="0"/>
          </a:p>
          <a:p>
            <a:pPr algn="ctr"/>
            <a:r>
              <a:rPr lang="ru-RU" sz="2000" dirty="0" smtClean="0"/>
              <a:t>от 28.06.2013</a:t>
            </a:r>
          </a:p>
          <a:p>
            <a:pPr algn="ctr"/>
            <a:r>
              <a:rPr lang="ru-RU" sz="3200" dirty="0" smtClean="0"/>
              <a:t>№ 149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640" y="162560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2016 </a:t>
            </a:r>
            <a:r>
              <a:rPr lang="ru-RU" sz="3600" dirty="0" smtClean="0">
                <a:latin typeface="Georgia" panose="02040502050405020303" pitchFamily="18" charset="0"/>
              </a:rPr>
              <a:t>год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921" y="971451"/>
            <a:ext cx="5925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600" dirty="0" smtClean="0">
                <a:solidFill>
                  <a:schemeClr val="accent6">
                    <a:lumMod val="75000"/>
                  </a:schemeClr>
                </a:solidFill>
              </a:rPr>
              <a:t>СКОМПРОМИТИРОВАНО</a:t>
            </a:r>
            <a:endParaRPr lang="ru-RU" sz="3600" b="1" spc="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921" y="1325652"/>
            <a:ext cx="72571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1 378 509 261</a:t>
            </a:r>
            <a:endParaRPr lang="ru-RU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523920" y="3179535"/>
            <a:ext cx="782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600" dirty="0" smtClean="0">
                <a:solidFill>
                  <a:srgbClr val="002060"/>
                </a:solidFill>
              </a:rPr>
              <a:t>ЗАФИКСИРОВАНО ИНЦИДЕНТОВ</a:t>
            </a:r>
            <a:endParaRPr lang="ru-RU" sz="3600" b="1" spc="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175" y="3621797"/>
            <a:ext cx="2957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1 792</a:t>
            </a:r>
            <a:endParaRPr lang="ru-RU" sz="9600" dirty="0"/>
          </a:p>
        </p:txBody>
      </p:sp>
      <p:sp>
        <p:nvSpPr>
          <p:cNvPr id="10" name="TextBox 9"/>
          <p:cNvSpPr txBox="1"/>
          <p:nvPr/>
        </p:nvSpPr>
        <p:spPr>
          <a:xfrm>
            <a:off x="9890729" y="6488668"/>
            <a:ext cx="23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</a:t>
            </a:r>
            <a:r>
              <a:rPr lang="en-US" dirty="0" err="1" smtClean="0"/>
              <a:t>gemalto</a:t>
            </a:r>
            <a:r>
              <a:rPr lang="ru-RU" dirty="0" smtClean="0"/>
              <a:t> 2017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56670" y="5042714"/>
            <a:ext cx="2311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59%</a:t>
            </a:r>
            <a:endParaRPr lang="ru-RU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23360" y="6122949"/>
            <a:ext cx="8282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600" dirty="0" smtClean="0">
                <a:solidFill>
                  <a:schemeClr val="accent2"/>
                </a:solidFill>
              </a:rPr>
              <a:t>УТЕЧКА ПЕРСОНАЛЬНЫХ ДАННЫХ</a:t>
            </a:r>
            <a:endParaRPr lang="ru-RU" sz="3600" b="1" spc="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4922849"/>
              </p:ext>
            </p:extLst>
          </p:nvPr>
        </p:nvGraphicFramePr>
        <p:xfrm>
          <a:off x="1" y="741421"/>
          <a:ext cx="12191999" cy="5933803"/>
        </p:xfrm>
        <a:graphic>
          <a:graphicData uri="http://schemas.openxmlformats.org/drawingml/2006/table">
            <a:tbl>
              <a:tblPr/>
              <a:tblGrid>
                <a:gridCol w="3708892"/>
                <a:gridCol w="3708892"/>
                <a:gridCol w="3662107"/>
                <a:gridCol w="1112108"/>
              </a:tblGrid>
              <a:tr h="12761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СЗИ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случае фрагментарного подхода в расчете на 1 АРМ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случае комплексного подхода в расчете на 1 АРМ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3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рассматриваем 100 организаций по 80 АРМ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единая закупка на 8000 АРМ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Антивирусное средство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1 572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62%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СЗИ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НСД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8 400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4 900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42%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5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СКЗИ + межсетевой экран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6 620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4 350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34%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обнаружения вторжений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3 223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3 062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5%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50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анализа защищенности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82%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2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на 1 АРМ: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20 235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12 987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36%</a:t>
                      </a:r>
                      <a:endParaRPr lang="ru-RU" sz="3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283" y="131808"/>
            <a:ext cx="655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Экономический эффект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89"/>
          <a:stretch/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6409" y="6488668"/>
            <a:ext cx="25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Данный </a:t>
            </a:r>
            <a:r>
              <a:rPr lang="en-US" dirty="0" err="1" smtClean="0">
                <a:solidFill>
                  <a:schemeClr val="bg1"/>
                </a:solidFill>
              </a:rPr>
              <a:t>InfoWatch</a:t>
            </a:r>
            <a:r>
              <a:rPr lang="en-US" dirty="0" smtClean="0">
                <a:solidFill>
                  <a:schemeClr val="bg1"/>
                </a:solidFill>
              </a:rPr>
              <a:t> 2017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670" y="5042714"/>
            <a:ext cx="2311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62</a:t>
            </a:r>
            <a:r>
              <a:rPr lang="ru-RU" sz="9600" dirty="0" smtClean="0">
                <a:solidFill>
                  <a:schemeClr val="bg1"/>
                </a:solidFill>
              </a:rPr>
              <a:t>%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7760" y="5364689"/>
            <a:ext cx="345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600" dirty="0" smtClean="0">
                <a:solidFill>
                  <a:schemeClr val="accent2"/>
                </a:solidFill>
              </a:rPr>
              <a:t>ИНЦИДЕНТОВ</a:t>
            </a:r>
            <a:endParaRPr lang="ru-RU" sz="3600" b="1" spc="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7760" y="5757103"/>
            <a:ext cx="5958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600" dirty="0" smtClean="0">
                <a:solidFill>
                  <a:schemeClr val="accent6"/>
                </a:solidFill>
              </a:rPr>
              <a:t>ПО ВИНЕ СОТРУДНИКОВ</a:t>
            </a:r>
            <a:endParaRPr lang="ru-RU" sz="3600" b="1" spc="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2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138" y="366980"/>
            <a:ext cx="104965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/>
              <a:t>Категории жертв, пострадавших от атак, совершенных в 2 квартале 2017 года</a:t>
            </a:r>
            <a:endParaRPr lang="ru-RU" sz="2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009246" y="6410425"/>
            <a:ext cx="30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</a:t>
            </a:r>
            <a:r>
              <a:rPr lang="en-US" dirty="0"/>
              <a:t>Positive Technologies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363" y="309563"/>
            <a:ext cx="76581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009246" y="6410425"/>
            <a:ext cx="30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</a:t>
            </a:r>
            <a:r>
              <a:rPr lang="en-US" dirty="0"/>
              <a:t>Positive Technologies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Мотивы злоумышленников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619125"/>
            <a:ext cx="911542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Методы атак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09246" y="6410425"/>
            <a:ext cx="300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</a:t>
            </a:r>
            <a:r>
              <a:rPr lang="en-US" dirty="0"/>
              <a:t>Positive Technologies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0" t="27762" r="4909" b="24575"/>
          <a:stretch>
            <a:fillRect/>
          </a:stretch>
        </p:blipFill>
        <p:spPr>
          <a:xfrm>
            <a:off x="0" y="1354346"/>
            <a:ext cx="12192000" cy="368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49" y="379601"/>
            <a:ext cx="103171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Каждый </a:t>
            </a:r>
            <a:r>
              <a:rPr lang="ru-RU" sz="2500" dirty="0" smtClean="0"/>
              <a:t>браузер </a:t>
            </a:r>
            <a:r>
              <a:rPr lang="ru-RU" sz="2500" dirty="0" smtClean="0"/>
              <a:t>собирает и передает большое количество информации о пользователях на свои сервера.</a:t>
            </a:r>
            <a:endParaRPr 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336430" y="5469147"/>
            <a:ext cx="11447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браузер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Chrome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реализован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Remote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Desktop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API, т.е. сотрудник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Google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может подключиться к вашему компьютеру и выполнить на нем произвольные действия. По официальной версии этим функционалом может воспользоваться служба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техподдержки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 решении проблем пользователя.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-%2F%2Fblueprint-api-production.s3.amazonaws.com%2Fuploads%2Fcard%2Fimage%2F523059%2Fc6d1769e-d520-4d59-8385-2b023a0e27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487920" cy="6863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7920" y="-71120"/>
            <a:ext cx="4838248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пароли: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admin/123456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Admin/123456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Arecont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Vision: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Brickcom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admin/admin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Canon: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root/camera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Grandstream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admin/admin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Hikvision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admin/12345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Honeywell: admin/1234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JVC: admin/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Mobotix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meinsm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Panasonic: admin/12345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Pelco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Sarix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admin/admin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Electronics: root/root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admin/4321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Sanyo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admin/admin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Sentry360 (mini): admin/1234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Sentry360 (pro):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Sony: admin/admin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admin/1234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Trendnet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admin/admin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Toshiba: root/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ikwd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VideoIQ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supervisor/supervisor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Vivotek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root/&lt;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пробел&gt;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Ubiquiti: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426</Words>
  <Application>Microsoft Office PowerPoint</Application>
  <PresentationFormat>Произвольный</PresentationFormat>
  <Paragraphs>132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Попантонопуло</dc:creator>
  <cp:lastModifiedBy>PopantonopuloEV</cp:lastModifiedBy>
  <cp:revision>179</cp:revision>
  <dcterms:created xsi:type="dcterms:W3CDTF">2017-04-23T15:12:52Z</dcterms:created>
  <dcterms:modified xsi:type="dcterms:W3CDTF">2017-10-10T14:15:13Z</dcterms:modified>
</cp:coreProperties>
</file>